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Lst>
  <p:sldSz cy="10058400" cx="7772400"/>
  <p:notesSz cx="6858000" cy="9144000"/>
  <p:embeddedFontLst>
    <p:embeddedFont>
      <p:font typeface="Roboto Black"/>
      <p:bold r:id="rId221"/>
      <p:boldItalic r:id="rId222"/>
    </p:embeddedFont>
    <p:embeddedFont>
      <p:font typeface="Roboto"/>
      <p:regular r:id="rId223"/>
      <p:bold r:id="rId224"/>
      <p:italic r:id="rId225"/>
      <p:boldItalic r:id="rId226"/>
    </p:embeddedFont>
    <p:embeddedFont>
      <p:font typeface="Roboto Medium"/>
      <p:regular r:id="rId227"/>
      <p:bold r:id="rId228"/>
      <p:italic r:id="rId229"/>
      <p:boldItalic r:id="rId230"/>
    </p:embeddedFont>
    <p:embeddedFont>
      <p:font typeface="Merriweather"/>
      <p:regular r:id="rId231"/>
      <p:bold r:id="rId232"/>
      <p:italic r:id="rId233"/>
      <p:boldItalic r:id="rId2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82D653-CE41-45FB-99E1-79F076C37CD6}">
  <a:tblStyle styleId="{5F82D653-CE41-45FB-99E1-79F076C37C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7C5DE85-7567-43DA-ABBE-F1970BCCC736}"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Medium-bold.fntdata"/><Relationship Id="rId106" Type="http://schemas.openxmlformats.org/officeDocument/2006/relationships/slide" Target="slides/slide100.xml"/><Relationship Id="rId227" Type="http://schemas.openxmlformats.org/officeDocument/2006/relationships/font" Target="fonts/RobotoMedium-regular.fntdata"/><Relationship Id="rId105" Type="http://schemas.openxmlformats.org/officeDocument/2006/relationships/slide" Target="slides/slide99.xml"/><Relationship Id="rId226" Type="http://schemas.openxmlformats.org/officeDocument/2006/relationships/font" Target="fonts/Roboto-boldItalic.fntdata"/><Relationship Id="rId104" Type="http://schemas.openxmlformats.org/officeDocument/2006/relationships/slide" Target="slides/slide98.xml"/><Relationship Id="rId225" Type="http://schemas.openxmlformats.org/officeDocument/2006/relationships/font" Target="fonts/Roboto-italic.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Medium-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old.fntdata"/><Relationship Id="rId102" Type="http://schemas.openxmlformats.org/officeDocument/2006/relationships/slide" Target="slides/slide96.xml"/><Relationship Id="rId223" Type="http://schemas.openxmlformats.org/officeDocument/2006/relationships/font" Target="fonts/Roboto-regular.fntdata"/><Relationship Id="rId101" Type="http://schemas.openxmlformats.org/officeDocument/2006/relationships/slide" Target="slides/slide95.xml"/><Relationship Id="rId222" Type="http://schemas.openxmlformats.org/officeDocument/2006/relationships/font" Target="fonts/RobotoBlack-boldItalic.fntdata"/><Relationship Id="rId100" Type="http://schemas.openxmlformats.org/officeDocument/2006/relationships/slide" Target="slides/slide94.xml"/><Relationship Id="rId221" Type="http://schemas.openxmlformats.org/officeDocument/2006/relationships/font" Target="fonts/RobotoBlack-bold.fntdata"/><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Merriweather-regular.fntdata"/><Relationship Id="rId230" Type="http://schemas.openxmlformats.org/officeDocument/2006/relationships/font" Target="fonts/RobotoMedium-boldItalic.fntdata"/><Relationship Id="rId114" Type="http://schemas.openxmlformats.org/officeDocument/2006/relationships/slide" Target="slides/slide108.xml"/><Relationship Id="rId113" Type="http://schemas.openxmlformats.org/officeDocument/2006/relationships/slide" Target="slides/slide107.xml"/><Relationship Id="rId234" Type="http://schemas.openxmlformats.org/officeDocument/2006/relationships/font" Target="fonts/Merriweather-boldItalic.fntdata"/><Relationship Id="rId112" Type="http://schemas.openxmlformats.org/officeDocument/2006/relationships/slide" Target="slides/slide106.xml"/><Relationship Id="rId233" Type="http://schemas.openxmlformats.org/officeDocument/2006/relationships/font" Target="fonts/Merriweather-italic.fntdata"/><Relationship Id="rId111" Type="http://schemas.openxmlformats.org/officeDocument/2006/relationships/slide" Target="slides/slide105.xml"/><Relationship Id="rId232" Type="http://schemas.openxmlformats.org/officeDocument/2006/relationships/font" Target="fonts/Merriweather-bold.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5feb5b03e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5feb5b03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4" name="Google Shape;1184;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af775df382547de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af775df382547de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65feb5b03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65feb5b0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5.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hyperlink" Target="https://www.childwelfare.gov/can"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hyperlink" Target="http://www.ed.gov"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hyperlink" Target="https://www.pbvusd.k12.ca.us/departments/educational-services/complaint-assistance" TargetMode="Externa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hyperlink" Target="https://drive.google.com/file/d/108nZ4ob0KDEfA0GFn5t5wSgqMKZw3sPe/view?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slide" Target="/ppt/slides/slide10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1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www.pbvusd.k12.ca.us/about-us/district-strategic-pla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www.pbvusd.k12.ca.us/about-us/district-strategic-plan"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pbvusd.k12.ca.us/about-us/district-strategic-pla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www.csba.or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062400" y="8120550"/>
            <a:ext cx="6182400" cy="115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4500">
                <a:solidFill>
                  <a:schemeClr val="lt1"/>
                </a:solidFill>
                <a:latin typeface="Roboto"/>
                <a:ea typeface="Roboto"/>
                <a:cs typeface="Roboto"/>
                <a:sym typeface="Roboto"/>
              </a:rPr>
              <a:t>Stockdale Elementary </a:t>
            </a:r>
            <a:endParaRPr b="1" sz="4500">
              <a:solidFill>
                <a:schemeClr val="lt1"/>
              </a:solidFill>
            </a:endParaRPr>
          </a:p>
          <a:p>
            <a:pPr indent="0" lvl="0" marL="0" rtl="0" algn="ctr">
              <a:lnSpc>
                <a:spcPct val="115000"/>
              </a:lnSpc>
              <a:spcBef>
                <a:spcPts val="0"/>
              </a:spcBef>
              <a:spcAft>
                <a:spcPts val="0"/>
              </a:spcAft>
              <a:buNone/>
            </a:pPr>
            <a:r>
              <a:t/>
            </a:r>
            <a:endParaRPr b="1" sz="2500">
              <a:solidFill>
                <a:srgbClr val="FFFFFF"/>
              </a:solidFill>
              <a:highlight>
                <a:srgbClr val="9FC5E8"/>
              </a:highlight>
              <a:latin typeface="Roboto"/>
              <a:ea typeface="Roboto"/>
              <a:cs typeface="Roboto"/>
              <a:sym typeface="Roboto"/>
            </a:endParaRPr>
          </a:p>
        </p:txBody>
      </p:sp>
      <p:pic>
        <p:nvPicPr>
          <p:cNvPr id="64" name="Google Shape;64;p14"/>
          <p:cNvPicPr preferRelativeResize="0"/>
          <p:nvPr/>
        </p:nvPicPr>
        <p:blipFill>
          <a:blip r:embed="rId3">
            <a:alphaModFix/>
          </a:blip>
          <a:stretch>
            <a:fillRect/>
          </a:stretch>
        </p:blipFill>
        <p:spPr>
          <a:xfrm>
            <a:off x="1062400" y="4152425"/>
            <a:ext cx="6182400" cy="260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nvSpPr>
        <p:spPr>
          <a:xfrm>
            <a:off x="554775" y="1482925"/>
            <a:ext cx="6851400" cy="4717800"/>
          </a:xfrm>
          <a:prstGeom prst="rect">
            <a:avLst/>
          </a:prstGeom>
          <a:noFill/>
          <a:ln>
            <a:noFill/>
          </a:ln>
        </p:spPr>
        <p:txBody>
          <a:bodyPr anchorCtr="0" anchor="t" bIns="91425" lIns="57150" spcFirstLastPara="1" rIns="0" wrap="square" tIns="91425">
            <a:noAutofit/>
          </a:bodyPr>
          <a:lstStyle/>
          <a:p>
            <a:pPr indent="0" lvl="0" marL="0" marR="166687" rtl="0" algn="just">
              <a:lnSpc>
                <a:spcPct val="115000"/>
              </a:lnSpc>
              <a:spcBef>
                <a:spcPts val="0"/>
              </a:spcBef>
              <a:spcAft>
                <a:spcPts val="0"/>
              </a:spcAft>
              <a:buNone/>
            </a:pPr>
            <a:r>
              <a:rPr lang="en" sz="1200"/>
              <a:t>I.  Child Abuse Reporting </a:t>
            </a:r>
            <a:r>
              <a:rPr lang="en" sz="1200">
                <a:solidFill>
                  <a:srgbClr val="000000"/>
                </a:solidFill>
              </a:rPr>
              <a:t> . . . . . . . . . . . . . . . . . . . . . . . . . . . . . . . . . . . . . . . . . . . . . . . . . . . . . .  </a:t>
            </a:r>
            <a:r>
              <a:rPr lang="en" sz="1200"/>
              <a:t>11</a:t>
            </a:r>
            <a:endParaRPr sz="1200">
              <a:solidFill>
                <a:srgbClr val="000000"/>
              </a:solidFill>
            </a:endParaRPr>
          </a:p>
          <a:p>
            <a:pPr indent="-27432" lvl="0" marL="0" marR="166687" rtl="0" algn="just">
              <a:lnSpc>
                <a:spcPct val="115000"/>
              </a:lnSpc>
              <a:spcBef>
                <a:spcPts val="0"/>
              </a:spcBef>
              <a:spcAft>
                <a:spcPts val="0"/>
              </a:spcAft>
              <a:buNone/>
            </a:pPr>
            <a:r>
              <a:t/>
            </a:r>
            <a:endParaRPr sz="1200"/>
          </a:p>
          <a:p>
            <a:pPr indent="-27432" lvl="0" marL="0" marR="166687" rtl="0" algn="just">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 .</a:t>
            </a:r>
            <a:r>
              <a:rPr lang="en" sz="1200"/>
              <a:t> . .  </a:t>
            </a:r>
            <a:r>
              <a:rPr lang="en" sz="1200">
                <a:solidFill>
                  <a:srgbClr val="000000"/>
                </a:solidFill>
              </a:rPr>
              <a:t>1</a:t>
            </a:r>
            <a:r>
              <a:rPr lang="en" sz="1200"/>
              <a:t>8</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95262" rtl="0" algn="just">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a:t>
            </a:r>
            <a:r>
              <a:rPr lang="en" sz="1200"/>
              <a:t> . </a:t>
            </a:r>
            <a:r>
              <a:rPr lang="en" sz="1200">
                <a:solidFill>
                  <a:srgbClr val="000000"/>
                </a:solidFill>
              </a:rPr>
              <a:t> </a:t>
            </a:r>
            <a:r>
              <a:rPr lang="en" sz="1200"/>
              <a:t>30</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66687" rtl="0" algn="just">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  </a:t>
            </a:r>
            <a:r>
              <a:rPr lang="en" sz="1200"/>
              <a:t>35</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228600" rtl="0" algn="just">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 . . .  </a:t>
            </a:r>
            <a:r>
              <a:rPr lang="en" sz="1200"/>
              <a:t>41</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0" rtl="0" algn="just">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a:t>
            </a:r>
            <a:r>
              <a:rPr lang="en" sz="1200"/>
              <a:t> </a:t>
            </a:r>
            <a:r>
              <a:rPr lang="en" sz="1200">
                <a:solidFill>
                  <a:srgbClr val="000000"/>
                </a:solidFill>
              </a:rPr>
              <a:t>.</a:t>
            </a:r>
            <a:r>
              <a:rPr lang="en" sz="1200"/>
              <a:t> .</a:t>
            </a:r>
            <a:r>
              <a:rPr lang="en" sz="1200">
                <a:solidFill>
                  <a:srgbClr val="000000"/>
                </a:solidFill>
              </a:rPr>
              <a:t> </a:t>
            </a:r>
            <a:r>
              <a:rPr lang="en" sz="1200"/>
              <a:t>43</a:t>
            </a:r>
            <a:endParaRPr sz="1200">
              <a:solidFill>
                <a:srgbClr val="000000"/>
              </a:solidFill>
            </a:endParaRPr>
          </a:p>
          <a:p>
            <a:pPr indent="0" lvl="0" marL="0" marR="9525" rtl="0" algn="just">
              <a:lnSpc>
                <a:spcPct val="115000"/>
              </a:lnSpc>
              <a:spcBef>
                <a:spcPts val="0"/>
              </a:spcBef>
              <a:spcAft>
                <a:spcPts val="0"/>
              </a:spcAft>
              <a:buNone/>
            </a:pPr>
            <a:r>
              <a:t/>
            </a:r>
            <a:endParaRPr sz="1200">
              <a:solidFill>
                <a:srgbClr val="000000"/>
              </a:solidFill>
            </a:endParaRPr>
          </a:p>
          <a:p>
            <a:pPr indent="-28575" lvl="0" marL="0" marR="9525" rtl="0" algn="just">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46</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 . </a:t>
            </a:r>
            <a:r>
              <a:rPr lang="en" sz="1200"/>
              <a:t>51</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 </a:t>
            </a:r>
            <a:r>
              <a:rPr lang="en" sz="1200"/>
              <a:t>76</a:t>
            </a:r>
            <a:r>
              <a:rPr lang="en" sz="1200">
                <a:solidFill>
                  <a:srgbClr val="000000"/>
                </a:solidFill>
              </a:rPr>
              <a:t> </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marR="166687" rtl="0" algn="just">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a:t>
            </a:r>
            <a:r>
              <a:rPr lang="en" sz="1200"/>
              <a:t> . . . . .  78</a:t>
            </a:r>
            <a:endParaRPr sz="1200"/>
          </a:p>
          <a:p>
            <a:pPr indent="0" lvl="0" marL="0" marR="166687" rtl="0" algn="just">
              <a:lnSpc>
                <a:spcPct val="115000"/>
              </a:lnSpc>
              <a:spcBef>
                <a:spcPts val="0"/>
              </a:spcBef>
              <a:spcAft>
                <a:spcPts val="0"/>
              </a:spcAft>
              <a:buNone/>
            </a:pPr>
            <a:r>
              <a:t/>
            </a:r>
            <a:endParaRPr sz="1200"/>
          </a:p>
          <a:p>
            <a:pPr indent="0" lvl="0" marL="0" marR="166687" rtl="0" algn="just">
              <a:lnSpc>
                <a:spcPct val="115000"/>
              </a:lnSpc>
              <a:spcBef>
                <a:spcPts val="0"/>
              </a:spcBef>
              <a:spcAft>
                <a:spcPts val="0"/>
              </a:spcAft>
              <a:buNone/>
            </a:pPr>
            <a:r>
              <a:rPr lang="en" sz="1200">
                <a:solidFill>
                  <a:srgbClr val="000000"/>
                </a:solidFill>
              </a:rPr>
              <a:t>Appendices . . . . . . . . . . . . . . . . . . . . . . . . . . . . . . . . . . . . . . . . . . . . . . . . . . . . . . . . . . . . . . . . .</a:t>
            </a:r>
            <a:r>
              <a:rPr lang="en" sz="1200"/>
              <a:t> . 79</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p:txBody>
      </p:sp>
      <p:sp>
        <p:nvSpPr>
          <p:cNvPr id="132" name="Google Shape;132;p23"/>
          <p:cNvSpPr txBox="1"/>
          <p:nvPr/>
        </p:nvSpPr>
        <p:spPr>
          <a:xfrm>
            <a:off x="1266575" y="10058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3" name="Google Shape;133;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3"/>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4" name="Google Shape;894;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4"/>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0" name="Google Shape;900;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5"/>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6" name="Google Shape;906;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6"/>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12" name="Google Shape;912;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7"/>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18" name="Google Shape;918;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18"/>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4" name="Google Shape;924;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19"/>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30" name="Google Shape;930;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20"/>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6" name="Google Shape;936;p120"/>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37" name="Google Shape;937;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21"/>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3" name="Google Shape;943;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22"/>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49" name="Google Shape;949;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1" name="Google Shape;141;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23"/>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5" name="Google Shape;955;p12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56" name="Google Shape;956;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24"/>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2" name="Google Shape;962;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25"/>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8" name="Google Shape;968;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6"/>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974" name="Google Shape;974;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27"/>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80" name="Google Shape;980;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28"/>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986" name="Google Shape;986;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29"/>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992" name="Google Shape;992;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30"/>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8" name="Google Shape;998;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31"/>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4" name="Google Shape;1004;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32"/>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0" name="Google Shape;1010;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7" name="Google Shape;147;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33"/>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16" name="Google Shape;1016;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34"/>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22" name="Google Shape;1022;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35"/>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8" name="Google Shape;1028;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36"/>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34" name="Google Shape;1034;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37"/>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0" name="Google Shape;1040;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38"/>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46" name="Google Shape;1046;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9"/>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2" name="Google Shape;1052;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40"/>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8" name="Google Shape;1058;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4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4" name="Google Shape;1064;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42"/>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0" name="Google Shape;1070;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43"/>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076" name="Google Shape;1076;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4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2" name="Google Shape;1082;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45"/>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8" name="Google Shape;1088;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46"/>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4" name="Google Shape;1094;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47"/>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00" name="Google Shape;1100;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48"/>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6" name="Google Shape;1106;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49"/>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12" name="Google Shape;1112;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50"/>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18" name="Google Shape;1118;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51"/>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24" name="Google Shape;1124;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52"/>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30" name="Google Shape;1130;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53"/>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6" name="Google Shape;1136;p15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37" name="Google Shape;1137;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54"/>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43" name="Google Shape;1143;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55"/>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49" name="Google Shape;1149;p155"/>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50" name="Google Shape;1150;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56"/>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6" name="Google Shape;1156;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57"/>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62" name="Google Shape;1162;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58"/>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68" name="Google Shape;1168;p158"/>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69" name="Google Shape;1169;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15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75" name="Google Shape;1175;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160"/>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1" name="Google Shape;1181;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6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7" name="Google Shape;1187;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62"/>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93" name="Google Shape;1193;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63"/>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9" name="Google Shape;1199;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64"/>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5" name="Google Shape;1205;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65"/>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1" name="Google Shape;1211;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66"/>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7" name="Google Shape;1217;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67"/>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3" name="Google Shape;1223;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68"/>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29" name="Google Shape;1229;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69"/>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35" name="Google Shape;1235;p169"/>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6" name="Google Shape;1236;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70"/>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2" name="Google Shape;1242;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71"/>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8" name="Google Shape;1248;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72"/>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54" name="Google Shape;1254;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3" name="Google Shape;173;p29"/>
          <p:cNvGraphicFramePr/>
          <p:nvPr/>
        </p:nvGraphicFramePr>
        <p:xfrm>
          <a:off x="589125" y="1246275"/>
          <a:ext cx="3000000" cy="3000000"/>
        </p:xfrm>
        <a:graphic>
          <a:graphicData uri="http://schemas.openxmlformats.org/drawingml/2006/table">
            <a:tbl>
              <a:tblPr>
                <a:noFill/>
                <a:tableStyleId>{5F82D653-CE41-45FB-99E1-79F076C37CD6}</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MT Merickel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Lynnmarie Beed</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Academic Coach</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Wendi Kaff</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
        <p:nvSpPr>
          <p:cNvPr id="174" name="Google Shape;174;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5" name="Google Shape;175;p29"/>
          <p:cNvGraphicFramePr/>
          <p:nvPr/>
        </p:nvGraphicFramePr>
        <p:xfrm>
          <a:off x="589125" y="7653688"/>
          <a:ext cx="3000000" cy="3000000"/>
        </p:xfrm>
        <a:graphic>
          <a:graphicData uri="http://schemas.openxmlformats.org/drawingml/2006/table">
            <a:tbl>
              <a:tblPr>
                <a:noFill/>
                <a:tableStyleId>{5F82D653-CE41-45FB-99E1-79F076C37CD6}</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Administrators Office</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If an employee declines to be present Mr. Merickel or Mrs. Beed will be present with the child during an interview process (if the child did not select to be interviewed alone). </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76" name="Google Shape;176;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73"/>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0" name="Google Shape;1260;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74"/>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6" name="Google Shape;1266;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75"/>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2" name="Google Shape;1272;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76"/>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278" name="Google Shape;1278;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7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4" name="Google Shape;1284;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78"/>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0" name="Google Shape;1290;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7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296" name="Google Shape;1296;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80"/>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02" name="Google Shape;1302;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81"/>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08" name="Google Shape;1308;p181"/>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09" name="Google Shape;1309;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82"/>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5" name="Google Shape;1315;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3" name="Google Shape;183;p30"/>
          <p:cNvGraphicFramePr/>
          <p:nvPr/>
        </p:nvGraphicFramePr>
        <p:xfrm>
          <a:off x="669213" y="3430813"/>
          <a:ext cx="3000000" cy="3000000"/>
        </p:xfrm>
        <a:graphic>
          <a:graphicData uri="http://schemas.openxmlformats.org/drawingml/2006/table">
            <a:tbl>
              <a:tblPr>
                <a:noFill/>
                <a:tableStyleId>{5F82D653-CE41-45FB-99E1-79F076C37CD6}</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MT Merickel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4" name="Google Shape;184;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5" name="Google Shape;185;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8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21" name="Google Shape;1321;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84"/>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7" name="Google Shape;1327;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85"/>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3" name="Google Shape;1333;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86"/>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9" name="Google Shape;1339;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8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5" name="Google Shape;1345;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8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1" name="Google Shape;1351;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189"/>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57" name="Google Shape;1357;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90"/>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63" name="Google Shape;1363;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91"/>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69" name="Google Shape;1369;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92"/>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5" name="Google Shape;1375;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3" name="Google Shape;193;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93"/>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1" name="Google Shape;1381;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94"/>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387" name="Google Shape;1387;p194"/>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388" name="Google Shape;1388;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95"/>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4" name="Google Shape;1394;p195"/>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395" name="Google Shape;1395;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96"/>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01" name="Google Shape;1401;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97"/>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7" name="Google Shape;1407;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98"/>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13" name="Google Shape;1413;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9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19" name="Google Shape;1419;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200"/>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25" name="Google Shape;1425;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201"/>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1" name="Google Shape;1431;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02"/>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37" name="Google Shape;1437;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7" name="Shape 197"/>
        <p:cNvGrpSpPr/>
        <p:nvPr/>
      </p:nvGrpSpPr>
      <p:grpSpPr>
        <a:xfrm>
          <a:off x="0" y="0"/>
          <a:ext cx="0" cy="0"/>
          <a:chOff x="0" y="0"/>
          <a:chExt cx="0" cy="0"/>
        </a:xfrm>
      </p:grpSpPr>
      <p:sp>
        <p:nvSpPr>
          <p:cNvPr id="198" name="Google Shape;198;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0" name="Google Shape;200;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1" name="Google Shape;201;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203"/>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43" name="Google Shape;1443;p203"/>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44" name="Google Shape;1444;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204"/>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50" name="Google Shape;1450;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0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56" name="Google Shape;1456;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206"/>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2" name="Google Shape;1462;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207"/>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68" name="Google Shape;1468;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208"/>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74" name="Google Shape;1474;p208"/>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475" name="Google Shape;1475;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20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81" name="Google Shape;1481;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210"/>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7" name="Google Shape;1487;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11"/>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3" name="Google Shape;1493;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21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499" name="Google Shape;1499;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7" name="Google Shape;207;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8" name="Google Shape;208;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13"/>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5" name="Google Shape;1505;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1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1" name="Google Shape;1511;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21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7" name="Google Shape;1517;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16"/>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3" name="Google Shape;1523;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217"/>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9" name="Google Shape;1529;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21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35" name="Google Shape;1535;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1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a:t>
            </a:r>
            <a:r>
              <a:rPr lang="en" sz="1200">
                <a:solidFill>
                  <a:schemeClr val="dk1"/>
                </a:solidFill>
                <a:highlight>
                  <a:srgbClr val="FFFFFF"/>
                </a:highlight>
                <a:latin typeface="Roboto"/>
                <a:ea typeface="Roboto"/>
                <a:cs typeface="Roboto"/>
                <a:sym typeface="Roboto"/>
              </a:rPr>
              <a:t>661) 831-8331 ext. 6132.  Complaint forms are available at the district office or on the district webpage:  </a:t>
            </a:r>
            <a:r>
              <a:rPr lang="en" sz="1200" u="sng">
                <a:solidFill>
                  <a:schemeClr val="hlink"/>
                </a:solidFill>
                <a:highlight>
                  <a:srgbClr val="FFFFFF"/>
                </a:highlight>
                <a:latin typeface="Roboto"/>
                <a:ea typeface="Roboto"/>
                <a:cs typeface="Roboto"/>
                <a:sym typeface="Roboto"/>
                <a:hlinkClick r:id="rId3"/>
              </a:rPr>
              <a:t>https://www.pbvusd.k12.ca.us/departments/educational-services/complaint-assistance</a:t>
            </a:r>
            <a:endParaRPr i="1" sz="1200">
              <a:solidFill>
                <a:schemeClr val="dk1"/>
              </a:solidFill>
              <a:latin typeface="Roboto"/>
              <a:ea typeface="Roboto"/>
              <a:cs typeface="Roboto"/>
              <a:sym typeface="Roboto"/>
            </a:endParaRPr>
          </a:p>
          <a:p>
            <a:pPr indent="0" lvl="0" marL="457200" rtl="0" algn="l">
              <a:spcBef>
                <a:spcPts val="0"/>
              </a:spcBef>
              <a:spcAft>
                <a:spcPts val="0"/>
              </a:spcAft>
              <a:buNone/>
            </a:pPr>
            <a:r>
              <a:t/>
            </a:r>
            <a:endParaRPr i="1" sz="1200">
              <a:solidFill>
                <a:schemeClr val="dk1"/>
              </a:solidFill>
              <a:latin typeface="Roboto"/>
              <a:ea typeface="Roboto"/>
              <a:cs typeface="Roboto"/>
              <a:sym typeface="Roboto"/>
            </a:endParaRPr>
          </a:p>
        </p:txBody>
      </p:sp>
      <p:sp>
        <p:nvSpPr>
          <p:cNvPr id="1541" name="Google Shape;1541;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220"/>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47" name="Google Shape;1547;p220"/>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48" name="Google Shape;1548;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21"/>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54" name="Google Shape;1554;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22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0" name="Google Shape;1560;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4" name="Google Shape;214;p34"/>
          <p:cNvGraphicFramePr/>
          <p:nvPr/>
        </p:nvGraphicFramePr>
        <p:xfrm>
          <a:off x="509575" y="1765625"/>
          <a:ext cx="3000000" cy="3000000"/>
        </p:xfrm>
        <a:graphic>
          <a:graphicData uri="http://schemas.openxmlformats.org/drawingml/2006/table">
            <a:tbl>
              <a:tblPr>
                <a:noFill/>
                <a:tableStyleId>{67C5DE85-7567-43DA-ABBE-F1970BCCC736}</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5" name="Google Shape;215;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6" name="Google Shape;216;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8" name="Google Shape;218;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223"/>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6" name="Google Shape;1566;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22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2" name="Google Shape;1572;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225"/>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78" name="Google Shape;1578;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226"/>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84" name="Google Shape;1584;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27"/>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0" name="Google Shape;1590;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4" name="Google Shape;224;p35"/>
          <p:cNvGraphicFramePr/>
          <p:nvPr/>
        </p:nvGraphicFramePr>
        <p:xfrm>
          <a:off x="364250" y="934175"/>
          <a:ext cx="3000000" cy="3000000"/>
        </p:xfrm>
        <a:graphic>
          <a:graphicData uri="http://schemas.openxmlformats.org/drawingml/2006/table">
            <a:tbl>
              <a:tblPr>
                <a:noFill/>
                <a:tableStyleId>{5F82D653-CE41-45FB-99E1-79F076C37CD6}</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Stockdale Elementary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661 831-7835</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7801 Kroll Way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5" name="Google Shape;225;p35"/>
          <p:cNvGraphicFramePr/>
          <p:nvPr/>
        </p:nvGraphicFramePr>
        <p:xfrm>
          <a:off x="364225" y="1710000"/>
          <a:ext cx="3000000" cy="3000000"/>
        </p:xfrm>
        <a:graphic>
          <a:graphicData uri="http://schemas.openxmlformats.org/drawingml/2006/table">
            <a:tbl>
              <a:tblPr>
                <a:noFill/>
                <a:tableStyleId>{5F82D653-CE41-45FB-99E1-79F076C37CD6}</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6" name="Google Shape;226;p35"/>
          <p:cNvGraphicFramePr/>
          <p:nvPr/>
        </p:nvGraphicFramePr>
        <p:xfrm>
          <a:off x="364225" y="1989760"/>
          <a:ext cx="3000000" cy="3000000"/>
        </p:xfrm>
        <a:graphic>
          <a:graphicData uri="http://schemas.openxmlformats.org/drawingml/2006/table">
            <a:tbl>
              <a:tblPr>
                <a:noFill/>
                <a:tableStyleId>{5F82D653-CE41-45FB-99E1-79F076C37CD6}</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MT Merickel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Lynnmarie Beed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Roxanne Fox</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Mary Haynes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Wendi Kaff</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Lynda Blackburn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Katherine Peters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Nicole Piescer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661-831-7835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7" name="Google Shape;227;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id="232" name="Google Shape;232;p36"/>
          <p:cNvGraphicFramePr/>
          <p:nvPr/>
        </p:nvGraphicFramePr>
        <p:xfrm>
          <a:off x="391175" y="2705750"/>
          <a:ext cx="3000000" cy="3000000"/>
        </p:xfrm>
        <a:graphic>
          <a:graphicData uri="http://schemas.openxmlformats.org/drawingml/2006/table">
            <a:tbl>
              <a:tblPr>
                <a:noFill/>
                <a:tableStyleId>{67C5DE85-7567-43DA-ABBE-F1970BCCC736}</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MT Merickel</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11/16/23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Health room in the front office and Cafeteria (North-west wall)</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solidFill>
                      <a:srgbClr val="9FC5E8"/>
                    </a:solidFill>
                  </a:tcPr>
                </a:tc>
              </a:tr>
              <a:tr h="294650">
                <a:tc>
                  <a:txBody>
                    <a:bodyPr/>
                    <a:lstStyle/>
                    <a:p>
                      <a:pPr indent="0" lvl="0" marL="0" rtl="0" algn="l">
                        <a:spcBef>
                          <a:spcPts val="0"/>
                        </a:spcBef>
                        <a:spcAft>
                          <a:spcPts val="0"/>
                        </a:spcAft>
                        <a:buNone/>
                      </a:pPr>
                      <a:r>
                        <a:rPr lang="en" sz="1100"/>
                        <a:t>Roxanne Fox</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11/15/25</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Mary Haynes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3/9/24</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Katie Bimat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11/4/25</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Russ Sempell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5/20/25</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Katie Shipe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9/20/25</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Maria Salceda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a:t>
                      </a:r>
                      <a:r>
                        <a:rPr lang="en" sz="1100"/>
                        <a:t>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10/14/25</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solidFill>
                            <a:schemeClr val="dk1"/>
                          </a:solidFill>
                        </a:rPr>
                        <a:t>In this order, radio, phone, intercom</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hMerge="1"/>
                <a:tc hMerge="1"/>
              </a:tr>
              <a:tr h="294650">
                <a:tc>
                  <a:txBody>
                    <a:bodyPr/>
                    <a:lstStyle/>
                    <a:p>
                      <a:pPr indent="0" lvl="0" marL="0" rtl="0" algn="l">
                        <a:spcBef>
                          <a:spcPts val="0"/>
                        </a:spcBef>
                        <a:spcAft>
                          <a:spcPts val="0"/>
                        </a:spcAft>
                        <a:buNone/>
                      </a:pPr>
                      <a:r>
                        <a:rPr lang="en" sz="1100"/>
                        <a:t>Roxanne Fox</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294650">
                <a:tc>
                  <a:txBody>
                    <a:bodyPr/>
                    <a:lstStyle/>
                    <a:p>
                      <a:pPr indent="0" lvl="0" marL="0" rtl="0" algn="l">
                        <a:spcBef>
                          <a:spcPts val="0"/>
                        </a:spcBef>
                        <a:spcAft>
                          <a:spcPts val="0"/>
                        </a:spcAft>
                        <a:buNone/>
                      </a:pPr>
                      <a:r>
                        <a:rPr lang="en" sz="1100"/>
                        <a:t>Mary Haynes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3" name="Google Shape;233;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4" name="Google Shape;234;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1" name="Google Shape;241;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2" name="Google Shape;242;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3" name="Google Shape;243;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4" name="Google Shape;244;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5" name="Google Shape;245;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6" name="Google Shape;246;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7" name="Google Shape;247;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8" name="Google Shape;248;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7"/>
          <p:cNvCxnSpPr>
            <a:stCxn id="250"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0" name="Google Shape;250;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1" name="Google Shape;251;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a:stCxn id="245" idx="1"/>
            <a:endCxn id="245"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5" name="Google Shape;255;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6" name="Google Shape;256;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7" name="Google Shape;257;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8" name="Google Shape;258;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59" name="Google Shape;259;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0" name="Google Shape;260;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1" name="Google Shape;261;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2" name="Google Shape;262;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3" name="Google Shape;263;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2" name="Google Shape;282;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3" name="Google Shape;283;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4" name="Google Shape;284;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5" name="Google Shape;285;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6" name="Google Shape;286;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7" name="Google Shape;287;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1" name="Google Shape;291;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2" name="Google Shape;292;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3" name="Google Shape;293;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4" name="Google Shape;294;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5" name="Google Shape;295;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6" name="Google Shape;296;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7" name="Google Shape;297;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8" name="Google Shape;298;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299" name="Google Shape;299;p37"/>
          <p:cNvCxnSpPr>
            <a:stCxn id="246" idx="3"/>
            <a:endCxn id="284"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5" name="Google Shape;305;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7" name="Google Shape;307;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9"/>
          <p:cNvPicPr preferRelativeResize="0"/>
          <p:nvPr/>
        </p:nvPicPr>
        <p:blipFill>
          <a:blip r:embed="rId3">
            <a:alphaModFix/>
          </a:blip>
          <a:stretch>
            <a:fillRect/>
          </a:stretch>
        </p:blipFill>
        <p:spPr>
          <a:xfrm>
            <a:off x="537050" y="973625"/>
            <a:ext cx="6480025" cy="4709000"/>
          </a:xfrm>
          <a:prstGeom prst="rect">
            <a:avLst/>
          </a:prstGeom>
          <a:noFill/>
          <a:ln>
            <a:noFill/>
          </a:ln>
        </p:spPr>
      </p:pic>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4" name="Google Shape;314;p39"/>
          <p:cNvGraphicFramePr/>
          <p:nvPr/>
        </p:nvGraphicFramePr>
        <p:xfrm>
          <a:off x="445750" y="6780175"/>
          <a:ext cx="3000000" cy="3000000"/>
        </p:xfrm>
        <a:graphic>
          <a:graphicData uri="http://schemas.openxmlformats.org/drawingml/2006/table">
            <a:tbl>
              <a:tblPr>
                <a:noFill/>
                <a:tableStyleId>{67C5DE85-7567-43DA-ABBE-F1970BCCC736}</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Will be turned off / bottle water for drinking will be brought in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solidFill>
                            <a:srgbClr val="000000"/>
                          </a:solidFill>
                        </a:rPr>
                        <a:t>Water turned off / Porta potties brought in by district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District will bring food from another source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Electricity will be turned off/ stay in school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Open doors/windows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bl>
          </a:graphicData>
        </a:graphic>
      </p:graphicFrame>
      <p:sp>
        <p:nvSpPr>
          <p:cNvPr id="315" name="Google Shape;315;p39"/>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16" name="Google Shape;316;p39"/>
          <p:cNvGraphicFramePr/>
          <p:nvPr/>
        </p:nvGraphicFramePr>
        <p:xfrm>
          <a:off x="445738" y="6088638"/>
          <a:ext cx="3000000" cy="3000000"/>
        </p:xfrm>
        <a:graphic>
          <a:graphicData uri="http://schemas.openxmlformats.org/drawingml/2006/table">
            <a:tbl>
              <a:tblPr>
                <a:noFill/>
                <a:tableStyleId>{67C5DE85-7567-43DA-ABBE-F1970BCCC736}</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Ball Wall </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Snack tables</a:t>
                      </a:r>
                      <a:endParaRPr sz="1000"/>
                    </a:p>
                  </a:txBody>
                  <a:tcPr marT="63500" marB="63500" marR="63500" marL="63500">
                    <a:solidFill>
                      <a:srgbClr val="CFE2F3"/>
                    </a:solidFill>
                  </a:tcPr>
                </a:tc>
              </a:tr>
            </a:tbl>
          </a:graphicData>
        </a:graphic>
      </p:graphicFrame>
      <p:sp>
        <p:nvSpPr>
          <p:cNvPr id="317" name="Google Shape;317;p39"/>
          <p:cNvSpPr txBox="1"/>
          <p:nvPr>
            <p:ph type="title"/>
          </p:nvPr>
        </p:nvSpPr>
        <p:spPr>
          <a:xfrm>
            <a:off x="380425" y="565275"/>
            <a:ext cx="7242600" cy="4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500" u="sng">
                <a:solidFill>
                  <a:schemeClr val="hlink"/>
                </a:solidFill>
                <a:highlight>
                  <a:srgbClr val="CFE2F3"/>
                </a:highlight>
                <a:hlinkClick r:id="rId4"/>
              </a:rPr>
              <a:t>2023 -24 School Site Incident Command System Organizational Chart</a:t>
            </a:r>
            <a:endParaRPr b="1" sz="1500">
              <a:highlight>
                <a:srgbClr val="CFE2F3"/>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3" name="Google Shape;323;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4" name="Google Shape;324;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4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1" name="Google Shape;331;p41"/>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2" name="Google Shape;332;p41"/>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42"/>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a:t>
            </a:r>
            <a:r>
              <a:rPr lang="en" sz="1200">
                <a:solidFill>
                  <a:schemeClr val="dk1"/>
                </a:solidFill>
                <a:highlight>
                  <a:srgbClr val="CFE2F3"/>
                </a:highlight>
              </a:rPr>
              <a:t>10/26/23</a:t>
            </a:r>
            <a:r>
              <a:rPr lang="en" sz="1200">
                <a:solidFill>
                  <a:schemeClr val="dk1"/>
                </a:solidFill>
              </a:rPr>
              <a:t>.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a:t>
            </a:r>
            <a:r>
              <a:rPr lang="en" sz="1200">
                <a:solidFill>
                  <a:schemeClr val="dk1"/>
                </a:solidFill>
                <a:highlight>
                  <a:srgbClr val="CFE2F3"/>
                </a:highlight>
              </a:rPr>
              <a:t>11/8/23 </a:t>
            </a:r>
            <a:r>
              <a:rPr lang="en" sz="1200">
                <a:solidFill>
                  <a:schemeClr val="dk1"/>
                </a:solidFill>
              </a:rPr>
              <a:t>at the</a:t>
            </a:r>
            <a:r>
              <a:rPr lang="en" sz="1200">
                <a:solidFill>
                  <a:schemeClr val="dk1"/>
                </a:solidFill>
                <a:highlight>
                  <a:srgbClr val="CFE2F3"/>
                </a:highlight>
              </a:rPr>
              <a:t> Stockdale Elementary School </a:t>
            </a:r>
            <a:r>
              <a:rPr lang="en" sz="1200">
                <a:solidFill>
                  <a:schemeClr val="dk1"/>
                </a:solidFill>
              </a:rPr>
              <a:t>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a:t>
            </a:r>
            <a:r>
              <a:rPr lang="en" sz="1200">
                <a:solidFill>
                  <a:schemeClr val="dk1"/>
                </a:solidFill>
                <a:highlight>
                  <a:srgbClr val="CFE2F3"/>
                </a:highlight>
              </a:rPr>
              <a:t>12/5/23 </a:t>
            </a:r>
            <a:r>
              <a:rPr lang="en" sz="1200">
                <a:solidFill>
                  <a:schemeClr val="dk1"/>
                </a:solidFill>
              </a:rPr>
              <a:t>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{5F82D653-CE41-45FB-99E1-79F076C37CD6}</a:tableStyleId>
              </a:tblPr>
              <a:tblGrid>
                <a:gridCol w="6998700"/>
              </a:tblGrid>
              <a:tr h="381000">
                <a:tc>
                  <a:txBody>
                    <a:bodyPr/>
                    <a:lstStyle/>
                    <a:p>
                      <a:pPr indent="0" lvl="0" marL="0" rtl="0" algn="l">
                        <a:spcBef>
                          <a:spcPts val="0"/>
                        </a:spcBef>
                        <a:spcAft>
                          <a:spcPts val="0"/>
                        </a:spcAft>
                        <a:buNone/>
                      </a:pPr>
                      <a:r>
                        <a:rPr b="1" lang="en" sz="1200"/>
                        <a:t>Principal Name:  MT Merickel</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Stockdale Elementary</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Address:7801 Kroll Way</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 831-7835</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mmerickel@pbvusd.k12.ca.us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4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3"/>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46" name="Google Shape;346;p43"/>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44"/>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8" name="Google Shape;358;p45"/>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6"/>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47"/>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4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8"/>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78" name="Google Shape;378;p48"/>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84" name="Google Shape;384;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0" name="Google Shape;390;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1"/>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6" name="Google Shape;396;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52"/>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2" name="Google Shape;402;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highlight>
                  <a:srgbClr val="CFE2F3"/>
                </a:highlight>
              </a:rPr>
              <a:t>Stockdale Elementary</a:t>
            </a:r>
            <a:r>
              <a:rPr lang="en" sz="1200">
                <a:solidFill>
                  <a:schemeClr val="dk1"/>
                </a:solidFill>
                <a:highlight>
                  <a:srgbClr val="CFE2F3"/>
                </a:highlight>
              </a:rPr>
              <a:t> </a:t>
            </a:r>
            <a:r>
              <a:rPr lang="en" sz="1200">
                <a:solidFill>
                  <a:schemeClr val="dk1"/>
                </a:solidFill>
                <a:highlight>
                  <a:schemeClr val="lt1"/>
                </a:highlight>
              </a:rPr>
              <a:t>is located in the city of Bakersfield, and serves students in grades</a:t>
            </a:r>
            <a:r>
              <a:rPr lang="en" sz="1200">
                <a:solidFill>
                  <a:schemeClr val="dk1"/>
                </a:solidFill>
                <a:highlight>
                  <a:schemeClr val="lt1"/>
                </a:highlight>
              </a:rPr>
              <a:t> insert </a:t>
            </a:r>
            <a:r>
              <a:rPr lang="en" sz="1200">
                <a:solidFill>
                  <a:schemeClr val="dk1"/>
                </a:solidFill>
                <a:highlight>
                  <a:srgbClr val="CFE2F3"/>
                </a:highlight>
              </a:rPr>
              <a:t>Tk through six</a:t>
            </a:r>
            <a:r>
              <a:rPr lang="en" sz="1200">
                <a:solidFill>
                  <a:schemeClr val="dk1"/>
                </a:solidFill>
                <a:highlight>
                  <a:srgbClr val="CFE2F3"/>
                </a:highlight>
              </a:rPr>
              <a:t>.</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highlight>
                  <a:srgbClr val="CFE2F3"/>
                </a:highlight>
              </a:rPr>
              <a:t> 33</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highlight>
                  <a:srgbClr val="CFE2F3"/>
                </a:highlight>
              </a:rPr>
              <a:t>40</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SzPts val="1800"/>
              <a:buNone/>
            </a:pPr>
            <a:r>
              <a:rPr lang="en" sz="1200">
                <a:solidFill>
                  <a:schemeClr val="dk1"/>
                </a:solidFill>
                <a:highlight>
                  <a:srgbClr val="CFE2F3"/>
                </a:highlight>
              </a:rPr>
              <a:t>Stockdale will provide a safe and clean learning environment</a:t>
            </a:r>
            <a:endParaRPr sz="1200">
              <a:solidFill>
                <a:schemeClr val="dk1"/>
              </a:solidFill>
              <a:highlight>
                <a:srgbClr val="CFE2F3"/>
              </a:highlight>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just">
              <a:spcBef>
                <a:spcPts val="0"/>
              </a:spcBef>
              <a:spcAft>
                <a:spcPts val="0"/>
              </a:spcAft>
              <a:buClr>
                <a:schemeClr val="dk1"/>
              </a:buClr>
              <a:buSzPts val="1800"/>
              <a:buFont typeface="Arial"/>
              <a:buNone/>
            </a:pPr>
            <a:r>
              <a:rPr lang="en" sz="1200">
                <a:highlight>
                  <a:schemeClr val="lt1"/>
                </a:highlight>
              </a:rPr>
              <a:t>A scheduled maintenance program is administered by the District to ensure that all classrooms and facilities are maintained to a degree of adequacy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Installation of solar panels was the most recent improvement to the facility. Grounds and playground equipment are inspected regularly for potential hazards. </a:t>
            </a:r>
            <a:endParaRPr sz="1200">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highlight>
                <a:srgbClr val="CFE2F3"/>
              </a:highlight>
            </a:endParaRPr>
          </a:p>
        </p:txBody>
      </p:sp>
      <p:sp>
        <p:nvSpPr>
          <p:cNvPr id="87" name="Google Shape;87;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684920"/>
          <a:ext cx="3000000" cy="3000000"/>
        </p:xfrm>
        <a:graphic>
          <a:graphicData uri="http://schemas.openxmlformats.org/drawingml/2006/table">
            <a:tbl>
              <a:tblPr>
                <a:noFill/>
                <a:tableStyleId>{5F82D653-CE41-45FB-99E1-79F076C37CD6}</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1977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8.69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48.271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53"/>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08" name="Google Shape;408;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4" name="Google Shape;414;p5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4"/>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16" name="Google Shape;416;p54"/>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highlight>
                  <a:schemeClr val="lt1"/>
                </a:highlight>
              </a:rPr>
              <a:t>Stockdale Elementary follows the District policies and procedures regarding discrimination, harassment, intimidation and bullying. Individuals may submit complaints at the school level or at the District level. Reported incidences are investigated and followed up on in a timely manner. Support for victim is offered and provided. </a:t>
            </a:r>
            <a:endParaRPr sz="1200">
              <a:solidFill>
                <a:schemeClr val="dk1"/>
              </a:solidFill>
              <a:highlight>
                <a:schemeClr val="lt1"/>
              </a:highlight>
            </a:endParaRPr>
          </a:p>
          <a:p>
            <a:pPr indent="0" lvl="0" marL="0" rtl="0" algn="just">
              <a:spcBef>
                <a:spcPts val="1200"/>
              </a:spcBef>
              <a:spcAft>
                <a:spcPts val="0"/>
              </a:spcAft>
              <a:buClr>
                <a:schemeClr val="dk1"/>
              </a:buClr>
              <a:buSzPts val="1100"/>
              <a:buFont typeface="Arial"/>
              <a:buNone/>
            </a:pPr>
            <a:r>
              <a:rPr b="1" lang="en" sz="1200" u="sng">
                <a:solidFill>
                  <a:schemeClr val="dk1"/>
                </a:solidFill>
              </a:rPr>
              <a:t>Safe Place to Learn Act</a:t>
            </a:r>
            <a:r>
              <a:rPr b="1" lang="en" sz="1200">
                <a:solidFill>
                  <a:schemeClr val="dk1"/>
                </a:solidFill>
              </a:rPr>
              <a:t> (E.C. sections 220, 221.5, 234.1 48900(r) and 48985)</a:t>
            </a:r>
            <a:endParaRPr b="1" sz="1200">
              <a:solidFill>
                <a:schemeClr val="dk1"/>
              </a:solidFill>
            </a:endParaRPr>
          </a:p>
          <a:p>
            <a:pPr indent="0" lvl="0" marL="0" rtl="0" algn="just">
              <a:spcBef>
                <a:spcPts val="1200"/>
              </a:spcBef>
              <a:spcAft>
                <a:spcPts val="0"/>
              </a:spcAft>
              <a:buClr>
                <a:schemeClr val="dk1"/>
              </a:buClr>
              <a:buSzPts val="1100"/>
              <a:buFont typeface="Arial"/>
              <a:buNone/>
            </a:pPr>
            <a:r>
              <a:rPr lang="en" sz="1200">
                <a:solidFill>
                  <a:schemeClr val="dk1"/>
                </a:solidFill>
              </a:rPr>
              <a:t>The district is committed to providing a safe school environment that is free from harassment and discrimination, and allows all students equal access and opportunities in the district’s academic and other educational support programs, services, facilities, and activities.  At any school or school-sponsored or school-related activity, the district prohibits unlawful discrimination, harassment, sexual harassment, intimidation, and bullying of any student based on the student’s actual race, color, ancestry, national origin, ethnic group identification, age, religion, marital or parental status, immigration status,</a:t>
            </a:r>
            <a:r>
              <a:rPr lang="en" sz="1200">
                <a:solidFill>
                  <a:srgbClr val="FF0000"/>
                </a:solidFill>
              </a:rPr>
              <a:t> </a:t>
            </a:r>
            <a:r>
              <a:rPr lang="en" sz="1200">
                <a:solidFill>
                  <a:schemeClr val="dk1"/>
                </a:solidFill>
              </a:rPr>
              <a:t>physical or mental disability, sex, sexual orientation, gender, gender identity, or gender expression; the perception of one or more of such characteristics; or association with a person or group with one or more of these actual or perceived characteristics. Students who engage in discrimination, harassment, intimidation, bullying, or retaliation will be disciplined.</a:t>
            </a:r>
            <a:endParaRPr sz="1200">
              <a:solidFill>
                <a:schemeClr val="dk1"/>
              </a:solidFill>
            </a:endParaRPr>
          </a:p>
          <a:p>
            <a:pPr indent="0" lvl="0" marL="0" rtl="0" algn="just">
              <a:spcBef>
                <a:spcPts val="1200"/>
              </a:spcBef>
              <a:spcAft>
                <a:spcPts val="0"/>
              </a:spcAft>
              <a:buClr>
                <a:schemeClr val="dk1"/>
              </a:buClr>
              <a:buSzPts val="1100"/>
              <a:buFont typeface="Arial"/>
              <a:buNone/>
            </a:pPr>
            <a:r>
              <a:rPr lang="en" sz="1200">
                <a:solidFill>
                  <a:schemeClr val="dk1"/>
                </a:solidFill>
              </a:rPr>
              <a:t>The district strongly encourages any student who feels that he/she is being or has been sexually harassed on school grounds or at a school-sponsored or school-related activity by another student or an adult, or who has experienced off-campus sexual harassment that has a continuing effect on campus, to immediately contact his/her teacher, the principal, or any other available school employee. Any employee who receives a report or observes an incident of sexual harassment shall notify the principal or a district compliance officer. Once notified, the principal or compliance officer shall take the steps to investigate and address the allegation, as specified in the accompanying administrative regulation.</a:t>
            </a:r>
            <a:endParaRPr sz="12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highlight>
                  <a:srgbClr val="CFE2F3"/>
                </a:highlight>
              </a:rPr>
              <a:t> </a:t>
            </a:r>
            <a:endParaRPr sz="1400">
              <a:solidFill>
                <a:schemeClr val="dk1"/>
              </a:solidFill>
            </a:endParaRPr>
          </a:p>
          <a:p>
            <a:pPr indent="0" lvl="0" marL="0" rtl="0" algn="l">
              <a:spcBef>
                <a:spcPts val="1200"/>
              </a:spcBef>
              <a:spcAft>
                <a:spcPts val="0"/>
              </a:spcAft>
              <a:buNone/>
            </a:pPr>
            <a:r>
              <a:t/>
            </a:r>
            <a:endParaRPr sz="1200">
              <a:solidFill>
                <a:schemeClr val="dk1"/>
              </a:solidFill>
            </a:endParaRPr>
          </a:p>
        </p:txBody>
      </p:sp>
      <p:sp>
        <p:nvSpPr>
          <p:cNvPr id="422" name="Google Shape;422;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3" name="Google Shape;423;p55"/>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5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6"/>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31" name="Google Shape;431;p56"/>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7"/>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37" name="Google Shape;437;p57"/>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38" name="Google Shape;438;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9" name="Google Shape;439;p57"/>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45" name="Google Shape;445;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58"/>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2" name="Google Shape;452;p5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9"/>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54" name="Google Shape;454;p59"/>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0"/>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500">
                <a:highlight>
                  <a:schemeClr val="lt1"/>
                </a:highlight>
              </a:rPr>
              <a:t>Stockdale Elementary locks the perimeter of its boundary. When gates are open for arrival and dismissal, staff are stationed in those areas. All visitors must enter the main office at the front of the school. There they must provide ID, register with our Raptor system and be issued a visitor’s badge.</a:t>
            </a:r>
            <a:endParaRPr sz="1500">
              <a:highlight>
                <a:schemeClr val="lt1"/>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60" name="Google Shape;460;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60"/>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1"/>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67" name="Google Shape;467;p61"/>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68" name="Google Shape;468;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62"/>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{5F82D653-CE41-45FB-99E1-79F076C37CD6}</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MT Merickel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Wendi Kaff</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Paola Hidalgo</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Annie Maxson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Jayce Shipe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Caitlyn Ashley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3"/>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480" name="Google Shape;480;p63"/>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481" name="Google Shape;481;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7" name="Google Shape;487;p6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4"/>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489" name="Google Shape;489;p64"/>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5"/>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495" name="Google Shape;495;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6" name="Google Shape;496;p65"/>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6"/>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02" name="Google Shape;502;p66"/>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03" name="Google Shape;503;p66"/>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04" name="Google Shape;504;p66"/>
          <p:cNvGraphicFramePr/>
          <p:nvPr/>
        </p:nvGraphicFramePr>
        <p:xfrm>
          <a:off x="761600" y="1610050"/>
          <a:ext cx="3000000" cy="3000000"/>
        </p:xfrm>
        <a:graphic>
          <a:graphicData uri="http://schemas.openxmlformats.org/drawingml/2006/table">
            <a:tbl>
              <a:tblPr>
                <a:noFill/>
                <a:tableStyleId>{67C5DE85-7567-43DA-ABBE-F1970BCCC736}</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TK 25  KG 71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77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78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94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81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85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81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592</a:t>
                      </a:r>
                      <a:endParaRPr/>
                    </a:p>
                  </a:txBody>
                  <a:tcPr marT="27425" marB="27425" marR="27425" marL="27425">
                    <a:solidFill>
                      <a:srgbClr val="CFE2F3"/>
                    </a:solidFill>
                  </a:tcPr>
                </a:tc>
              </a:tr>
            </a:tbl>
          </a:graphicData>
        </a:graphic>
      </p:graphicFrame>
      <p:graphicFrame>
        <p:nvGraphicFramePr>
          <p:cNvPr id="505" name="Google Shape;505;p66"/>
          <p:cNvGraphicFramePr/>
          <p:nvPr/>
        </p:nvGraphicFramePr>
        <p:xfrm>
          <a:off x="804025" y="4791450"/>
          <a:ext cx="3000000" cy="3000000"/>
        </p:xfrm>
        <a:graphic>
          <a:graphicData uri="http://schemas.openxmlformats.org/drawingml/2006/table">
            <a:tbl>
              <a:tblPr>
                <a:noFill/>
                <a:tableStyleId>{67C5DE85-7567-43DA-ABBE-F1970BCCC736}</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4.63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11.4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51.24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26.94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3.47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336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64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94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bl>
          </a:graphicData>
        </a:graphic>
      </p:graphicFrame>
      <p:sp>
        <p:nvSpPr>
          <p:cNvPr id="506" name="Google Shape;506;p66"/>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07" name="Google Shape;507;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08" name="Google Shape;508;p66"/>
          <p:cNvGraphicFramePr/>
          <p:nvPr/>
        </p:nvGraphicFramePr>
        <p:xfrm>
          <a:off x="804025" y="8246500"/>
          <a:ext cx="3000000" cy="3000000"/>
        </p:xfrm>
        <a:graphic>
          <a:graphicData uri="http://schemas.openxmlformats.org/drawingml/2006/table">
            <a:tbl>
              <a:tblPr>
                <a:noFill/>
                <a:tableStyleId>{5F82D653-CE41-45FB-99E1-79F076C37CD6}</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8</a:t>
                      </a:r>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7"/>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14" name="Google Shape;514;p67"/>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15" name="Google Shape;515;p67"/>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16" name="Google Shape;516;p67"/>
          <p:cNvGraphicFramePr/>
          <p:nvPr/>
        </p:nvGraphicFramePr>
        <p:xfrm>
          <a:off x="470538" y="3638650"/>
          <a:ext cx="3000000" cy="3000000"/>
        </p:xfrm>
        <a:graphic>
          <a:graphicData uri="http://schemas.openxmlformats.org/drawingml/2006/table">
            <a:tbl>
              <a:tblPr>
                <a:noFill/>
                <a:tableStyleId>{67C5DE85-7567-43DA-ABBE-F1970BCCC736}</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tc>
                <a:tc>
                  <a:txBody>
                    <a:bodyPr/>
                    <a:lstStyle/>
                    <a:p>
                      <a:pPr indent="0" lvl="0" marL="0" rtl="0" algn="ctr">
                        <a:spcBef>
                          <a:spcPts val="0"/>
                        </a:spcBef>
                        <a:spcAft>
                          <a:spcPts val="0"/>
                        </a:spcAft>
                        <a:buNone/>
                      </a:pPr>
                      <a:r>
                        <a:rPr lang="en" sz="1200"/>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Good Repair</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17" name="Google Shape;517;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8"/>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23" name="Google Shape;523;p68"/>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24" name="Google Shape;524;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9"/>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30" name="Google Shape;530;p69"/>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31" name="Google Shape;531;p69"/>
          <p:cNvGraphicFramePr/>
          <p:nvPr/>
        </p:nvGraphicFramePr>
        <p:xfrm>
          <a:off x="529938" y="2051100"/>
          <a:ext cx="3000000" cy="3000000"/>
        </p:xfrm>
        <a:graphic>
          <a:graphicData uri="http://schemas.openxmlformats.org/drawingml/2006/table">
            <a:tbl>
              <a:tblPr>
                <a:noFill/>
                <a:tableStyleId>{67C5DE85-7567-43DA-ABBE-F1970BCCC736}</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solidFill>
                            <a:schemeClr val="dk1"/>
                          </a:solidFill>
                        </a:rPr>
                        <a:t>Stockdale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626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510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5.00%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32" name="Google Shape;532;p69"/>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33" name="Google Shape;533;p69"/>
          <p:cNvGraphicFramePr/>
          <p:nvPr/>
        </p:nvGraphicFramePr>
        <p:xfrm>
          <a:off x="529925" y="3921750"/>
          <a:ext cx="3000000" cy="3000000"/>
        </p:xfrm>
        <a:graphic>
          <a:graphicData uri="http://schemas.openxmlformats.org/drawingml/2006/table">
            <a:tbl>
              <a:tblPr>
                <a:noFill/>
                <a:tableStyleId>{67C5DE85-7567-43DA-ABBE-F1970BCCC736}</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solidFill>
                            <a:schemeClr val="dk1"/>
                          </a:solidFill>
                        </a:rPr>
                        <a:t>Stockdale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467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234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34" name="Google Shape;534;p69"/>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35" name="Google Shape;535;p69"/>
          <p:cNvGraphicFramePr/>
          <p:nvPr/>
        </p:nvGraphicFramePr>
        <p:xfrm>
          <a:off x="529975" y="5980675"/>
          <a:ext cx="3000000" cy="3000000"/>
        </p:xfrm>
        <a:graphic>
          <a:graphicData uri="http://schemas.openxmlformats.org/drawingml/2006/table">
            <a:tbl>
              <a:tblPr>
                <a:noFill/>
                <a:tableStyleId>{67C5DE85-7567-43DA-ABBE-F1970BCCC736}</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a:t>
                      </a:r>
                      <a:r>
                        <a:rPr b="1" lang="en" sz="1200">
                          <a:solidFill>
                            <a:srgbClr val="FFFFFF"/>
                          </a:solidFill>
                        </a:rPr>
                        <a:t>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solidFill>
                            <a:schemeClr val="dk1"/>
                          </a:solidFill>
                        </a:rPr>
                        <a:t>Stockdale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625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625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126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36" name="Google Shape;536;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0"/>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42" name="Google Shape;542;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43" name="Google Shape;543;p70"/>
          <p:cNvPicPr preferRelativeResize="0"/>
          <p:nvPr/>
        </p:nvPicPr>
        <p:blipFill rotWithShape="1">
          <a:blip r:embed="rId3">
            <a:alphaModFix/>
          </a:blip>
          <a:srcRect b="0" l="-13929" r="-5845" t="0"/>
          <a:stretch/>
        </p:blipFill>
        <p:spPr>
          <a:xfrm>
            <a:off x="159275" y="973625"/>
            <a:ext cx="6828149" cy="854852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49" name="Google Shape;549;p71"/>
          <p:cNvPicPr preferRelativeResize="0"/>
          <p:nvPr/>
        </p:nvPicPr>
        <p:blipFill>
          <a:blip r:embed="rId3">
            <a:alphaModFix/>
          </a:blip>
          <a:stretch>
            <a:fillRect/>
          </a:stretch>
        </p:blipFill>
        <p:spPr>
          <a:xfrm>
            <a:off x="590200" y="662800"/>
            <a:ext cx="6583726" cy="880342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5" name="Google Shape;555;p72"/>
          <p:cNvSpPr txBox="1"/>
          <p:nvPr/>
        </p:nvSpPr>
        <p:spPr>
          <a:xfrm>
            <a:off x="331950" y="648500"/>
            <a:ext cx="7108500" cy="209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chemeClr val="lt1"/>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chemeClr val="dk1"/>
              </a:solidFill>
            </a:endParaRPr>
          </a:p>
        </p:txBody>
      </p:sp>
      <p:pic>
        <p:nvPicPr>
          <p:cNvPr id="556" name="Google Shape;556;p72"/>
          <p:cNvPicPr preferRelativeResize="0"/>
          <p:nvPr/>
        </p:nvPicPr>
        <p:blipFill>
          <a:blip r:embed="rId3">
            <a:alphaModFix/>
          </a:blip>
          <a:stretch>
            <a:fillRect/>
          </a:stretch>
        </p:blipFill>
        <p:spPr>
          <a:xfrm>
            <a:off x="152400" y="2897900"/>
            <a:ext cx="7467600" cy="497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{67C5DE85-7567-43DA-ABBE-F1970BCCC736}</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3"/>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62" name="Google Shape;562;p73"/>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63" name="Google Shape;563;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74"/>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69" name="Google Shape;569;p74"/>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70" name="Google Shape;570;p74"/>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4"/>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a:pPr>
            <a:r>
              <a:rPr lang="en" sz="1200">
                <a:solidFill>
                  <a:schemeClr val="dk1"/>
                </a:solidFill>
              </a:rPr>
              <a:t>Traffic and congestion near the back gate dismissal area. The concern is for student safety. There have been no incidences, but the concern is there because in a short period of time there is a lot of traffic and movement in that area. There is a plan in place to move the fence line in approximately five feet to widen the sidewalk length, thus  providing more space for transitioning and movement.</a:t>
            </a:r>
            <a:endParaRPr sz="1200"/>
          </a:p>
        </p:txBody>
      </p:sp>
      <p:sp>
        <p:nvSpPr>
          <p:cNvPr id="572" name="Google Shape;572;p74"/>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startAt="2"/>
            </a:pPr>
            <a:r>
              <a:rPr lang="en" sz="1200">
                <a:solidFill>
                  <a:schemeClr val="dk1"/>
                </a:solidFill>
              </a:rPr>
              <a:t>During recess times student have behaviors that can and have caused injury. They are common student misbehaviors that have been addressed and managed, but continue to surface from time to time. The three main concerns are: rough play during soccer and football, continuing to shoot basketballs after the line-up bell rings, and students kicking balls on the blacktop into crowds of students. </a:t>
            </a:r>
            <a:endParaRPr sz="1200"/>
          </a:p>
        </p:txBody>
      </p:sp>
      <p:sp>
        <p:nvSpPr>
          <p:cNvPr id="573" name="Google Shape;573;p74"/>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 </a:t>
            </a:r>
            <a:r>
              <a:rPr lang="en" sz="1200">
                <a:solidFill>
                  <a:schemeClr val="dk1"/>
                </a:solidFill>
              </a:rPr>
              <a:t>Cracks in the blacktop area. This was addressed several years ago. However, those repairs are starting to become concerns again. We have submitted a work order to fix the cracks in the blacktop</a:t>
            </a:r>
            <a:endParaRPr sz="1200"/>
          </a:p>
        </p:txBody>
      </p:sp>
      <p:sp>
        <p:nvSpPr>
          <p:cNvPr id="574" name="Google Shape;574;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graphicFrame>
        <p:nvGraphicFramePr>
          <p:cNvPr id="579" name="Google Shape;579;p75"/>
          <p:cNvGraphicFramePr/>
          <p:nvPr/>
        </p:nvGraphicFramePr>
        <p:xfrm>
          <a:off x="411963" y="1032550"/>
          <a:ext cx="3000000" cy="3000000"/>
        </p:xfrm>
        <a:graphic>
          <a:graphicData uri="http://schemas.openxmlformats.org/drawingml/2006/table">
            <a:tbl>
              <a:tblPr>
                <a:noFill/>
                <a:tableStyleId>{67C5DE85-7567-43DA-ABBE-F1970BCCC736}</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lnB cap="flat" cmpd="sng" w="12700">
                      <a:solidFill>
                        <a:srgbClr val="000000"/>
                      </a:solidFill>
                      <a:prstDash val="solid"/>
                      <a:round/>
                      <a:headEnd len="sm" w="sm" type="none"/>
                      <a:tailEnd len="sm" w="sm" type="none"/>
                    </a:lnB>
                  </a:tcPr>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Stockdale Elementary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MT Merickel</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lnR cap="flat" cmpd="sng" w="12700">
                      <a:solidFill>
                        <a:srgbClr val="000000"/>
                      </a:solidFill>
                      <a:prstDash val="solid"/>
                      <a:round/>
                      <a:headEnd len="sm" w="sm" type="none"/>
                      <a:tailEnd len="sm" w="sm" type="none"/>
                    </a:lnR>
                  </a:tcPr>
                </a:tc>
                <a:tc hMerge="1"/>
                <a:tc gridSpan="2">
                  <a:txBody>
                    <a:bodyPr/>
                    <a:lstStyle/>
                    <a:p>
                      <a:pPr indent="0" lvl="0" marL="0" rtl="0" algn="l">
                        <a:spcBef>
                          <a:spcPts val="0"/>
                        </a:spcBef>
                        <a:spcAft>
                          <a:spcPts val="0"/>
                        </a:spcAft>
                        <a:buNone/>
                      </a:pPr>
                      <a:r>
                        <a:rPr lang="en" sz="1100"/>
                        <a:t>11/17/2023</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gridSpan="2">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bl>
          </a:graphicData>
        </a:graphic>
      </p:graphicFrame>
      <p:sp>
        <p:nvSpPr>
          <p:cNvPr id="580" name="Google Shape;580;p75"/>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81" name="Google Shape;581;p75"/>
          <p:cNvGraphicFramePr/>
          <p:nvPr/>
        </p:nvGraphicFramePr>
        <p:xfrm>
          <a:off x="414875" y="2099350"/>
          <a:ext cx="3000000" cy="3000000"/>
        </p:xfrm>
        <a:graphic>
          <a:graphicData uri="http://schemas.openxmlformats.org/drawingml/2006/table">
            <a:tbl>
              <a:tblPr>
                <a:noFill/>
                <a:tableStyleId>{67C5DE85-7567-43DA-ABBE-F1970BCCC736}</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76</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592</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0</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a:t>
                      </a:r>
                      <a:r>
                        <a:rPr lang="en" sz="1100"/>
                        <a:t>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582" name="Google Shape;582;p75"/>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5"/>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5"/>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5"/>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5"/>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5"/>
          <p:cNvSpPr/>
          <p:nvPr/>
        </p:nvSpPr>
        <p:spPr>
          <a:xfrm>
            <a:off x="49722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5"/>
          <p:cNvSpPr/>
          <p:nvPr/>
        </p:nvSpPr>
        <p:spPr>
          <a:xfrm>
            <a:off x="4972200" y="49176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5"/>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5"/>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591" name="Google Shape;591;p75"/>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5"/>
          <p:cNvSpPr/>
          <p:nvPr/>
        </p:nvSpPr>
        <p:spPr>
          <a:xfrm>
            <a:off x="4972200" y="60760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5"/>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594" name="Google Shape;594;p75"/>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5"/>
          <p:cNvSpPr/>
          <p:nvPr/>
        </p:nvSpPr>
        <p:spPr>
          <a:xfrm>
            <a:off x="4972200" y="66651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5"/>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5"/>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5"/>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5"/>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5"/>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5"/>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5"/>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5"/>
          <p:cNvSpPr/>
          <p:nvPr/>
        </p:nvSpPr>
        <p:spPr>
          <a:xfrm>
            <a:off x="4972200" y="8430620"/>
            <a:ext cx="133500" cy="1317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4" name="Google Shape;604;p75"/>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5"/>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5"/>
          <p:cNvSpPr/>
          <p:nvPr/>
        </p:nvSpPr>
        <p:spPr>
          <a:xfrm>
            <a:off x="4968550" y="9072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5"/>
          <p:cNvSpPr/>
          <p:nvPr/>
        </p:nvSpPr>
        <p:spPr>
          <a:xfrm>
            <a:off x="4968546" y="9316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8" name="Google Shape;608;p75"/>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graphicFrame>
        <p:nvGraphicFramePr>
          <p:cNvPr id="613" name="Google Shape;613;p76"/>
          <p:cNvGraphicFramePr/>
          <p:nvPr/>
        </p:nvGraphicFramePr>
        <p:xfrm>
          <a:off x="341263" y="1812375"/>
          <a:ext cx="3000000" cy="3000000"/>
        </p:xfrm>
        <a:graphic>
          <a:graphicData uri="http://schemas.openxmlformats.org/drawingml/2006/table">
            <a:tbl>
              <a:tblPr>
                <a:noFill/>
                <a:tableStyleId>{67C5DE85-7567-43DA-ABBE-F1970BCCC736}</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bl>
          </a:graphicData>
        </a:graphic>
      </p:graphicFrame>
      <p:sp>
        <p:nvSpPr>
          <p:cNvPr id="614" name="Google Shape;614;p76"/>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15" name="Google Shape;615;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7"/>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21" name="Google Shape;621;p77"/>
          <p:cNvGraphicFramePr/>
          <p:nvPr/>
        </p:nvGraphicFramePr>
        <p:xfrm>
          <a:off x="366650" y="1831150"/>
          <a:ext cx="3000000" cy="3000000"/>
        </p:xfrm>
        <a:graphic>
          <a:graphicData uri="http://schemas.openxmlformats.org/drawingml/2006/table">
            <a:tbl>
              <a:tblPr>
                <a:noFill/>
                <a:tableStyleId>{67C5DE85-7567-43DA-ABBE-F1970BCCC736}</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Highly 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t/>
                      </a:r>
                      <a:endParaRPr sz="1100"/>
                    </a:p>
                  </a:txBody>
                  <a:tcPr marT="27425" marB="27425" marR="27425" marL="27425">
                    <a:lnR cap="flat" cmpd="sng" w="12700">
                      <a:solidFill>
                        <a:srgbClr val="000000"/>
                      </a:solidFill>
                      <a:prstDash val="solid"/>
                      <a:round/>
                      <a:headEnd len="sm" w="sm" type="none"/>
                      <a:tailEnd len="sm" w="sm" type="none"/>
                    </a:lnR>
                    <a:solidFill>
                      <a:srgbClr val="3D85C6"/>
                    </a:solidFill>
                  </a:tcPr>
                </a:tc>
                <a:tc gridSpan="3">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t/>
                      </a:r>
                      <a:endParaRPr sz="1100"/>
                    </a:p>
                  </a:txBody>
                  <a:tcPr marT="27425" marB="27425" marR="27425" marL="27425">
                    <a:lnR cap="flat" cmpd="sng" w="12700">
                      <a:solidFill>
                        <a:srgbClr val="000000"/>
                      </a:solidFill>
                      <a:prstDash val="solid"/>
                      <a:round/>
                      <a:headEnd len="sm" w="sm" type="none"/>
                      <a:tailEnd len="sm" w="sm" type="none"/>
                    </a:lnR>
                    <a:solidFill>
                      <a:srgbClr val="3D85C6"/>
                    </a:solidFill>
                  </a:tcPr>
                </a:tc>
                <a:tc gridSpan="3">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22" name="Google Shape;622;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aphicFrame>
        <p:nvGraphicFramePr>
          <p:cNvPr id="627" name="Google Shape;627;p78"/>
          <p:cNvGraphicFramePr/>
          <p:nvPr/>
        </p:nvGraphicFramePr>
        <p:xfrm>
          <a:off x="451113" y="705350"/>
          <a:ext cx="3000000" cy="3000000"/>
        </p:xfrm>
        <a:graphic>
          <a:graphicData uri="http://schemas.openxmlformats.org/drawingml/2006/table">
            <a:tbl>
              <a:tblPr>
                <a:noFill/>
                <a:tableStyleId>{67C5DE85-7567-43DA-ABBE-F1970BCCC736}</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12/15/2023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9:30 AM</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9:32 AM</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Clerk</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tc>
                <a:tc>
                  <a:txBody>
                    <a:bodyPr/>
                    <a:lstStyle/>
                    <a:p>
                      <a:pPr indent="0" lvl="0" marL="0" rtl="0" algn="l">
                        <a:spcBef>
                          <a:spcPts val="0"/>
                        </a:spcBef>
                        <a:spcAft>
                          <a:spcPts val="0"/>
                        </a:spcAft>
                        <a:buNone/>
                      </a:pPr>
                      <a:r>
                        <a:rPr lang="en" sz="1100"/>
                        <a:t>n/a</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28" name="Google Shape;628;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9"/>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34" name="Google Shape;634;p79"/>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35" name="Google Shape;635;p79"/>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36" name="Google Shape;636;p79"/>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37" name="Google Shape;637;p79"/>
          <p:cNvGraphicFramePr/>
          <p:nvPr/>
        </p:nvGraphicFramePr>
        <p:xfrm>
          <a:off x="692825" y="990350"/>
          <a:ext cx="3000000" cy="3000000"/>
        </p:xfrm>
        <a:graphic>
          <a:graphicData uri="http://schemas.openxmlformats.org/drawingml/2006/table">
            <a:tbl>
              <a:tblPr>
                <a:noFill/>
                <a:tableStyleId>{67C5DE85-7567-43DA-ABBE-F1970BCCC736}</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r>
            </a:tbl>
          </a:graphicData>
        </a:graphic>
      </p:graphicFrame>
      <p:sp>
        <p:nvSpPr>
          <p:cNvPr id="638" name="Google Shape;638;p79"/>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39" name="Google Shape;639;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80"/>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45" name="Google Shape;645;p80"/>
          <p:cNvGraphicFramePr/>
          <p:nvPr/>
        </p:nvGraphicFramePr>
        <p:xfrm>
          <a:off x="686100" y="910400"/>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46" name="Google Shape;646;p80"/>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47" name="Google Shape;647;p80"/>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48" name="Google Shape;648;p80"/>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49" name="Google Shape;649;p80"/>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50" name="Google Shape;650;p80"/>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51" name="Google Shape;651;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graphicFrame>
        <p:nvGraphicFramePr>
          <p:cNvPr id="656" name="Google Shape;656;p81"/>
          <p:cNvGraphicFramePr/>
          <p:nvPr/>
        </p:nvGraphicFramePr>
        <p:xfrm>
          <a:off x="763800" y="1223525"/>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57" name="Google Shape;657;p81"/>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58" name="Google Shape;658;p81"/>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59" name="Google Shape;659;p81"/>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60" name="Google Shape;660;p81"/>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61" name="Google Shape;661;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graphicFrame>
        <p:nvGraphicFramePr>
          <p:cNvPr id="666" name="Google Shape;666;p82"/>
          <p:cNvGraphicFramePr/>
          <p:nvPr/>
        </p:nvGraphicFramePr>
        <p:xfrm>
          <a:off x="763800" y="1200150"/>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67" name="Google Shape;667;p82"/>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68" name="Google Shape;668;p82"/>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69" name="Google Shape;669;p82"/>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70" name="Google Shape;670;p82"/>
          <p:cNvGraphicFramePr/>
          <p:nvPr/>
        </p:nvGraphicFramePr>
        <p:xfrm>
          <a:off x="763800" y="5813225"/>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71" name="Google Shape;671;p82"/>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72" name="Google Shape;672;p82"/>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673" name="Google Shape;673;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highlight>
                  <a:srgbClr val="CFE2F3"/>
                </a:highlight>
              </a:rPr>
              <a:t>10/30/2023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11/08/2023</a:t>
            </a:r>
            <a:r>
              <a:rPr lang="en" sz="1300">
                <a:solidFill>
                  <a:schemeClr val="dk1"/>
                </a:solidFill>
              </a:rPr>
              <a:t> at </a:t>
            </a:r>
            <a:r>
              <a:rPr lang="en" sz="1300">
                <a:solidFill>
                  <a:schemeClr val="dk1"/>
                </a:solidFill>
                <a:highlight>
                  <a:srgbClr val="CFE2F3"/>
                </a:highlight>
              </a:rPr>
              <a:t>Stockdale Elementary </a:t>
            </a:r>
            <a:r>
              <a:rPr lang="en" sz="1300">
                <a:solidFill>
                  <a:schemeClr val="dk1"/>
                </a:solidFill>
              </a:rPr>
              <a:t>located at 7801</a:t>
            </a:r>
            <a:r>
              <a:rPr lang="en" sz="1200">
                <a:solidFill>
                  <a:schemeClr val="dk1"/>
                </a:solidFill>
                <a:highlight>
                  <a:srgbClr val="CFE2F3"/>
                </a:highlight>
              </a:rPr>
              <a:t> Kroll Way, Bakersfield , Ca 93309</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10/30/2023.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3"/>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679" name="Google Shape;679;p83"/>
          <p:cNvGraphicFramePr/>
          <p:nvPr/>
        </p:nvGraphicFramePr>
        <p:xfrm>
          <a:off x="763800" y="1349375"/>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80" name="Google Shape;680;p83"/>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681" name="Google Shape;681;p83"/>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682" name="Google Shape;682;p83"/>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683" name="Google Shape;683;p83"/>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684" name="Google Shape;684;p83"/>
          <p:cNvGraphicFramePr/>
          <p:nvPr/>
        </p:nvGraphicFramePr>
        <p:xfrm>
          <a:off x="763800" y="7199800"/>
          <a:ext cx="3000000" cy="3000000"/>
        </p:xfrm>
        <a:graphic>
          <a:graphicData uri="http://schemas.openxmlformats.org/drawingml/2006/table">
            <a:tbl>
              <a:tblPr>
                <a:noFill/>
                <a:tableStyleId>{67C5DE85-7567-43DA-ABBE-F1970BCCC736}</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85" name="Google Shape;685;p83"/>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686" name="Google Shape;686;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84"/>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692" name="Google Shape;692;p84"/>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693" name="Google Shape;693;p84"/>
          <p:cNvGraphicFramePr/>
          <p:nvPr/>
        </p:nvGraphicFramePr>
        <p:xfrm>
          <a:off x="441750" y="2263675"/>
          <a:ext cx="3000000" cy="3000000"/>
        </p:xfrm>
        <a:graphic>
          <a:graphicData uri="http://schemas.openxmlformats.org/drawingml/2006/table">
            <a:tbl>
              <a:tblPr>
                <a:noFill/>
                <a:tableStyleId>{5F82D653-CE41-45FB-99E1-79F076C37CD6}</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Created Staff Calendar that organized information and resources for staff</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behavior expectations were clearly explained and revisited throughout the year.</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Did not create a walkthrough form. Instead, tightened our referral form process.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Continue to revise Walkthrough form to drive next steps.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Emergency drills are orderly, safe and effective.</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All stated objects were addressed.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None</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None at this time.</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694" name="Google Shape;694;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5" name="Google Shape;695;p84"/>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85"/>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01" name="Google Shape;701;p85"/>
          <p:cNvGraphicFramePr/>
          <p:nvPr/>
        </p:nvGraphicFramePr>
        <p:xfrm>
          <a:off x="264900" y="2341775"/>
          <a:ext cx="3000000" cy="3000000"/>
        </p:xfrm>
        <a:graphic>
          <a:graphicData uri="http://schemas.openxmlformats.org/drawingml/2006/table">
            <a:tbl>
              <a:tblPr>
                <a:noFill/>
                <a:tableStyleId>{5F82D653-CE41-45FB-99E1-79F076C37CD6}</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02" name="Google Shape;702;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3" name="Google Shape;703;p85"/>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04" name="Google Shape;704;p85"/>
          <p:cNvGraphicFramePr/>
          <p:nvPr/>
        </p:nvGraphicFramePr>
        <p:xfrm>
          <a:off x="264900" y="2734182"/>
          <a:ext cx="3000000" cy="3000000"/>
        </p:xfrm>
        <a:graphic>
          <a:graphicData uri="http://schemas.openxmlformats.org/drawingml/2006/table">
            <a:tbl>
              <a:tblPr>
                <a:noFill/>
                <a:tableStyleId>{5F82D653-CE41-45FB-99E1-79F076C37CD6}</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solidFill>
                            <a:schemeClr val="dk1"/>
                          </a:solidFill>
                        </a:rPr>
                        <a:t>Behavior expectations established, shared and reviewed with students and staff.</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solidFill>
                            <a:schemeClr val="dk1"/>
                          </a:solidFill>
                        </a:rPr>
                        <a:t>Collection of data from referrals and suspensions.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Communicating expectations of behavior, monitoring and steps taken to correct when needed.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supports our District's “Pillars Of Excellence”. It aligns with “Pillar 1: Student Achievement”.  By clearly establishing and communicating respectful and responsible behavior expectations students have a better chance of feeling safe, welcomed, valued and celebrated. This enhances their ability to reach their academic potential.</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solidFill>
                            <a:schemeClr val="dk1"/>
                          </a:solidFill>
                        </a:rPr>
                        <a:t>2023-2024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86"/>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10" name="Google Shape;710;p86"/>
          <p:cNvGraphicFramePr/>
          <p:nvPr/>
        </p:nvGraphicFramePr>
        <p:xfrm>
          <a:off x="264900" y="2341775"/>
          <a:ext cx="3000000" cy="3000000"/>
        </p:xfrm>
        <a:graphic>
          <a:graphicData uri="http://schemas.openxmlformats.org/drawingml/2006/table">
            <a:tbl>
              <a:tblPr>
                <a:noFill/>
                <a:tableStyleId>{5F82D653-CE41-45FB-99E1-79F076C37CD6}</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11" name="Google Shape;711;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2" name="Google Shape;712;p86"/>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13" name="Google Shape;713;p86"/>
          <p:cNvGraphicFramePr/>
          <p:nvPr/>
        </p:nvGraphicFramePr>
        <p:xfrm>
          <a:off x="264900" y="2734182"/>
          <a:ext cx="3000000" cy="3000000"/>
        </p:xfrm>
        <a:graphic>
          <a:graphicData uri="http://schemas.openxmlformats.org/drawingml/2006/table">
            <a:tbl>
              <a:tblPr>
                <a:noFill/>
                <a:tableStyleId>{5F82D653-CE41-45FB-99E1-79F076C37CD6}</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Creating an environment focused on the caring classroom and increasing schoolwide acknowledgments for all students meeting the PBIS expectations in all areas of the campus.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We will track the coin acknowledgment system by classroom and grade level and use the caring classroom walkthrough tool to collect schoolwide data and lead staff discussions.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We purchased materials and trained staff to build </a:t>
                      </a:r>
                      <a:r>
                        <a:rPr lang="en" sz="1200"/>
                        <a:t>capacity</a:t>
                      </a:r>
                      <a:r>
                        <a:rPr lang="en" sz="1200"/>
                        <a:t> and sustain the new system for acknowledgement.  We discuss walkthrough data to ensure </a:t>
                      </a:r>
                      <a:r>
                        <a:rPr lang="en" sz="1200"/>
                        <a:t>implementation</a:t>
                      </a:r>
                      <a:r>
                        <a:rPr lang="en" sz="1200"/>
                        <a:t>.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Our goal is directly related to creating a caring and connected </a:t>
                      </a:r>
                      <a:r>
                        <a:rPr lang="en" sz="1200"/>
                        <a:t>school</a:t>
                      </a:r>
                      <a:r>
                        <a:rPr lang="en" sz="1200"/>
                        <a:t> culture.</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August - </a:t>
                      </a:r>
                      <a:r>
                        <a:rPr lang="en" sz="1200"/>
                        <a:t>Acknowledgment</a:t>
                      </a:r>
                      <a:r>
                        <a:rPr lang="en" sz="1200"/>
                        <a:t> system and caring classroom rollout</a:t>
                      </a:r>
                      <a:endParaRPr sz="1200"/>
                    </a:p>
                    <a:p>
                      <a:pPr indent="0" lvl="0" marL="0" rtl="0" algn="l">
                        <a:spcBef>
                          <a:spcPts val="0"/>
                        </a:spcBef>
                        <a:spcAft>
                          <a:spcPts val="0"/>
                        </a:spcAft>
                        <a:buNone/>
                      </a:pPr>
                      <a:r>
                        <a:rPr lang="en" sz="1200"/>
                        <a:t>Monthly acknowledgment system (coin) checks</a:t>
                      </a:r>
                      <a:endParaRPr sz="1200"/>
                    </a:p>
                    <a:p>
                      <a:pPr indent="0" lvl="0" marL="0" rtl="0" algn="l">
                        <a:spcBef>
                          <a:spcPts val="0"/>
                        </a:spcBef>
                        <a:spcAft>
                          <a:spcPts val="0"/>
                        </a:spcAft>
                        <a:buNone/>
                      </a:pPr>
                      <a:r>
                        <a:rPr lang="en" sz="1200"/>
                        <a:t>Quarterly caring classroom data discussions</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7"/>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19" name="Google Shape;719;p87"/>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0" name="Google Shape;720;p87"/>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21" name="Google Shape;721;p87"/>
          <p:cNvGraphicFramePr/>
          <p:nvPr/>
        </p:nvGraphicFramePr>
        <p:xfrm>
          <a:off x="500700" y="2364300"/>
          <a:ext cx="3000000" cy="3000000"/>
        </p:xfrm>
        <a:graphic>
          <a:graphicData uri="http://schemas.openxmlformats.org/drawingml/2006/table">
            <a:tbl>
              <a:tblPr>
                <a:noFill/>
                <a:tableStyleId>{5F82D653-CE41-45FB-99E1-79F076C37CD6}</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22" name="Google Shape;722;p87"/>
          <p:cNvGraphicFramePr/>
          <p:nvPr/>
        </p:nvGraphicFramePr>
        <p:xfrm>
          <a:off x="500700" y="2756707"/>
          <a:ext cx="3000000" cy="3000000"/>
        </p:xfrm>
        <a:graphic>
          <a:graphicData uri="http://schemas.openxmlformats.org/drawingml/2006/table">
            <a:tbl>
              <a:tblPr>
                <a:noFill/>
                <a:tableStyleId>{5F82D653-CE41-45FB-99E1-79F076C37CD6}</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We will bring more structure to recess by adding to our activity tables (games, art, and building materials) also adding structure to our soccer fields with and assigned aide and creating clear soccer field </a:t>
                      </a:r>
                      <a:r>
                        <a:rPr lang="en" sz="1200"/>
                        <a:t>boundaries to reduce injury and conflict.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Recess referral data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We will purchase materials needed for activities and will create a </a:t>
                      </a:r>
                      <a:r>
                        <a:rPr lang="en" sz="1200"/>
                        <a:t>supervision</a:t>
                      </a:r>
                      <a:r>
                        <a:rPr lang="en" sz="1200"/>
                        <a:t> schedule that </a:t>
                      </a:r>
                      <a:r>
                        <a:rPr lang="en" sz="1200"/>
                        <a:t>supports</a:t>
                      </a:r>
                      <a:r>
                        <a:rPr lang="en" sz="1200"/>
                        <a:t> the soccer students.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Our goal directly relates to creating a physical environment that communicates respect.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Meet with tier 1 team in October to discuss adding to recess activities and soccer support</a:t>
                      </a:r>
                      <a:endParaRPr sz="1200"/>
                    </a:p>
                    <a:p>
                      <a:pPr indent="0" lvl="0" marL="0" rtl="0" algn="l">
                        <a:spcBef>
                          <a:spcPts val="0"/>
                        </a:spcBef>
                        <a:spcAft>
                          <a:spcPts val="0"/>
                        </a:spcAft>
                        <a:buNone/>
                      </a:pPr>
                      <a:r>
                        <a:rPr lang="en" sz="1200"/>
                        <a:t>Purchase Items in September</a:t>
                      </a:r>
                      <a:endParaRPr sz="1200"/>
                    </a:p>
                    <a:p>
                      <a:pPr indent="0" lvl="0" marL="0" rtl="0" algn="l">
                        <a:spcBef>
                          <a:spcPts val="0"/>
                        </a:spcBef>
                        <a:spcAft>
                          <a:spcPts val="0"/>
                        </a:spcAft>
                        <a:buNone/>
                      </a:pPr>
                      <a:r>
                        <a:rPr lang="en" sz="1200"/>
                        <a:t>Aide assigned to field in October</a:t>
                      </a:r>
                      <a:endParaRPr sz="1200"/>
                    </a:p>
                    <a:p>
                      <a:pPr indent="0" lvl="0" marL="0" rtl="0" algn="l">
                        <a:spcBef>
                          <a:spcPts val="0"/>
                        </a:spcBef>
                        <a:spcAft>
                          <a:spcPts val="0"/>
                        </a:spcAft>
                        <a:buNone/>
                      </a:pPr>
                      <a:r>
                        <a:rPr lang="en" sz="1200"/>
                        <a:t>Track and discuss </a:t>
                      </a:r>
                      <a:r>
                        <a:rPr lang="en" sz="1200"/>
                        <a:t>referral</a:t>
                      </a:r>
                      <a:r>
                        <a:rPr lang="en" sz="1200"/>
                        <a:t> data in our Tier 1 meeting November and December </a:t>
                      </a:r>
                      <a:endParaRPr sz="1200"/>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8"/>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28" name="Google Shape;728;p88"/>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9" name="Google Shape;729;p88"/>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30" name="Google Shape;730;p88"/>
          <p:cNvGraphicFramePr/>
          <p:nvPr/>
        </p:nvGraphicFramePr>
        <p:xfrm>
          <a:off x="500700" y="2364300"/>
          <a:ext cx="3000000" cy="3000000"/>
        </p:xfrm>
        <a:graphic>
          <a:graphicData uri="http://schemas.openxmlformats.org/drawingml/2006/table">
            <a:tbl>
              <a:tblPr>
                <a:noFill/>
                <a:tableStyleId>{5F82D653-CE41-45FB-99E1-79F076C37CD6}</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31" name="Google Shape;731;p88"/>
          <p:cNvGraphicFramePr/>
          <p:nvPr/>
        </p:nvGraphicFramePr>
        <p:xfrm>
          <a:off x="500700" y="2756707"/>
          <a:ext cx="3000000" cy="3000000"/>
        </p:xfrm>
        <a:graphic>
          <a:graphicData uri="http://schemas.openxmlformats.org/drawingml/2006/table">
            <a:tbl>
              <a:tblPr>
                <a:noFill/>
                <a:tableStyleId>{5F82D653-CE41-45FB-99E1-79F076C37CD6}</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We will create a system that promotes school wide growth in AR led by administration and supported by teachers and the librarian.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Weekly </a:t>
                      </a:r>
                      <a:r>
                        <a:rPr lang="en" sz="1200"/>
                        <a:t>progress</a:t>
                      </a:r>
                      <a:r>
                        <a:rPr lang="en" sz="1200"/>
                        <a:t> monitoring through AR reports by class.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Teachers meet with students and review progress report weekly, biweekly, monthly etc.  Students are given a goal.  Books are suggested that are within their AR level to support goal.  AR slips are </a:t>
                      </a:r>
                      <a:r>
                        <a:rPr lang="en" sz="1200"/>
                        <a:t>incentives</a:t>
                      </a:r>
                      <a:r>
                        <a:rPr lang="en" sz="1200"/>
                        <a:t> for students to take tests and score at 80% or above to enter for prizes. The Librarian opens the library, a central location for all students, as a space to read and or take AR test daily during their recess.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This goal directly relates to the Districts Strategic Plan by creating a physical environment for students to excel in AR and have a respect for learning.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Start goal setting in August.</a:t>
                      </a:r>
                      <a:br>
                        <a:rPr lang="en" sz="1200"/>
                      </a:br>
                      <a:r>
                        <a:rPr lang="en" sz="1200"/>
                        <a:t>Weekly </a:t>
                      </a:r>
                      <a:r>
                        <a:rPr lang="en" sz="1200"/>
                        <a:t>progress</a:t>
                      </a:r>
                      <a:r>
                        <a:rPr lang="en" sz="1200"/>
                        <a:t> checks.</a:t>
                      </a:r>
                      <a:endParaRPr sz="1200"/>
                    </a:p>
                    <a:p>
                      <a:pPr indent="0" lvl="0" marL="0" rtl="0" algn="l">
                        <a:spcBef>
                          <a:spcPts val="0"/>
                        </a:spcBef>
                        <a:spcAft>
                          <a:spcPts val="0"/>
                        </a:spcAft>
                        <a:buNone/>
                      </a:pPr>
                      <a:r>
                        <a:rPr lang="en" sz="1200"/>
                        <a:t>Bi-weekly AR slip drawings for prizes</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7" name="Google Shape;737;p8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9"/>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39" name="Google Shape;739;p89"/>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43" name="Shape 743"/>
        <p:cNvGrpSpPr/>
        <p:nvPr/>
      </p:nvGrpSpPr>
      <p:grpSpPr>
        <a:xfrm>
          <a:off x="0" y="0"/>
          <a:ext cx="0" cy="0"/>
          <a:chOff x="0" y="0"/>
          <a:chExt cx="0" cy="0"/>
        </a:xfrm>
      </p:grpSpPr>
      <p:sp>
        <p:nvSpPr>
          <p:cNvPr id="744" name="Google Shape;744;p90"/>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45" name="Google Shape;745;p90"/>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46" name="Google Shape;746;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47" name="Google Shape;747;p90"/>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3" name="Google Shape;753;p91"/>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1"/>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55" name="Google Shape;755;p91"/>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1"/>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 </a:t>
            </a:r>
            <a:endParaRPr b="1" sz="1800">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92"/>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62" name="Google Shape;762;p92"/>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80</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86</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90</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96</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107</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140</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145</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156</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168</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181</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182</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190</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195</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207</a:t>
            </a:r>
            <a:endParaRPr sz="1400">
              <a:solidFill>
                <a:schemeClr val="dk1"/>
              </a:solidFill>
            </a:endParaRPr>
          </a:p>
        </p:txBody>
      </p:sp>
      <p:sp>
        <p:nvSpPr>
          <p:cNvPr id="763" name="Google Shape;763;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rotWithShape="1">
          <a:blip r:embed="rId3">
            <a:alphaModFix/>
          </a:blip>
          <a:srcRect b="2827" l="0" r="0" t="0"/>
          <a:stretch/>
        </p:blipFill>
        <p:spPr>
          <a:xfrm>
            <a:off x="425963" y="738700"/>
            <a:ext cx="6920476" cy="8581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93"/>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69" name="Google Shape;769;p93"/>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70" name="Google Shape;770;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1" name="Google Shape;771;p93"/>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4"/>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77" name="Google Shape;777;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5"/>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783" name="Google Shape;783;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96"/>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89" name="Google Shape;789;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7"/>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95" name="Google Shape;795;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8"/>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01" name="Google Shape;801;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9"/>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07" name="Google Shape;807;p99"/>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8" name="Google Shape;808;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00"/>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4" name="Google Shape;814;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01"/>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20" name="Google Shape;820;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02"/>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26" name="Google Shape;826;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25" name="Google Shape;125;p22"/>
          <p:cNvPicPr preferRelativeResize="0"/>
          <p:nvPr/>
        </p:nvPicPr>
        <p:blipFill rotWithShape="1">
          <a:blip r:embed="rId3">
            <a:alphaModFix/>
          </a:blip>
          <a:srcRect b="3100" l="0" r="0" t="0"/>
          <a:stretch/>
        </p:blipFill>
        <p:spPr>
          <a:xfrm>
            <a:off x="553188" y="762000"/>
            <a:ext cx="6666025" cy="83714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3"/>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32" name="Google Shape;832;p103"/>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3" name="Google Shape;833;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04"/>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9" name="Google Shape;839;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05"/>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5" name="Google Shape;845;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06"/>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51" name="Google Shape;851;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7"/>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7" name="Google Shape;857;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8"/>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63" name="Google Shape;863;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09"/>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69" name="Google Shape;869;p109"/>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70" name="Google Shape;870;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0"/>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6" name="Google Shape;876;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11"/>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882" name="Google Shape;882;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2"/>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8" name="Google Shape;888;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