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Lst>
  <p:sldSz cy="10058400" cx="7772400"/>
  <p:notesSz cx="6858000" cy="9144000"/>
  <p:embeddedFontLst>
    <p:embeddedFont>
      <p:font typeface="Roboto Black"/>
      <p:bold r:id="rId222"/>
      <p:boldItalic r:id="rId223"/>
    </p:embeddedFont>
    <p:embeddedFont>
      <p:font typeface="Roboto"/>
      <p:regular r:id="rId224"/>
      <p:bold r:id="rId225"/>
      <p:italic r:id="rId226"/>
      <p:boldItalic r:id="rId227"/>
    </p:embeddedFont>
    <p:embeddedFont>
      <p:font typeface="Roboto Medium"/>
      <p:regular r:id="rId228"/>
      <p:bold r:id="rId229"/>
      <p:italic r:id="rId230"/>
      <p:boldItalic r:id="rId231"/>
    </p:embeddedFont>
    <p:embeddedFont>
      <p:font typeface="Merriweather"/>
      <p:regular r:id="rId232"/>
      <p:bold r:id="rId233"/>
      <p:italic r:id="rId234"/>
      <p:boldItalic r:id="rId2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AF2EE0-7CC6-4C6E-86C3-D7B0D84A6FA0}">
  <a:tblStyle styleId="{B5AF2EE0-7CC6-4C6E-86C3-D7B0D84A6FA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5A06629-FB51-4183-82E3-9CF069C7FD5C}"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228" Type="http://schemas.openxmlformats.org/officeDocument/2006/relationships/font" Target="fonts/RobotoMedium-regular.fntdata"/><Relationship Id="rId106" Type="http://schemas.openxmlformats.org/officeDocument/2006/relationships/slide" Target="slides/slide100.xml"/><Relationship Id="rId227" Type="http://schemas.openxmlformats.org/officeDocument/2006/relationships/font" Target="fonts/Roboto-boldItalic.fntdata"/><Relationship Id="rId105" Type="http://schemas.openxmlformats.org/officeDocument/2006/relationships/slide" Target="slides/slide99.xml"/><Relationship Id="rId226" Type="http://schemas.openxmlformats.org/officeDocument/2006/relationships/font" Target="fonts/Roboto-italic.fntdata"/><Relationship Id="rId104" Type="http://schemas.openxmlformats.org/officeDocument/2006/relationships/slide" Target="slides/slide98.xml"/><Relationship Id="rId225" Type="http://schemas.openxmlformats.org/officeDocument/2006/relationships/font" Target="fonts/Roboto-bold.fntdata"/><Relationship Id="rId109" Type="http://schemas.openxmlformats.org/officeDocument/2006/relationships/slide" Target="slides/slide103.xml"/><Relationship Id="rId108" Type="http://schemas.openxmlformats.org/officeDocument/2006/relationships/slide" Target="slides/slide102.xml"/><Relationship Id="rId229" Type="http://schemas.openxmlformats.org/officeDocument/2006/relationships/font" Target="fonts/RobotoMedium-bold.fntdata"/><Relationship Id="rId220" Type="http://schemas.openxmlformats.org/officeDocument/2006/relationships/slide" Target="slides/slide214.xml"/><Relationship Id="rId103" Type="http://schemas.openxmlformats.org/officeDocument/2006/relationships/slide" Target="slides/slide97.xml"/><Relationship Id="rId224" Type="http://schemas.openxmlformats.org/officeDocument/2006/relationships/font" Target="fonts/Roboto-regular.fntdata"/><Relationship Id="rId102" Type="http://schemas.openxmlformats.org/officeDocument/2006/relationships/slide" Target="slides/slide96.xml"/><Relationship Id="rId223" Type="http://schemas.openxmlformats.org/officeDocument/2006/relationships/font" Target="fonts/RobotoBlack-boldItalic.fntdata"/><Relationship Id="rId101" Type="http://schemas.openxmlformats.org/officeDocument/2006/relationships/slide" Target="slides/slide95.xml"/><Relationship Id="rId222" Type="http://schemas.openxmlformats.org/officeDocument/2006/relationships/font" Target="fonts/RobotoBlack-bold.fntdata"/><Relationship Id="rId100" Type="http://schemas.openxmlformats.org/officeDocument/2006/relationships/slide" Target="slides/slide94.xml"/><Relationship Id="rId221" Type="http://schemas.openxmlformats.org/officeDocument/2006/relationships/slide" Target="slides/slide215.xml"/><Relationship Id="rId217" Type="http://schemas.openxmlformats.org/officeDocument/2006/relationships/slide" Target="slides/slide211.xml"/><Relationship Id="rId216" Type="http://schemas.openxmlformats.org/officeDocument/2006/relationships/slide" Target="slides/slide210.xml"/><Relationship Id="rId215" Type="http://schemas.openxmlformats.org/officeDocument/2006/relationships/slide" Target="slides/slide209.xml"/><Relationship Id="rId214" Type="http://schemas.openxmlformats.org/officeDocument/2006/relationships/slide" Target="slides/slide208.xml"/><Relationship Id="rId219" Type="http://schemas.openxmlformats.org/officeDocument/2006/relationships/slide" Target="slides/slide213.xml"/><Relationship Id="rId218" Type="http://schemas.openxmlformats.org/officeDocument/2006/relationships/slide" Target="slides/slide212.xml"/><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10" Type="http://schemas.openxmlformats.org/officeDocument/2006/relationships/slide" Target="slides/slide104.xml"/><Relationship Id="rId231" Type="http://schemas.openxmlformats.org/officeDocument/2006/relationships/font" Target="fonts/RobotoMedium-boldItalic.fntdata"/><Relationship Id="rId230" Type="http://schemas.openxmlformats.org/officeDocument/2006/relationships/font" Target="fonts/RobotoMedium-italic.fntdata"/><Relationship Id="rId114" Type="http://schemas.openxmlformats.org/officeDocument/2006/relationships/slide" Target="slides/slide108.xml"/><Relationship Id="rId235" Type="http://schemas.openxmlformats.org/officeDocument/2006/relationships/font" Target="fonts/Merriweather-boldItalic.fntdata"/><Relationship Id="rId113" Type="http://schemas.openxmlformats.org/officeDocument/2006/relationships/slide" Target="slides/slide107.xml"/><Relationship Id="rId234" Type="http://schemas.openxmlformats.org/officeDocument/2006/relationships/font" Target="fonts/Merriweather-italic.fntdata"/><Relationship Id="rId112" Type="http://schemas.openxmlformats.org/officeDocument/2006/relationships/slide" Target="slides/slide106.xml"/><Relationship Id="rId233" Type="http://schemas.openxmlformats.org/officeDocument/2006/relationships/font" Target="fonts/Merriweather-bold.fntdata"/><Relationship Id="rId111" Type="http://schemas.openxmlformats.org/officeDocument/2006/relationships/slide" Target="slides/slide105.xml"/><Relationship Id="rId232" Type="http://schemas.openxmlformats.org/officeDocument/2006/relationships/font" Target="fonts/Merriweather-regular.fntdata"/><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b06fcddb97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b06fcddb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9" name="Shape 909"/>
        <p:cNvGrpSpPr/>
        <p:nvPr/>
      </p:nvGrpSpPr>
      <p:grpSpPr>
        <a:xfrm>
          <a:off x="0" y="0"/>
          <a:ext cx="0" cy="0"/>
          <a:chOff x="0" y="0"/>
          <a:chExt cx="0" cy="0"/>
        </a:xfrm>
      </p:grpSpPr>
      <p:sp>
        <p:nvSpPr>
          <p:cNvPr id="910" name="Google Shape;910;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1" name="Google Shape;911;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1" name="Google Shape;941;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6" name="Google Shape;966;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5" name="Google Shape;985;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1" name="Google Shape;991;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5" name="Shape 995"/>
        <p:cNvGrpSpPr/>
        <p:nvPr/>
      </p:nvGrpSpPr>
      <p:grpSpPr>
        <a:xfrm>
          <a:off x="0" y="0"/>
          <a:ext cx="0" cy="0"/>
          <a:chOff x="0" y="0"/>
          <a:chExt cx="0" cy="0"/>
        </a:xfrm>
      </p:grpSpPr>
      <p:sp>
        <p:nvSpPr>
          <p:cNvPr id="996" name="Google Shape;996;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7" name="Google Shape;997;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3" name="Google Shape;1003;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9" name="Google Shape;1009;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5" name="Google Shape;1015;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9" name="Shape 1019"/>
        <p:cNvGrpSpPr/>
        <p:nvPr/>
      </p:nvGrpSpPr>
      <p:grpSpPr>
        <a:xfrm>
          <a:off x="0" y="0"/>
          <a:ext cx="0" cy="0"/>
          <a:chOff x="0" y="0"/>
          <a:chExt cx="0" cy="0"/>
        </a:xfrm>
      </p:grpSpPr>
      <p:sp>
        <p:nvSpPr>
          <p:cNvPr id="1020" name="Google Shape;1020;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1" name="Google Shape;1021;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7" name="Google Shape;1027;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3" name="Google Shape;1033;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3" name="Shape 1043"/>
        <p:cNvGrpSpPr/>
        <p:nvPr/>
      </p:nvGrpSpPr>
      <p:grpSpPr>
        <a:xfrm>
          <a:off x="0" y="0"/>
          <a:ext cx="0" cy="0"/>
          <a:chOff x="0" y="0"/>
          <a:chExt cx="0" cy="0"/>
        </a:xfrm>
      </p:grpSpPr>
      <p:sp>
        <p:nvSpPr>
          <p:cNvPr id="1044" name="Google Shape;1044;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5" name="Google Shape;1045;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1" name="Google Shape;1051;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7" name="Google Shape;1057;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7" name="Shape 1067"/>
        <p:cNvGrpSpPr/>
        <p:nvPr/>
      </p:nvGrpSpPr>
      <p:grpSpPr>
        <a:xfrm>
          <a:off x="0" y="0"/>
          <a:ext cx="0" cy="0"/>
          <a:chOff x="0" y="0"/>
          <a:chExt cx="0" cy="0"/>
        </a:xfrm>
      </p:grpSpPr>
      <p:sp>
        <p:nvSpPr>
          <p:cNvPr id="1068" name="Google Shape;1068;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9" name="Google Shape;1069;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9" name="Shape 1079"/>
        <p:cNvGrpSpPr/>
        <p:nvPr/>
      </p:nvGrpSpPr>
      <p:grpSpPr>
        <a:xfrm>
          <a:off x="0" y="0"/>
          <a:ext cx="0" cy="0"/>
          <a:chOff x="0" y="0"/>
          <a:chExt cx="0" cy="0"/>
        </a:xfrm>
      </p:grpSpPr>
      <p:sp>
        <p:nvSpPr>
          <p:cNvPr id="1080" name="Google Shape;1080;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1" name="Google Shape;1081;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7" name="Google Shape;1087;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1" name="Shape 1091"/>
        <p:cNvGrpSpPr/>
        <p:nvPr/>
      </p:nvGrpSpPr>
      <p:grpSpPr>
        <a:xfrm>
          <a:off x="0" y="0"/>
          <a:ext cx="0" cy="0"/>
          <a:chOff x="0" y="0"/>
          <a:chExt cx="0" cy="0"/>
        </a:xfrm>
      </p:grpSpPr>
      <p:sp>
        <p:nvSpPr>
          <p:cNvPr id="1092" name="Google Shape;1092;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3" name="Google Shape;1093;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9" name="Google Shape;1099;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7" name="Google Shape;1117;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9" name="Google Shape;1129;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5" name="Google Shape;1135;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9" name="Shape 1139"/>
        <p:cNvGrpSpPr/>
        <p:nvPr/>
      </p:nvGrpSpPr>
      <p:grpSpPr>
        <a:xfrm>
          <a:off x="0" y="0"/>
          <a:ext cx="0" cy="0"/>
          <a:chOff x="0" y="0"/>
          <a:chExt cx="0" cy="0"/>
        </a:xfrm>
      </p:grpSpPr>
      <p:sp>
        <p:nvSpPr>
          <p:cNvPr id="1140" name="Google Shape;1140;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5" name="Shape 1145"/>
        <p:cNvGrpSpPr/>
        <p:nvPr/>
      </p:nvGrpSpPr>
      <p:grpSpPr>
        <a:xfrm>
          <a:off x="0" y="0"/>
          <a:ext cx="0" cy="0"/>
          <a:chOff x="0" y="0"/>
          <a:chExt cx="0" cy="0"/>
        </a:xfrm>
      </p:grpSpPr>
      <p:sp>
        <p:nvSpPr>
          <p:cNvPr id="1146" name="Google Shape;1146;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7" name="Google Shape;1147;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2" name="Shape 1152"/>
        <p:cNvGrpSpPr/>
        <p:nvPr/>
      </p:nvGrpSpPr>
      <p:grpSpPr>
        <a:xfrm>
          <a:off x="0" y="0"/>
          <a:ext cx="0" cy="0"/>
          <a:chOff x="0" y="0"/>
          <a:chExt cx="0" cy="0"/>
        </a:xfrm>
      </p:grpSpPr>
      <p:sp>
        <p:nvSpPr>
          <p:cNvPr id="1153" name="Google Shape;1153;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4" name="Google Shape;1154;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7" name="Google Shape;1167;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7" name="Shape 1177"/>
        <p:cNvGrpSpPr/>
        <p:nvPr/>
      </p:nvGrpSpPr>
      <p:grpSpPr>
        <a:xfrm>
          <a:off x="0" y="0"/>
          <a:ext cx="0" cy="0"/>
          <a:chOff x="0" y="0"/>
          <a:chExt cx="0" cy="0"/>
        </a:xfrm>
      </p:grpSpPr>
      <p:sp>
        <p:nvSpPr>
          <p:cNvPr id="1178" name="Google Shape;1178;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9" name="Google Shape;1179;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6" name="Google Shape;1186;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2" name="Google Shape;1192;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0" name="Google Shape;1210;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6" name="Google Shape;1216;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6" name="Google Shape;1246;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1" name="Google Shape;1271;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5" name="Shape 1275"/>
        <p:cNvGrpSpPr/>
        <p:nvPr/>
      </p:nvGrpSpPr>
      <p:grpSpPr>
        <a:xfrm>
          <a:off x="0" y="0"/>
          <a:ext cx="0" cy="0"/>
          <a:chOff x="0" y="0"/>
          <a:chExt cx="0" cy="0"/>
        </a:xfrm>
      </p:grpSpPr>
      <p:sp>
        <p:nvSpPr>
          <p:cNvPr id="1276" name="Google Shape;1276;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7" name="Google Shape;1277;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3" name="Google Shape;1283;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9" name="Google Shape;1289;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9" name="Shape 1299"/>
        <p:cNvGrpSpPr/>
        <p:nvPr/>
      </p:nvGrpSpPr>
      <p:grpSpPr>
        <a:xfrm>
          <a:off x="0" y="0"/>
          <a:ext cx="0" cy="0"/>
          <a:chOff x="0" y="0"/>
          <a:chExt cx="0" cy="0"/>
        </a:xfrm>
      </p:grpSpPr>
      <p:sp>
        <p:nvSpPr>
          <p:cNvPr id="1300" name="Google Shape;1300;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1" name="Google Shape;1301;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7" name="Google Shape;1307;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3" name="Google Shape;1313;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9" name="Google Shape;1319;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6" name="Google Shape;1326;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8" name="Google Shape;1338;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4" name="Google Shape;1344;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8" name="Shape 1348"/>
        <p:cNvGrpSpPr/>
        <p:nvPr/>
      </p:nvGrpSpPr>
      <p:grpSpPr>
        <a:xfrm>
          <a:off x="0" y="0"/>
          <a:ext cx="0" cy="0"/>
          <a:chOff x="0" y="0"/>
          <a:chExt cx="0" cy="0"/>
        </a:xfrm>
      </p:grpSpPr>
      <p:sp>
        <p:nvSpPr>
          <p:cNvPr id="1349" name="Google Shape;1349;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0" name="Google Shape;1350;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0" name="Shape 1360"/>
        <p:cNvGrpSpPr/>
        <p:nvPr/>
      </p:nvGrpSpPr>
      <p:grpSpPr>
        <a:xfrm>
          <a:off x="0" y="0"/>
          <a:ext cx="0" cy="0"/>
          <a:chOff x="0" y="0"/>
          <a:chExt cx="0" cy="0"/>
        </a:xfrm>
      </p:grpSpPr>
      <p:sp>
        <p:nvSpPr>
          <p:cNvPr id="1361" name="Google Shape;1361;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2" name="Google Shape;1362;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8" name="Google Shape;1368;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4" name="Google Shape;1374;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0" name="Google Shape;1380;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4" name="Shape 1384"/>
        <p:cNvGrpSpPr/>
        <p:nvPr/>
      </p:nvGrpSpPr>
      <p:grpSpPr>
        <a:xfrm>
          <a:off x="0" y="0"/>
          <a:ext cx="0" cy="0"/>
          <a:chOff x="0" y="0"/>
          <a:chExt cx="0" cy="0"/>
        </a:xfrm>
      </p:grpSpPr>
      <p:sp>
        <p:nvSpPr>
          <p:cNvPr id="1385" name="Google Shape;1385;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6" name="Google Shape;1386;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2" name="Google Shape;1392;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3" name="Shape 1403"/>
        <p:cNvGrpSpPr/>
        <p:nvPr/>
      </p:nvGrpSpPr>
      <p:grpSpPr>
        <a:xfrm>
          <a:off x="0" y="0"/>
          <a:ext cx="0" cy="0"/>
          <a:chOff x="0" y="0"/>
          <a:chExt cx="0" cy="0"/>
        </a:xfrm>
      </p:grpSpPr>
      <p:sp>
        <p:nvSpPr>
          <p:cNvPr id="1404" name="Google Shape;1404;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5" name="Google Shape;1405;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2" name="Google Shape;1412;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8" name="Google Shape;1418;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4" name="Google Shape;1424;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0" name="Google Shape;1430;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4" name="Shape 1434"/>
        <p:cNvGrpSpPr/>
        <p:nvPr/>
      </p:nvGrpSpPr>
      <p:grpSpPr>
        <a:xfrm>
          <a:off x="0" y="0"/>
          <a:ext cx="0" cy="0"/>
          <a:chOff x="0" y="0"/>
          <a:chExt cx="0" cy="0"/>
        </a:xfrm>
      </p:grpSpPr>
      <p:sp>
        <p:nvSpPr>
          <p:cNvPr id="1435" name="Google Shape;1435;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6" name="Google Shape;1436;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2" name="Google Shape;1442;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6" name="Shape 1446"/>
        <p:cNvGrpSpPr/>
        <p:nvPr/>
      </p:nvGrpSpPr>
      <p:grpSpPr>
        <a:xfrm>
          <a:off x="0" y="0"/>
          <a:ext cx="0" cy="0"/>
          <a:chOff x="0" y="0"/>
          <a:chExt cx="0" cy="0"/>
        </a:xfrm>
      </p:grpSpPr>
      <p:sp>
        <p:nvSpPr>
          <p:cNvPr id="1447" name="Google Shape;1447;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8" name="Google Shape;1448;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5" name="Shape 1465"/>
        <p:cNvGrpSpPr/>
        <p:nvPr/>
      </p:nvGrpSpPr>
      <p:grpSpPr>
        <a:xfrm>
          <a:off x="0" y="0"/>
          <a:ext cx="0" cy="0"/>
          <a:chOff x="0" y="0"/>
          <a:chExt cx="0" cy="0"/>
        </a:xfrm>
      </p:grpSpPr>
      <p:sp>
        <p:nvSpPr>
          <p:cNvPr id="1466" name="Google Shape;1466;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7" name="Google Shape;1467;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3" name="Google Shape;1473;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9" name="Google Shape;1479;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5" name="Google Shape;1485;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0" name="Shape 1490"/>
        <p:cNvGrpSpPr/>
        <p:nvPr/>
      </p:nvGrpSpPr>
      <p:grpSpPr>
        <a:xfrm>
          <a:off x="0" y="0"/>
          <a:ext cx="0" cy="0"/>
          <a:chOff x="0" y="0"/>
          <a:chExt cx="0" cy="0"/>
        </a:xfrm>
      </p:grpSpPr>
      <p:sp>
        <p:nvSpPr>
          <p:cNvPr id="1491" name="Google Shape;1491;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2" name="Google Shape;1492;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2" name="Shape 1502"/>
        <p:cNvGrpSpPr/>
        <p:nvPr/>
      </p:nvGrpSpPr>
      <p:grpSpPr>
        <a:xfrm>
          <a:off x="0" y="0"/>
          <a:ext cx="0" cy="0"/>
          <a:chOff x="0" y="0"/>
          <a:chExt cx="0" cy="0"/>
        </a:xfrm>
      </p:grpSpPr>
      <p:sp>
        <p:nvSpPr>
          <p:cNvPr id="1503" name="Google Shape;1503;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4" name="Google Shape;1504;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0" name="Google Shape;1510;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4" name="Shape 1514"/>
        <p:cNvGrpSpPr/>
        <p:nvPr/>
      </p:nvGrpSpPr>
      <p:grpSpPr>
        <a:xfrm>
          <a:off x="0" y="0"/>
          <a:ext cx="0" cy="0"/>
          <a:chOff x="0" y="0"/>
          <a:chExt cx="0" cy="0"/>
        </a:xfrm>
      </p:grpSpPr>
      <p:sp>
        <p:nvSpPr>
          <p:cNvPr id="1515" name="Google Shape;1515;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6" name="Google Shape;1516;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2" name="Google Shape;1522;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6" name="Shape 1526"/>
        <p:cNvGrpSpPr/>
        <p:nvPr/>
      </p:nvGrpSpPr>
      <p:grpSpPr>
        <a:xfrm>
          <a:off x="0" y="0"/>
          <a:ext cx="0" cy="0"/>
          <a:chOff x="0" y="0"/>
          <a:chExt cx="0" cy="0"/>
        </a:xfrm>
      </p:grpSpPr>
      <p:sp>
        <p:nvSpPr>
          <p:cNvPr id="1527" name="Google Shape;1527;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8" name="Google Shape;1528;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4" name="Google Shape;1534;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0" name="Google Shape;1540;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6" name="Google Shape;1546;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2" name="Google Shape;1552;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8" name="Google Shape;1558;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3" name="Shape 1563"/>
        <p:cNvGrpSpPr/>
        <p:nvPr/>
      </p:nvGrpSpPr>
      <p:grpSpPr>
        <a:xfrm>
          <a:off x="0" y="0"/>
          <a:ext cx="0" cy="0"/>
          <a:chOff x="0" y="0"/>
          <a:chExt cx="0" cy="0"/>
        </a:xfrm>
      </p:grpSpPr>
      <p:sp>
        <p:nvSpPr>
          <p:cNvPr id="1564" name="Google Shape;1564;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5" name="Google Shape;1565;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9" name="Shape 1569"/>
        <p:cNvGrpSpPr/>
        <p:nvPr/>
      </p:nvGrpSpPr>
      <p:grpSpPr>
        <a:xfrm>
          <a:off x="0" y="0"/>
          <a:ext cx="0" cy="0"/>
          <a:chOff x="0" y="0"/>
          <a:chExt cx="0" cy="0"/>
        </a:xfrm>
      </p:grpSpPr>
      <p:sp>
        <p:nvSpPr>
          <p:cNvPr id="1570" name="Google Shape;1570;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1" name="Google Shape;1571;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5" name="Shape 1575"/>
        <p:cNvGrpSpPr/>
        <p:nvPr/>
      </p:nvGrpSpPr>
      <p:grpSpPr>
        <a:xfrm>
          <a:off x="0" y="0"/>
          <a:ext cx="0" cy="0"/>
          <a:chOff x="0" y="0"/>
          <a:chExt cx="0" cy="0"/>
        </a:xfrm>
      </p:grpSpPr>
      <p:sp>
        <p:nvSpPr>
          <p:cNvPr id="1576" name="Google Shape;1576;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7" name="Google Shape;1577;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1" name="Shape 1581"/>
        <p:cNvGrpSpPr/>
        <p:nvPr/>
      </p:nvGrpSpPr>
      <p:grpSpPr>
        <a:xfrm>
          <a:off x="0" y="0"/>
          <a:ext cx="0" cy="0"/>
          <a:chOff x="0" y="0"/>
          <a:chExt cx="0" cy="0"/>
        </a:xfrm>
      </p:grpSpPr>
      <p:sp>
        <p:nvSpPr>
          <p:cNvPr id="1582" name="Google Shape;1582;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3" name="Google Shape;1583;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7" name="Shape 1587"/>
        <p:cNvGrpSpPr/>
        <p:nvPr/>
      </p:nvGrpSpPr>
      <p:grpSpPr>
        <a:xfrm>
          <a:off x="0" y="0"/>
          <a:ext cx="0" cy="0"/>
          <a:chOff x="0" y="0"/>
          <a:chExt cx="0" cy="0"/>
        </a:xfrm>
      </p:grpSpPr>
      <p:sp>
        <p:nvSpPr>
          <p:cNvPr id="1588" name="Google Shape;1588;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9" name="Google Shape;1589;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3" name="Shape 1593"/>
        <p:cNvGrpSpPr/>
        <p:nvPr/>
      </p:nvGrpSpPr>
      <p:grpSpPr>
        <a:xfrm>
          <a:off x="0" y="0"/>
          <a:ext cx="0" cy="0"/>
          <a:chOff x="0" y="0"/>
          <a:chExt cx="0" cy="0"/>
        </a:xfrm>
      </p:grpSpPr>
      <p:sp>
        <p:nvSpPr>
          <p:cNvPr id="1594" name="Google Shape;1594;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5" name="Google Shape;1595;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1" name="Google Shape;1601;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5e88a19acd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25e88a19a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18db83d019c_7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18db83d019c_7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64e713fcb0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64e713fc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e7bfc17fe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e7bfc17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e893a11579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e893a115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2" name="Google Shape;502;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9" name="Google Shape;509;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Retrieve from KiDS or CDE</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64e713fcb0_0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264e713fcb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 walk through at your school site, this is an assessment rubric, no right or wrong answers</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6" name="Google Shape;656;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3" name="Google Shape;703;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2" name="Google Shape;712;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1" name="Google Shape;721;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0" name="Google Shape;730;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 name="Google Shape;739;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64" name="Google Shape;764;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2b06fcddb97_0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2b06fcddb9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0" name="Google Shape;800;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8" name="Google Shape;818;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0" name="Google Shape;850;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146.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 Id="rId3" Type="http://schemas.openxmlformats.org/officeDocument/2006/relationships/hyperlink" Target="https://www.childwelfare.gov/can" TargetMode="Externa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 Id="rId3" Type="http://schemas.openxmlformats.org/officeDocument/2006/relationships/hyperlink" Target="http://www.ed.gov" TargetMode="Externa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 Id="rId3" Type="http://schemas.openxmlformats.org/officeDocument/2006/relationships/hyperlink" Target="https://www.pbvusd.k12.ca.us/departments/educational-services/complaint-assistance" TargetMode="Externa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redcross.org" TargetMode="Externa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drive.google.com/file/d/1HUH2UaNYXNkAoRaK_AV_vzdzF27PwfOp/view?usp=sharing" TargetMode="External"/><Relationship Id="rId4" Type="http://schemas.openxmlformats.org/officeDocument/2006/relationships/hyperlink" Target="https://drive.google.com/file/d/1HUH2UaNYXNkAoRaK_AV_vzdzF27PwfOp/view?usp=sharing" TargetMode="External"/><Relationship Id="rId5"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slide" Target="/ppt/slides/slide10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www.pbvusd.k12.ca.us/families/district-parent-information-booklet"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s://www.pbvusd.k12.ca.us/about-us/district-strategic-plan"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www.pbvusd.k12.ca.us/about-us/district-strategic-plan"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www.pbvusd.k12.ca.us/about-us/district-strategic-plan"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www.pbvusd.k12.ca.us/about-us/district-strategic-plan"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6.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hyperlink" Target="http://www.csba.org"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9300"/>
        </a:solidFill>
      </p:bgPr>
    </p:bg>
    <p:spTree>
      <p:nvGrpSpPr>
        <p:cNvPr id="61" name="Shape 61"/>
        <p:cNvGrpSpPr/>
        <p:nvPr/>
      </p:nvGrpSpPr>
      <p:grpSpPr>
        <a:xfrm>
          <a:off x="0" y="0"/>
          <a:ext cx="0" cy="0"/>
          <a:chOff x="0" y="0"/>
          <a:chExt cx="0" cy="0"/>
        </a:xfrm>
      </p:grpSpPr>
      <p:sp>
        <p:nvSpPr>
          <p:cNvPr id="62" name="Google Shape;62;p14"/>
          <p:cNvSpPr txBox="1"/>
          <p:nvPr/>
        </p:nvSpPr>
        <p:spPr>
          <a:xfrm>
            <a:off x="264900" y="1011575"/>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sz="5200">
              <a:solidFill>
                <a:srgbClr val="FFFFFF"/>
              </a:solidFill>
            </a:endParaRPr>
          </a:p>
        </p:txBody>
      </p:sp>
      <p:sp>
        <p:nvSpPr>
          <p:cNvPr id="63" name="Google Shape;63;p14"/>
          <p:cNvSpPr txBox="1"/>
          <p:nvPr/>
        </p:nvSpPr>
        <p:spPr>
          <a:xfrm>
            <a:off x="1196100" y="8088925"/>
            <a:ext cx="5380200" cy="937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500">
                <a:solidFill>
                  <a:srgbClr val="FFFFFF"/>
                </a:solidFill>
                <a:latin typeface="Roboto"/>
                <a:ea typeface="Roboto"/>
                <a:cs typeface="Roboto"/>
                <a:sym typeface="Roboto"/>
              </a:rPr>
              <a:t>STINE ELEMENTARY SCHOOL</a:t>
            </a:r>
            <a:endParaRPr sz="2500">
              <a:solidFill>
                <a:srgbClr val="FFFFFF"/>
              </a:solidFill>
            </a:endParaRPr>
          </a:p>
        </p:txBody>
      </p:sp>
      <p:pic>
        <p:nvPicPr>
          <p:cNvPr id="64" name="Google Shape;64;p14"/>
          <p:cNvPicPr preferRelativeResize="0"/>
          <p:nvPr/>
        </p:nvPicPr>
        <p:blipFill>
          <a:blip r:embed="rId3">
            <a:alphaModFix/>
          </a:blip>
          <a:stretch>
            <a:fillRect/>
          </a:stretch>
        </p:blipFill>
        <p:spPr>
          <a:xfrm>
            <a:off x="724825" y="2493275"/>
            <a:ext cx="6322725" cy="6322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2" name="Google Shape;132;p23"/>
          <p:cNvSpPr txBox="1"/>
          <p:nvPr/>
        </p:nvSpPr>
        <p:spPr>
          <a:xfrm>
            <a:off x="554775" y="1482925"/>
            <a:ext cx="6851400" cy="4717800"/>
          </a:xfrm>
          <a:prstGeom prst="rect">
            <a:avLst/>
          </a:prstGeom>
          <a:noFill/>
          <a:ln>
            <a:noFill/>
          </a:ln>
        </p:spPr>
        <p:txBody>
          <a:bodyPr anchorCtr="0" anchor="t" bIns="91425" lIns="57150" spcFirstLastPara="1" rIns="0" wrap="square" tIns="91425">
            <a:noAutofit/>
          </a:bodyPr>
          <a:lstStyle/>
          <a:p>
            <a:pPr indent="0" lvl="0" marL="0" marR="166687" rtl="0" algn="just">
              <a:lnSpc>
                <a:spcPct val="115000"/>
              </a:lnSpc>
              <a:spcBef>
                <a:spcPts val="0"/>
              </a:spcBef>
              <a:spcAft>
                <a:spcPts val="0"/>
              </a:spcAft>
              <a:buNone/>
            </a:pPr>
            <a:r>
              <a:rPr lang="en" sz="1200"/>
              <a:t>I.  Child Abuse Reporting </a:t>
            </a:r>
            <a:r>
              <a:rPr lang="en" sz="1200">
                <a:solidFill>
                  <a:srgbClr val="000000"/>
                </a:solidFill>
              </a:rPr>
              <a:t> . . . . . . . . . . . . . . . . . . . . . . . . . . . . . . . . . . . . . . . . . . . . . . . . . . . . . .  </a:t>
            </a:r>
            <a:r>
              <a:rPr lang="en" sz="1200"/>
              <a:t>11</a:t>
            </a:r>
            <a:endParaRPr sz="1200">
              <a:solidFill>
                <a:srgbClr val="000000"/>
              </a:solidFill>
            </a:endParaRPr>
          </a:p>
          <a:p>
            <a:pPr indent="-27432" lvl="0" marL="0" marR="166687" rtl="0" algn="just">
              <a:lnSpc>
                <a:spcPct val="115000"/>
              </a:lnSpc>
              <a:spcBef>
                <a:spcPts val="0"/>
              </a:spcBef>
              <a:spcAft>
                <a:spcPts val="0"/>
              </a:spcAft>
              <a:buNone/>
            </a:pPr>
            <a:r>
              <a:t/>
            </a:r>
            <a:endParaRPr sz="1200"/>
          </a:p>
          <a:p>
            <a:pPr indent="-27432" lvl="0" marL="0" marR="166687" rtl="0" algn="just">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 .</a:t>
            </a:r>
            <a:r>
              <a:rPr lang="en" sz="1200"/>
              <a:t> . .  </a:t>
            </a:r>
            <a:r>
              <a:rPr lang="en" sz="1200">
                <a:solidFill>
                  <a:srgbClr val="000000"/>
                </a:solidFill>
              </a:rPr>
              <a:t>1</a:t>
            </a:r>
            <a:r>
              <a:rPr lang="en" sz="1200"/>
              <a:t>8</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195262" rtl="0" algn="just">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a:t>
            </a:r>
            <a:r>
              <a:rPr lang="en" sz="1200"/>
              <a:t> . </a:t>
            </a:r>
            <a:r>
              <a:rPr lang="en" sz="1200">
                <a:solidFill>
                  <a:srgbClr val="000000"/>
                </a:solidFill>
              </a:rPr>
              <a:t> </a:t>
            </a:r>
            <a:r>
              <a:rPr lang="en" sz="1200"/>
              <a:t>30</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166687" rtl="0" algn="just">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  </a:t>
            </a:r>
            <a:r>
              <a:rPr lang="en" sz="1200"/>
              <a:t>35</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228600" rtl="0" algn="just">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 . . .  </a:t>
            </a:r>
            <a:r>
              <a:rPr lang="en" sz="1200"/>
              <a:t>41</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0" rtl="0" algn="just">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a:t>
            </a:r>
            <a:r>
              <a:rPr lang="en" sz="1200"/>
              <a:t> </a:t>
            </a:r>
            <a:r>
              <a:rPr lang="en" sz="1200">
                <a:solidFill>
                  <a:srgbClr val="000000"/>
                </a:solidFill>
              </a:rPr>
              <a:t>.</a:t>
            </a:r>
            <a:r>
              <a:rPr lang="en" sz="1200"/>
              <a:t> .</a:t>
            </a:r>
            <a:r>
              <a:rPr lang="en" sz="1200">
                <a:solidFill>
                  <a:srgbClr val="000000"/>
                </a:solidFill>
              </a:rPr>
              <a:t> </a:t>
            </a:r>
            <a:r>
              <a:rPr lang="en" sz="1200"/>
              <a:t>44</a:t>
            </a:r>
            <a:endParaRPr sz="1200">
              <a:solidFill>
                <a:srgbClr val="000000"/>
              </a:solidFill>
            </a:endParaRPr>
          </a:p>
          <a:p>
            <a:pPr indent="0" lvl="0" marL="0" marR="9525" rtl="0" algn="just">
              <a:lnSpc>
                <a:spcPct val="115000"/>
              </a:lnSpc>
              <a:spcBef>
                <a:spcPts val="0"/>
              </a:spcBef>
              <a:spcAft>
                <a:spcPts val="0"/>
              </a:spcAft>
              <a:buNone/>
            </a:pPr>
            <a:r>
              <a:t/>
            </a:r>
            <a:endParaRPr sz="1200">
              <a:solidFill>
                <a:srgbClr val="000000"/>
              </a:solidFill>
            </a:endParaRPr>
          </a:p>
          <a:p>
            <a:pPr indent="-28575" lvl="0" marL="0" marR="9525" rtl="0" algn="just">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47</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rtl="0" algn="just">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 . </a:t>
            </a:r>
            <a:r>
              <a:rPr lang="en" sz="1200"/>
              <a:t>52</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rtl="0" algn="just">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 . </a:t>
            </a:r>
            <a:r>
              <a:rPr lang="en" sz="1200"/>
              <a:t>77</a:t>
            </a:r>
            <a:r>
              <a:rPr lang="en" sz="1200">
                <a:solidFill>
                  <a:srgbClr val="000000"/>
                </a:solidFill>
              </a:rPr>
              <a:t> </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0" lvl="0" marL="0" marR="166687" rtl="0" algn="just">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a:t>
            </a:r>
            <a:r>
              <a:rPr lang="en" sz="1200"/>
              <a:t> . . . . . </a:t>
            </a:r>
            <a:r>
              <a:rPr lang="en" sz="1200">
                <a:solidFill>
                  <a:srgbClr val="000000"/>
                </a:solidFill>
              </a:rPr>
              <a:t> 79</a:t>
            </a:r>
            <a:endParaRPr sz="1200"/>
          </a:p>
          <a:p>
            <a:pPr indent="0" lvl="0" marL="0" marR="166687" rtl="0" algn="just">
              <a:lnSpc>
                <a:spcPct val="115000"/>
              </a:lnSpc>
              <a:spcBef>
                <a:spcPts val="0"/>
              </a:spcBef>
              <a:spcAft>
                <a:spcPts val="0"/>
              </a:spcAft>
              <a:buNone/>
            </a:pPr>
            <a:r>
              <a:t/>
            </a:r>
            <a:endParaRPr sz="1200"/>
          </a:p>
          <a:p>
            <a:pPr indent="0" lvl="0" marL="0" marR="166687" rtl="0" algn="just">
              <a:lnSpc>
                <a:spcPct val="115000"/>
              </a:lnSpc>
              <a:spcBef>
                <a:spcPts val="0"/>
              </a:spcBef>
              <a:spcAft>
                <a:spcPts val="0"/>
              </a:spcAft>
              <a:buNone/>
            </a:pPr>
            <a:r>
              <a:rPr lang="en" sz="1200">
                <a:solidFill>
                  <a:srgbClr val="000000"/>
                </a:solidFill>
              </a:rPr>
              <a:t>Appendices . . . . . . . . . . . . . . . . . . . . . . . . . . . . . . . . . . . . . . . . . . . . . . . . . . . . . . . . . . . . . . . . .</a:t>
            </a:r>
            <a:r>
              <a:rPr lang="en" sz="1200"/>
              <a:t> . 80</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0" lvl="0" marL="0" rtl="0" algn="just">
              <a:lnSpc>
                <a:spcPct val="115000"/>
              </a:lnSpc>
              <a:spcBef>
                <a:spcPts val="0"/>
              </a:spcBef>
              <a:spcAft>
                <a:spcPts val="0"/>
              </a:spcAft>
              <a:buNone/>
            </a:pPr>
            <a:r>
              <a:t/>
            </a:r>
            <a:endParaRPr>
              <a:solidFill>
                <a:srgbClr val="000000"/>
              </a:solidFill>
            </a:endParaRPr>
          </a:p>
          <a:p>
            <a:pPr indent="0" lvl="0" marL="0" rtl="0" algn="just">
              <a:lnSpc>
                <a:spcPct val="115000"/>
              </a:lnSpc>
              <a:spcBef>
                <a:spcPts val="0"/>
              </a:spcBef>
              <a:spcAft>
                <a:spcPts val="0"/>
              </a:spcAft>
              <a:buNone/>
            </a:pPr>
            <a:r>
              <a:t/>
            </a:r>
            <a:endParaRPr>
              <a:solidFill>
                <a:srgbClr val="000000"/>
              </a:solidFill>
            </a:endParaRPr>
          </a:p>
          <a:p>
            <a:pPr indent="0" lvl="0" marL="0" rtl="0" algn="just">
              <a:lnSpc>
                <a:spcPct val="115000"/>
              </a:lnSpc>
              <a:spcBef>
                <a:spcPts val="0"/>
              </a:spcBef>
              <a:spcAft>
                <a:spcPts val="0"/>
              </a:spcAft>
              <a:buNone/>
            </a:pPr>
            <a:r>
              <a:t/>
            </a:r>
            <a:endParaRPr>
              <a:solidFill>
                <a:srgbClr val="000000"/>
              </a:solidFill>
            </a:endParaRPr>
          </a:p>
        </p:txBody>
      </p:sp>
      <p:sp>
        <p:nvSpPr>
          <p:cNvPr id="133" name="Google Shape;133;p23"/>
          <p:cNvSpPr txBox="1"/>
          <p:nvPr/>
        </p:nvSpPr>
        <p:spPr>
          <a:xfrm>
            <a:off x="1266575" y="10058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34" name="Google Shape;134;p23"/>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13"/>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2" name="Google Shape;902;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sp>
        <p:nvSpPr>
          <p:cNvPr id="907" name="Google Shape;907;p114"/>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8" name="Google Shape;908;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115"/>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14" name="Google Shape;914;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116"/>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20" name="Google Shape;920;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117"/>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926" name="Google Shape;926;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118"/>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32" name="Google Shape;932;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119"/>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8" name="Google Shape;938;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p120"/>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44" name="Google Shape;944;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121"/>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50" name="Google Shape;950;p121"/>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951" name="Google Shape;951;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122"/>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57" name="Google Shape;957;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0" name="Google Shape;140;p2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4"/>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42" name="Google Shape;142;p24"/>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123"/>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63" name="Google Shape;963;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124"/>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9" name="Google Shape;969;p124"/>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970" name="Google Shape;970;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125"/>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76" name="Google Shape;976;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126"/>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82" name="Google Shape;982;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127"/>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988" name="Google Shape;988;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128"/>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94" name="Google Shape;994;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8" name="Shape 998"/>
        <p:cNvGrpSpPr/>
        <p:nvPr/>
      </p:nvGrpSpPr>
      <p:grpSpPr>
        <a:xfrm>
          <a:off x="0" y="0"/>
          <a:ext cx="0" cy="0"/>
          <a:chOff x="0" y="0"/>
          <a:chExt cx="0" cy="0"/>
        </a:xfrm>
      </p:grpSpPr>
      <p:sp>
        <p:nvSpPr>
          <p:cNvPr id="999" name="Google Shape;999;p129"/>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00" name="Google Shape;1000;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130"/>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1006" name="Google Shape;1006;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131"/>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12" name="Google Shape;1012;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132"/>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18" name="Google Shape;1018;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5"/>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48" name="Google Shape;148;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9" name="Google Shape;149;p25"/>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2" name="Shape 1022"/>
        <p:cNvGrpSpPr/>
        <p:nvPr/>
      </p:nvGrpSpPr>
      <p:grpSpPr>
        <a:xfrm>
          <a:off x="0" y="0"/>
          <a:ext cx="0" cy="0"/>
          <a:chOff x="0" y="0"/>
          <a:chExt cx="0" cy="0"/>
        </a:xfrm>
      </p:grpSpPr>
      <p:sp>
        <p:nvSpPr>
          <p:cNvPr id="1023" name="Google Shape;1023;p133"/>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24" name="Google Shape;1024;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134"/>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30" name="Google Shape;1030;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135"/>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036" name="Google Shape;1036;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136"/>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42" name="Google Shape;1042;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6" name="Shape 1046"/>
        <p:cNvGrpSpPr/>
        <p:nvPr/>
      </p:nvGrpSpPr>
      <p:grpSpPr>
        <a:xfrm>
          <a:off x="0" y="0"/>
          <a:ext cx="0" cy="0"/>
          <a:chOff x="0" y="0"/>
          <a:chExt cx="0" cy="0"/>
        </a:xfrm>
      </p:grpSpPr>
      <p:sp>
        <p:nvSpPr>
          <p:cNvPr id="1047" name="Google Shape;1047;p137"/>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48" name="Google Shape;1048;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2" name="Shape 1052"/>
        <p:cNvGrpSpPr/>
        <p:nvPr/>
      </p:nvGrpSpPr>
      <p:grpSpPr>
        <a:xfrm>
          <a:off x="0" y="0"/>
          <a:ext cx="0" cy="0"/>
          <a:chOff x="0" y="0"/>
          <a:chExt cx="0" cy="0"/>
        </a:xfrm>
      </p:grpSpPr>
      <p:sp>
        <p:nvSpPr>
          <p:cNvPr id="1053" name="Google Shape;1053;p138"/>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4" name="Google Shape;1054;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139"/>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060" name="Google Shape;1060;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140"/>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66" name="Google Shape;1066;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0" name="Shape 1070"/>
        <p:cNvGrpSpPr/>
        <p:nvPr/>
      </p:nvGrpSpPr>
      <p:grpSpPr>
        <a:xfrm>
          <a:off x="0" y="0"/>
          <a:ext cx="0" cy="0"/>
          <a:chOff x="0" y="0"/>
          <a:chExt cx="0" cy="0"/>
        </a:xfrm>
      </p:grpSpPr>
      <p:sp>
        <p:nvSpPr>
          <p:cNvPr id="1071" name="Google Shape;1071;p141"/>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2" name="Google Shape;1072;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142"/>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78" name="Google Shape;1078;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5" name="Google Shape;155;p26"/>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2" name="Shape 1082"/>
        <p:cNvGrpSpPr/>
        <p:nvPr/>
      </p:nvGrpSpPr>
      <p:grpSpPr>
        <a:xfrm>
          <a:off x="0" y="0"/>
          <a:ext cx="0" cy="0"/>
          <a:chOff x="0" y="0"/>
          <a:chExt cx="0" cy="0"/>
        </a:xfrm>
      </p:grpSpPr>
      <p:sp>
        <p:nvSpPr>
          <p:cNvPr id="1083" name="Google Shape;1083;p143"/>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4" name="Google Shape;1084;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sp>
        <p:nvSpPr>
          <p:cNvPr id="1089" name="Google Shape;1089;p144"/>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090" name="Google Shape;1090;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4" name="Shape 1094"/>
        <p:cNvGrpSpPr/>
        <p:nvPr/>
      </p:nvGrpSpPr>
      <p:grpSpPr>
        <a:xfrm>
          <a:off x="0" y="0"/>
          <a:ext cx="0" cy="0"/>
          <a:chOff x="0" y="0"/>
          <a:chExt cx="0" cy="0"/>
        </a:xfrm>
      </p:grpSpPr>
      <p:sp>
        <p:nvSpPr>
          <p:cNvPr id="1095" name="Google Shape;1095;p145"/>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6" name="Google Shape;1096;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0" name="Shape 1100"/>
        <p:cNvGrpSpPr/>
        <p:nvPr/>
      </p:nvGrpSpPr>
      <p:grpSpPr>
        <a:xfrm>
          <a:off x="0" y="0"/>
          <a:ext cx="0" cy="0"/>
          <a:chOff x="0" y="0"/>
          <a:chExt cx="0" cy="0"/>
        </a:xfrm>
      </p:grpSpPr>
      <p:sp>
        <p:nvSpPr>
          <p:cNvPr id="1101" name="Google Shape;1101;p146"/>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2" name="Google Shape;1102;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147"/>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8" name="Google Shape;1108;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2" name="Shape 1112"/>
        <p:cNvGrpSpPr/>
        <p:nvPr/>
      </p:nvGrpSpPr>
      <p:grpSpPr>
        <a:xfrm>
          <a:off x="0" y="0"/>
          <a:ext cx="0" cy="0"/>
          <a:chOff x="0" y="0"/>
          <a:chExt cx="0" cy="0"/>
        </a:xfrm>
      </p:grpSpPr>
      <p:sp>
        <p:nvSpPr>
          <p:cNvPr id="1113" name="Google Shape;1113;p148"/>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14" name="Google Shape;1114;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149"/>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20" name="Google Shape;1120;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150"/>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126" name="Google Shape;1126;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151"/>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32" name="Google Shape;1132;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6" name="Shape 1136"/>
        <p:cNvGrpSpPr/>
        <p:nvPr/>
      </p:nvGrpSpPr>
      <p:grpSpPr>
        <a:xfrm>
          <a:off x="0" y="0"/>
          <a:ext cx="0" cy="0"/>
          <a:chOff x="0" y="0"/>
          <a:chExt cx="0" cy="0"/>
        </a:xfrm>
      </p:grpSpPr>
      <p:sp>
        <p:nvSpPr>
          <p:cNvPr id="1137" name="Google Shape;1137;p152"/>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38" name="Google Shape;1138;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1" name="Google Shape;161;p27"/>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153"/>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144" name="Google Shape;1144;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8" name="Shape 1148"/>
        <p:cNvGrpSpPr/>
        <p:nvPr/>
      </p:nvGrpSpPr>
      <p:grpSpPr>
        <a:xfrm>
          <a:off x="0" y="0"/>
          <a:ext cx="0" cy="0"/>
          <a:chOff x="0" y="0"/>
          <a:chExt cx="0" cy="0"/>
        </a:xfrm>
      </p:grpSpPr>
      <p:sp>
        <p:nvSpPr>
          <p:cNvPr id="1149" name="Google Shape;1149;p154"/>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50" name="Google Shape;1150;p154"/>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151" name="Google Shape;1151;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p155"/>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157" name="Google Shape;1157;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156"/>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163" name="Google Shape;1163;p156"/>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64" name="Google Shape;1164;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8" name="Shape 1168"/>
        <p:cNvGrpSpPr/>
        <p:nvPr/>
      </p:nvGrpSpPr>
      <p:grpSpPr>
        <a:xfrm>
          <a:off x="0" y="0"/>
          <a:ext cx="0" cy="0"/>
          <a:chOff x="0" y="0"/>
          <a:chExt cx="0" cy="0"/>
        </a:xfrm>
      </p:grpSpPr>
      <p:sp>
        <p:nvSpPr>
          <p:cNvPr id="1169" name="Google Shape;1169;p157"/>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70" name="Google Shape;1170;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158"/>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176" name="Google Shape;1176;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0" name="Shape 1180"/>
        <p:cNvGrpSpPr/>
        <p:nvPr/>
      </p:nvGrpSpPr>
      <p:grpSpPr>
        <a:xfrm>
          <a:off x="0" y="0"/>
          <a:ext cx="0" cy="0"/>
          <a:chOff x="0" y="0"/>
          <a:chExt cx="0" cy="0"/>
        </a:xfrm>
      </p:grpSpPr>
      <p:sp>
        <p:nvSpPr>
          <p:cNvPr id="1181" name="Google Shape;1181;p159"/>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182" name="Google Shape;1182;p159"/>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83" name="Google Shape;1183;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160"/>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89" name="Google Shape;1189;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161"/>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95" name="Google Shape;1195;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162"/>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01" name="Google Shape;1201;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7" name="Google Shape;167;p28"/>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163"/>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207" name="Google Shape;1207;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1" name="Shape 1211"/>
        <p:cNvGrpSpPr/>
        <p:nvPr/>
      </p:nvGrpSpPr>
      <p:grpSpPr>
        <a:xfrm>
          <a:off x="0" y="0"/>
          <a:ext cx="0" cy="0"/>
          <a:chOff x="0" y="0"/>
          <a:chExt cx="0" cy="0"/>
        </a:xfrm>
      </p:grpSpPr>
      <p:sp>
        <p:nvSpPr>
          <p:cNvPr id="1212" name="Google Shape;1212;p164"/>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3" name="Google Shape;1213;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165"/>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19" name="Google Shape;1219;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166"/>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25" name="Google Shape;1225;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167"/>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1" name="Google Shape;1231;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168"/>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7" name="Google Shape;1237;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69"/>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243" name="Google Shape;1243;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170"/>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249" name="Google Shape;1249;p170"/>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50" name="Google Shape;1250;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71"/>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56" name="Google Shape;1256;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172"/>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2" name="Google Shape;1262;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29"/>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graphicFrame>
        <p:nvGraphicFramePr>
          <p:cNvPr id="174" name="Google Shape;174;p29"/>
          <p:cNvGraphicFramePr/>
          <p:nvPr/>
        </p:nvGraphicFramePr>
        <p:xfrm>
          <a:off x="589125" y="1246275"/>
          <a:ext cx="3000000" cy="3000000"/>
        </p:xfrm>
        <a:graphic>
          <a:graphicData uri="http://schemas.openxmlformats.org/drawingml/2006/table">
            <a:tbl>
              <a:tblPr>
                <a:noFill/>
                <a:tableStyleId>{B5AF2EE0-7CC6-4C6E-86C3-D7B0D84A6FA0}</a:tableStyleId>
              </a:tblPr>
              <a:tblGrid>
                <a:gridCol w="2195675"/>
                <a:gridCol w="2195675"/>
                <a:gridCol w="2195675"/>
              </a:tblGrid>
              <a:tr h="279250">
                <a:tc>
                  <a:txBody>
                    <a:bodyPr/>
                    <a:lstStyle/>
                    <a:p>
                      <a:pPr indent="0" lvl="0" marL="0" rtl="0" algn="l">
                        <a:spcBef>
                          <a:spcPts val="0"/>
                        </a:spcBef>
                        <a:spcAft>
                          <a:spcPts val="0"/>
                        </a:spcAft>
                        <a:buNone/>
                      </a:pPr>
                      <a:r>
                        <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Monica Hicks-Stout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Second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Marcos Heredia</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Third </a:t>
                      </a:r>
                      <a:r>
                        <a:rPr lang="en" sz="1200">
                          <a:solidFill>
                            <a:schemeClr val="dk1"/>
                          </a:solidFill>
                        </a:rPr>
                        <a:t>Point of Contact</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Secretary</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Nicholas Flores</a:t>
                      </a:r>
                      <a:endParaRPr sz="12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
        <p:nvSpPr>
          <p:cNvPr id="175" name="Google Shape;175;p29"/>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76" name="Google Shape;176;p29"/>
          <p:cNvGraphicFramePr/>
          <p:nvPr/>
        </p:nvGraphicFramePr>
        <p:xfrm>
          <a:off x="589125" y="7653688"/>
          <a:ext cx="3000000" cy="3000000"/>
        </p:xfrm>
        <a:graphic>
          <a:graphicData uri="http://schemas.openxmlformats.org/drawingml/2006/table">
            <a:tbl>
              <a:tblPr>
                <a:noFill/>
                <a:tableStyleId>{B5AF2EE0-7CC6-4C6E-86C3-D7B0D84A6FA0}</a:tableStyleId>
              </a:tblPr>
              <a:tblGrid>
                <a:gridCol w="2195675"/>
                <a:gridCol w="2195675"/>
                <a:gridCol w="2195675"/>
              </a:tblGrid>
              <a:tr h="381000">
                <a:tc>
                  <a:txBody>
                    <a:bodyPr/>
                    <a:lstStyle/>
                    <a:p>
                      <a:pPr indent="0" lvl="0" marL="0" rtl="0" algn="l">
                        <a:spcBef>
                          <a:spcPts val="0"/>
                        </a:spcBef>
                        <a:spcAft>
                          <a:spcPts val="0"/>
                        </a:spcAft>
                        <a:buNone/>
                      </a:pPr>
                      <a:r>
                        <a:rPr lang="en" sz="1200">
                          <a:solidFill>
                            <a:schemeClr val="dk1"/>
                          </a:solidFill>
                        </a:rPr>
                        <a:t>Interview Room</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200">
                          <a:solidFill>
                            <a:schemeClr val="dk1"/>
                          </a:solidFill>
                        </a:rPr>
                        <a:t>Principal’s Office, Assistant Principal’s Office or School Office Conference Room</a:t>
                      </a:r>
                      <a:endParaRPr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381000">
                <a:tc>
                  <a:txBody>
                    <a:bodyPr/>
                    <a:lstStyle/>
                    <a:p>
                      <a:pPr indent="0" lvl="0" marL="0" rtl="0" algn="l">
                        <a:spcBef>
                          <a:spcPts val="0"/>
                        </a:spcBef>
                        <a:spcAft>
                          <a:spcPts val="0"/>
                        </a:spcAft>
                        <a:buNone/>
                      </a:pPr>
                      <a:r>
                        <a:rPr lang="en" sz="1200">
                          <a:solidFill>
                            <a:schemeClr val="dk1"/>
                          </a:solidFill>
                        </a:rPr>
                        <a:t>If a an employee declines being present at an interview adhere to the following procedures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200">
                          <a:solidFill>
                            <a:schemeClr val="dk1"/>
                          </a:solidFill>
                        </a:rPr>
                        <a:t>The child may select another staff member or volunteer to be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present at the Interview.</a:t>
                      </a:r>
                      <a:endParaRPr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77" name="Google Shape;177;p29"/>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173"/>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68" name="Google Shape;1268;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174"/>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4" name="Google Shape;1274;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8" name="Shape 1278"/>
        <p:cNvGrpSpPr/>
        <p:nvPr/>
      </p:nvGrpSpPr>
      <p:grpSpPr>
        <a:xfrm>
          <a:off x="0" y="0"/>
          <a:ext cx="0" cy="0"/>
          <a:chOff x="0" y="0"/>
          <a:chExt cx="0" cy="0"/>
        </a:xfrm>
      </p:grpSpPr>
      <p:sp>
        <p:nvSpPr>
          <p:cNvPr id="1279" name="Google Shape;1279;p175"/>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0" name="Google Shape;1280;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sp>
        <p:nvSpPr>
          <p:cNvPr id="1285" name="Google Shape;1285;p176"/>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86" name="Google Shape;1286;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177"/>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292" name="Google Shape;1292;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178"/>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8" name="Google Shape;1298;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2" name="Shape 1302"/>
        <p:cNvGrpSpPr/>
        <p:nvPr/>
      </p:nvGrpSpPr>
      <p:grpSpPr>
        <a:xfrm>
          <a:off x="0" y="0"/>
          <a:ext cx="0" cy="0"/>
          <a:chOff x="0" y="0"/>
          <a:chExt cx="0" cy="0"/>
        </a:xfrm>
      </p:grpSpPr>
      <p:sp>
        <p:nvSpPr>
          <p:cNvPr id="1303" name="Google Shape;1303;p179"/>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04" name="Google Shape;1304;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180"/>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310" name="Google Shape;1310;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181"/>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16" name="Google Shape;1316;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0" name="Shape 1320"/>
        <p:cNvGrpSpPr/>
        <p:nvPr/>
      </p:nvGrpSpPr>
      <p:grpSpPr>
        <a:xfrm>
          <a:off x="0" y="0"/>
          <a:ext cx="0" cy="0"/>
          <a:chOff x="0" y="0"/>
          <a:chExt cx="0" cy="0"/>
        </a:xfrm>
      </p:grpSpPr>
      <p:sp>
        <p:nvSpPr>
          <p:cNvPr id="1321" name="Google Shape;1321;p182"/>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322" name="Google Shape;1322;p182"/>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23" name="Google Shape;1323;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30"/>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84" name="Google Shape;184;p30"/>
          <p:cNvGraphicFramePr/>
          <p:nvPr/>
        </p:nvGraphicFramePr>
        <p:xfrm>
          <a:off x="669213" y="3430813"/>
          <a:ext cx="3000000" cy="3000000"/>
        </p:xfrm>
        <a:graphic>
          <a:graphicData uri="http://schemas.openxmlformats.org/drawingml/2006/table">
            <a:tbl>
              <a:tblPr>
                <a:noFill/>
                <a:tableStyleId>{B5AF2EE0-7CC6-4C6E-86C3-D7B0D84A6FA0}</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chemeClr val="lt1"/>
                          </a:solidFill>
                        </a:rPr>
                        <a:t>The f</a:t>
                      </a:r>
                      <a:r>
                        <a:rPr b="1" lang="en" sz="1200">
                          <a:solidFill>
                            <a:schemeClr val="lt1"/>
                          </a:solidFill>
                        </a:rPr>
                        <a:t>ollowing individuals must be notified of a student who is released to a peace officer:</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c hMerge="1"/>
              </a:tr>
              <a:tr h="381000">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gridSpan="2">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r>
              <a:tr h="100000">
                <a:tc>
                  <a:txBody>
                    <a:bodyPr/>
                    <a:lstStyle/>
                    <a:p>
                      <a:pPr indent="0" lvl="0" marL="0" rtl="0" algn="l">
                        <a:spcBef>
                          <a:spcPts val="0"/>
                        </a:spcBef>
                        <a:spcAft>
                          <a:spcPts val="0"/>
                        </a:spcAft>
                        <a:buNone/>
                      </a:pPr>
                      <a:r>
                        <a:rPr lang="en" sz="1200">
                          <a:solidFill>
                            <a:schemeClr val="dk1"/>
                          </a:solidFill>
                        </a:rPr>
                        <a:t>Principal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Monica Hicks-Stout</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100000">
                <a:tc>
                  <a:txBody>
                    <a:bodyPr/>
                    <a:lstStyle/>
                    <a:p>
                      <a:pPr indent="0" lvl="0" marL="0" rtl="0" algn="l">
                        <a:spcBef>
                          <a:spcPts val="0"/>
                        </a:spcBef>
                        <a:spcAft>
                          <a:spcPts val="0"/>
                        </a:spcAft>
                        <a:buNone/>
                      </a:pPr>
                      <a:r>
                        <a:rPr lang="en" sz="1200">
                          <a:solidFill>
                            <a:schemeClr val="dk1"/>
                          </a:solidFill>
                        </a:rPr>
                        <a:t>Assistant Superintendent of Educational </a:t>
                      </a:r>
                      <a:r>
                        <a:rPr lang="en" sz="1200">
                          <a:solidFill>
                            <a:schemeClr val="dk1"/>
                          </a:solidFill>
                        </a:rPr>
                        <a:t>Services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Jennifer Irvin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85" name="Google Shape;185;p30"/>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186" name="Google Shape;186;p30"/>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183"/>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9" name="Google Shape;1329;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184"/>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335" name="Google Shape;1335;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185"/>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1" name="Google Shape;1341;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5" name="Shape 1345"/>
        <p:cNvGrpSpPr/>
        <p:nvPr/>
      </p:nvGrpSpPr>
      <p:grpSpPr>
        <a:xfrm>
          <a:off x="0" y="0"/>
          <a:ext cx="0" cy="0"/>
          <a:chOff x="0" y="0"/>
          <a:chExt cx="0" cy="0"/>
        </a:xfrm>
      </p:grpSpPr>
      <p:sp>
        <p:nvSpPr>
          <p:cNvPr id="1346" name="Google Shape;1346;p186"/>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7" name="Google Shape;1347;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1" name="Shape 1351"/>
        <p:cNvGrpSpPr/>
        <p:nvPr/>
      </p:nvGrpSpPr>
      <p:grpSpPr>
        <a:xfrm>
          <a:off x="0" y="0"/>
          <a:ext cx="0" cy="0"/>
          <a:chOff x="0" y="0"/>
          <a:chExt cx="0" cy="0"/>
        </a:xfrm>
      </p:grpSpPr>
      <p:sp>
        <p:nvSpPr>
          <p:cNvPr id="1352" name="Google Shape;1352;p187"/>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3" name="Google Shape;1353;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188"/>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59" name="Google Shape;1359;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3" name="Shape 1363"/>
        <p:cNvGrpSpPr/>
        <p:nvPr/>
      </p:nvGrpSpPr>
      <p:grpSpPr>
        <a:xfrm>
          <a:off x="0" y="0"/>
          <a:ext cx="0" cy="0"/>
          <a:chOff x="0" y="0"/>
          <a:chExt cx="0" cy="0"/>
        </a:xfrm>
      </p:grpSpPr>
      <p:sp>
        <p:nvSpPr>
          <p:cNvPr id="1364" name="Google Shape;1364;p189"/>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65" name="Google Shape;1365;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190"/>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71" name="Google Shape;1371;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191"/>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77" name="Google Shape;1377;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id="1382" name="Google Shape;1382;p192"/>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83" name="Google Shape;1383;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2" name="Google Shape;192;p31"/>
          <p:cNvSpPr/>
          <p:nvPr/>
        </p:nvSpPr>
        <p:spPr>
          <a:xfrm>
            <a:off x="417900" y="28149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1"/>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194" name="Google Shape;194;p31"/>
          <p:cNvSpPr/>
          <p:nvPr/>
        </p:nvSpPr>
        <p:spPr>
          <a:xfrm>
            <a:off x="417900" y="56700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7" name="Shape 1387"/>
        <p:cNvGrpSpPr/>
        <p:nvPr/>
      </p:nvGrpSpPr>
      <p:grpSpPr>
        <a:xfrm>
          <a:off x="0" y="0"/>
          <a:ext cx="0" cy="0"/>
          <a:chOff x="0" y="0"/>
          <a:chExt cx="0" cy="0"/>
        </a:xfrm>
      </p:grpSpPr>
      <p:sp>
        <p:nvSpPr>
          <p:cNvPr id="1388" name="Google Shape;1388;p193"/>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89" name="Google Shape;1389;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3" name="Shape 1393"/>
        <p:cNvGrpSpPr/>
        <p:nvPr/>
      </p:nvGrpSpPr>
      <p:grpSpPr>
        <a:xfrm>
          <a:off x="0" y="0"/>
          <a:ext cx="0" cy="0"/>
          <a:chOff x="0" y="0"/>
          <a:chExt cx="0" cy="0"/>
        </a:xfrm>
      </p:grpSpPr>
      <p:sp>
        <p:nvSpPr>
          <p:cNvPr id="1394" name="Google Shape;1394;p194"/>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95" name="Google Shape;1395;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195"/>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401" name="Google Shape;1401;p195"/>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402" name="Google Shape;1402;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6" name="Shape 1406"/>
        <p:cNvGrpSpPr/>
        <p:nvPr/>
      </p:nvGrpSpPr>
      <p:grpSpPr>
        <a:xfrm>
          <a:off x="0" y="0"/>
          <a:ext cx="0" cy="0"/>
          <a:chOff x="0" y="0"/>
          <a:chExt cx="0" cy="0"/>
        </a:xfrm>
      </p:grpSpPr>
      <p:sp>
        <p:nvSpPr>
          <p:cNvPr id="1407" name="Google Shape;1407;p196"/>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08" name="Google Shape;1408;p196"/>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409" name="Google Shape;1409;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3" name="Shape 1413"/>
        <p:cNvGrpSpPr/>
        <p:nvPr/>
      </p:nvGrpSpPr>
      <p:grpSpPr>
        <a:xfrm>
          <a:off x="0" y="0"/>
          <a:ext cx="0" cy="0"/>
          <a:chOff x="0" y="0"/>
          <a:chExt cx="0" cy="0"/>
        </a:xfrm>
      </p:grpSpPr>
      <p:sp>
        <p:nvSpPr>
          <p:cNvPr id="1414" name="Google Shape;1414;p197"/>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15" name="Google Shape;1415;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198"/>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21" name="Google Shape;1421;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199"/>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427" name="Google Shape;1427;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p200"/>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33" name="Google Shape;1433;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201"/>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39" name="Google Shape;1439;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202"/>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45" name="Google Shape;1445;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98" name="Shape 198"/>
        <p:cNvGrpSpPr/>
        <p:nvPr/>
      </p:nvGrpSpPr>
      <p:grpSpPr>
        <a:xfrm>
          <a:off x="0" y="0"/>
          <a:ext cx="0" cy="0"/>
          <a:chOff x="0" y="0"/>
          <a:chExt cx="0" cy="0"/>
        </a:xfrm>
      </p:grpSpPr>
      <p:sp>
        <p:nvSpPr>
          <p:cNvPr id="199" name="Google Shape;199;p32"/>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32"/>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1" name="Google Shape;201;p32"/>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02" name="Google Shape;202;p32"/>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9" name="Shape 1449"/>
        <p:cNvGrpSpPr/>
        <p:nvPr/>
      </p:nvGrpSpPr>
      <p:grpSpPr>
        <a:xfrm>
          <a:off x="0" y="0"/>
          <a:ext cx="0" cy="0"/>
          <a:chOff x="0" y="0"/>
          <a:chExt cx="0" cy="0"/>
        </a:xfrm>
      </p:grpSpPr>
      <p:sp>
        <p:nvSpPr>
          <p:cNvPr id="1450" name="Google Shape;1450;p203"/>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451" name="Google Shape;1451;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204"/>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457" name="Google Shape;1457;p204"/>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458" name="Google Shape;1458;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sp>
        <p:nvSpPr>
          <p:cNvPr id="1463" name="Google Shape;1463;p205"/>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464" name="Google Shape;1464;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8" name="Shape 1468"/>
        <p:cNvGrpSpPr/>
        <p:nvPr/>
      </p:nvGrpSpPr>
      <p:grpSpPr>
        <a:xfrm>
          <a:off x="0" y="0"/>
          <a:ext cx="0" cy="0"/>
          <a:chOff x="0" y="0"/>
          <a:chExt cx="0" cy="0"/>
        </a:xfrm>
      </p:grpSpPr>
      <p:sp>
        <p:nvSpPr>
          <p:cNvPr id="1469" name="Google Shape;1469;p206"/>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470" name="Google Shape;1470;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sp>
        <p:nvSpPr>
          <p:cNvPr id="1475" name="Google Shape;1475;p207"/>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76" name="Google Shape;1476;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208"/>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82" name="Google Shape;1482;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p209"/>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88" name="Google Shape;1488;p209"/>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489" name="Google Shape;1489;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3" name="Shape 1493"/>
        <p:cNvGrpSpPr/>
        <p:nvPr/>
      </p:nvGrpSpPr>
      <p:grpSpPr>
        <a:xfrm>
          <a:off x="0" y="0"/>
          <a:ext cx="0" cy="0"/>
          <a:chOff x="0" y="0"/>
          <a:chExt cx="0" cy="0"/>
        </a:xfrm>
      </p:grpSpPr>
      <p:sp>
        <p:nvSpPr>
          <p:cNvPr id="1494" name="Google Shape;1494;p210"/>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95" name="Google Shape;1495;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sp>
        <p:nvSpPr>
          <p:cNvPr id="1500" name="Google Shape;1500;p211"/>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01" name="Google Shape;1501;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5" name="Shape 1505"/>
        <p:cNvGrpSpPr/>
        <p:nvPr/>
      </p:nvGrpSpPr>
      <p:grpSpPr>
        <a:xfrm>
          <a:off x="0" y="0"/>
          <a:ext cx="0" cy="0"/>
          <a:chOff x="0" y="0"/>
          <a:chExt cx="0" cy="0"/>
        </a:xfrm>
      </p:grpSpPr>
      <p:sp>
        <p:nvSpPr>
          <p:cNvPr id="1506" name="Google Shape;1506;p212"/>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07" name="Google Shape;1507;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70" name="Google Shape;70;p15"/>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 name="Google Shape;71;p15"/>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Comprehensive School</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 Safety Plan (CSSP)</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November  6,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72" name="Google Shape;72;p15"/>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8" name="Google Shape;208;p33"/>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09" name="Google Shape;209;p33"/>
          <p:cNvSpPr txBox="1"/>
          <p:nvPr/>
        </p:nvSpPr>
        <p:spPr>
          <a:xfrm>
            <a:off x="429625" y="634625"/>
            <a:ext cx="6926100" cy="7713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1" name="Shape 1511"/>
        <p:cNvGrpSpPr/>
        <p:nvPr/>
      </p:nvGrpSpPr>
      <p:grpSpPr>
        <a:xfrm>
          <a:off x="0" y="0"/>
          <a:ext cx="0" cy="0"/>
          <a:chOff x="0" y="0"/>
          <a:chExt cx="0" cy="0"/>
        </a:xfrm>
      </p:grpSpPr>
      <p:sp>
        <p:nvSpPr>
          <p:cNvPr id="1512" name="Google Shape;1512;p213"/>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513" name="Google Shape;1513;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7" name="Shape 1517"/>
        <p:cNvGrpSpPr/>
        <p:nvPr/>
      </p:nvGrpSpPr>
      <p:grpSpPr>
        <a:xfrm>
          <a:off x="0" y="0"/>
          <a:ext cx="0" cy="0"/>
          <a:chOff x="0" y="0"/>
          <a:chExt cx="0" cy="0"/>
        </a:xfrm>
      </p:grpSpPr>
      <p:sp>
        <p:nvSpPr>
          <p:cNvPr id="1518" name="Google Shape;1518;p214"/>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19" name="Google Shape;1519;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sp>
        <p:nvSpPr>
          <p:cNvPr id="1524" name="Google Shape;1524;p215"/>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25" name="Google Shape;1525;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9" name="Shape 1529"/>
        <p:cNvGrpSpPr/>
        <p:nvPr/>
      </p:nvGrpSpPr>
      <p:grpSpPr>
        <a:xfrm>
          <a:off x="0" y="0"/>
          <a:ext cx="0" cy="0"/>
          <a:chOff x="0" y="0"/>
          <a:chExt cx="0" cy="0"/>
        </a:xfrm>
      </p:grpSpPr>
      <p:sp>
        <p:nvSpPr>
          <p:cNvPr id="1530" name="Google Shape;1530;p216"/>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31" name="Google Shape;1531;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5" name="Shape 1535"/>
        <p:cNvGrpSpPr/>
        <p:nvPr/>
      </p:nvGrpSpPr>
      <p:grpSpPr>
        <a:xfrm>
          <a:off x="0" y="0"/>
          <a:ext cx="0" cy="0"/>
          <a:chOff x="0" y="0"/>
          <a:chExt cx="0" cy="0"/>
        </a:xfrm>
      </p:grpSpPr>
      <p:sp>
        <p:nvSpPr>
          <p:cNvPr id="1536" name="Google Shape;1536;p217"/>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37" name="Google Shape;1537;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1" name="Shape 1541"/>
        <p:cNvGrpSpPr/>
        <p:nvPr/>
      </p:nvGrpSpPr>
      <p:grpSpPr>
        <a:xfrm>
          <a:off x="0" y="0"/>
          <a:ext cx="0" cy="0"/>
          <a:chOff x="0" y="0"/>
          <a:chExt cx="0" cy="0"/>
        </a:xfrm>
      </p:grpSpPr>
      <p:sp>
        <p:nvSpPr>
          <p:cNvPr id="1542" name="Google Shape;1542;p218"/>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43" name="Google Shape;1543;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7" name="Shape 1547"/>
        <p:cNvGrpSpPr/>
        <p:nvPr/>
      </p:nvGrpSpPr>
      <p:grpSpPr>
        <a:xfrm>
          <a:off x="0" y="0"/>
          <a:ext cx="0" cy="0"/>
          <a:chOff x="0" y="0"/>
          <a:chExt cx="0" cy="0"/>
        </a:xfrm>
      </p:grpSpPr>
      <p:sp>
        <p:nvSpPr>
          <p:cNvPr id="1548" name="Google Shape;1548;p219"/>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49" name="Google Shape;1549;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sp>
        <p:nvSpPr>
          <p:cNvPr id="1554" name="Google Shape;1554;p220"/>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(661) 831-8331 ext. 6132.  Complaint forms are available at the district office or on the district webpage:  </a:t>
            </a:r>
            <a:r>
              <a:rPr lang="en" sz="1100" u="sng">
                <a:solidFill>
                  <a:schemeClr val="hlink"/>
                </a:solidFill>
                <a:highlight>
                  <a:srgbClr val="FFFFFF"/>
                </a:highlight>
                <a:hlinkClick r:id="rId3"/>
              </a:rPr>
              <a:t>https://www.pbvusd.k12.ca.us/departments/educational-services/complaint-assistance</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55" name="Google Shape;1555;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9" name="Shape 1559"/>
        <p:cNvGrpSpPr/>
        <p:nvPr/>
      </p:nvGrpSpPr>
      <p:grpSpPr>
        <a:xfrm>
          <a:off x="0" y="0"/>
          <a:ext cx="0" cy="0"/>
          <a:chOff x="0" y="0"/>
          <a:chExt cx="0" cy="0"/>
        </a:xfrm>
      </p:grpSpPr>
      <p:sp>
        <p:nvSpPr>
          <p:cNvPr id="1560" name="Google Shape;1560;p221"/>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561" name="Google Shape;1561;p221"/>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562" name="Google Shape;1562;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6" name="Shape 1566"/>
        <p:cNvGrpSpPr/>
        <p:nvPr/>
      </p:nvGrpSpPr>
      <p:grpSpPr>
        <a:xfrm>
          <a:off x="0" y="0"/>
          <a:ext cx="0" cy="0"/>
          <a:chOff x="0" y="0"/>
          <a:chExt cx="0" cy="0"/>
        </a:xfrm>
      </p:grpSpPr>
      <p:sp>
        <p:nvSpPr>
          <p:cNvPr id="1567" name="Google Shape;1567;p222"/>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68" name="Google Shape;1568;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4"/>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15" name="Google Shape;215;p34"/>
          <p:cNvGraphicFramePr/>
          <p:nvPr/>
        </p:nvGraphicFramePr>
        <p:xfrm>
          <a:off x="509575" y="1765625"/>
          <a:ext cx="3000000" cy="3000000"/>
        </p:xfrm>
        <a:graphic>
          <a:graphicData uri="http://schemas.openxmlformats.org/drawingml/2006/table">
            <a:tbl>
              <a:tblPr>
                <a:noFill/>
                <a:tableStyleId>{E5A06629-FB51-4183-82E3-9CF069C7FD5C}</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16" name="Google Shape;216;p34"/>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17" name="Google Shape;217;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8" name="Google Shape;218;p34"/>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19" name="Google Shape;219;p34"/>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2" name="Shape 1572"/>
        <p:cNvGrpSpPr/>
        <p:nvPr/>
      </p:nvGrpSpPr>
      <p:grpSpPr>
        <a:xfrm>
          <a:off x="0" y="0"/>
          <a:ext cx="0" cy="0"/>
          <a:chOff x="0" y="0"/>
          <a:chExt cx="0" cy="0"/>
        </a:xfrm>
      </p:grpSpPr>
      <p:sp>
        <p:nvSpPr>
          <p:cNvPr id="1573" name="Google Shape;1573;p223"/>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74" name="Google Shape;1574;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8" name="Shape 1578"/>
        <p:cNvGrpSpPr/>
        <p:nvPr/>
      </p:nvGrpSpPr>
      <p:grpSpPr>
        <a:xfrm>
          <a:off x="0" y="0"/>
          <a:ext cx="0" cy="0"/>
          <a:chOff x="0" y="0"/>
          <a:chExt cx="0" cy="0"/>
        </a:xfrm>
      </p:grpSpPr>
      <p:sp>
        <p:nvSpPr>
          <p:cNvPr id="1579" name="Google Shape;1579;p224"/>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80" name="Google Shape;1580;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4" name="Shape 1584"/>
        <p:cNvGrpSpPr/>
        <p:nvPr/>
      </p:nvGrpSpPr>
      <p:grpSpPr>
        <a:xfrm>
          <a:off x="0" y="0"/>
          <a:ext cx="0" cy="0"/>
          <a:chOff x="0" y="0"/>
          <a:chExt cx="0" cy="0"/>
        </a:xfrm>
      </p:grpSpPr>
      <p:sp>
        <p:nvSpPr>
          <p:cNvPr id="1585" name="Google Shape;1585;p225"/>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86" name="Google Shape;1586;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0" name="Shape 1590"/>
        <p:cNvGrpSpPr/>
        <p:nvPr/>
      </p:nvGrpSpPr>
      <p:grpSpPr>
        <a:xfrm>
          <a:off x="0" y="0"/>
          <a:ext cx="0" cy="0"/>
          <a:chOff x="0" y="0"/>
          <a:chExt cx="0" cy="0"/>
        </a:xfrm>
      </p:grpSpPr>
      <p:sp>
        <p:nvSpPr>
          <p:cNvPr id="1591" name="Google Shape;1591;p226"/>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592" name="Google Shape;1592;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6" name="Shape 1596"/>
        <p:cNvGrpSpPr/>
        <p:nvPr/>
      </p:nvGrpSpPr>
      <p:grpSpPr>
        <a:xfrm>
          <a:off x="0" y="0"/>
          <a:ext cx="0" cy="0"/>
          <a:chOff x="0" y="0"/>
          <a:chExt cx="0" cy="0"/>
        </a:xfrm>
      </p:grpSpPr>
      <p:sp>
        <p:nvSpPr>
          <p:cNvPr id="1597" name="Google Shape;1597;p227"/>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98" name="Google Shape;1598;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228"/>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04" name="Google Shape;1604;p2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5"/>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25" name="Google Shape;225;p35"/>
          <p:cNvGraphicFramePr/>
          <p:nvPr/>
        </p:nvGraphicFramePr>
        <p:xfrm>
          <a:off x="364250" y="934175"/>
          <a:ext cx="3000000" cy="3000000"/>
        </p:xfrm>
        <a:graphic>
          <a:graphicData uri="http://schemas.openxmlformats.org/drawingml/2006/table">
            <a:tbl>
              <a:tblPr>
                <a:noFill/>
                <a:tableStyleId>{B5AF2EE0-7CC6-4C6E-86C3-D7B0D84A6FA0}</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Stine Elementary School </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(661) 831-1022</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4300 Wilson Road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93309</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26" name="Google Shape;226;p35"/>
          <p:cNvGraphicFramePr/>
          <p:nvPr/>
        </p:nvGraphicFramePr>
        <p:xfrm>
          <a:off x="364225" y="1710000"/>
          <a:ext cx="3000000" cy="3000000"/>
        </p:xfrm>
        <a:graphic>
          <a:graphicData uri="http://schemas.openxmlformats.org/drawingml/2006/table">
            <a:tbl>
              <a:tblPr>
                <a:noFill/>
                <a:tableStyleId>{B5AF2EE0-7CC6-4C6E-86C3-D7B0D84A6FA0}</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27" name="Google Shape;227;p35"/>
          <p:cNvGraphicFramePr/>
          <p:nvPr/>
        </p:nvGraphicFramePr>
        <p:xfrm>
          <a:off x="364225" y="1989760"/>
          <a:ext cx="3000000" cy="3000000"/>
        </p:xfrm>
        <a:graphic>
          <a:graphicData uri="http://schemas.openxmlformats.org/drawingml/2006/table">
            <a:tbl>
              <a:tblPr>
                <a:noFill/>
                <a:tableStyleId>{B5AF2EE0-7CC6-4C6E-86C3-D7B0D84A6FA0}</a:tableStyleId>
              </a:tblPr>
              <a:tblGrid>
                <a:gridCol w="2474900"/>
                <a:gridCol w="2208300"/>
                <a:gridCol w="60772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Monica Hicks-Stout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661-831-1022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Marcos Heredia</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661-831-1022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 x6129 or x6177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a:t>
                      </a:r>
                      <a:r>
                        <a:rPr b="1" lang="en" sz="1100">
                          <a:latin typeface="Calibri"/>
                          <a:ea typeface="Calibri"/>
                          <a:cs typeface="Calibri"/>
                          <a:sym typeface="Calibri"/>
                        </a:rPr>
                        <a:t>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Nicholas Flores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661-831-1022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Christina Romero</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661-831-1022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Sabrina Reimert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661-831-1022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Brian Yung Lee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661-831-1022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Ashley Delgado</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661-664-1355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Carlie England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661-805-4405</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Larue Mackay</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661-664-7009</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a:t>
                      </a:r>
                      <a:r>
                        <a:rPr lang="en" sz="1100">
                          <a:latin typeface="Calibri"/>
                          <a:ea typeface="Calibri"/>
                          <a:cs typeface="Calibri"/>
                          <a:sym typeface="Calibri"/>
                        </a:rPr>
                        <a:t>,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Kern County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661-326-3000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28" name="Google Shape;228;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aphicFrame>
        <p:nvGraphicFramePr>
          <p:cNvPr id="233" name="Google Shape;233;p36"/>
          <p:cNvGraphicFramePr/>
          <p:nvPr/>
        </p:nvGraphicFramePr>
        <p:xfrm>
          <a:off x="391175" y="2705750"/>
          <a:ext cx="3000000" cy="3000000"/>
        </p:xfrm>
        <a:graphic>
          <a:graphicData uri="http://schemas.openxmlformats.org/drawingml/2006/table">
            <a:tbl>
              <a:tblPr>
                <a:noFill/>
                <a:tableStyleId>{E5A06629-FB51-4183-82E3-9CF069C7FD5C}</a:tableStyleId>
              </a:tblPr>
              <a:tblGrid>
                <a:gridCol w="2280625"/>
                <a:gridCol w="2551975"/>
                <a:gridCol w="863475"/>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Monica Hicks-Stout</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b="1" lang="en" sz="1100"/>
                        <a:t>Date:</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12/1/2023</a:t>
                      </a:r>
                      <a:endParaRPr sz="1100"/>
                    </a:p>
                  </a:txBody>
                  <a:tcPr marT="63500" marB="63500" marR="63500" marL="63500">
                    <a:solidFill>
                      <a:srgbClr val="CFE2F3"/>
                    </a:solidFill>
                  </a:tcPr>
                </a:tc>
              </a:tr>
              <a:tr h="266700">
                <a:tc>
                  <a:txBody>
                    <a:bodyPr/>
                    <a:lstStyle/>
                    <a:p>
                      <a:pPr indent="0" lvl="0" marL="0" rtl="0" algn="l">
                        <a:spcBef>
                          <a:spcPts val="0"/>
                        </a:spcBef>
                        <a:spcAft>
                          <a:spcPts val="0"/>
                        </a:spcAft>
                        <a:buNone/>
                      </a:pPr>
                      <a:r>
                        <a:rPr b="1" lang="en" sz="1100"/>
                        <a:t>Exact location of all AEDs:</a:t>
                      </a:r>
                      <a:endParaRPr b="1" sz="1100"/>
                    </a:p>
                  </a:txBody>
                  <a:tcPr marT="63500" marB="63500" marR="63500" marL="63500">
                    <a:solidFill>
                      <a:srgbClr val="9FC5E8"/>
                    </a:solidFill>
                  </a:tcPr>
                </a:tc>
                <a:tc gridSpan="3">
                  <a:txBody>
                    <a:bodyPr/>
                    <a:lstStyle/>
                    <a:p>
                      <a:pPr indent="0" lvl="0" marL="0" rtl="0" algn="l">
                        <a:spcBef>
                          <a:spcPts val="0"/>
                        </a:spcBef>
                        <a:spcAft>
                          <a:spcPts val="0"/>
                        </a:spcAft>
                        <a:buNone/>
                      </a:pPr>
                      <a:r>
                        <a:rPr lang="en" sz="1100"/>
                        <a:t>Cafeteria (MPR), Front Office</a:t>
                      </a:r>
                      <a:endParaRPr sz="1100"/>
                    </a:p>
                  </a:txBody>
                  <a:tcPr marT="63500" marB="63500" marR="63500" marL="63500">
                    <a:solidFill>
                      <a:srgbClr val="CFE2F3"/>
                    </a:solidFill>
                  </a:tcPr>
                </a:tc>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solidFill>
                      <a:srgbClr val="9FC5E8"/>
                    </a:solidFill>
                  </a:tcPr>
                </a:tc>
                <a:tc gridSpan="2">
                  <a:txBody>
                    <a:bodyPr/>
                    <a:lstStyle/>
                    <a:p>
                      <a:pPr indent="0" lvl="0" marL="0" rtl="0" algn="l">
                        <a:spcBef>
                          <a:spcPts val="0"/>
                        </a:spcBef>
                        <a:spcAft>
                          <a:spcPts val="0"/>
                        </a:spcAft>
                        <a:buNone/>
                      </a:pPr>
                      <a:r>
                        <a:rPr b="1" lang="en" sz="1100"/>
                        <a:t>Position:</a:t>
                      </a:r>
                      <a:endParaRPr b="1" sz="1100"/>
                    </a:p>
                  </a:txBody>
                  <a:tcPr marT="63500" marB="63500" marR="63500" marL="63500">
                    <a:solidFill>
                      <a:srgbClr val="9FC5E8"/>
                    </a:solidFill>
                  </a:tcPr>
                </a:tc>
                <a:tc hMerge="1"/>
                <a:tc>
                  <a:txBody>
                    <a:bodyPr/>
                    <a:lstStyle/>
                    <a:p>
                      <a:pPr indent="0" lvl="0" marL="0" rtl="0" algn="l">
                        <a:spcBef>
                          <a:spcPts val="0"/>
                        </a:spcBef>
                        <a:spcAft>
                          <a:spcPts val="0"/>
                        </a:spcAft>
                        <a:buNone/>
                      </a:pPr>
                      <a:r>
                        <a:rPr b="1" lang="en" sz="1100"/>
                        <a:t>CPR Expiration:</a:t>
                      </a:r>
                      <a:endParaRPr b="1" sz="1100"/>
                    </a:p>
                  </a:txBody>
                  <a:tcPr marT="63500" marB="63500" marR="63500" marL="63500">
                    <a:solidFill>
                      <a:srgbClr val="9FC5E8"/>
                    </a:solidFill>
                  </a:tcPr>
                </a:tc>
              </a:tr>
              <a:tr h="294650">
                <a:tc>
                  <a:txBody>
                    <a:bodyPr/>
                    <a:lstStyle/>
                    <a:p>
                      <a:pPr indent="0" lvl="0" marL="0" rtl="0" algn="l">
                        <a:spcBef>
                          <a:spcPts val="0"/>
                        </a:spcBef>
                        <a:spcAft>
                          <a:spcPts val="0"/>
                        </a:spcAft>
                        <a:buNone/>
                      </a:pPr>
                      <a:r>
                        <a:rPr lang="en" sz="1100"/>
                        <a:t>Nicholas Flores</a:t>
                      </a:r>
                      <a:endParaRPr sz="1100"/>
                    </a:p>
                  </a:txBody>
                  <a:tcPr marT="63500" marB="63500" marR="63500" marL="63500">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Secretary</a:t>
                      </a:r>
                      <a:endParaRPr sz="1100"/>
                    </a:p>
                  </a:txBody>
                  <a:tcPr marT="63500" marB="63500" marR="63500" marL="63500">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1/14/25</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rPr lang="en" sz="1100"/>
                        <a:t>Carlie England</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School Nurse</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Instructor 9/2/24</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rPr lang="en" sz="1100"/>
                        <a:t>Darrin Baker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t>5 Hour Aide</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c>
                  <a:txBody>
                    <a:bodyPr/>
                    <a:lstStyle/>
                    <a:p>
                      <a:pPr indent="0" lvl="0" marL="0" rtl="0" algn="l">
                        <a:spcBef>
                          <a:spcPts val="0"/>
                        </a:spcBef>
                        <a:spcAft>
                          <a:spcPts val="0"/>
                        </a:spcAft>
                        <a:buNone/>
                      </a:pPr>
                      <a:r>
                        <a:rPr lang="en" sz="1100"/>
                        <a:t>5/22/25</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t/>
                      </a:r>
                      <a:endParaRPr/>
                    </a:p>
                  </a:txBody>
                  <a:tcPr marT="63500" marB="63500" marR="63500" marL="63500">
                    <a:lnT cap="flat" cmpd="sng" w="12700">
                      <a:solidFill>
                        <a:srgbClr val="000000"/>
                      </a:solidFill>
                      <a:prstDash val="solid"/>
                      <a:round/>
                      <a:headEnd len="sm" w="sm" type="none"/>
                      <a:tailEnd len="sm" w="sm" type="none"/>
                    </a:lnT>
                    <a:solidFill>
                      <a:srgbClr val="CFE2F3"/>
                    </a:solidFill>
                  </a:tcPr>
                </a:tc>
                <a:tc gridSpan="2">
                  <a:txBody>
                    <a:bodyPr/>
                    <a:lstStyle/>
                    <a:p>
                      <a:pPr indent="0" lvl="0" marL="0" rtl="0" algn="l">
                        <a:spcBef>
                          <a:spcPts val="0"/>
                        </a:spcBef>
                        <a:spcAft>
                          <a:spcPts val="0"/>
                        </a:spcAft>
                        <a:buNone/>
                      </a:pPr>
                      <a:r>
                        <a:t/>
                      </a:r>
                      <a:endParaRPr/>
                    </a:p>
                  </a:txBody>
                  <a:tcPr marT="63500" marB="63500" marR="63500" marL="63500">
                    <a:lnT cap="flat" cmpd="sng" w="12700">
                      <a:solidFill>
                        <a:srgbClr val="000000"/>
                      </a:solidFill>
                      <a:prstDash val="solid"/>
                      <a:round/>
                      <a:headEnd len="sm" w="sm" type="none"/>
                      <a:tailEnd len="sm" w="sm" type="none"/>
                    </a:lnT>
                    <a:solidFill>
                      <a:srgbClr val="CFE2F3"/>
                    </a:solidFill>
                  </a:tcPr>
                </a:tc>
                <a:tc hMerge="1"/>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solidFill>
                      <a:srgbClr val="9FC5E8"/>
                    </a:solidFill>
                  </a:tcPr>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How will CPR/AED Emergency response be requested? Indicate by phone, radio, bell, and intercom.</a:t>
                      </a:r>
                      <a:endParaRPr b="1" sz="1100"/>
                    </a:p>
                  </a:txBody>
                  <a:tcPr marT="63500" marB="63500" marR="63500" marL="63500">
                    <a:solidFill>
                      <a:srgbClr val="9FC5E8"/>
                    </a:solidFill>
                  </a:tcPr>
                </a:tc>
                <a:tc hMerge="1"/>
                <a:tc hMerge="1"/>
                <a:tc hMerge="1"/>
              </a:tr>
              <a:tr h="294650">
                <a:tc gridSpan="4">
                  <a:txBody>
                    <a:bodyPr/>
                    <a:lstStyle/>
                    <a:p>
                      <a:pPr indent="0" lvl="0" marL="0" rtl="0" algn="l">
                        <a:spcBef>
                          <a:spcPts val="0"/>
                        </a:spcBef>
                        <a:spcAft>
                          <a:spcPts val="0"/>
                        </a:spcAft>
                        <a:buClr>
                          <a:schemeClr val="dk1"/>
                        </a:buClr>
                        <a:buSzPts val="1100"/>
                        <a:buFont typeface="Arial"/>
                        <a:buNone/>
                      </a:pPr>
                      <a:r>
                        <a:rPr b="1" lang="en" sz="1100">
                          <a:solidFill>
                            <a:schemeClr val="dk1"/>
                          </a:solidFill>
                        </a:rPr>
                        <a:t>By the most readily available means:  in person, phone, radio, intercom, messenger, etc.</a:t>
                      </a:r>
                      <a:endParaRPr sz="1100"/>
                    </a:p>
                  </a:txBody>
                  <a:tcPr marT="63500" marB="63500" marR="63500" marL="63500">
                    <a:solidFill>
                      <a:srgbClr val="CFE2F3"/>
                    </a:solidFill>
                  </a:tcPr>
                </a:tc>
                <a:tc hMerge="1"/>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Which CPR/AED Emergency Response Staff have building/room keys and access to the AED and will bring the AED to the emergency site?</a:t>
                      </a:r>
                      <a:endParaRPr b="1" sz="1100"/>
                    </a:p>
                  </a:txBody>
                  <a:tcPr marT="63500" marB="63500" marR="63500" marL="63500">
                    <a:solidFill>
                      <a:srgbClr val="9FC5E8"/>
                    </a:solidFill>
                  </a:tcPr>
                </a:tc>
                <a:tc hMerge="1"/>
                <a:tc hMerge="1"/>
                <a:tc hMerge="1"/>
              </a:tr>
              <a:tr h="294650">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Monica Hicks-Stout</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lang="en" sz="1100"/>
                        <a:t>Marcos Heredia</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Nicholas Flores</a:t>
                      </a:r>
                      <a:endParaRPr sz="1100"/>
                    </a:p>
                  </a:txBody>
                  <a:tcPr marT="63500" marB="63500" marR="63500" marL="63500">
                    <a:solidFill>
                      <a:srgbClr val="CFE2F3"/>
                    </a:solidFill>
                  </a:tcPr>
                </a:tc>
                <a:tc hMerge="1"/>
              </a:tr>
              <a:tr h="294650">
                <a:tc>
                  <a:txBody>
                    <a:bodyPr/>
                    <a:lstStyle/>
                    <a:p>
                      <a:pPr indent="0" lvl="0" marL="0" rtl="0" algn="l">
                        <a:spcBef>
                          <a:spcPts val="0"/>
                        </a:spcBef>
                        <a:spcAft>
                          <a:spcPts val="0"/>
                        </a:spcAft>
                        <a:buClr>
                          <a:schemeClr val="dk1"/>
                        </a:buClr>
                        <a:buSzPts val="1100"/>
                        <a:buFont typeface="Arial"/>
                        <a:buNone/>
                      </a:pPr>
                      <a:r>
                        <a:rPr lang="en" sz="1100">
                          <a:solidFill>
                            <a:schemeClr val="dk1"/>
                          </a:solidFill>
                        </a:rPr>
                        <a:t>Christina Salazar </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lang="en" sz="1100"/>
                        <a:t>Vincent Saucedo</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solidFill>
                      <a:srgbClr val="CFE2F3"/>
                    </a:solidFill>
                  </a:tcPr>
                </a:tc>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a:t>
                      </a:r>
                      <a:r>
                        <a:rPr lang="en" sz="1100"/>
                        <a:t>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34" name="Google Shape;234;p36"/>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35" name="Google Shape;235;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6" name="Google Shape;236;p36"/>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7"/>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242" name="Google Shape;242;p37"/>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43" name="Google Shape;243;p37"/>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244" name="Google Shape;244;p37"/>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245" name="Google Shape;245;p37"/>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246" name="Google Shape;246;p37"/>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247" name="Google Shape;247;p37"/>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248" name="Google Shape;248;p37"/>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249" name="Google Shape;249;p37"/>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250" name="Google Shape;250;p37"/>
          <p:cNvCxnSpPr>
            <a:stCxn id="251"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251" name="Google Shape;251;p37"/>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252" name="Google Shape;252;p37"/>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37"/>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37"/>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255" name="Google Shape;255;p37"/>
          <p:cNvCxnSpPr>
            <a:stCxn id="246" idx="1"/>
            <a:endCxn id="246"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256" name="Google Shape;256;p37"/>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257" name="Google Shape;257;p37"/>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258" name="Google Shape;258;p37"/>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259" name="Google Shape;259;p37"/>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260" name="Google Shape;260;p37"/>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261" name="Google Shape;261;p37"/>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62" name="Google Shape;262;p37"/>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263" name="Google Shape;263;p37"/>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264" name="Google Shape;264;p37"/>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265" name="Google Shape;265;p37"/>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37"/>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37"/>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37"/>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7"/>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37"/>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37"/>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37"/>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37"/>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37"/>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7"/>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37"/>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7"/>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7"/>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37"/>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0" name="Google Shape;280;p37"/>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1" name="Google Shape;281;p37"/>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282" name="Google Shape;282;p37"/>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283" name="Google Shape;283;p37"/>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284" name="Google Shape;284;p37"/>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85" name="Google Shape;285;p37"/>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286" name="Google Shape;286;p37"/>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287" name="Google Shape;287;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p37"/>
          <p:cNvCxnSpPr>
            <a:stCxn id="288" idx="0"/>
            <a:endCxn id="288"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1" name="Google Shape;291;p37"/>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88" name="Google Shape;288;p37"/>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292" name="Google Shape;292;p37"/>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3" name="Google Shape;293;p37"/>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294" name="Google Shape;294;p37"/>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5" name="Google Shape;295;p37"/>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296" name="Google Shape;296;p37"/>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297" name="Google Shape;297;p37"/>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298" name="Google Shape;298;p37"/>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299" name="Google Shape;299;p37"/>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300" name="Google Shape;300;p37"/>
          <p:cNvCxnSpPr>
            <a:stCxn id="247" idx="3"/>
            <a:endCxn id="285"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06" name="Google Shape;306;p38"/>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8"/>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08" name="Google Shape;308;p38"/>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4" name="Google Shape;314;p39"/>
          <p:cNvSpPr txBox="1"/>
          <p:nvPr/>
        </p:nvSpPr>
        <p:spPr>
          <a:xfrm>
            <a:off x="511200" y="2040075"/>
            <a:ext cx="6996300" cy="227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400">
                <a:highlight>
                  <a:srgbClr val="CFE2F3"/>
                </a:highlight>
              </a:rPr>
              <a:t>INSERT YOUR COMPLETED </a:t>
            </a:r>
            <a:endParaRPr b="1" sz="3400">
              <a:highlight>
                <a:srgbClr val="CFE2F3"/>
              </a:highlight>
            </a:endParaRPr>
          </a:p>
          <a:p>
            <a:pPr indent="0" lvl="0" marL="0" rtl="0" algn="ctr">
              <a:spcBef>
                <a:spcPts val="0"/>
              </a:spcBef>
              <a:spcAft>
                <a:spcPts val="0"/>
              </a:spcAft>
              <a:buClr>
                <a:schemeClr val="dk1"/>
              </a:buClr>
              <a:buSzPts val="1100"/>
              <a:buFont typeface="Arial"/>
              <a:buNone/>
            </a:pPr>
            <a:r>
              <a:rPr b="1" lang="en" sz="3400">
                <a:solidFill>
                  <a:schemeClr val="dk1"/>
                </a:solidFill>
                <a:highlight>
                  <a:srgbClr val="CFE2F3"/>
                </a:highlight>
              </a:rPr>
              <a:t>Incident Command System (ICS) </a:t>
            </a:r>
            <a:endParaRPr b="1" sz="3400">
              <a:solidFill>
                <a:schemeClr val="dk1"/>
              </a:solidFill>
              <a:highlight>
                <a:srgbClr val="CFE2F3"/>
              </a:highlight>
            </a:endParaRPr>
          </a:p>
          <a:p>
            <a:pPr indent="0" lvl="0" marL="0" rtl="0" algn="ctr">
              <a:spcBef>
                <a:spcPts val="0"/>
              </a:spcBef>
              <a:spcAft>
                <a:spcPts val="0"/>
              </a:spcAft>
              <a:buClr>
                <a:schemeClr val="dk1"/>
              </a:buClr>
              <a:buSzPts val="1100"/>
              <a:buFont typeface="Arial"/>
              <a:buNone/>
            </a:pPr>
            <a:r>
              <a:rPr b="1" lang="en" sz="3400">
                <a:solidFill>
                  <a:schemeClr val="dk1"/>
                </a:solidFill>
                <a:highlight>
                  <a:srgbClr val="CFE2F3"/>
                </a:highlight>
              </a:rPr>
              <a:t>Organizational Chart </a:t>
            </a:r>
            <a:endParaRPr b="1" sz="3400">
              <a:solidFill>
                <a:schemeClr val="dk1"/>
              </a:solidFill>
              <a:highlight>
                <a:srgbClr val="CFE2F3"/>
              </a:highlight>
            </a:endParaRPr>
          </a:p>
          <a:p>
            <a:pPr indent="0" lvl="0" marL="0" rtl="0" algn="ctr">
              <a:spcBef>
                <a:spcPts val="0"/>
              </a:spcBef>
              <a:spcAft>
                <a:spcPts val="0"/>
              </a:spcAft>
              <a:buClr>
                <a:schemeClr val="dk1"/>
              </a:buClr>
              <a:buSzPts val="1100"/>
              <a:buFont typeface="Arial"/>
              <a:buNone/>
            </a:pPr>
            <a:r>
              <a:rPr b="1" lang="en" sz="3400">
                <a:solidFill>
                  <a:schemeClr val="dk1"/>
                </a:solidFill>
                <a:highlight>
                  <a:srgbClr val="CFE2F3"/>
                </a:highlight>
              </a:rPr>
              <a:t>HERE</a:t>
            </a:r>
            <a:endParaRPr b="1" sz="3400">
              <a:highlight>
                <a:srgbClr val="CFE2F3"/>
              </a:highlight>
            </a:endParaRPr>
          </a:p>
        </p:txBody>
      </p:sp>
      <p:graphicFrame>
        <p:nvGraphicFramePr>
          <p:cNvPr id="315" name="Google Shape;315;p39"/>
          <p:cNvGraphicFramePr/>
          <p:nvPr/>
        </p:nvGraphicFramePr>
        <p:xfrm>
          <a:off x="445750" y="6780175"/>
          <a:ext cx="3000000" cy="3000000"/>
        </p:xfrm>
        <a:graphic>
          <a:graphicData uri="http://schemas.openxmlformats.org/drawingml/2006/table">
            <a:tbl>
              <a:tblPr>
                <a:noFill/>
                <a:tableStyleId>{E5A06629-FB51-4183-82E3-9CF069C7FD5C}</a:tableStyleId>
              </a:tblPr>
              <a:tblGrid>
                <a:gridCol w="1349800"/>
                <a:gridCol w="3342850"/>
                <a:gridCol w="2346325"/>
              </a:tblGrid>
              <a:tr h="280625">
                <a:tc gridSpan="3">
                  <a:txBody>
                    <a:bodyPr/>
                    <a:lstStyle/>
                    <a:p>
                      <a:pPr indent="0" lvl="0" marL="0" rtl="0" algn="ctr">
                        <a:spcBef>
                          <a:spcPts val="0"/>
                        </a:spcBef>
                        <a:spcAft>
                          <a:spcPts val="0"/>
                        </a:spcAft>
                        <a:buNone/>
                      </a:pPr>
                      <a:r>
                        <a:rPr b="1" lang="en" sz="1100"/>
                        <a:t>Plans for loss of utilities</a:t>
                      </a:r>
                      <a:endParaRPr b="1" sz="1100"/>
                    </a:p>
                  </a:txBody>
                  <a:tcPr marT="63500" marB="63500" marR="63500" marL="63500">
                    <a:solidFill>
                      <a:srgbClr val="FFD965"/>
                    </a:solidFill>
                  </a:tcPr>
                </a:tc>
                <a:tc hMerge="1"/>
                <a:tc hMerge="1"/>
              </a:tr>
              <a:tr h="280625">
                <a:tc>
                  <a:txBody>
                    <a:bodyPr/>
                    <a:lstStyle/>
                    <a:p>
                      <a:pPr indent="0" lvl="0" marL="0" rtl="0" algn="l">
                        <a:spcBef>
                          <a:spcPts val="0"/>
                        </a:spcBef>
                        <a:spcAft>
                          <a:spcPts val="0"/>
                        </a:spcAft>
                        <a:buNone/>
                      </a:pPr>
                      <a:r>
                        <a:rPr lang="en" sz="1100"/>
                        <a:t>Water</a:t>
                      </a:r>
                      <a:endParaRPr sz="1100"/>
                    </a:p>
                  </a:txBody>
                  <a:tcPr marT="63500" marB="63500" marR="63500" marL="63500"/>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Utilize bottled water supply on campus</a:t>
                      </a:r>
                      <a:endParaRPr sz="1100"/>
                    </a:p>
                  </a:txBody>
                  <a:tcPr marT="63500" marB="63500" marR="63500" marL="63500">
                    <a:solidFill>
                      <a:srgbClr val="CFE2F3"/>
                    </a:solidFill>
                  </a:tcPr>
                </a:tc>
                <a:tc hMerge="1"/>
              </a:tr>
              <a:tr h="280625">
                <a:tc>
                  <a:txBody>
                    <a:bodyPr/>
                    <a:lstStyle/>
                    <a:p>
                      <a:pPr indent="0" lvl="0" marL="0" rtl="0" algn="l">
                        <a:spcBef>
                          <a:spcPts val="0"/>
                        </a:spcBef>
                        <a:spcAft>
                          <a:spcPts val="0"/>
                        </a:spcAft>
                        <a:buNone/>
                      </a:pPr>
                      <a:r>
                        <a:rPr lang="en" sz="1100"/>
                        <a:t>Restrooms</a:t>
                      </a:r>
                      <a:endParaRPr sz="1100"/>
                    </a:p>
                  </a:txBody>
                  <a:tcPr marT="63500" marB="63500" marR="63500" marL="63500"/>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Utilize privacy areas, pop-ups, etc.</a:t>
                      </a:r>
                      <a:endParaRPr sz="1100"/>
                    </a:p>
                  </a:txBody>
                  <a:tcPr marT="63500" marB="63500" marR="63500" marL="63500">
                    <a:solidFill>
                      <a:srgbClr val="CFE2F3"/>
                    </a:solidFill>
                  </a:tcPr>
                </a:tc>
                <a:tc hMerge="1"/>
              </a:tr>
              <a:tr h="280625">
                <a:tc>
                  <a:txBody>
                    <a:bodyPr/>
                    <a:lstStyle/>
                    <a:p>
                      <a:pPr indent="0" lvl="0" marL="0" rtl="0" algn="l">
                        <a:spcBef>
                          <a:spcPts val="0"/>
                        </a:spcBef>
                        <a:spcAft>
                          <a:spcPts val="0"/>
                        </a:spcAft>
                        <a:buNone/>
                      </a:pPr>
                      <a:r>
                        <a:rPr lang="en" sz="1100"/>
                        <a:t>Food Service</a:t>
                      </a:r>
                      <a:endParaRPr sz="1100"/>
                    </a:p>
                  </a:txBody>
                  <a:tcPr marT="63500" marB="63500" marR="63500" marL="63500"/>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Utilize dried food on campus</a:t>
                      </a:r>
                      <a:endParaRPr sz="1100"/>
                    </a:p>
                  </a:txBody>
                  <a:tcPr marT="63500" marB="63500" marR="63500" marL="63500">
                    <a:solidFill>
                      <a:srgbClr val="CFE2F3"/>
                    </a:solidFill>
                  </a:tcPr>
                </a:tc>
                <a:tc hMerge="1"/>
              </a:tr>
              <a:tr h="280625">
                <a:tc>
                  <a:txBody>
                    <a:bodyPr/>
                    <a:lstStyle/>
                    <a:p>
                      <a:pPr indent="0" lvl="0" marL="0" rtl="0" algn="l">
                        <a:spcBef>
                          <a:spcPts val="0"/>
                        </a:spcBef>
                        <a:spcAft>
                          <a:spcPts val="0"/>
                        </a:spcAft>
                        <a:buNone/>
                      </a:pPr>
                      <a:r>
                        <a:rPr lang="en" sz="1100"/>
                        <a:t>Fire Suppression</a:t>
                      </a:r>
                      <a:endParaRPr sz="1100"/>
                    </a:p>
                  </a:txBody>
                  <a:tcPr marT="63500" marB="63500" marR="63500" marL="63500"/>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Fire extinguishers - locations indicated on school map</a:t>
                      </a:r>
                      <a:endParaRPr sz="1100"/>
                    </a:p>
                  </a:txBody>
                  <a:tcPr marT="63500" marB="63500" marR="63500" marL="63500">
                    <a:solidFill>
                      <a:srgbClr val="CFE2F3"/>
                    </a:solidFill>
                  </a:tcPr>
                </a:tc>
                <a:tc hMerge="1"/>
              </a:tr>
              <a:tr h="280625">
                <a:tc>
                  <a:txBody>
                    <a:bodyPr/>
                    <a:lstStyle/>
                    <a:p>
                      <a:pPr indent="0" lvl="0" marL="0" rtl="0" algn="l">
                        <a:spcBef>
                          <a:spcPts val="0"/>
                        </a:spcBef>
                        <a:spcAft>
                          <a:spcPts val="0"/>
                        </a:spcAft>
                        <a:buNone/>
                      </a:pPr>
                      <a:r>
                        <a:rPr lang="en" sz="1100"/>
                        <a:t>Electricity</a:t>
                      </a:r>
                      <a:endParaRPr sz="1100"/>
                    </a:p>
                  </a:txBody>
                  <a:tcPr marT="63500" marB="63500" marR="63500" marL="63500"/>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Keep staff and students in a temperate area, keep flashlights in stock</a:t>
                      </a:r>
                      <a:endParaRPr sz="1100"/>
                    </a:p>
                  </a:txBody>
                  <a:tcPr marT="63500" marB="63500" marR="63500" marL="63500">
                    <a:solidFill>
                      <a:srgbClr val="CFE2F3"/>
                    </a:solidFill>
                  </a:tcPr>
                </a:tc>
                <a:tc hMerge="1"/>
              </a:tr>
              <a:tr h="280625">
                <a:tc>
                  <a:txBody>
                    <a:bodyPr/>
                    <a:lstStyle/>
                    <a:p>
                      <a:pPr indent="0" lvl="0" marL="0" rtl="0" algn="l">
                        <a:spcBef>
                          <a:spcPts val="0"/>
                        </a:spcBef>
                        <a:spcAft>
                          <a:spcPts val="0"/>
                        </a:spcAft>
                        <a:buNone/>
                      </a:pPr>
                      <a:r>
                        <a:rPr lang="en" sz="1100"/>
                        <a:t>Ventilation</a:t>
                      </a:r>
                      <a:endParaRPr sz="1100"/>
                    </a:p>
                  </a:txBody>
                  <a:tcPr marT="63500" marB="63500" marR="63500" marL="63500"/>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Move staff and students to a well ventilated area, keep doors and windows open</a:t>
                      </a:r>
                      <a:endParaRPr sz="1100"/>
                    </a:p>
                  </a:txBody>
                  <a:tcPr marT="63500" marB="63500" marR="63500" marL="63500">
                    <a:solidFill>
                      <a:srgbClr val="CFE2F3"/>
                    </a:solidFill>
                  </a:tcPr>
                </a:tc>
                <a:tc hMerge="1"/>
              </a:tr>
              <a:tr h="280625">
                <a:tc>
                  <a:txBody>
                    <a:bodyPr/>
                    <a:lstStyle/>
                    <a:p>
                      <a:pPr indent="0" lvl="0" marL="0" rtl="0" algn="l">
                        <a:spcBef>
                          <a:spcPts val="0"/>
                        </a:spcBef>
                        <a:spcAft>
                          <a:spcPts val="0"/>
                        </a:spcAft>
                        <a:buNone/>
                      </a:pPr>
                      <a:r>
                        <a:rPr lang="en" sz="1100"/>
                        <a:t>Natural Gas</a:t>
                      </a:r>
                      <a:endParaRPr sz="1100"/>
                    </a:p>
                  </a:txBody>
                  <a:tcPr marT="63500" marB="63500" marR="63500" marL="63500"/>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Under direction of gas company officials.  Shut off gas.</a:t>
                      </a:r>
                      <a:endParaRPr sz="1100"/>
                    </a:p>
                  </a:txBody>
                  <a:tcPr marT="63500" marB="63500" marR="63500" marL="63500">
                    <a:solidFill>
                      <a:srgbClr val="CFE2F3"/>
                    </a:solidFill>
                  </a:tcPr>
                </a:tc>
                <a:tc hMerge="1"/>
              </a:tr>
              <a:tr h="280625">
                <a:tc>
                  <a:txBody>
                    <a:bodyPr/>
                    <a:lstStyle/>
                    <a:p>
                      <a:pPr indent="0" lvl="0" marL="0" rtl="0" algn="l">
                        <a:spcBef>
                          <a:spcPts val="0"/>
                        </a:spcBef>
                        <a:spcAft>
                          <a:spcPts val="0"/>
                        </a:spcAft>
                        <a:buNone/>
                      </a:pPr>
                      <a:r>
                        <a:rPr lang="en" sz="1100"/>
                        <a:t>Communication</a:t>
                      </a:r>
                      <a:endParaRPr sz="1100"/>
                    </a:p>
                  </a:txBody>
                  <a:tcPr marT="63500" marB="63500" marR="63500" marL="63500"/>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rPr>
                        <a:t>Radios, cell phones, intercom system, school telephone system</a:t>
                      </a:r>
                      <a:endParaRPr sz="1100"/>
                    </a:p>
                  </a:txBody>
                  <a:tcPr marT="63500" marB="63500" marR="63500" marL="63500">
                    <a:solidFill>
                      <a:srgbClr val="CFE2F3"/>
                    </a:solidFill>
                  </a:tcPr>
                </a:tc>
                <a:tc hMerge="1"/>
              </a:tr>
            </a:tbl>
          </a:graphicData>
        </a:graphic>
      </p:graphicFrame>
      <p:sp>
        <p:nvSpPr>
          <p:cNvPr id="316" name="Google Shape;316;p39"/>
          <p:cNvSpPr txBox="1"/>
          <p:nvPr>
            <p:ph type="title"/>
          </p:nvPr>
        </p:nvSpPr>
        <p:spPr>
          <a:xfrm>
            <a:off x="264900" y="5682625"/>
            <a:ext cx="7242600" cy="2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Incident Command Post (ICP) Location</a:t>
            </a:r>
            <a:endParaRPr b="1" sz="1600">
              <a:latin typeface="Roboto"/>
              <a:ea typeface="Roboto"/>
              <a:cs typeface="Roboto"/>
              <a:sym typeface="Roboto"/>
            </a:endParaRPr>
          </a:p>
        </p:txBody>
      </p:sp>
      <p:graphicFrame>
        <p:nvGraphicFramePr>
          <p:cNvPr id="317" name="Google Shape;317;p39"/>
          <p:cNvGraphicFramePr/>
          <p:nvPr/>
        </p:nvGraphicFramePr>
        <p:xfrm>
          <a:off x="445738" y="6088638"/>
          <a:ext cx="3000000" cy="3000000"/>
        </p:xfrm>
        <a:graphic>
          <a:graphicData uri="http://schemas.openxmlformats.org/drawingml/2006/table">
            <a:tbl>
              <a:tblPr>
                <a:noFill/>
                <a:tableStyleId>{E5A06629-FB51-4183-82E3-9CF069C7FD5C}</a:tableStyleId>
              </a:tblPr>
              <a:tblGrid>
                <a:gridCol w="3519500"/>
                <a:gridCol w="3519500"/>
              </a:tblGrid>
              <a:tr h="12700">
                <a:tc>
                  <a:txBody>
                    <a:bodyPr/>
                    <a:lstStyle/>
                    <a:p>
                      <a:pPr indent="0" lvl="0" marL="0" rtl="0" algn="l">
                        <a:spcBef>
                          <a:spcPts val="0"/>
                        </a:spcBef>
                        <a:spcAft>
                          <a:spcPts val="0"/>
                        </a:spcAft>
                        <a:buNone/>
                      </a:pPr>
                      <a:r>
                        <a:rPr b="1" lang="en" sz="1000"/>
                        <a:t>Primary </a:t>
                      </a:r>
                      <a:endParaRPr b="1" sz="1000"/>
                    </a:p>
                  </a:txBody>
                  <a:tcPr marT="63500" marB="63500" marR="63500" marL="63500">
                    <a:solidFill>
                      <a:srgbClr val="9FC5E8"/>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solidFill>
                      <a:srgbClr val="9FC5E8"/>
                    </a:solidFill>
                  </a:tcPr>
                </a:tc>
              </a:tr>
              <a:tr h="12700">
                <a:tc>
                  <a:txBody>
                    <a:bodyPr/>
                    <a:lstStyle/>
                    <a:p>
                      <a:pPr indent="0" lvl="0" marL="0" rtl="0" algn="l">
                        <a:spcBef>
                          <a:spcPts val="0"/>
                        </a:spcBef>
                        <a:spcAft>
                          <a:spcPts val="0"/>
                        </a:spcAft>
                        <a:buNone/>
                      </a:pPr>
                      <a:r>
                        <a:rPr lang="en" sz="1000"/>
                        <a:t>Benches at the shade structure</a:t>
                      </a:r>
                      <a:endParaRPr sz="1000"/>
                    </a:p>
                  </a:txBody>
                  <a:tcPr marT="63500" marB="63500" marR="63500" marL="63500">
                    <a:solidFill>
                      <a:srgbClr val="CFE2F3"/>
                    </a:solidFill>
                  </a:tcPr>
                </a:tc>
                <a:tc>
                  <a:txBody>
                    <a:bodyPr/>
                    <a:lstStyle/>
                    <a:p>
                      <a:pPr indent="0" lvl="0" marL="0" rtl="0" algn="l">
                        <a:spcBef>
                          <a:spcPts val="0"/>
                        </a:spcBef>
                        <a:spcAft>
                          <a:spcPts val="0"/>
                        </a:spcAft>
                        <a:buNone/>
                      </a:pPr>
                      <a:r>
                        <a:rPr lang="en" sz="1000"/>
                        <a:t>Bleachers</a:t>
                      </a:r>
                      <a:endParaRPr sz="1000"/>
                    </a:p>
                  </a:txBody>
                  <a:tcPr marT="63500" marB="63500" marR="63500" marL="63500">
                    <a:solidFill>
                      <a:srgbClr val="CFE2F3"/>
                    </a:solidFill>
                  </a:tcPr>
                </a:tc>
              </a:tr>
            </a:tbl>
          </a:graphicData>
        </a:graphic>
      </p:graphicFrame>
      <p:sp>
        <p:nvSpPr>
          <p:cNvPr id="318" name="Google Shape;318;p39"/>
          <p:cNvSpPr txBox="1"/>
          <p:nvPr>
            <p:ph type="title"/>
          </p:nvPr>
        </p:nvSpPr>
        <p:spPr>
          <a:xfrm>
            <a:off x="388050" y="725275"/>
            <a:ext cx="7242600" cy="10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900" u="sng">
                <a:solidFill>
                  <a:schemeClr val="hlink"/>
                </a:solidFill>
                <a:highlight>
                  <a:srgbClr val="CFE2F3"/>
                </a:highlight>
                <a:hlinkClick r:id="rId3"/>
              </a:rPr>
              <a:t>2023 -24 School Site Incident Command System Organizational Chart</a:t>
            </a:r>
            <a:endParaRPr/>
          </a:p>
          <a:p>
            <a:pPr indent="0" lvl="0" marL="0" rtl="0" algn="ctr">
              <a:spcBef>
                <a:spcPts val="0"/>
              </a:spcBef>
              <a:spcAft>
                <a:spcPts val="0"/>
              </a:spcAft>
              <a:buNone/>
            </a:pPr>
            <a:r>
              <a:rPr b="1" lang="en" sz="1900" u="sng">
                <a:solidFill>
                  <a:schemeClr val="hlink"/>
                </a:solidFill>
                <a:highlight>
                  <a:srgbClr val="CFE2F3"/>
                </a:highlight>
                <a:hlinkClick r:id="rId4"/>
              </a:rPr>
              <a:t>(MAKE COPY and DOWNLOAD FOR FILLABLE FORM)</a:t>
            </a:r>
            <a:endParaRPr b="1" sz="1900">
              <a:highlight>
                <a:srgbClr val="CFE2F3"/>
              </a:highlight>
            </a:endParaRPr>
          </a:p>
        </p:txBody>
      </p:sp>
      <p:pic>
        <p:nvPicPr>
          <p:cNvPr id="319" name="Google Shape;319;p39"/>
          <p:cNvPicPr preferRelativeResize="0"/>
          <p:nvPr/>
        </p:nvPicPr>
        <p:blipFill>
          <a:blip r:embed="rId5">
            <a:alphaModFix/>
          </a:blip>
          <a:stretch>
            <a:fillRect/>
          </a:stretch>
        </p:blipFill>
        <p:spPr>
          <a:xfrm>
            <a:off x="430025" y="623025"/>
            <a:ext cx="7070422" cy="533290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25" name="Google Shape;325;p40"/>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26" name="Google Shape;326;p40"/>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2" name="Google Shape;332;p41"/>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33" name="Google Shape;333;p41"/>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34" name="Google Shape;334;p41"/>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0" name="Google Shape;340;p42"/>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86800" y="693700"/>
            <a:ext cx="6998700" cy="624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78" name="Google Shape;78;p16"/>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79" name="Google Shape;79;p16"/>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2023-2024 CSSP goals took place on </a:t>
            </a:r>
            <a:r>
              <a:rPr lang="en" sz="1200">
                <a:solidFill>
                  <a:schemeClr val="dk1"/>
                </a:solidFill>
                <a:highlight>
                  <a:srgbClr val="CFE2F3"/>
                </a:highlight>
              </a:rPr>
              <a:t>12/12/2023</a:t>
            </a:r>
            <a:r>
              <a:rPr lang="en" sz="1200">
                <a:solidFill>
                  <a:schemeClr val="dk1"/>
                </a:solidFill>
              </a:rPr>
              <a:t>.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a:t>
            </a:r>
            <a:r>
              <a:rPr lang="en" sz="1200">
                <a:solidFill>
                  <a:schemeClr val="dk1"/>
                </a:solidFill>
                <a:highlight>
                  <a:srgbClr val="CFE2F3"/>
                </a:highlight>
              </a:rPr>
              <a:t>12/12/2023</a:t>
            </a:r>
            <a:r>
              <a:rPr lang="en" sz="1200">
                <a:solidFill>
                  <a:schemeClr val="dk1"/>
                </a:solidFill>
              </a:rPr>
              <a:t> at the</a:t>
            </a:r>
            <a:r>
              <a:rPr lang="en" sz="1200">
                <a:solidFill>
                  <a:schemeClr val="dk1"/>
                </a:solidFill>
                <a:highlight>
                  <a:srgbClr val="CFE2F3"/>
                </a:highlight>
              </a:rPr>
              <a:t> Stine Elementary </a:t>
            </a:r>
            <a:r>
              <a:rPr lang="en" sz="1200">
                <a:solidFill>
                  <a:schemeClr val="dk1"/>
                </a:solidFill>
              </a:rPr>
              <a:t>meeting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a:t>
            </a:r>
            <a:r>
              <a:rPr lang="en" sz="1200">
                <a:solidFill>
                  <a:schemeClr val="dk1"/>
                </a:solidFill>
                <a:highlight>
                  <a:srgbClr val="CFE2F3"/>
                </a:highlight>
              </a:rPr>
              <a:t>1/10/2024</a:t>
            </a:r>
            <a:r>
              <a:rPr lang="en" sz="1200">
                <a:solidFill>
                  <a:schemeClr val="dk1"/>
                </a:solidFill>
              </a:rPr>
              <a:t> 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81" name="Google Shape;81;p16"/>
          <p:cNvGraphicFramePr/>
          <p:nvPr/>
        </p:nvGraphicFramePr>
        <p:xfrm>
          <a:off x="386900" y="3059638"/>
          <a:ext cx="3000000" cy="3000000"/>
        </p:xfrm>
        <a:graphic>
          <a:graphicData uri="http://schemas.openxmlformats.org/drawingml/2006/table">
            <a:tbl>
              <a:tblPr>
                <a:noFill/>
                <a:tableStyleId>{B5AF2EE0-7CC6-4C6E-86C3-D7B0D84A6FA0}</a:tableStyleId>
              </a:tblPr>
              <a:tblGrid>
                <a:gridCol w="6998700"/>
              </a:tblGrid>
              <a:tr h="381000">
                <a:tc>
                  <a:txBody>
                    <a:bodyPr/>
                    <a:lstStyle/>
                    <a:p>
                      <a:pPr indent="0" lvl="0" marL="0" rtl="0" algn="l">
                        <a:spcBef>
                          <a:spcPts val="0"/>
                        </a:spcBef>
                        <a:spcAft>
                          <a:spcPts val="0"/>
                        </a:spcAft>
                        <a:buNone/>
                      </a:pPr>
                      <a:r>
                        <a:rPr b="1" lang="en" sz="1200"/>
                        <a:t>Principal Name: Monica Hicks-Stout</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68750">
                <a:tc>
                  <a:txBody>
                    <a:bodyPr/>
                    <a:lstStyle/>
                    <a:p>
                      <a:pPr indent="0" lvl="0" marL="0" rtl="0" algn="l">
                        <a:spcBef>
                          <a:spcPts val="0"/>
                        </a:spcBef>
                        <a:spcAft>
                          <a:spcPts val="0"/>
                        </a:spcAft>
                        <a:buNone/>
                      </a:pPr>
                      <a:r>
                        <a:rPr b="1" lang="en" sz="1200"/>
                        <a:t>School Name: Stine Elementary School </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Address: 4300 Wilson Road,  Bakersfield, CA 93309</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Phone Number: (661) 831-1022</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Email Address of Principal: mhicks@pbvusd.k12.ca.us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6" name="Google Shape;346;p43"/>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3"/>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348" name="Google Shape;348;p43"/>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4" name="Google Shape;354;p44"/>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0" name="Google Shape;360;p45"/>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6" name="Google Shape;366;p46"/>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2" name="Google Shape;372;p47"/>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8" name="Google Shape;378;p48"/>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8"/>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380" name="Google Shape;380;p48"/>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49"/>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86" name="Google Shape;386;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0"/>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2" name="Google Shape;392;p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51"/>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8" name="Google Shape;398;p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52"/>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04" name="Google Shape;404;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414900" y="1127375"/>
            <a:ext cx="6916200" cy="6083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200" u="sng">
                <a:solidFill>
                  <a:schemeClr val="dk1"/>
                </a:solidFill>
              </a:rPr>
              <a:t>School Profile</a:t>
            </a:r>
            <a:endParaRPr b="1" sz="1200" u="sng">
              <a:solidFill>
                <a:schemeClr val="dk1"/>
              </a:solidFill>
            </a:endParaRPr>
          </a:p>
          <a:p>
            <a:pPr indent="0" lvl="0" marL="0" rtl="0" algn="just">
              <a:lnSpc>
                <a:spcPct val="115000"/>
              </a:lnSpc>
              <a:spcBef>
                <a:spcPts val="0"/>
              </a:spcBef>
              <a:spcAft>
                <a:spcPts val="0"/>
              </a:spcAft>
              <a:buSzPts val="1800"/>
              <a:buNone/>
            </a:pPr>
            <a:r>
              <a:rPr lang="en" sz="1200">
                <a:solidFill>
                  <a:schemeClr val="dk1"/>
                </a:solidFill>
                <a:highlight>
                  <a:srgbClr val="CFE2F3"/>
                </a:highlight>
              </a:rPr>
              <a:t>Stine Elementary School </a:t>
            </a:r>
            <a:r>
              <a:rPr lang="en" sz="1200">
                <a:solidFill>
                  <a:schemeClr val="dk1"/>
                </a:solidFill>
                <a:highlight>
                  <a:schemeClr val="lt1"/>
                </a:highlight>
              </a:rPr>
              <a:t>s located in the city of Bakersfield, and serves students in grades</a:t>
            </a:r>
            <a:r>
              <a:rPr lang="en" sz="1200">
                <a:solidFill>
                  <a:schemeClr val="dk1"/>
                </a:solidFill>
                <a:highlight>
                  <a:schemeClr val="lt1"/>
                </a:highlight>
              </a:rPr>
              <a:t> TK-6th grade</a:t>
            </a:r>
            <a:r>
              <a:rPr lang="en" sz="1200">
                <a:solidFill>
                  <a:schemeClr val="dk1"/>
                </a:solidFill>
                <a:highlight>
                  <a:srgbClr val="CFE2F3"/>
                </a:highlight>
              </a:rPr>
              <a:t>.</a:t>
            </a:r>
            <a:r>
              <a:rPr lang="en" sz="1200">
                <a:solidFill>
                  <a:schemeClr val="dk1"/>
                </a:solidFill>
                <a:highlight>
                  <a:srgbClr val="FFFFFF"/>
                </a:highlight>
              </a:rPr>
              <a:t> The school offers a comprehensive core curriculum, grounded in cultural literacy, to develop the broad background of fundamental knowledge necessary to promote intellectual, ethical, cultural, emotional, and physical growth.</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200">
              <a:solidFill>
                <a:schemeClr val="dk1"/>
              </a:solidFill>
            </a:endParaRPr>
          </a:p>
          <a:p>
            <a:pPr indent="0" lvl="0" marL="0" rtl="0" algn="l">
              <a:lnSpc>
                <a:spcPct val="100000"/>
              </a:lnSpc>
              <a:spcBef>
                <a:spcPts val="0"/>
              </a:spcBef>
              <a:spcAft>
                <a:spcPts val="0"/>
              </a:spcAft>
              <a:buSzPts val="1800"/>
              <a:buNone/>
            </a:pPr>
            <a:r>
              <a:rPr lang="en" sz="1200">
                <a:solidFill>
                  <a:schemeClr val="dk1"/>
                </a:solidFill>
              </a:rPr>
              <a:t>Fiscal year: 2023-2024</a:t>
            </a:r>
            <a:endParaRPr sz="1200">
              <a:solidFill>
                <a:schemeClr val="dk1"/>
              </a:solidFill>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Certificated teachers: </a:t>
            </a:r>
            <a:r>
              <a:rPr lang="en" sz="1200">
                <a:solidFill>
                  <a:schemeClr val="dk1"/>
                </a:solidFill>
                <a:highlight>
                  <a:srgbClr val="CFE2F3"/>
                </a:highlight>
              </a:rPr>
              <a:t> 33</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FF"/>
              </a:highlight>
            </a:endParaRPr>
          </a:p>
          <a:p>
            <a:pPr indent="0" lvl="0" marL="0" rtl="0" algn="l">
              <a:lnSpc>
                <a:spcPct val="100000"/>
              </a:lnSpc>
              <a:spcBef>
                <a:spcPts val="0"/>
              </a:spcBef>
              <a:spcAft>
                <a:spcPts val="0"/>
              </a:spcAft>
              <a:buSzPts val="1800"/>
              <a:buNone/>
            </a:pPr>
            <a:r>
              <a:rPr lang="en" sz="1200">
                <a:solidFill>
                  <a:schemeClr val="dk1"/>
                </a:solidFill>
                <a:highlight>
                  <a:srgbClr val="FFFFFF"/>
                </a:highlight>
              </a:rPr>
              <a:t>Classified staff:  </a:t>
            </a:r>
            <a:r>
              <a:rPr lang="en" sz="1200">
                <a:solidFill>
                  <a:schemeClr val="dk1"/>
                </a:solidFill>
                <a:highlight>
                  <a:srgbClr val="CFE2F3"/>
                </a:highlight>
              </a:rPr>
              <a:t>48</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FFFF00"/>
              </a:highlight>
            </a:endParaRPr>
          </a:p>
          <a:p>
            <a:pPr indent="0" lvl="0" marL="0" rtl="0" algn="l">
              <a:lnSpc>
                <a:spcPct val="115000"/>
              </a:lnSpc>
              <a:spcBef>
                <a:spcPts val="0"/>
              </a:spcBef>
              <a:spcAft>
                <a:spcPts val="0"/>
              </a:spcAft>
              <a:buSzPts val="1800"/>
              <a:buNone/>
            </a:pPr>
            <a:r>
              <a:rPr b="1" lang="en" sz="1200" u="sng">
                <a:solidFill>
                  <a:schemeClr val="dk1"/>
                </a:solidFill>
              </a:rPr>
              <a:t>Safe School Vision</a:t>
            </a:r>
            <a:endParaRPr b="1" sz="1200" u="sng">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 sz="1200">
                <a:solidFill>
                  <a:schemeClr val="dk1"/>
                </a:solidFill>
                <a:highlight>
                  <a:srgbClr val="CFE2F3"/>
                </a:highlight>
              </a:rPr>
              <a:t>We, the learning community at Stine Elementary School, embrace our diversity and commit to the tenets of a professional learning community. We provide a highly qualified staff who will collaborate, utilize effective and appropriate strategies, interventions, and assessments for optimal student learning.  We are educators that partner with staff, families, and the community to provide for the education, safety, and well-being of all students. </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t/>
            </a:r>
            <a:endParaRPr sz="1200">
              <a:solidFill>
                <a:schemeClr val="dk1"/>
              </a:solidFill>
              <a:highlight>
                <a:srgbClr val="CFE2F3"/>
              </a:highlight>
            </a:endParaRPr>
          </a:p>
          <a:p>
            <a:pPr indent="0" lvl="0" marL="0" rtl="0" algn="l">
              <a:lnSpc>
                <a:spcPct val="100000"/>
              </a:lnSpc>
              <a:spcBef>
                <a:spcPts val="0"/>
              </a:spcBef>
              <a:spcAft>
                <a:spcPts val="0"/>
              </a:spcAft>
              <a:buSzPts val="1800"/>
              <a:buNone/>
            </a:pPr>
            <a:r>
              <a:rPr b="1" lang="en" sz="1200" u="sng">
                <a:solidFill>
                  <a:schemeClr val="dk1"/>
                </a:solidFill>
              </a:rPr>
              <a:t>Description of School Facilities</a:t>
            </a:r>
            <a:endParaRPr b="1" sz="1200" u="sng">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 sz="1200">
                <a:solidFill>
                  <a:schemeClr val="dk1"/>
                </a:solidFill>
                <a:highlight>
                  <a:srgbClr val="CFE2F3"/>
                </a:highlight>
              </a:rPr>
              <a:t>Stine provides students with a safe and clean learning environment. A scheduled maintenance program is administered by the District to ensure that all classrooms  and facilities are maintained to a degree of adequacy that provide for a positive learning environment. Ongoing repairs and modifications to the physical plant exceed California Building and Safety Codes. The exterior grounds are well lit and the perimeter of the school facility is fenced for student protection and safety. A team of custodians ensures classrooms and campus grounds are kept clean and safe. The restrooms are cleaned, sanitized and secured at the end of each day. Installation of solar panels was the most recent improvement. Grounds and playground equipment are inspect regularly for potential hazards. </a:t>
            </a:r>
            <a:endParaRPr sz="1200">
              <a:solidFill>
                <a:schemeClr val="dk1"/>
              </a:solidFill>
            </a:endParaRPr>
          </a:p>
        </p:txBody>
      </p:sp>
      <p:sp>
        <p:nvSpPr>
          <p:cNvPr id="87" name="Google Shape;87;p17"/>
          <p:cNvSpPr txBox="1"/>
          <p:nvPr/>
        </p:nvSpPr>
        <p:spPr>
          <a:xfrm>
            <a:off x="382800" y="583175"/>
            <a:ext cx="69804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graphicFrame>
        <p:nvGraphicFramePr>
          <p:cNvPr id="88" name="Google Shape;88;p17"/>
          <p:cNvGraphicFramePr/>
          <p:nvPr/>
        </p:nvGraphicFramePr>
        <p:xfrm>
          <a:off x="292325" y="6684920"/>
          <a:ext cx="3000000" cy="3000000"/>
        </p:xfrm>
        <a:graphic>
          <a:graphicData uri="http://schemas.openxmlformats.org/drawingml/2006/table">
            <a:tbl>
              <a:tblPr>
                <a:noFill/>
                <a:tableStyleId>{B5AF2EE0-7CC6-4C6E-86C3-D7B0D84A6FA0}</a:tableStyleId>
              </a:tblPr>
              <a:tblGrid>
                <a:gridCol w="2485300"/>
                <a:gridCol w="862700"/>
                <a:gridCol w="2832575"/>
                <a:gridCol w="826225"/>
              </a:tblGrid>
              <a:tr h="306400">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r>
              <a:tr h="271025">
                <a:tc>
                  <a:txBody>
                    <a:bodyPr/>
                    <a:lstStyle/>
                    <a:p>
                      <a:pPr indent="0" lvl="0" marL="0" rtl="0" algn="l">
                        <a:spcBef>
                          <a:spcPts val="0"/>
                        </a:spcBef>
                        <a:spcAft>
                          <a:spcPts val="0"/>
                        </a:spcAft>
                        <a:buNone/>
                      </a:pPr>
                      <a:r>
                        <a:rPr lang="en" sz="1200"/>
                        <a:t>Year built</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1957</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Number restrooms (in sets)</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5</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304325">
                <a:tc>
                  <a:txBody>
                    <a:bodyPr/>
                    <a:lstStyle/>
                    <a:p>
                      <a:pPr indent="0" lvl="0" marL="0" rtl="0" algn="l">
                        <a:spcBef>
                          <a:spcPts val="0"/>
                        </a:spcBef>
                        <a:spcAft>
                          <a:spcPts val="0"/>
                        </a:spcAft>
                        <a:buNone/>
                      </a:pPr>
                      <a:r>
                        <a:rPr lang="en" sz="1200"/>
                        <a:t>Acreage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9.07</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Multipurpose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48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Square footage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53,063</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Library</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1900">
                <a:tc>
                  <a:txBody>
                    <a:bodyPr/>
                    <a:lstStyle/>
                    <a:p>
                      <a:pPr indent="0" lvl="0" marL="0" rtl="0" algn="l">
                        <a:spcBef>
                          <a:spcPts val="0"/>
                        </a:spcBef>
                        <a:spcAft>
                          <a:spcPts val="0"/>
                        </a:spcAft>
                        <a:buNone/>
                      </a:pPr>
                      <a:r>
                        <a:rPr lang="en" sz="1200"/>
                        <a:t># of permanent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17</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Band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37025">
                <a:tc>
                  <a:txBody>
                    <a:bodyPr/>
                    <a:lstStyle/>
                    <a:p>
                      <a:pPr indent="0" lvl="0" marL="0" rtl="0" algn="l">
                        <a:spcBef>
                          <a:spcPts val="0"/>
                        </a:spcBef>
                        <a:spcAft>
                          <a:spcPts val="0"/>
                        </a:spcAft>
                        <a:buNone/>
                      </a:pPr>
                      <a:r>
                        <a:rPr lang="en" sz="1200"/>
                        <a:t># of portable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21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Gym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9625">
                <a:tc>
                  <a:txBody>
                    <a:bodyPr/>
                    <a:lstStyle/>
                    <a:p>
                      <a:pPr indent="0" lvl="0" marL="0" rtl="0" algn="l">
                        <a:spcBef>
                          <a:spcPts val="0"/>
                        </a:spcBef>
                        <a:spcAft>
                          <a:spcPts val="0"/>
                        </a:spcAft>
                        <a:buNone/>
                      </a:pPr>
                      <a:r>
                        <a:rPr lang="en" sz="1200"/>
                        <a:t>Computer lab</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bl>
          </a:graphicData>
        </a:graphic>
      </p:graphicFrame>
      <p:sp>
        <p:nvSpPr>
          <p:cNvPr id="89" name="Google Shape;89;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53"/>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10" name="Google Shape;410;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16" name="Google Shape;416;p5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4"/>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18" name="Google Shape;418;p54"/>
          <p:cNvSpPr/>
          <p:nvPr/>
        </p:nvSpPr>
        <p:spPr>
          <a:xfrm>
            <a:off x="498600" y="62548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5"/>
          <p:cNvSpPr txBox="1"/>
          <p:nvPr>
            <p:ph idx="1" type="body"/>
          </p:nvPr>
        </p:nvSpPr>
        <p:spPr>
          <a:xfrm>
            <a:off x="316500" y="1022950"/>
            <a:ext cx="7161600" cy="86628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 sz="1400">
                <a:solidFill>
                  <a:schemeClr val="dk1"/>
                </a:solidFill>
                <a:highlight>
                  <a:srgbClr val="CFE2F3"/>
                </a:highlight>
              </a:rPr>
              <a:t>The </a:t>
            </a:r>
            <a:r>
              <a:rPr lang="en" sz="1100">
                <a:solidFill>
                  <a:schemeClr val="dk1"/>
                </a:solidFill>
              </a:rPr>
              <a:t>Panama-Buena Vista Union School Board recognizes the harmful effects of bullying on student learning and school attendance and desires to provide safe school environments that protect students from physical and emotional harm. District employees shall establish student safety as a high priority and shall not tolerate bullying of any student. No individual or group shall, through physical, written, verbal, or other means, harass, sexually harass, threaten, intimidate, retaliate, cyberbully, cause bodily injury to, or commit hate violence against any student or school personnel. </a:t>
            </a:r>
            <a:r>
              <a:rPr b="1" lang="en" sz="1100">
                <a:solidFill>
                  <a:schemeClr val="dk1"/>
                </a:solidFill>
              </a:rPr>
              <a:t>Review Board Policies on Bullying</a:t>
            </a:r>
            <a:r>
              <a:rPr lang="en" sz="1100">
                <a:solidFill>
                  <a:schemeClr val="dk1"/>
                </a:solidFill>
              </a:rPr>
              <a:t>. </a:t>
            </a:r>
            <a:endParaRPr sz="1100">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en" sz="11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As appropriate, the district shall provide students with instruction, in the classroom or other educational settings, that promotes effective communication and conflict resolution skills, social skills, character/values education, respect for cultural and individual differences, self-esteem development, assertiveness skills, and appropriate online behavior.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Intervention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School staff who witness an act of bullying shall immediately intervene to stop the incident when it is safe to do so. (Education Code 234.1)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When appropriate based on the severity or pervasiveness of the bullying, the Superintendent or designee shall notify the parents/guardians of victims and perpetrators and may contact law enforcement.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Reporting and Filing of Complaints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Within two business days of receiving a report of bullying, the principal shall notify the district compliance officer identified in AR 1312.3 - Uniform Complaint Procedures. </a:t>
            </a:r>
            <a:endParaRPr sz="1200">
              <a:solidFill>
                <a:schemeClr val="dk1"/>
              </a:solidFill>
            </a:endParaRPr>
          </a:p>
        </p:txBody>
      </p:sp>
      <p:sp>
        <p:nvSpPr>
          <p:cNvPr id="424" name="Google Shape;424;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5" name="Google Shape;425;p55"/>
          <p:cNvSpPr txBox="1"/>
          <p:nvPr>
            <p:ph type="title"/>
          </p:nvPr>
        </p:nvSpPr>
        <p:spPr>
          <a:xfrm>
            <a:off x="376200" y="721325"/>
            <a:ext cx="6987000" cy="5046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6"/>
          <p:cNvSpPr txBox="1"/>
          <p:nvPr>
            <p:ph idx="1" type="body"/>
          </p:nvPr>
        </p:nvSpPr>
        <p:spPr>
          <a:xfrm>
            <a:off x="392700" y="1251550"/>
            <a:ext cx="6987000" cy="79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Investigation and Resolution of Complaints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Any complaint of bullying shall be investigated and, if determined to be discriminatory, resolved in accordance with law and the district's uniform complaint procedures specified in AR 1312.3.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If, during the investigation, it is determined that a complaint is about nondiscriminatory bullying, the principal or designee shall inform the complainant and shall take all necessary actions to resolve the complaint.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Discipline </a:t>
            </a:r>
            <a:endParaRPr sz="11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1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 </a:t>
            </a:r>
            <a:endParaRPr sz="14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431" name="Google Shape;431;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2" name="Google Shape;432;p56"/>
          <p:cNvSpPr txBox="1"/>
          <p:nvPr>
            <p:ph type="title"/>
          </p:nvPr>
        </p:nvSpPr>
        <p:spPr>
          <a:xfrm>
            <a:off x="376200" y="721325"/>
            <a:ext cx="6987000" cy="5046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solidFill>
                  <a:schemeClr val="lt1"/>
                </a:solidFill>
                <a:latin typeface="Roboto"/>
                <a:ea typeface="Roboto"/>
                <a:cs typeface="Roboto"/>
                <a:sym typeface="Roboto"/>
              </a:rPr>
              <a:t>Discrimination, Harassment, Intimidation and Bullying</a:t>
            </a:r>
            <a:endParaRPr>
              <a:solidFill>
                <a:schemeClr val="lt1"/>
              </a:solidFill>
            </a:endParaRPr>
          </a:p>
          <a:p>
            <a:pPr indent="0" lvl="0" marL="0" rtl="0" algn="ctr">
              <a:lnSpc>
                <a:spcPct val="115000"/>
              </a:lnSpc>
              <a:spcBef>
                <a:spcPts val="1200"/>
              </a:spcBef>
              <a:spcAft>
                <a:spcPts val="1200"/>
              </a:spcAft>
              <a:buClr>
                <a:schemeClr val="dk1"/>
              </a:buClr>
              <a:buSzPts val="1100"/>
              <a:buFont typeface="Arial"/>
              <a:buNone/>
            </a:pPr>
            <a:r>
              <a:t/>
            </a:r>
            <a:endParaRPr b="1" sz="2000">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38" name="Google Shape;438;p57"/>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7"/>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440" name="Google Shape;440;p57"/>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58"/>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446" name="Google Shape;446;p58"/>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447" name="Google Shape;447;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p58"/>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59"/>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454" name="Google Shape;454;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5" name="Google Shape;455;p59"/>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1" name="Google Shape;461;p60"/>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60"/>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463" name="Google Shape;463;p60"/>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60"/>
          <p:cNvSpPr txBox="1"/>
          <p:nvPr/>
        </p:nvSpPr>
        <p:spPr>
          <a:xfrm>
            <a:off x="1223725" y="6103700"/>
            <a:ext cx="56730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OF PLAN WITH DISTRICT/SCHOOL MAPS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rgbClr val="CC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1"/>
          <p:cNvSpPr txBox="1"/>
          <p:nvPr>
            <p:ph type="title"/>
          </p:nvPr>
        </p:nvSpPr>
        <p:spPr>
          <a:xfrm>
            <a:off x="460350" y="1374800"/>
            <a:ext cx="6931800" cy="563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highlight>
                  <a:srgbClr val="CFE2F3"/>
                </a:highlight>
              </a:rPr>
              <a:t>Insert description of site-specific procedures required by visitors including any measures to ensure that visitor badges are not counterfeited.</a:t>
            </a:r>
            <a:endParaRPr sz="1200">
              <a:highlight>
                <a:srgbClr val="CFE2F3"/>
              </a:highlight>
            </a:endParaRPr>
          </a:p>
          <a:p>
            <a:pPr indent="0" lvl="0" marL="0" rtl="0" algn="l">
              <a:lnSpc>
                <a:spcPct val="115000"/>
              </a:lnSpc>
              <a:spcBef>
                <a:spcPts val="1000"/>
              </a:spcBef>
              <a:spcAft>
                <a:spcPts val="0"/>
              </a:spcAft>
              <a:buClr>
                <a:schemeClr val="dk1"/>
              </a:buClr>
              <a:buSzPts val="1100"/>
              <a:buFont typeface="Arial"/>
              <a:buNone/>
            </a:pPr>
            <a:r>
              <a:t/>
            </a:r>
            <a:endParaRPr sz="1200">
              <a:highlight>
                <a:srgbClr val="CFE2F3"/>
              </a:highlight>
            </a:endParaRPr>
          </a:p>
          <a:p>
            <a:pPr indent="-317500" lvl="0" marL="457200" rtl="0" algn="l">
              <a:lnSpc>
                <a:spcPct val="115000"/>
              </a:lnSpc>
              <a:spcBef>
                <a:spcPts val="1000"/>
              </a:spcBef>
              <a:spcAft>
                <a:spcPts val="0"/>
              </a:spcAft>
              <a:buSzPts val="1400"/>
              <a:buAutoNum type="arabicPeriod"/>
            </a:pPr>
            <a:r>
              <a:rPr lang="en" sz="1400">
                <a:highlight>
                  <a:schemeClr val="lt1"/>
                </a:highlight>
              </a:rPr>
              <a:t>Visitors MUST report to the front office (If found on campus, they will be asked or escorted to the front office immediately.)</a:t>
            </a:r>
            <a:endParaRPr sz="1400">
              <a:highlight>
                <a:schemeClr val="lt1"/>
              </a:highlight>
            </a:endParaRPr>
          </a:p>
          <a:p>
            <a:pPr indent="-317500" lvl="0" marL="457200" rtl="0" algn="l">
              <a:lnSpc>
                <a:spcPct val="115000"/>
              </a:lnSpc>
              <a:spcBef>
                <a:spcPts val="0"/>
              </a:spcBef>
              <a:spcAft>
                <a:spcPts val="0"/>
              </a:spcAft>
              <a:buSzPts val="1400"/>
              <a:buAutoNum type="arabicPeriod"/>
            </a:pPr>
            <a:r>
              <a:rPr lang="en" sz="1400">
                <a:highlight>
                  <a:schemeClr val="lt1"/>
                </a:highlight>
              </a:rPr>
              <a:t>Photo identification (REQUIRED) is checked and confirmed (Using Synergy or White Emergency Card) by office staff</a:t>
            </a:r>
            <a:endParaRPr sz="1400">
              <a:highlight>
                <a:schemeClr val="lt1"/>
              </a:highlight>
            </a:endParaRPr>
          </a:p>
          <a:p>
            <a:pPr indent="-317500" lvl="0" marL="457200" rtl="0" algn="l">
              <a:lnSpc>
                <a:spcPct val="115000"/>
              </a:lnSpc>
              <a:spcBef>
                <a:spcPts val="0"/>
              </a:spcBef>
              <a:spcAft>
                <a:spcPts val="0"/>
              </a:spcAft>
              <a:buSzPts val="1400"/>
              <a:buAutoNum type="arabicPeriod"/>
            </a:pPr>
            <a:r>
              <a:rPr lang="en" sz="1400">
                <a:highlight>
                  <a:schemeClr val="lt1"/>
                </a:highlight>
              </a:rPr>
              <a:t>Identification is run through the district Raptor System and a badge is printed out and presented to the visitor. </a:t>
            </a:r>
            <a:endParaRPr sz="1400">
              <a:highlight>
                <a:schemeClr val="lt1"/>
              </a:highlight>
            </a:endParaRPr>
          </a:p>
          <a:p>
            <a:pPr indent="-317500" lvl="0" marL="457200" rtl="0" algn="l">
              <a:lnSpc>
                <a:spcPct val="115000"/>
              </a:lnSpc>
              <a:spcBef>
                <a:spcPts val="0"/>
              </a:spcBef>
              <a:spcAft>
                <a:spcPts val="0"/>
              </a:spcAft>
              <a:buSzPts val="1400"/>
              <a:buAutoNum type="arabicPeriod"/>
            </a:pPr>
            <a:r>
              <a:rPr lang="en" sz="1400"/>
              <a:t>These passes must be visible and worn  throughout their stay on campus. All visitors must sign out at the office. </a:t>
            </a:r>
            <a:endParaRPr sz="1400"/>
          </a:p>
          <a:p>
            <a:pPr indent="-317500" lvl="0" marL="457200" rtl="0" algn="l">
              <a:lnSpc>
                <a:spcPct val="115000"/>
              </a:lnSpc>
              <a:spcBef>
                <a:spcPts val="0"/>
              </a:spcBef>
              <a:spcAft>
                <a:spcPts val="0"/>
              </a:spcAft>
              <a:buSzPts val="1400"/>
              <a:buAutoNum type="arabicPeriod"/>
            </a:pPr>
            <a:r>
              <a:rPr lang="en" sz="1400"/>
              <a:t>At the end of their visit, their pass is collected. </a:t>
            </a:r>
            <a:endParaRPr sz="1400"/>
          </a:p>
          <a:p>
            <a:pPr indent="0" lvl="0" marL="457200" rtl="0" algn="l">
              <a:lnSpc>
                <a:spcPct val="115000"/>
              </a:lnSpc>
              <a:spcBef>
                <a:spcPts val="1000"/>
              </a:spcBef>
              <a:spcAft>
                <a:spcPts val="0"/>
              </a:spcAft>
              <a:buClr>
                <a:schemeClr val="dk1"/>
              </a:buClr>
              <a:buSzPts val="1100"/>
              <a:buFont typeface="Arial"/>
              <a:buNone/>
            </a:pPr>
            <a:r>
              <a:rPr b="1" lang="en" sz="1400">
                <a:highlight>
                  <a:schemeClr val="lt1"/>
                </a:highlight>
              </a:rPr>
              <a:t>**Visitors must receive a new badge anytime they re-enter the campus</a:t>
            </a:r>
            <a:endParaRPr sz="1200">
              <a:highlight>
                <a:srgbClr val="CFE2F3"/>
              </a:highlight>
            </a:endParaRPr>
          </a:p>
          <a:p>
            <a:pPr indent="0" lvl="0" marL="520700" rtl="0" algn="ctr">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l">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b="1" sz="1700">
              <a:highlight>
                <a:schemeClr val="lt1"/>
              </a:highlight>
            </a:endParaRPr>
          </a:p>
          <a:p>
            <a:pPr indent="0" lvl="0" marL="0" rtl="0" algn="l">
              <a:spcBef>
                <a:spcPts val="1000"/>
              </a:spcBef>
              <a:spcAft>
                <a:spcPts val="0"/>
              </a:spcAft>
              <a:buClr>
                <a:schemeClr val="dk1"/>
              </a:buClr>
              <a:buSzPts val="1100"/>
              <a:buFont typeface="Arial"/>
              <a:buNone/>
            </a:pPr>
            <a:r>
              <a:t/>
            </a:r>
            <a:endParaRPr i="1" sz="2000">
              <a:highlight>
                <a:srgbClr val="FFFF00"/>
              </a:highlight>
            </a:endParaRPr>
          </a:p>
        </p:txBody>
      </p:sp>
      <p:sp>
        <p:nvSpPr>
          <p:cNvPr id="470" name="Google Shape;470;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1" name="Google Shape;471;p61"/>
          <p:cNvSpPr txBox="1"/>
          <p:nvPr/>
        </p:nvSpPr>
        <p:spPr>
          <a:xfrm>
            <a:off x="460350" y="735125"/>
            <a:ext cx="6851700" cy="4770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Visitor Procedures</a:t>
            </a:r>
            <a:endParaRPr b="1" sz="1900">
              <a:solidFill>
                <a:schemeClr val="lt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2"/>
          <p:cNvSpPr txBox="1"/>
          <p:nvPr>
            <p:ph type="title"/>
          </p:nvPr>
        </p:nvSpPr>
        <p:spPr>
          <a:xfrm>
            <a:off x="264950" y="728000"/>
            <a:ext cx="7242600" cy="10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Panama-Buena Vista Union School District </a:t>
            </a:r>
            <a:endParaRPr b="1" sz="1200"/>
          </a:p>
          <a:p>
            <a:pPr indent="0" lvl="0" marL="0" rtl="0" algn="ctr">
              <a:spcBef>
                <a:spcPts val="0"/>
              </a:spcBef>
              <a:spcAft>
                <a:spcPts val="0"/>
              </a:spcAft>
              <a:buNone/>
            </a:pPr>
            <a:r>
              <a:rPr b="1" lang="en" sz="1200"/>
              <a:t>CLASSROOM VISITATION PROCEDURES</a:t>
            </a:r>
            <a:endParaRPr b="1" sz="1200"/>
          </a:p>
          <a:p>
            <a:pPr indent="0" lvl="0" marL="0" rtl="0" algn="ctr">
              <a:spcBef>
                <a:spcPts val="0"/>
              </a:spcBef>
              <a:spcAft>
                <a:spcPts val="0"/>
              </a:spcAft>
              <a:buNone/>
            </a:pPr>
            <a:r>
              <a:rPr b="1" lang="en" sz="1200"/>
              <a:t>(Observation of Instructional Program by Parents) </a:t>
            </a:r>
            <a:endParaRPr b="1" sz="1200"/>
          </a:p>
          <a:p>
            <a:pPr indent="0" lvl="0" marL="0" rtl="0" algn="ctr">
              <a:spcBef>
                <a:spcPts val="0"/>
              </a:spcBef>
              <a:spcAft>
                <a:spcPts val="0"/>
              </a:spcAft>
              <a:buNone/>
            </a:pPr>
            <a:r>
              <a:rPr b="1" lang="en" sz="1200"/>
              <a:t>From Adopted District Administrative Procedures</a:t>
            </a:r>
            <a:endParaRPr b="1" sz="1200"/>
          </a:p>
        </p:txBody>
      </p:sp>
      <p:sp>
        <p:nvSpPr>
          <p:cNvPr id="477" name="Google Shape;477;p62"/>
          <p:cNvSpPr txBox="1"/>
          <p:nvPr>
            <p:ph idx="1" type="body"/>
          </p:nvPr>
        </p:nvSpPr>
        <p:spPr>
          <a:xfrm>
            <a:off x="264900" y="1730025"/>
            <a:ext cx="7242600" cy="76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rPr>
              <a:t>Who May Visit</a:t>
            </a:r>
            <a:r>
              <a:rPr lang="en" sz="1200">
                <a:solidFill>
                  <a:schemeClr val="dk1"/>
                </a:solidFill>
              </a:rPr>
              <a:t>:  The right to observe a child’s instructional program during classroom time resides solely with a child’s parent, legal guardian, or foster parent and does </a:t>
            </a:r>
            <a:r>
              <a:rPr lang="en" sz="1200" u="sng">
                <a:solidFill>
                  <a:schemeClr val="dk1"/>
                </a:solidFill>
              </a:rPr>
              <a:t>not</a:t>
            </a:r>
            <a:r>
              <a:rPr lang="en" sz="1200">
                <a:solidFill>
                  <a:schemeClr val="dk1"/>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chemeClr val="dk1"/>
              </a:solidFill>
            </a:endParaRPr>
          </a:p>
          <a:p>
            <a:pPr indent="0" lvl="0" marL="0" rtl="0" algn="l">
              <a:spcBef>
                <a:spcPts val="1600"/>
              </a:spcBef>
              <a:spcAft>
                <a:spcPts val="0"/>
              </a:spcAft>
              <a:buNone/>
            </a:pPr>
            <a:r>
              <a:rPr lang="en" sz="1200" u="sng">
                <a:solidFill>
                  <a:schemeClr val="dk1"/>
                </a:solidFill>
              </a:rPr>
              <a:t>Scheduling</a:t>
            </a:r>
            <a:r>
              <a:rPr lang="en" sz="1200">
                <a:solidFill>
                  <a:schemeClr val="dk1"/>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chemeClr val="dk1"/>
              </a:solidFill>
            </a:endParaRPr>
          </a:p>
          <a:p>
            <a:pPr indent="0" lvl="0" marL="0" rtl="0" algn="l">
              <a:spcBef>
                <a:spcPts val="1600"/>
              </a:spcBef>
              <a:spcAft>
                <a:spcPts val="0"/>
              </a:spcAft>
              <a:buNone/>
            </a:pPr>
            <a:r>
              <a:rPr lang="en" sz="1200" u="sng">
                <a:solidFill>
                  <a:schemeClr val="dk1"/>
                </a:solidFill>
              </a:rPr>
              <a:t>Frequency and Duration</a:t>
            </a:r>
            <a:r>
              <a:rPr lang="en" sz="1200">
                <a:solidFill>
                  <a:schemeClr val="dk1"/>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chemeClr val="dk1"/>
              </a:solidFill>
            </a:endParaRPr>
          </a:p>
          <a:p>
            <a:pPr indent="0" lvl="0" marL="0" rtl="0" algn="l">
              <a:spcBef>
                <a:spcPts val="1600"/>
              </a:spcBef>
              <a:spcAft>
                <a:spcPts val="0"/>
              </a:spcAft>
              <a:buNone/>
            </a:pPr>
            <a:r>
              <a:rPr lang="en" sz="1200" u="sng">
                <a:solidFill>
                  <a:schemeClr val="dk1"/>
                </a:solidFill>
              </a:rPr>
              <a:t>Parental Conduct During Classroom Visitation</a:t>
            </a:r>
            <a:r>
              <a:rPr lang="en" sz="1200">
                <a:solidFill>
                  <a:schemeClr val="dk1"/>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chemeClr val="dk1"/>
              </a:solidFill>
            </a:endParaRPr>
          </a:p>
          <a:p>
            <a:pPr indent="0" lvl="0" marL="0" rtl="0" algn="l">
              <a:spcBef>
                <a:spcPts val="1600"/>
              </a:spcBef>
              <a:spcAft>
                <a:spcPts val="0"/>
              </a:spcAft>
              <a:buNone/>
            </a:pPr>
            <a:r>
              <a:rPr lang="en" sz="1200">
                <a:solidFill>
                  <a:schemeClr val="dk1"/>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chemeClr val="dk1"/>
              </a:solidFill>
            </a:endParaRPr>
          </a:p>
          <a:p>
            <a:pPr indent="0" lvl="0" marL="0" rtl="0" algn="l">
              <a:spcBef>
                <a:spcPts val="1600"/>
              </a:spcBef>
              <a:spcAft>
                <a:spcPts val="0"/>
              </a:spcAft>
              <a:buNone/>
            </a:pPr>
            <a:r>
              <a:rPr lang="en" sz="1200" u="sng">
                <a:solidFill>
                  <a:schemeClr val="dk1"/>
                </a:solidFill>
              </a:rPr>
              <a:t>Violation of Classroom Visitation Rules</a:t>
            </a:r>
            <a:r>
              <a:rPr lang="en" sz="1200">
                <a:solidFill>
                  <a:schemeClr val="dk1"/>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chemeClr val="dk1"/>
              </a:solidFill>
            </a:endParaRPr>
          </a:p>
          <a:p>
            <a:pPr indent="0" lvl="0" marL="0" rtl="0" algn="l">
              <a:spcBef>
                <a:spcPts val="1600"/>
              </a:spcBef>
              <a:spcAft>
                <a:spcPts val="0"/>
              </a:spcAft>
              <a:buNone/>
            </a:pPr>
            <a:r>
              <a:rPr lang="en" sz="1200">
                <a:solidFill>
                  <a:schemeClr val="dk1"/>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chemeClr val="dk1"/>
              </a:solidFill>
            </a:endParaRPr>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en" sz="1200"/>
              <a:t> </a:t>
            </a:r>
            <a:endParaRPr sz="1200"/>
          </a:p>
        </p:txBody>
      </p:sp>
      <p:sp>
        <p:nvSpPr>
          <p:cNvPr id="478" name="Google Shape;478;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graphicFrame>
        <p:nvGraphicFramePr>
          <p:cNvPr id="95" name="Google Shape;95;p18"/>
          <p:cNvGraphicFramePr/>
          <p:nvPr/>
        </p:nvGraphicFramePr>
        <p:xfrm>
          <a:off x="414350" y="3324700"/>
          <a:ext cx="3000000" cy="3000000"/>
        </p:xfrm>
        <a:graphic>
          <a:graphicData uri="http://schemas.openxmlformats.org/drawingml/2006/table">
            <a:tbl>
              <a:tblPr>
                <a:noFill/>
                <a:tableStyleId>{B5AF2EE0-7CC6-4C6E-86C3-D7B0D84A6FA0}</a:tableStyleId>
              </a:tblPr>
              <a:tblGrid>
                <a:gridCol w="3971475"/>
                <a:gridCol w="2972325"/>
              </a:tblGrid>
              <a:tr h="381000">
                <a:tc gridSpan="2">
                  <a:txBody>
                    <a:bodyPr/>
                    <a:lstStyle/>
                    <a:p>
                      <a:pPr indent="0" lvl="0" marL="0" rtl="0" algn="ctr">
                        <a:spcBef>
                          <a:spcPts val="0"/>
                        </a:spcBef>
                        <a:spcAft>
                          <a:spcPts val="0"/>
                        </a:spcAft>
                        <a:buNone/>
                      </a:pPr>
                      <a:r>
                        <a:rPr b="1" lang="en">
                          <a:solidFill>
                            <a:schemeClr val="lt1"/>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Monica Hicks-Stout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r>
                        <a:rPr lang="en" sz="1200"/>
                        <a:t> or Designee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96200">
                <a:tc>
                  <a:txBody>
                    <a:bodyPr/>
                    <a:lstStyle/>
                    <a:p>
                      <a:pPr indent="0" lvl="0" marL="0" rtl="0" algn="l">
                        <a:spcBef>
                          <a:spcPts val="0"/>
                        </a:spcBef>
                        <a:spcAft>
                          <a:spcPts val="0"/>
                        </a:spcAft>
                        <a:buNone/>
                      </a:pPr>
                      <a:r>
                        <a:rPr lang="en" sz="1200"/>
                        <a:t>Linda Kellogg</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Christina Romero</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Classified Employee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Bianca Rold</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Parent of 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bl>
          </a:graphicData>
        </a:graphic>
      </p:graphicFrame>
      <p:sp>
        <p:nvSpPr>
          <p:cNvPr id="96" name="Google Shape;96;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7" name="Google Shape;97;p18"/>
          <p:cNvSpPr txBox="1"/>
          <p:nvPr/>
        </p:nvSpPr>
        <p:spPr>
          <a:xfrm>
            <a:off x="414300" y="124520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98" name="Google Shape;98;p18"/>
          <p:cNvSpPr txBox="1"/>
          <p:nvPr/>
        </p:nvSpPr>
        <p:spPr>
          <a:xfrm>
            <a:off x="364850" y="7752650"/>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4" name="Google Shape;484;p63"/>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64"/>
          <p:cNvSpPr txBox="1"/>
          <p:nvPr>
            <p:ph type="title"/>
          </p:nvPr>
        </p:nvSpPr>
        <p:spPr>
          <a:xfrm>
            <a:off x="264900" y="692098"/>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OUTSIDERS/VISITORS CHECKLIST</a:t>
            </a:r>
            <a:endParaRPr sz="2000"/>
          </a:p>
        </p:txBody>
      </p:sp>
      <p:sp>
        <p:nvSpPr>
          <p:cNvPr id="490" name="Google Shape;490;p64"/>
          <p:cNvSpPr txBox="1"/>
          <p:nvPr>
            <p:ph idx="1" type="body"/>
          </p:nvPr>
        </p:nvSpPr>
        <p:spPr>
          <a:xfrm>
            <a:off x="264900" y="1216925"/>
            <a:ext cx="7242600" cy="84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 of Checklist:  This checklist is intended to help establish a safety perimeter around the school, to control entry, exit, and removal of visitors and outsiders to the campus consistent with Board Policy AR 1250 Outsiders/Visitors.</a:t>
            </a:r>
            <a:endParaRPr b="1" sz="1200">
              <a:solidFill>
                <a:schemeClr val="dk1"/>
              </a:solidFill>
            </a:endParaRPr>
          </a:p>
          <a:p>
            <a:pPr indent="0" lvl="0" marL="0" rtl="0" algn="l">
              <a:spcBef>
                <a:spcPts val="1600"/>
              </a:spcBef>
              <a:spcAft>
                <a:spcPts val="0"/>
              </a:spcAft>
              <a:buNone/>
            </a:pPr>
            <a:r>
              <a:rPr b="1" lang="en" sz="1200">
                <a:solidFill>
                  <a:schemeClr val="dk1"/>
                </a:solidFill>
              </a:rPr>
              <a:t>Checklist:</a:t>
            </a:r>
            <a:endParaRPr b="1" sz="1200">
              <a:solidFill>
                <a:schemeClr val="dk1"/>
              </a:solidFill>
            </a:endParaRPr>
          </a:p>
          <a:p>
            <a:pPr indent="-304800" lvl="0" marL="457200" rtl="0" algn="l">
              <a:spcBef>
                <a:spcPts val="1600"/>
              </a:spcBef>
              <a:spcAft>
                <a:spcPts val="0"/>
              </a:spcAft>
              <a:buClr>
                <a:schemeClr val="dk1"/>
              </a:buClr>
              <a:buSzPts val="1200"/>
              <a:buChar char="●"/>
            </a:pPr>
            <a:r>
              <a:rPr lang="en" sz="1200">
                <a:solidFill>
                  <a:schemeClr val="dk1"/>
                </a:solidFill>
              </a:rPr>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visitors to the campus, except students of the school and staff members, shall register immediately upon entering any school building or grounds when school is in session.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Visits during school hours, including classroom visits are arranged with the teacher and principal/designee and are subject to specific procedures and limitations.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Appointments with teachers are set during non instructional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Visitors shall wear a visible means of identification provided by the school for visits while on school premises.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Employees direct visitors and outsiders without identification directly to the office.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include every visitor to the school campus </a:t>
            </a:r>
            <a:r>
              <a:rPr lang="en" sz="1200" u="sng">
                <a:solidFill>
                  <a:schemeClr val="dk1"/>
                </a:solidFill>
              </a:rPr>
              <a:t>except</a:t>
            </a:r>
            <a:r>
              <a:rPr lang="en" sz="1200">
                <a:solidFill>
                  <a:schemeClr val="dk1"/>
                </a:solidFill>
              </a:rPr>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solidFill>
                <a:schemeClr val="dk1"/>
              </a:solidFill>
            </a:endParaRPr>
          </a:p>
        </p:txBody>
      </p:sp>
      <p:sp>
        <p:nvSpPr>
          <p:cNvPr id="491" name="Google Shape;491;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7" name="Google Shape;497;p65"/>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65"/>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499" name="Google Shape;499;p65"/>
          <p:cNvSpPr/>
          <p:nvPr/>
        </p:nvSpPr>
        <p:spPr>
          <a:xfrm>
            <a:off x="417900" y="5703200"/>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6"/>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505" name="Google Shape;505;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6" name="Google Shape;506;p66"/>
          <p:cNvSpPr txBox="1"/>
          <p:nvPr/>
        </p:nvSpPr>
        <p:spPr>
          <a:xfrm>
            <a:off x="414300" y="677950"/>
            <a:ext cx="6943800" cy="12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500">
              <a:solidFill>
                <a:srgbClr val="0B5394"/>
              </a:solidFill>
            </a:endParaRPr>
          </a:p>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67"/>
          <p:cNvSpPr txBox="1"/>
          <p:nvPr>
            <p:ph type="title"/>
          </p:nvPr>
        </p:nvSpPr>
        <p:spPr>
          <a:xfrm>
            <a:off x="307363" y="55875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12" name="Google Shape;512;p67"/>
          <p:cNvSpPr txBox="1"/>
          <p:nvPr>
            <p:ph idx="1" type="body"/>
          </p:nvPr>
        </p:nvSpPr>
        <p:spPr>
          <a:xfrm>
            <a:off x="307375" y="888600"/>
            <a:ext cx="7242600" cy="1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13" name="Google Shape;513;p67"/>
          <p:cNvSpPr txBox="1"/>
          <p:nvPr/>
        </p:nvSpPr>
        <p:spPr>
          <a:xfrm>
            <a:off x="307375" y="4250250"/>
            <a:ext cx="7507500" cy="76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14" name="Google Shape;514;p67"/>
          <p:cNvGraphicFramePr/>
          <p:nvPr/>
        </p:nvGraphicFramePr>
        <p:xfrm>
          <a:off x="761600" y="1610050"/>
          <a:ext cx="3000000" cy="3000000"/>
        </p:xfrm>
        <a:graphic>
          <a:graphicData uri="http://schemas.openxmlformats.org/drawingml/2006/table">
            <a:tbl>
              <a:tblPr>
                <a:noFill/>
                <a:tableStyleId>{E5A06629-FB51-4183-82E3-9CF069C7FD5C}</a:tableStyleId>
              </a:tblPr>
              <a:tblGrid>
                <a:gridCol w="1644425"/>
                <a:gridCol w="4689700"/>
              </a:tblGrid>
              <a:tr h="12700">
                <a:tc>
                  <a:txBody>
                    <a:bodyPr/>
                    <a:lstStyle/>
                    <a:p>
                      <a:pPr indent="0" lvl="0" marL="0" rtl="0" algn="ctr">
                        <a:spcBef>
                          <a:spcPts val="0"/>
                        </a:spcBef>
                        <a:spcAft>
                          <a:spcPts val="0"/>
                        </a:spcAft>
                        <a:buNone/>
                      </a:pPr>
                      <a:r>
                        <a:rPr b="1" lang="en" sz="1100"/>
                        <a:t>Grade Level</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Number of Students</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Kindergarten</a:t>
                      </a:r>
                      <a:endParaRPr sz="1100"/>
                    </a:p>
                  </a:txBody>
                  <a:tcPr marT="27425" marB="27425" marR="27425" marL="27425"/>
                </a:tc>
                <a:tc>
                  <a:txBody>
                    <a:bodyPr/>
                    <a:lstStyle/>
                    <a:p>
                      <a:pPr indent="0" lvl="0" marL="0" rtl="0" algn="l">
                        <a:spcBef>
                          <a:spcPts val="0"/>
                        </a:spcBef>
                        <a:spcAft>
                          <a:spcPts val="0"/>
                        </a:spcAft>
                        <a:buNone/>
                      </a:pPr>
                      <a:r>
                        <a:rPr lang="en"/>
                        <a:t>76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1</a:t>
                      </a:r>
                      <a:endParaRPr sz="1100"/>
                    </a:p>
                  </a:txBody>
                  <a:tcPr marT="27425" marB="27425" marR="27425" marL="27425"/>
                </a:tc>
                <a:tc>
                  <a:txBody>
                    <a:bodyPr/>
                    <a:lstStyle/>
                    <a:p>
                      <a:pPr indent="0" lvl="0" marL="0" rtl="0" algn="l">
                        <a:spcBef>
                          <a:spcPts val="0"/>
                        </a:spcBef>
                        <a:spcAft>
                          <a:spcPts val="0"/>
                        </a:spcAft>
                        <a:buNone/>
                      </a:pPr>
                      <a:r>
                        <a:rPr lang="en"/>
                        <a:t>95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2</a:t>
                      </a:r>
                      <a:endParaRPr sz="1100"/>
                    </a:p>
                  </a:txBody>
                  <a:tcPr marT="27425" marB="27425" marR="27425" marL="27425"/>
                </a:tc>
                <a:tc>
                  <a:txBody>
                    <a:bodyPr/>
                    <a:lstStyle/>
                    <a:p>
                      <a:pPr indent="0" lvl="0" marL="0" rtl="0" algn="l">
                        <a:spcBef>
                          <a:spcPts val="0"/>
                        </a:spcBef>
                        <a:spcAft>
                          <a:spcPts val="0"/>
                        </a:spcAft>
                        <a:buNone/>
                      </a:pPr>
                      <a:r>
                        <a:rPr lang="en"/>
                        <a:t>80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3</a:t>
                      </a:r>
                      <a:endParaRPr sz="1100"/>
                    </a:p>
                  </a:txBody>
                  <a:tcPr marT="27425" marB="27425" marR="27425" marL="27425"/>
                </a:tc>
                <a:tc>
                  <a:txBody>
                    <a:bodyPr/>
                    <a:lstStyle/>
                    <a:p>
                      <a:pPr indent="0" lvl="0" marL="0" rtl="0" algn="l">
                        <a:spcBef>
                          <a:spcPts val="0"/>
                        </a:spcBef>
                        <a:spcAft>
                          <a:spcPts val="0"/>
                        </a:spcAft>
                        <a:buNone/>
                      </a:pPr>
                      <a:r>
                        <a:rPr lang="en"/>
                        <a:t>73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4</a:t>
                      </a:r>
                      <a:endParaRPr sz="1100"/>
                    </a:p>
                  </a:txBody>
                  <a:tcPr marT="27425" marB="27425" marR="27425" marL="27425"/>
                </a:tc>
                <a:tc>
                  <a:txBody>
                    <a:bodyPr/>
                    <a:lstStyle/>
                    <a:p>
                      <a:pPr indent="0" lvl="0" marL="0" rtl="0" algn="l">
                        <a:spcBef>
                          <a:spcPts val="0"/>
                        </a:spcBef>
                        <a:spcAft>
                          <a:spcPts val="0"/>
                        </a:spcAft>
                        <a:buNone/>
                      </a:pPr>
                      <a:r>
                        <a:rPr lang="en"/>
                        <a:t>100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5</a:t>
                      </a:r>
                      <a:endParaRPr sz="1100"/>
                    </a:p>
                  </a:txBody>
                  <a:tcPr marT="27425" marB="27425" marR="27425" marL="27425"/>
                </a:tc>
                <a:tc>
                  <a:txBody>
                    <a:bodyPr/>
                    <a:lstStyle/>
                    <a:p>
                      <a:pPr indent="0" lvl="0" marL="0" rtl="0" algn="l">
                        <a:spcBef>
                          <a:spcPts val="0"/>
                        </a:spcBef>
                        <a:spcAft>
                          <a:spcPts val="0"/>
                        </a:spcAft>
                        <a:buNone/>
                      </a:pPr>
                      <a:r>
                        <a:rPr lang="en"/>
                        <a:t>73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6</a:t>
                      </a:r>
                      <a:endParaRPr sz="1100"/>
                    </a:p>
                  </a:txBody>
                  <a:tcPr marT="27425" marB="27425" marR="27425" marL="27425"/>
                </a:tc>
                <a:tc>
                  <a:txBody>
                    <a:bodyPr/>
                    <a:lstStyle/>
                    <a:p>
                      <a:pPr indent="0" lvl="0" marL="0" rtl="0" algn="l">
                        <a:spcBef>
                          <a:spcPts val="0"/>
                        </a:spcBef>
                        <a:spcAft>
                          <a:spcPts val="0"/>
                        </a:spcAft>
                        <a:buNone/>
                      </a:pPr>
                      <a:r>
                        <a:rPr lang="en"/>
                        <a:t>82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7-8</a:t>
                      </a:r>
                      <a:endParaRPr sz="1100"/>
                    </a:p>
                  </a:txBody>
                  <a:tcPr marT="27425" marB="27425" marR="27425" marL="27425"/>
                </a:tc>
                <a:tc>
                  <a:txBody>
                    <a:bodyPr/>
                    <a:lstStyle/>
                    <a:p>
                      <a:pPr indent="0" lvl="0" marL="0" rtl="0" algn="l">
                        <a:spcBef>
                          <a:spcPts val="0"/>
                        </a:spcBef>
                        <a:spcAft>
                          <a:spcPts val="0"/>
                        </a:spcAft>
                        <a:buNone/>
                      </a:pPr>
                      <a:r>
                        <a:rPr lang="en"/>
                        <a:t>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b="1" lang="en" sz="1100"/>
                        <a:t>Total Enrollment</a:t>
                      </a:r>
                      <a:endParaRPr b="1" sz="1100"/>
                    </a:p>
                  </a:txBody>
                  <a:tcPr marT="27425" marB="27425" marR="27425" marL="27425"/>
                </a:tc>
                <a:tc>
                  <a:txBody>
                    <a:bodyPr/>
                    <a:lstStyle/>
                    <a:p>
                      <a:pPr indent="0" lvl="0" marL="0" rtl="0" algn="l">
                        <a:spcBef>
                          <a:spcPts val="0"/>
                        </a:spcBef>
                        <a:spcAft>
                          <a:spcPts val="0"/>
                        </a:spcAft>
                        <a:buNone/>
                      </a:pPr>
                      <a:r>
                        <a:rPr lang="en"/>
                        <a:t>609</a:t>
                      </a:r>
                      <a:endParaRPr/>
                    </a:p>
                  </a:txBody>
                  <a:tcPr marT="27425" marB="27425" marR="27425" marL="27425">
                    <a:solidFill>
                      <a:srgbClr val="CFE2F3"/>
                    </a:solidFill>
                  </a:tcPr>
                </a:tc>
              </a:tr>
            </a:tbl>
          </a:graphicData>
        </a:graphic>
      </p:graphicFrame>
      <p:graphicFrame>
        <p:nvGraphicFramePr>
          <p:cNvPr id="515" name="Google Shape;515;p67"/>
          <p:cNvGraphicFramePr/>
          <p:nvPr/>
        </p:nvGraphicFramePr>
        <p:xfrm>
          <a:off x="804025" y="4791450"/>
          <a:ext cx="3000000" cy="3000000"/>
        </p:xfrm>
        <a:graphic>
          <a:graphicData uri="http://schemas.openxmlformats.org/drawingml/2006/table">
            <a:tbl>
              <a:tblPr>
                <a:noFill/>
                <a:tableStyleId>{E5A06629-FB51-4183-82E3-9CF069C7FD5C}</a:tableStyleId>
              </a:tblPr>
              <a:tblGrid>
                <a:gridCol w="2456500"/>
                <a:gridCol w="3877625"/>
              </a:tblGrid>
              <a:tr h="12700">
                <a:tc>
                  <a:txBody>
                    <a:bodyPr/>
                    <a:lstStyle/>
                    <a:p>
                      <a:pPr indent="0" lvl="0" marL="0" rtl="0" algn="ctr">
                        <a:spcBef>
                          <a:spcPts val="0"/>
                        </a:spcBef>
                        <a:spcAft>
                          <a:spcPts val="0"/>
                        </a:spcAft>
                        <a:buNone/>
                      </a:pPr>
                      <a:r>
                        <a:rPr b="1" lang="en" sz="1100"/>
                        <a:t>Student Group</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Percent of Total Enrollment</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Black or African American</a:t>
                      </a:r>
                      <a:endParaRPr sz="1100"/>
                    </a:p>
                  </a:txBody>
                  <a:tcPr marT="27425" marB="27425" marR="27425" marL="27425"/>
                </a:tc>
                <a:tc>
                  <a:txBody>
                    <a:bodyPr/>
                    <a:lstStyle/>
                    <a:p>
                      <a:pPr indent="0" lvl="0" marL="0" rtl="0" algn="l">
                        <a:spcBef>
                          <a:spcPts val="0"/>
                        </a:spcBef>
                        <a:spcAft>
                          <a:spcPts val="0"/>
                        </a:spcAft>
                        <a:buNone/>
                      </a:pPr>
                      <a:r>
                        <a:rPr lang="en"/>
                        <a:t>17.57%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American Indian or Alaska Native</a:t>
                      </a:r>
                      <a:endParaRPr sz="1100"/>
                    </a:p>
                  </a:txBody>
                  <a:tcPr marT="27425" marB="27425" marR="27425" marL="27425"/>
                </a:tc>
                <a:tc>
                  <a:txBody>
                    <a:bodyPr/>
                    <a:lstStyle/>
                    <a:p>
                      <a:pPr indent="0" lvl="0" marL="0" rtl="0" algn="l">
                        <a:spcBef>
                          <a:spcPts val="0"/>
                        </a:spcBef>
                        <a:spcAft>
                          <a:spcPts val="0"/>
                        </a:spcAft>
                        <a:buNone/>
                      </a:pPr>
                      <a:r>
                        <a:rPr lang="en"/>
                        <a:t>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Asian</a:t>
                      </a:r>
                      <a:endParaRPr sz="1100"/>
                    </a:p>
                  </a:txBody>
                  <a:tcPr marT="27425" marB="27425" marR="27425" marL="27425"/>
                </a:tc>
                <a:tc>
                  <a:txBody>
                    <a:bodyPr/>
                    <a:lstStyle/>
                    <a:p>
                      <a:pPr indent="0" lvl="0" marL="0" rtl="0" algn="l">
                        <a:spcBef>
                          <a:spcPts val="0"/>
                        </a:spcBef>
                        <a:spcAft>
                          <a:spcPts val="0"/>
                        </a:spcAft>
                        <a:buNone/>
                      </a:pPr>
                      <a:r>
                        <a:rPr lang="en"/>
                        <a:t>2.3%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Filipino</a:t>
                      </a:r>
                      <a:endParaRPr sz="1100"/>
                    </a:p>
                  </a:txBody>
                  <a:tcPr marT="27425" marB="27425" marR="27425" marL="27425"/>
                </a:tc>
                <a:tc>
                  <a:txBody>
                    <a:bodyPr/>
                    <a:lstStyle/>
                    <a:p>
                      <a:pPr indent="0" lvl="0" marL="0" rtl="0" algn="l">
                        <a:spcBef>
                          <a:spcPts val="0"/>
                        </a:spcBef>
                        <a:spcAft>
                          <a:spcPts val="0"/>
                        </a:spcAft>
                        <a:buNone/>
                      </a:pPr>
                      <a:r>
                        <a:rPr lang="en"/>
                        <a:t>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Hispanic or Latino</a:t>
                      </a:r>
                      <a:endParaRPr sz="1100"/>
                    </a:p>
                  </a:txBody>
                  <a:tcPr marT="27425" marB="27425" marR="27425" marL="27425"/>
                </a:tc>
                <a:tc>
                  <a:txBody>
                    <a:bodyPr/>
                    <a:lstStyle/>
                    <a:p>
                      <a:pPr indent="0" lvl="0" marL="0" rtl="0" algn="l">
                        <a:spcBef>
                          <a:spcPts val="0"/>
                        </a:spcBef>
                        <a:spcAft>
                          <a:spcPts val="0"/>
                        </a:spcAft>
                        <a:buNone/>
                      </a:pPr>
                      <a:r>
                        <a:rPr lang="en"/>
                        <a:t>68.97%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White</a:t>
                      </a:r>
                      <a:endParaRPr sz="1100"/>
                    </a:p>
                  </a:txBody>
                  <a:tcPr marT="27425" marB="27425" marR="27425" marL="27425"/>
                </a:tc>
                <a:tc>
                  <a:txBody>
                    <a:bodyPr/>
                    <a:lstStyle/>
                    <a:p>
                      <a:pPr indent="0" lvl="0" marL="0" rtl="0" algn="l">
                        <a:spcBef>
                          <a:spcPts val="0"/>
                        </a:spcBef>
                        <a:spcAft>
                          <a:spcPts val="0"/>
                        </a:spcAft>
                        <a:buNone/>
                      </a:pPr>
                      <a:r>
                        <a:rPr lang="en"/>
                        <a:t>7.22%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Two or More Races</a:t>
                      </a:r>
                      <a:endParaRPr sz="1100"/>
                    </a:p>
                  </a:txBody>
                  <a:tcPr marT="27425" marB="27425" marR="27425" marL="27425"/>
                </a:tc>
                <a:tc>
                  <a:txBody>
                    <a:bodyPr/>
                    <a:lstStyle/>
                    <a:p>
                      <a:pPr indent="0" lvl="0" marL="0" rtl="0" algn="l">
                        <a:spcBef>
                          <a:spcPts val="0"/>
                        </a:spcBef>
                        <a:spcAft>
                          <a:spcPts val="0"/>
                        </a:spcAft>
                        <a:buNone/>
                      </a:pPr>
                      <a:r>
                        <a:rPr lang="en"/>
                        <a:t>2.13%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Socioeconomically Disadvantaged</a:t>
                      </a:r>
                      <a:endParaRPr sz="1100"/>
                    </a:p>
                  </a:txBody>
                  <a:tcPr marT="27425" marB="27425" marR="27425" marL="27425"/>
                </a:tc>
                <a:tc>
                  <a:txBody>
                    <a:bodyPr/>
                    <a:lstStyle/>
                    <a:p>
                      <a:pPr indent="0" lvl="0" marL="0" rtl="0" algn="l">
                        <a:spcBef>
                          <a:spcPts val="0"/>
                        </a:spcBef>
                        <a:spcAft>
                          <a:spcPts val="0"/>
                        </a:spcAft>
                        <a:buNone/>
                      </a:pPr>
                      <a:r>
                        <a:rPr lang="en"/>
                        <a:t>87.03%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English Learners</a:t>
                      </a:r>
                      <a:endParaRPr sz="1100"/>
                    </a:p>
                  </a:txBody>
                  <a:tcPr marT="27425" marB="27425" marR="27425" marL="27425"/>
                </a:tc>
                <a:tc>
                  <a:txBody>
                    <a:bodyPr/>
                    <a:lstStyle/>
                    <a:p>
                      <a:pPr indent="0" lvl="0" marL="0" rtl="0" algn="l">
                        <a:spcBef>
                          <a:spcPts val="0"/>
                        </a:spcBef>
                        <a:spcAft>
                          <a:spcPts val="0"/>
                        </a:spcAft>
                        <a:buNone/>
                      </a:pPr>
                      <a:r>
                        <a:rPr lang="en"/>
                        <a:t>19.21%</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Students with Disabilities</a:t>
                      </a:r>
                      <a:endParaRPr sz="1100"/>
                    </a:p>
                  </a:txBody>
                  <a:tcPr marT="27425" marB="27425" marR="27425" marL="27425"/>
                </a:tc>
                <a:tc>
                  <a:txBody>
                    <a:bodyPr/>
                    <a:lstStyle/>
                    <a:p>
                      <a:pPr indent="0" lvl="0" marL="0" rtl="0" algn="l">
                        <a:spcBef>
                          <a:spcPts val="0"/>
                        </a:spcBef>
                        <a:spcAft>
                          <a:spcPts val="0"/>
                        </a:spcAft>
                        <a:buNone/>
                      </a:pPr>
                      <a:r>
                        <a:rPr lang="en"/>
                        <a:t>11.17%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Homeless</a:t>
                      </a:r>
                      <a:endParaRPr sz="1100"/>
                    </a:p>
                  </a:txBody>
                  <a:tcPr marT="27425" marB="27425" marR="27425" marL="27425"/>
                </a:tc>
                <a:tc>
                  <a:txBody>
                    <a:bodyPr/>
                    <a:lstStyle/>
                    <a:p>
                      <a:pPr indent="0" lvl="0" marL="0" rtl="0" algn="l">
                        <a:spcBef>
                          <a:spcPts val="0"/>
                        </a:spcBef>
                        <a:spcAft>
                          <a:spcPts val="0"/>
                        </a:spcAft>
                        <a:buNone/>
                      </a:pPr>
                      <a:r>
                        <a:rPr lang="en"/>
                        <a:t>4.55%</a:t>
                      </a:r>
                      <a:endParaRPr/>
                    </a:p>
                  </a:txBody>
                  <a:tcPr marT="27425" marB="27425" marR="27425" marL="27425">
                    <a:solidFill>
                      <a:srgbClr val="CFE2F3"/>
                    </a:solidFill>
                  </a:tcPr>
                </a:tc>
              </a:tr>
            </a:tbl>
          </a:graphicData>
        </a:graphic>
      </p:graphicFrame>
      <p:sp>
        <p:nvSpPr>
          <p:cNvPr id="516" name="Google Shape;516;p67"/>
          <p:cNvSpPr txBox="1"/>
          <p:nvPr/>
        </p:nvSpPr>
        <p:spPr>
          <a:xfrm>
            <a:off x="307375" y="7906300"/>
            <a:ext cx="6936900" cy="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17" name="Google Shape;517;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18" name="Google Shape;518;p67"/>
          <p:cNvGraphicFramePr/>
          <p:nvPr/>
        </p:nvGraphicFramePr>
        <p:xfrm>
          <a:off x="804025" y="8246500"/>
          <a:ext cx="3000000" cy="3000000"/>
        </p:xfrm>
        <a:graphic>
          <a:graphicData uri="http://schemas.openxmlformats.org/drawingml/2006/table">
            <a:tbl>
              <a:tblPr>
                <a:noFill/>
                <a:tableStyleId>{B5AF2EE0-7CC6-4C6E-86C3-D7B0D84A6FA0}</a:tableStyleId>
              </a:tblPr>
              <a:tblGrid>
                <a:gridCol w="2073050"/>
                <a:gridCol w="1374175"/>
                <a:gridCol w="1382400"/>
                <a:gridCol w="1504500"/>
              </a:tblGrid>
              <a:tr h="350475">
                <a:tc>
                  <a:txBody>
                    <a:bodyPr/>
                    <a:lstStyle/>
                    <a:p>
                      <a:pPr indent="0" lvl="0" marL="0" rtl="0" algn="l">
                        <a:spcBef>
                          <a:spcPts val="0"/>
                        </a:spcBef>
                        <a:spcAft>
                          <a:spcPts val="0"/>
                        </a:spcAft>
                        <a:buNone/>
                      </a:pPr>
                      <a:r>
                        <a:rPr b="1" lang="en" sz="1100"/>
                        <a:t>Rate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2020-21</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2021-22</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2022-23</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r>
              <a:tr h="247750">
                <a:tc>
                  <a:txBody>
                    <a:bodyPr/>
                    <a:lstStyle/>
                    <a:p>
                      <a:pPr indent="0" lvl="0" marL="0" rtl="0" algn="l">
                        <a:lnSpc>
                          <a:spcPct val="80000"/>
                        </a:lnSpc>
                        <a:spcBef>
                          <a:spcPts val="0"/>
                        </a:spcBef>
                        <a:spcAft>
                          <a:spcPts val="0"/>
                        </a:spcAft>
                        <a:buNone/>
                      </a:pPr>
                      <a:r>
                        <a:rPr lang="en" sz="1100"/>
                        <a:t>Suspensions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1.1%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2.7%</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96200">
                <a:tc>
                  <a:txBody>
                    <a:bodyPr/>
                    <a:lstStyle/>
                    <a:p>
                      <a:pPr indent="0" lvl="0" marL="0" rtl="0" algn="l">
                        <a:lnSpc>
                          <a:spcPct val="80000"/>
                        </a:lnSpc>
                        <a:spcBef>
                          <a:spcPts val="0"/>
                        </a:spcBef>
                        <a:spcAft>
                          <a:spcPts val="0"/>
                        </a:spcAft>
                        <a:buNone/>
                      </a:pPr>
                      <a:r>
                        <a:rPr lang="en" sz="1100"/>
                        <a:t>Expulsions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8"/>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24" name="Google Shape;524;p68"/>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25" name="Google Shape;525;p68"/>
          <p:cNvSpPr txBox="1"/>
          <p:nvPr/>
        </p:nvSpPr>
        <p:spPr>
          <a:xfrm>
            <a:off x="470400" y="3262150"/>
            <a:ext cx="6892800" cy="37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endParaRPr/>
          </a:p>
        </p:txBody>
      </p:sp>
      <p:graphicFrame>
        <p:nvGraphicFramePr>
          <p:cNvPr id="526" name="Google Shape;526;p68"/>
          <p:cNvGraphicFramePr/>
          <p:nvPr/>
        </p:nvGraphicFramePr>
        <p:xfrm>
          <a:off x="470538" y="3638650"/>
          <a:ext cx="3000000" cy="3000000"/>
        </p:xfrm>
        <a:graphic>
          <a:graphicData uri="http://schemas.openxmlformats.org/drawingml/2006/table">
            <a:tbl>
              <a:tblPr>
                <a:noFill/>
                <a:tableStyleId>{E5A06629-FB51-4183-82E3-9CF069C7FD5C}</a:tableStyleId>
              </a:tblPr>
              <a:tblGrid>
                <a:gridCol w="2213675"/>
                <a:gridCol w="1447400"/>
                <a:gridCol w="3231575"/>
              </a:tblGrid>
              <a:tr h="12700">
                <a:tc>
                  <a:txBody>
                    <a:bodyPr/>
                    <a:lstStyle/>
                    <a:p>
                      <a:pPr indent="0" lvl="0" marL="0" rtl="0" algn="ctr">
                        <a:spcBef>
                          <a:spcPts val="0"/>
                        </a:spcBef>
                        <a:spcAft>
                          <a:spcPts val="0"/>
                        </a:spcAft>
                        <a:buNone/>
                      </a:pPr>
                      <a:r>
                        <a:rPr b="1" lang="en" sz="1000"/>
                        <a:t>System Inspected</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Rating</a:t>
                      </a:r>
                      <a:endParaRPr b="1" sz="1000"/>
                    </a:p>
                  </a:txBody>
                  <a:tcPr marT="27425" marB="27425" marR="27425" marL="27425">
                    <a:lnB cap="flat" cmpd="sng" w="12700">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rPr b="1" lang="en" sz="1000"/>
                        <a:t>Repair Needed and Action Taken or Planned</a:t>
                      </a:r>
                      <a:endParaRPr b="1" sz="1000"/>
                    </a:p>
                  </a:txBody>
                  <a:tcPr marT="27425" marB="27425" marR="27425" marL="27425">
                    <a:lnB cap="flat" cmpd="sng" w="12700">
                      <a:solidFill>
                        <a:srgbClr val="000000"/>
                      </a:solidFill>
                      <a:prstDash val="solid"/>
                      <a:round/>
                      <a:headEnd len="sm" w="sm" type="none"/>
                      <a:tailEnd len="sm" w="sm" type="none"/>
                    </a:lnB>
                    <a:solidFill>
                      <a:srgbClr val="9FC5E8"/>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t>N/A</a:t>
                      </a:r>
                      <a:endParaRPr sz="10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200">
                          <a:solidFill>
                            <a:srgbClr val="000000"/>
                          </a:solidFill>
                        </a:rPr>
                        <a:t>Good</a:t>
                      </a:r>
                      <a:endParaRPr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000">
                          <a:solidFill>
                            <a:srgbClr val="000000"/>
                          </a:solidFill>
                        </a:rPr>
                        <a:t>N/A</a:t>
                      </a:r>
                      <a:endParaRPr sz="10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01400">
                <a:tc>
                  <a:txBody>
                    <a:bodyPr/>
                    <a:lstStyle/>
                    <a:p>
                      <a:pPr indent="0" lvl="0" marL="0" rtl="0" algn="l">
                        <a:spcBef>
                          <a:spcPts val="0"/>
                        </a:spcBef>
                        <a:spcAft>
                          <a:spcPts val="0"/>
                        </a:spcAft>
                        <a:buNone/>
                      </a:pPr>
                      <a:r>
                        <a:rPr b="1" lang="en" sz="1000"/>
                        <a:t>Overall Rating</a:t>
                      </a:r>
                      <a:endParaRPr b="1" sz="1000"/>
                    </a:p>
                  </a:txBody>
                  <a:tcPr marT="27425" marB="27425" marR="27425" marL="27425" anchor="ctr">
                    <a:lnR cap="flat" cmpd="sng" w="12700">
                      <a:solidFill>
                        <a:srgbClr val="000000"/>
                      </a:solidFill>
                      <a:prstDash val="solid"/>
                      <a:round/>
                      <a:headEnd len="sm" w="sm" type="none"/>
                      <a:tailEnd len="sm" w="sm" type="none"/>
                    </a:lnR>
                    <a:solidFill>
                      <a:srgbClr val="9FC5E8"/>
                    </a:solidFill>
                  </a:tcPr>
                </a:tc>
                <a:tc>
                  <a:txBody>
                    <a:bodyPr/>
                    <a:lstStyle/>
                    <a:p>
                      <a:pPr indent="0" lvl="0" marL="0" rtl="0" algn="ctr">
                        <a:spcBef>
                          <a:spcPts val="0"/>
                        </a:spcBef>
                        <a:spcAft>
                          <a:spcPts val="0"/>
                        </a:spcAft>
                        <a:buNone/>
                      </a:pPr>
                      <a:r>
                        <a:rPr lang="en" sz="900"/>
                        <a:t>100% / EXEMPLARY</a:t>
                      </a:r>
                      <a:endParaRPr sz="9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c>
                  <a:txBody>
                    <a:bodyPr/>
                    <a:lstStyle/>
                    <a:p>
                      <a:pPr indent="0" lvl="0" marL="0" rtl="0" algn="ctr">
                        <a:spcBef>
                          <a:spcPts val="0"/>
                        </a:spcBef>
                        <a:spcAft>
                          <a:spcPts val="0"/>
                        </a:spcAft>
                        <a:buNone/>
                      </a:pPr>
                      <a:r>
                        <a:t/>
                      </a:r>
                      <a:endParaRPr sz="10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sp>
        <p:nvSpPr>
          <p:cNvPr id="527" name="Google Shape;527;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9"/>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533" name="Google Shape;533;p69"/>
          <p:cNvSpPr txBox="1"/>
          <p:nvPr>
            <p:ph idx="1" type="body"/>
          </p:nvPr>
        </p:nvSpPr>
        <p:spPr>
          <a:xfrm>
            <a:off x="264900" y="1546225"/>
            <a:ext cx="7242600" cy="4472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a:t>
            </a:r>
            <a:r>
              <a:rPr lang="en" sz="1200" u="sng">
                <a:solidFill>
                  <a:schemeClr val="hlink"/>
                </a:solidFill>
                <a:hlinkClick r:id="rId4"/>
              </a:rPr>
              <a:t>Handbook</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l">
              <a:spcBef>
                <a:spcPts val="1600"/>
              </a:spcBef>
              <a:spcAft>
                <a:spcPts val="0"/>
              </a:spcAft>
              <a:buNone/>
            </a:pPr>
            <a:r>
              <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534" name="Google Shape;534;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70"/>
          <p:cNvSpPr txBox="1"/>
          <p:nvPr>
            <p:ph type="title"/>
          </p:nvPr>
        </p:nvSpPr>
        <p:spPr>
          <a:xfrm>
            <a:off x="264950" y="73348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t>Chronic Absenteeism Rates</a:t>
            </a:r>
            <a:endParaRPr b="1" sz="1600"/>
          </a:p>
          <a:p>
            <a:pPr indent="0" lvl="0" marL="0" rtl="0" algn="l">
              <a:lnSpc>
                <a:spcPct val="115000"/>
              </a:lnSpc>
              <a:spcBef>
                <a:spcPts val="1600"/>
              </a:spcBef>
              <a:spcAft>
                <a:spcPts val="1600"/>
              </a:spcAft>
              <a:buClr>
                <a:schemeClr val="dk1"/>
              </a:buClr>
              <a:buSzPts val="1100"/>
              <a:buFont typeface="Arial"/>
              <a:buNone/>
            </a:pPr>
            <a:r>
              <a:t/>
            </a:r>
            <a:endParaRPr b="1" sz="1600"/>
          </a:p>
        </p:txBody>
      </p:sp>
      <p:sp>
        <p:nvSpPr>
          <p:cNvPr id="540" name="Google Shape;540;p70"/>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541" name="Google Shape;541;p70"/>
          <p:cNvGraphicFramePr/>
          <p:nvPr/>
        </p:nvGraphicFramePr>
        <p:xfrm>
          <a:off x="529938" y="2051100"/>
          <a:ext cx="3000000" cy="3000000"/>
        </p:xfrm>
        <a:graphic>
          <a:graphicData uri="http://schemas.openxmlformats.org/drawingml/2006/table">
            <a:tbl>
              <a:tblPr>
                <a:noFill/>
                <a:tableStyleId>{E5A06629-FB51-4183-82E3-9CF069C7FD5C}</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33000">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Stine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674</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674</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91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13.50</a:t>
                      </a:r>
                      <a:r>
                        <a:rPr lang="en" sz="1100"/>
                        <a:t>%</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42" name="Google Shape;542;p70"/>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543" name="Google Shape;543;p70"/>
          <p:cNvGraphicFramePr/>
          <p:nvPr/>
        </p:nvGraphicFramePr>
        <p:xfrm>
          <a:off x="529925" y="3921750"/>
          <a:ext cx="3000000" cy="3000000"/>
        </p:xfrm>
        <a:graphic>
          <a:graphicData uri="http://schemas.openxmlformats.org/drawingml/2006/table">
            <a:tbl>
              <a:tblPr>
                <a:noFill/>
                <a:tableStyleId>{E5A06629-FB51-4183-82E3-9CF069C7FD5C}</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19175">
                <a:tc>
                  <a:txBody>
                    <a:bodyPr/>
                    <a:lstStyle/>
                    <a:p>
                      <a:pPr indent="0" lvl="0" marL="0" rtl="0" algn="l">
                        <a:spcBef>
                          <a:spcPts val="0"/>
                        </a:spcBef>
                        <a:spcAft>
                          <a:spcPts val="0"/>
                        </a:spcAft>
                        <a:buNone/>
                      </a:pPr>
                      <a:r>
                        <a:rPr lang="en" sz="1100"/>
                        <a:t>Stine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610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610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292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48%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44" name="Google Shape;544;p70"/>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545" name="Google Shape;545;p70"/>
          <p:cNvGraphicFramePr/>
          <p:nvPr/>
        </p:nvGraphicFramePr>
        <p:xfrm>
          <a:off x="529975" y="5980675"/>
          <a:ext cx="3000000" cy="3000000"/>
        </p:xfrm>
        <a:graphic>
          <a:graphicData uri="http://schemas.openxmlformats.org/drawingml/2006/table">
            <a:tbl>
              <a:tblPr>
                <a:noFill/>
                <a:tableStyleId>{E5A06629-FB51-4183-82E3-9CF069C7FD5C}</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05325">
                <a:tc>
                  <a:txBody>
                    <a:bodyPr/>
                    <a:lstStyle/>
                    <a:p>
                      <a:pPr indent="0" lvl="0" marL="0" rtl="0" algn="l">
                        <a:spcBef>
                          <a:spcPts val="0"/>
                        </a:spcBef>
                        <a:spcAft>
                          <a:spcPts val="0"/>
                        </a:spcAft>
                        <a:buNone/>
                      </a:pPr>
                      <a:r>
                        <a:rPr lang="en" sz="1100"/>
                        <a:t>Stine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618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618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201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30%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46" name="Google Shape;546;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71"/>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52" name="Google Shape;552;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3" name="Google Shape;553;p71"/>
          <p:cNvSpPr txBox="1"/>
          <p:nvPr/>
        </p:nvSpPr>
        <p:spPr>
          <a:xfrm>
            <a:off x="733925" y="2510450"/>
            <a:ext cx="6162900" cy="294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600">
                <a:solidFill>
                  <a:schemeClr val="dk1"/>
                </a:solidFill>
                <a:highlight>
                  <a:srgbClr val="CFE2F3"/>
                </a:highlight>
              </a:rPr>
              <a:t>INSERT </a:t>
            </a:r>
            <a:endParaRPr b="1" sz="3600">
              <a:solidFill>
                <a:schemeClr val="dk1"/>
              </a:solidFill>
              <a:highlight>
                <a:srgbClr val="CFE2F3"/>
              </a:highlight>
            </a:endParaRPr>
          </a:p>
          <a:p>
            <a:pPr indent="0" lvl="0" marL="0" rtl="0" algn="ctr">
              <a:lnSpc>
                <a:spcPct val="115000"/>
              </a:lnSpc>
              <a:spcBef>
                <a:spcPts val="0"/>
              </a:spcBef>
              <a:spcAft>
                <a:spcPts val="0"/>
              </a:spcAft>
              <a:buNone/>
            </a:pPr>
            <a:r>
              <a:rPr b="1" lang="en" sz="3600">
                <a:solidFill>
                  <a:schemeClr val="dk1"/>
                </a:solidFill>
                <a:highlight>
                  <a:srgbClr val="CFE2F3"/>
                </a:highlight>
              </a:rPr>
              <a:t>CRIME ANALYSIS</a:t>
            </a:r>
            <a:endParaRPr b="1" sz="3600">
              <a:solidFill>
                <a:schemeClr val="dk1"/>
              </a:solidFill>
              <a:highlight>
                <a:srgbClr val="CFE2F3"/>
              </a:highlight>
            </a:endParaRPr>
          </a:p>
          <a:p>
            <a:pPr indent="0" lvl="0" marL="0" rtl="0" algn="ctr">
              <a:lnSpc>
                <a:spcPct val="115000"/>
              </a:lnSpc>
              <a:spcBef>
                <a:spcPts val="0"/>
              </a:spcBef>
              <a:spcAft>
                <a:spcPts val="0"/>
              </a:spcAft>
              <a:buClr>
                <a:schemeClr val="dk1"/>
              </a:buClr>
              <a:buSzPts val="1100"/>
              <a:buFont typeface="Arial"/>
              <a:buNone/>
            </a:pPr>
            <a:r>
              <a:rPr b="1" lang="en" sz="3600">
                <a:solidFill>
                  <a:schemeClr val="dk1"/>
                </a:solidFill>
                <a:highlight>
                  <a:srgbClr val="CFE2F3"/>
                </a:highlight>
              </a:rPr>
              <a:t>HERE</a:t>
            </a:r>
            <a:endParaRPr b="1" sz="3600">
              <a:solidFill>
                <a:schemeClr val="dk1"/>
              </a:solidFill>
              <a:highlight>
                <a:srgbClr val="CFE2F3"/>
              </a:highlight>
            </a:endParaRPr>
          </a:p>
          <a:p>
            <a:pPr indent="0" lvl="0" marL="0" rtl="0" algn="ctr">
              <a:lnSpc>
                <a:spcPct val="115000"/>
              </a:lnSpc>
              <a:spcBef>
                <a:spcPts val="0"/>
              </a:spcBef>
              <a:spcAft>
                <a:spcPts val="0"/>
              </a:spcAft>
              <a:buNone/>
            </a:pPr>
            <a:r>
              <a:rPr b="1" i="1" lang="en" sz="3600">
                <a:solidFill>
                  <a:schemeClr val="dk1"/>
                </a:solidFill>
                <a:highlight>
                  <a:srgbClr val="CFE2F3"/>
                </a:highlight>
              </a:rPr>
              <a:t>(Contact </a:t>
            </a:r>
            <a:r>
              <a:rPr b="1" i="1" lang="en" sz="3600">
                <a:solidFill>
                  <a:schemeClr val="dk1"/>
                </a:solidFill>
                <a:highlight>
                  <a:srgbClr val="CFE2F3"/>
                </a:highlight>
              </a:rPr>
              <a:t>Shelly</a:t>
            </a:r>
            <a:r>
              <a:rPr b="1" i="1" lang="en" sz="3600">
                <a:solidFill>
                  <a:schemeClr val="dk1"/>
                </a:solidFill>
                <a:highlight>
                  <a:srgbClr val="CFE2F3"/>
                </a:highlight>
              </a:rPr>
              <a:t> Tiffin) </a:t>
            </a:r>
            <a:endParaRPr b="1" i="1" sz="3600">
              <a:solidFill>
                <a:schemeClr val="dk1"/>
              </a:solidFill>
              <a:highlight>
                <a:srgbClr val="CFE2F3"/>
              </a:highlight>
            </a:endParaRPr>
          </a:p>
          <a:p>
            <a:pPr indent="0" lvl="0" marL="0" rtl="0" algn="l">
              <a:lnSpc>
                <a:spcPct val="115000"/>
              </a:lnSpc>
              <a:spcBef>
                <a:spcPts val="0"/>
              </a:spcBef>
              <a:spcAft>
                <a:spcPts val="0"/>
              </a:spcAft>
              <a:buNone/>
            </a:pPr>
            <a:r>
              <a:t/>
            </a:r>
            <a:endParaRPr/>
          </a:p>
        </p:txBody>
      </p:sp>
      <p:pic>
        <p:nvPicPr>
          <p:cNvPr id="554" name="Google Shape;554;p71"/>
          <p:cNvPicPr preferRelativeResize="0"/>
          <p:nvPr/>
        </p:nvPicPr>
        <p:blipFill>
          <a:blip r:embed="rId3">
            <a:alphaModFix/>
          </a:blip>
          <a:stretch>
            <a:fillRect/>
          </a:stretch>
        </p:blipFill>
        <p:spPr>
          <a:xfrm>
            <a:off x="539100" y="568725"/>
            <a:ext cx="6552557" cy="8920951"/>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2"/>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60" name="Google Shape;560;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1" name="Google Shape;561;p72"/>
          <p:cNvSpPr txBox="1"/>
          <p:nvPr/>
        </p:nvSpPr>
        <p:spPr>
          <a:xfrm>
            <a:off x="733925" y="2510450"/>
            <a:ext cx="6162900" cy="294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600">
                <a:solidFill>
                  <a:schemeClr val="dk1"/>
                </a:solidFill>
                <a:highlight>
                  <a:srgbClr val="CFE2F3"/>
                </a:highlight>
              </a:rPr>
              <a:t>INSERT </a:t>
            </a:r>
            <a:endParaRPr b="1" sz="3600">
              <a:solidFill>
                <a:schemeClr val="dk1"/>
              </a:solidFill>
              <a:highlight>
                <a:srgbClr val="CFE2F3"/>
              </a:highlight>
            </a:endParaRPr>
          </a:p>
          <a:p>
            <a:pPr indent="0" lvl="0" marL="0" rtl="0" algn="ctr">
              <a:lnSpc>
                <a:spcPct val="115000"/>
              </a:lnSpc>
              <a:spcBef>
                <a:spcPts val="0"/>
              </a:spcBef>
              <a:spcAft>
                <a:spcPts val="0"/>
              </a:spcAft>
              <a:buNone/>
            </a:pPr>
            <a:r>
              <a:rPr b="1" lang="en" sz="3600">
                <a:solidFill>
                  <a:schemeClr val="dk1"/>
                </a:solidFill>
                <a:highlight>
                  <a:srgbClr val="CFE2F3"/>
                </a:highlight>
              </a:rPr>
              <a:t>CRIME ANALYSIS</a:t>
            </a:r>
            <a:endParaRPr b="1" sz="3600">
              <a:solidFill>
                <a:schemeClr val="dk1"/>
              </a:solidFill>
              <a:highlight>
                <a:srgbClr val="CFE2F3"/>
              </a:highlight>
            </a:endParaRPr>
          </a:p>
          <a:p>
            <a:pPr indent="0" lvl="0" marL="0" rtl="0" algn="ctr">
              <a:lnSpc>
                <a:spcPct val="115000"/>
              </a:lnSpc>
              <a:spcBef>
                <a:spcPts val="0"/>
              </a:spcBef>
              <a:spcAft>
                <a:spcPts val="0"/>
              </a:spcAft>
              <a:buClr>
                <a:schemeClr val="dk1"/>
              </a:buClr>
              <a:buSzPts val="1100"/>
              <a:buFont typeface="Arial"/>
              <a:buNone/>
            </a:pPr>
            <a:r>
              <a:rPr b="1" lang="en" sz="3600">
                <a:solidFill>
                  <a:schemeClr val="dk1"/>
                </a:solidFill>
                <a:highlight>
                  <a:srgbClr val="CFE2F3"/>
                </a:highlight>
              </a:rPr>
              <a:t>HERE</a:t>
            </a:r>
            <a:endParaRPr b="1" sz="3600">
              <a:solidFill>
                <a:schemeClr val="dk1"/>
              </a:solidFill>
              <a:highlight>
                <a:srgbClr val="CFE2F3"/>
              </a:highlight>
            </a:endParaRPr>
          </a:p>
          <a:p>
            <a:pPr indent="0" lvl="0" marL="0" rtl="0" algn="ctr">
              <a:lnSpc>
                <a:spcPct val="115000"/>
              </a:lnSpc>
              <a:spcBef>
                <a:spcPts val="0"/>
              </a:spcBef>
              <a:spcAft>
                <a:spcPts val="0"/>
              </a:spcAft>
              <a:buNone/>
            </a:pPr>
            <a:r>
              <a:rPr b="1" i="1" lang="en" sz="3600">
                <a:solidFill>
                  <a:schemeClr val="dk1"/>
                </a:solidFill>
                <a:highlight>
                  <a:srgbClr val="CFE2F3"/>
                </a:highlight>
              </a:rPr>
              <a:t>(Contact </a:t>
            </a:r>
            <a:r>
              <a:rPr b="1" i="1" lang="en" sz="3600">
                <a:solidFill>
                  <a:schemeClr val="dk1"/>
                </a:solidFill>
                <a:highlight>
                  <a:srgbClr val="CFE2F3"/>
                </a:highlight>
              </a:rPr>
              <a:t>Shelly</a:t>
            </a:r>
            <a:r>
              <a:rPr b="1" i="1" lang="en" sz="3600">
                <a:solidFill>
                  <a:schemeClr val="dk1"/>
                </a:solidFill>
                <a:highlight>
                  <a:srgbClr val="CFE2F3"/>
                </a:highlight>
              </a:rPr>
              <a:t> Tiffin) </a:t>
            </a:r>
            <a:endParaRPr b="1" i="1" sz="3600">
              <a:solidFill>
                <a:schemeClr val="dk1"/>
              </a:solidFill>
              <a:highlight>
                <a:srgbClr val="CFE2F3"/>
              </a:highlight>
            </a:endParaRPr>
          </a:p>
          <a:p>
            <a:pPr indent="0" lvl="0" marL="0" rtl="0" algn="l">
              <a:lnSpc>
                <a:spcPct val="115000"/>
              </a:lnSpc>
              <a:spcBef>
                <a:spcPts val="0"/>
              </a:spcBef>
              <a:spcAft>
                <a:spcPts val="0"/>
              </a:spcAft>
              <a:buNone/>
            </a:pPr>
            <a:r>
              <a:t/>
            </a:r>
            <a:endParaRPr/>
          </a:p>
        </p:txBody>
      </p:sp>
      <p:pic>
        <p:nvPicPr>
          <p:cNvPr id="562" name="Google Shape;562;p72"/>
          <p:cNvPicPr preferRelativeResize="0"/>
          <p:nvPr/>
        </p:nvPicPr>
        <p:blipFill>
          <a:blip r:embed="rId3">
            <a:alphaModFix/>
          </a:blip>
          <a:stretch>
            <a:fillRect/>
          </a:stretch>
        </p:blipFill>
        <p:spPr>
          <a:xfrm>
            <a:off x="609975" y="568725"/>
            <a:ext cx="6552557" cy="8920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4" name="Google Shape;104;p19"/>
          <p:cNvGraphicFramePr/>
          <p:nvPr/>
        </p:nvGraphicFramePr>
        <p:xfrm>
          <a:off x="537038" y="1499925"/>
          <a:ext cx="3000000" cy="3000000"/>
        </p:xfrm>
        <a:graphic>
          <a:graphicData uri="http://schemas.openxmlformats.org/drawingml/2006/table">
            <a:tbl>
              <a:tblPr>
                <a:noFill/>
                <a:tableStyleId>{E5A06629-FB51-4183-82E3-9CF069C7FD5C}</a:tableStyleId>
              </a:tblPr>
              <a:tblGrid>
                <a:gridCol w="2313975"/>
                <a:gridCol w="2256125"/>
                <a:gridCol w="2256125"/>
              </a:tblGrid>
              <a:tr h="693325">
                <a:tc>
                  <a:txBody>
                    <a:bodyPr/>
                    <a:lstStyle/>
                    <a:p>
                      <a:pPr indent="0" lvl="0" marL="0" rtl="0" algn="l">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solidFill>
                      <a:srgbClr val="3D85C6"/>
                    </a:solidFill>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b="1" lang="en" sz="1200">
                          <a:solidFill>
                            <a:srgbClr val="CB0B0B"/>
                          </a:solidFill>
                        </a:rPr>
                        <a:t>Do not share this plan until it has been approved by the Board</a:t>
                      </a:r>
                      <a:endParaRPr b="1" sz="1200">
                        <a:solidFill>
                          <a:srgbClr val="CB0B0B"/>
                        </a:solidFill>
                      </a:endParaRPr>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05" name="Google Shape;105;p19"/>
          <p:cNvSpPr txBox="1"/>
          <p:nvPr/>
        </p:nvSpPr>
        <p:spPr>
          <a:xfrm>
            <a:off x="526175" y="701525"/>
            <a:ext cx="68262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68" name="Google Shape;568;p73"/>
          <p:cNvSpPr txBox="1"/>
          <p:nvPr/>
        </p:nvSpPr>
        <p:spPr>
          <a:xfrm>
            <a:off x="733900" y="3703950"/>
            <a:ext cx="6162900" cy="413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600">
                <a:solidFill>
                  <a:schemeClr val="dk1"/>
                </a:solidFill>
                <a:highlight>
                  <a:srgbClr val="CFE2F3"/>
                </a:highlight>
              </a:rPr>
              <a:t>INSERT </a:t>
            </a:r>
            <a:endParaRPr b="1" sz="3600">
              <a:solidFill>
                <a:schemeClr val="dk1"/>
              </a:solidFill>
              <a:highlight>
                <a:srgbClr val="CFE2F3"/>
              </a:highlight>
            </a:endParaRPr>
          </a:p>
          <a:p>
            <a:pPr indent="0" lvl="0" marL="0" rtl="0" algn="ctr">
              <a:lnSpc>
                <a:spcPct val="115000"/>
              </a:lnSpc>
              <a:spcBef>
                <a:spcPts val="0"/>
              </a:spcBef>
              <a:spcAft>
                <a:spcPts val="0"/>
              </a:spcAft>
              <a:buNone/>
            </a:pPr>
            <a:r>
              <a:rPr b="1" lang="en" sz="3600">
                <a:solidFill>
                  <a:schemeClr val="dk1"/>
                </a:solidFill>
                <a:highlight>
                  <a:srgbClr val="CFE2F3"/>
                </a:highlight>
              </a:rPr>
              <a:t>California School Climate Survey Summary</a:t>
            </a:r>
            <a:endParaRPr b="1" sz="3600">
              <a:solidFill>
                <a:schemeClr val="dk1"/>
              </a:solidFill>
              <a:highlight>
                <a:srgbClr val="CFE2F3"/>
              </a:highlight>
            </a:endParaRPr>
          </a:p>
          <a:p>
            <a:pPr indent="0" lvl="0" marL="0" rtl="0" algn="ctr">
              <a:lnSpc>
                <a:spcPct val="115000"/>
              </a:lnSpc>
              <a:spcBef>
                <a:spcPts val="1600"/>
              </a:spcBef>
              <a:spcAft>
                <a:spcPts val="0"/>
              </a:spcAft>
              <a:buClr>
                <a:schemeClr val="dk1"/>
              </a:buClr>
              <a:buSzPts val="1100"/>
              <a:buFont typeface="Arial"/>
              <a:buNone/>
            </a:pPr>
            <a:r>
              <a:rPr b="1" lang="en" sz="3600">
                <a:solidFill>
                  <a:schemeClr val="dk1"/>
                </a:solidFill>
                <a:highlight>
                  <a:srgbClr val="CFE2F3"/>
                </a:highlight>
              </a:rPr>
              <a:t>HERE</a:t>
            </a:r>
            <a:endParaRPr b="1" sz="3600">
              <a:solidFill>
                <a:schemeClr val="dk1"/>
              </a:solidFill>
              <a:highlight>
                <a:srgbClr val="CFE2F3"/>
              </a:highlight>
            </a:endParaRPr>
          </a:p>
          <a:p>
            <a:pPr indent="0" lvl="0" marL="0" rtl="0" algn="ctr">
              <a:lnSpc>
                <a:spcPct val="115000"/>
              </a:lnSpc>
              <a:spcBef>
                <a:spcPts val="0"/>
              </a:spcBef>
              <a:spcAft>
                <a:spcPts val="0"/>
              </a:spcAft>
              <a:buNone/>
            </a:pPr>
            <a:r>
              <a:t/>
            </a:r>
            <a:endParaRPr b="1" i="1" sz="3600">
              <a:solidFill>
                <a:schemeClr val="dk1"/>
              </a:solidFill>
              <a:highlight>
                <a:srgbClr val="CFE2F3"/>
              </a:highlight>
            </a:endParaRPr>
          </a:p>
          <a:p>
            <a:pPr indent="0" lvl="0" marL="0" rtl="0" algn="ctr">
              <a:lnSpc>
                <a:spcPct val="115000"/>
              </a:lnSpc>
              <a:spcBef>
                <a:spcPts val="0"/>
              </a:spcBef>
              <a:spcAft>
                <a:spcPts val="0"/>
              </a:spcAft>
              <a:buNone/>
            </a:pPr>
            <a:r>
              <a:t/>
            </a:r>
            <a:endParaRPr sz="3600">
              <a:highlight>
                <a:srgbClr val="CFE2F3"/>
              </a:highlight>
            </a:endParaRPr>
          </a:p>
        </p:txBody>
      </p:sp>
      <p:pic>
        <p:nvPicPr>
          <p:cNvPr id="569" name="Google Shape;569;p73"/>
          <p:cNvPicPr preferRelativeResize="0"/>
          <p:nvPr/>
        </p:nvPicPr>
        <p:blipFill>
          <a:blip r:embed="rId3">
            <a:alphaModFix/>
          </a:blip>
          <a:stretch>
            <a:fillRect/>
          </a:stretch>
        </p:blipFill>
        <p:spPr>
          <a:xfrm>
            <a:off x="481500" y="3292800"/>
            <a:ext cx="6809400" cy="4539600"/>
          </a:xfrm>
          <a:prstGeom prst="rect">
            <a:avLst/>
          </a:prstGeom>
          <a:noFill/>
          <a:ln>
            <a:noFill/>
          </a:ln>
        </p:spPr>
      </p:pic>
      <p:sp>
        <p:nvSpPr>
          <p:cNvPr id="570" name="Google Shape;570;p73"/>
          <p:cNvSpPr txBox="1"/>
          <p:nvPr/>
        </p:nvSpPr>
        <p:spPr>
          <a:xfrm>
            <a:off x="331950" y="835700"/>
            <a:ext cx="7108500" cy="219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000000"/>
                </a:solidFill>
              </a:rPr>
              <a:t>Student Connectedness Survey Summary</a:t>
            </a:r>
            <a:endParaRPr b="1" sz="1600">
              <a:solidFill>
                <a:srgbClr val="000000"/>
              </a:solidFill>
            </a:endParaRPr>
          </a:p>
          <a:p>
            <a:pPr indent="0" lvl="0" marL="0" rtl="0" algn="ctr">
              <a:lnSpc>
                <a:spcPct val="115000"/>
              </a:lnSpc>
              <a:spcBef>
                <a:spcPts val="1600"/>
              </a:spcBef>
              <a:spcAft>
                <a:spcPts val="0"/>
              </a:spcAft>
              <a:buClr>
                <a:srgbClr val="000000"/>
              </a:buClr>
              <a:buSzPts val="1100"/>
              <a:buFont typeface="Arial"/>
              <a:buNone/>
            </a:pPr>
            <a:r>
              <a:rPr lang="en" sz="1100">
                <a:solidFill>
                  <a:srgbClr val="222222"/>
                </a:solidFill>
                <a:highlight>
                  <a:srgbClr val="FFFFFF"/>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a:t>
            </a:r>
            <a:endParaRPr b="1" sz="1600">
              <a:solidFill>
                <a:srgbClr val="000000"/>
              </a:solidFill>
            </a:endParaRPr>
          </a:p>
          <a:p>
            <a:pPr indent="0" lvl="0" marL="0" rtl="0" algn="l">
              <a:lnSpc>
                <a:spcPct val="115000"/>
              </a:lnSpc>
              <a:spcBef>
                <a:spcPts val="0"/>
              </a:spcBef>
              <a:spcAft>
                <a:spcPts val="1600"/>
              </a:spcAft>
              <a:buClr>
                <a:srgbClr val="000000"/>
              </a:buClr>
              <a:buSzPts val="1100"/>
              <a:buFont typeface="Arial"/>
              <a:buNone/>
            </a:pPr>
            <a:r>
              <a:t/>
            </a:r>
            <a:endParaRPr sz="1200">
              <a:solidFill>
                <a:srgbClr val="000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74"/>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576" name="Google Shape;576;p74"/>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577" name="Google Shape;577;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75"/>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t>
            </a:r>
            <a:r>
              <a:rPr b="1" lang="en" sz="1800">
                <a:latin typeface="Roboto"/>
                <a:ea typeface="Roboto"/>
                <a:cs typeface="Roboto"/>
                <a:sym typeface="Roboto"/>
              </a:rPr>
              <a:t>Assessment</a:t>
            </a:r>
            <a:endParaRPr/>
          </a:p>
        </p:txBody>
      </p:sp>
      <p:sp>
        <p:nvSpPr>
          <p:cNvPr id="583" name="Google Shape;583;p75"/>
          <p:cNvSpPr txBox="1"/>
          <p:nvPr>
            <p:ph idx="1" type="body"/>
          </p:nvPr>
        </p:nvSpPr>
        <p:spPr>
          <a:xfrm>
            <a:off x="264950" y="1720222"/>
            <a:ext cx="7242600" cy="618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plan of action)</a:t>
            </a:r>
            <a:endParaRPr b="1" sz="1400">
              <a:solidFill>
                <a:srgbClr val="FFFFFF"/>
              </a:solidFill>
            </a:endParaRPr>
          </a:p>
        </p:txBody>
      </p:sp>
      <p:sp>
        <p:nvSpPr>
          <p:cNvPr id="584" name="Google Shape;584;p75"/>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75"/>
          <p:cNvSpPr txBox="1"/>
          <p:nvPr/>
        </p:nvSpPr>
        <p:spPr>
          <a:xfrm>
            <a:off x="298275" y="270452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n" sz="1200"/>
              <a:t>There is a lack of working cameras around the outer </a:t>
            </a:r>
            <a:r>
              <a:rPr lang="en" sz="1200"/>
              <a:t>perimeter</a:t>
            </a:r>
            <a:r>
              <a:rPr lang="en" sz="1200"/>
              <a:t> of the campus and inside of the campus. The only working camera is currently in the front office.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           Supervision areas have been adjusted to cover blindspot during recess and the request for </a:t>
            </a:r>
            <a:endParaRPr sz="1200"/>
          </a:p>
          <a:p>
            <a:pPr indent="0" lvl="0" marL="0" rtl="0" algn="l">
              <a:spcBef>
                <a:spcPts val="0"/>
              </a:spcBef>
              <a:spcAft>
                <a:spcPts val="0"/>
              </a:spcAft>
              <a:buNone/>
            </a:pPr>
            <a:r>
              <a:rPr lang="en" sz="1200"/>
              <a:t>           working cameras have been brought to the attention of the district office.</a:t>
            </a:r>
            <a:endParaRPr sz="1200"/>
          </a:p>
        </p:txBody>
      </p:sp>
      <p:sp>
        <p:nvSpPr>
          <p:cNvPr id="586" name="Google Shape;586;p75"/>
          <p:cNvSpPr txBox="1"/>
          <p:nvPr/>
        </p:nvSpPr>
        <p:spPr>
          <a:xfrm>
            <a:off x="298275" y="4876800"/>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2"/>
            </a:pPr>
            <a:r>
              <a:rPr lang="en" sz="1200"/>
              <a:t>Emergency access to the campus facing Wilson Road is blocked by Tk and Kindergarten classes during an emergency/disaster evacuation.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	New evacuation assignments have been given to the TK and Kindergarten classes that clears the </a:t>
            </a:r>
            <a:endParaRPr sz="1200"/>
          </a:p>
          <a:p>
            <a:pPr indent="0" lvl="0" marL="0" rtl="0" algn="l">
              <a:spcBef>
                <a:spcPts val="0"/>
              </a:spcBef>
              <a:spcAft>
                <a:spcPts val="0"/>
              </a:spcAft>
              <a:buNone/>
            </a:pPr>
            <a:r>
              <a:rPr lang="en" sz="1200"/>
              <a:t>           utility access entry point from Wilson Road.</a:t>
            </a:r>
            <a:endParaRPr sz="1200"/>
          </a:p>
        </p:txBody>
      </p:sp>
      <p:sp>
        <p:nvSpPr>
          <p:cNvPr id="587" name="Google Shape;587;p75"/>
          <p:cNvSpPr txBox="1"/>
          <p:nvPr/>
        </p:nvSpPr>
        <p:spPr>
          <a:xfrm>
            <a:off x="281600" y="704907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startAt="3"/>
            </a:pPr>
            <a:r>
              <a:rPr lang="en" sz="1200"/>
              <a:t>Stine does not have School Resources Officers or campus security on campus. All efforts are made to </a:t>
            </a:r>
            <a:r>
              <a:rPr lang="en" sz="1200"/>
              <a:t>utilize the Behavior Intervention Assistants, part-time social worker, and other available staff members to assist with student needs and safety. </a:t>
            </a:r>
            <a:r>
              <a:rPr lang="en" sz="1200"/>
              <a:t> </a:t>
            </a:r>
            <a:endParaRPr sz="1200"/>
          </a:p>
        </p:txBody>
      </p:sp>
      <p:sp>
        <p:nvSpPr>
          <p:cNvPr id="588" name="Google Shape;588;p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graphicFrame>
        <p:nvGraphicFramePr>
          <p:cNvPr id="593" name="Google Shape;593;p76"/>
          <p:cNvGraphicFramePr/>
          <p:nvPr/>
        </p:nvGraphicFramePr>
        <p:xfrm>
          <a:off x="411963" y="1032550"/>
          <a:ext cx="3000000" cy="3000000"/>
        </p:xfrm>
        <a:graphic>
          <a:graphicData uri="http://schemas.openxmlformats.org/drawingml/2006/table">
            <a:tbl>
              <a:tblPr>
                <a:noFill/>
                <a:tableStyleId>{E5A06629-FB51-4183-82E3-9CF069C7FD5C}</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Stine Elementary School </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tc>
                <a:tc hMerge="1"/>
                <a:tc gridSpan="4">
                  <a:txBody>
                    <a:bodyPr/>
                    <a:lstStyle/>
                    <a:p>
                      <a:pPr indent="0" lvl="0" marL="0" rtl="0" algn="l">
                        <a:spcBef>
                          <a:spcPts val="0"/>
                        </a:spcBef>
                        <a:spcAft>
                          <a:spcPts val="0"/>
                        </a:spcAft>
                        <a:buNone/>
                      </a:pPr>
                      <a:r>
                        <a:rPr lang="en" sz="1100"/>
                        <a:t>Monica Hicks-Stout</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tc>
                <a:tc hMerge="1"/>
                <a:tc gridSpan="2">
                  <a:txBody>
                    <a:bodyPr/>
                    <a:lstStyle/>
                    <a:p>
                      <a:pPr indent="0" lvl="0" marL="0" rtl="0" algn="l">
                        <a:spcBef>
                          <a:spcPts val="0"/>
                        </a:spcBef>
                        <a:spcAft>
                          <a:spcPts val="0"/>
                        </a:spcAft>
                        <a:buNone/>
                      </a:pPr>
                      <a:r>
                        <a:rPr lang="en" sz="1100"/>
                        <a:t>12/11/2023</a:t>
                      </a:r>
                      <a:endParaRPr sz="1100"/>
                    </a:p>
                  </a:txBody>
                  <a:tcPr marT="27425" marB="27425" marR="27425" marL="27425">
                    <a:solidFill>
                      <a:srgbClr val="CFE2F3"/>
                    </a:solidFill>
                  </a:tcPr>
                </a:tc>
                <a:tc hMerge="1"/>
                <a:tc gridSpan="2">
                  <a:txBody>
                    <a:bodyPr/>
                    <a:lstStyle/>
                    <a:p>
                      <a:pPr indent="0" lvl="0" marL="0" rtl="0" algn="ctr">
                        <a:spcBef>
                          <a:spcPts val="0"/>
                        </a:spcBef>
                        <a:spcAft>
                          <a:spcPts val="0"/>
                        </a:spcAft>
                        <a:buClr>
                          <a:schemeClr val="dk1"/>
                        </a:buClr>
                        <a:buSzPts val="1100"/>
                        <a:buFont typeface="Arial"/>
                        <a:buNone/>
                      </a:pPr>
                      <a:r>
                        <a:t/>
                      </a:r>
                      <a:endParaRPr sz="1100"/>
                    </a:p>
                  </a:txBody>
                  <a:tcPr marT="27425" marB="27425" marR="27425" marL="27425"/>
                </a:tc>
                <a:tc hMerge="1"/>
              </a:tr>
            </a:tbl>
          </a:graphicData>
        </a:graphic>
      </p:graphicFrame>
      <p:sp>
        <p:nvSpPr>
          <p:cNvPr id="594" name="Google Shape;594;p76"/>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95" name="Google Shape;595;p76"/>
          <p:cNvGraphicFramePr/>
          <p:nvPr/>
        </p:nvGraphicFramePr>
        <p:xfrm>
          <a:off x="414875" y="2099350"/>
          <a:ext cx="3000000" cy="3000000"/>
        </p:xfrm>
        <a:graphic>
          <a:graphicData uri="http://schemas.openxmlformats.org/drawingml/2006/table">
            <a:tbl>
              <a:tblPr>
                <a:noFill/>
                <a:tableStyleId>{E5A06629-FB51-4183-82E3-9CF069C7FD5C}</a:tableStyleId>
              </a:tblPr>
              <a:tblGrid>
                <a:gridCol w="357500"/>
                <a:gridCol w="4131075"/>
                <a:gridCol w="242305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tc>
                <a:tc>
                  <a:txBody>
                    <a:bodyPr/>
                    <a:lstStyle/>
                    <a:p>
                      <a:pPr indent="0" lvl="0" marL="0" rtl="0" algn="l">
                        <a:spcBef>
                          <a:spcPts val="0"/>
                        </a:spcBef>
                        <a:spcAft>
                          <a:spcPts val="0"/>
                        </a:spcAft>
                        <a:buNone/>
                      </a:pPr>
                      <a:r>
                        <a:rPr lang="en" sz="1100"/>
                        <a:t>81</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2</a:t>
                      </a:r>
                      <a:endParaRPr sz="1100"/>
                    </a:p>
                  </a:txBody>
                  <a:tcPr marT="45725" marB="45725" marR="45725" marL="45725"/>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tc>
                <a:tc>
                  <a:txBody>
                    <a:bodyPr/>
                    <a:lstStyle/>
                    <a:p>
                      <a:pPr indent="0" lvl="0" marL="0" rtl="0" algn="l">
                        <a:spcBef>
                          <a:spcPts val="0"/>
                        </a:spcBef>
                        <a:spcAft>
                          <a:spcPts val="0"/>
                        </a:spcAft>
                        <a:buNone/>
                      </a:pPr>
                      <a:r>
                        <a:rPr lang="en" sz="1100"/>
                        <a:t>607</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3</a:t>
                      </a:r>
                      <a:endParaRPr sz="1100"/>
                    </a:p>
                  </a:txBody>
                  <a:tcPr marT="45725" marB="45725" marR="45725" marL="45725"/>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tc>
                <a:tc>
                  <a:txBody>
                    <a:bodyPr/>
                    <a:lstStyle/>
                    <a:p>
                      <a:pPr indent="0" lvl="0" marL="0" rtl="0" algn="l">
                        <a:spcBef>
                          <a:spcPts val="0"/>
                        </a:spcBef>
                        <a:spcAft>
                          <a:spcPts val="0"/>
                        </a:spcAft>
                        <a:buNone/>
                      </a:pPr>
                      <a:r>
                        <a:rPr lang="en" sz="1100"/>
                        <a:t>113</a:t>
                      </a:r>
                      <a:endParaRPr sz="1100"/>
                    </a:p>
                  </a:txBody>
                  <a:tcPr marT="45725" marB="45725" marR="45725" marL="45725">
                    <a:solidFill>
                      <a:srgbClr val="CFE2F3"/>
                    </a:solidFill>
                  </a:tcPr>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4</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tc>
                <a:tc>
                  <a:txBody>
                    <a:bodyPr/>
                    <a:lstStyle/>
                    <a:p>
                      <a:pPr indent="0" lvl="0" marL="0" rtl="0" algn="l">
                        <a:spcBef>
                          <a:spcPts val="0"/>
                        </a:spcBef>
                        <a:spcAft>
                          <a:spcPts val="0"/>
                        </a:spcAft>
                        <a:buNone/>
                      </a:pPr>
                      <a:r>
                        <a:rPr lang="en" sz="1100"/>
                        <a:t>Regular public school</a:t>
                      </a:r>
                      <a:endParaRPr sz="1100"/>
                    </a:p>
                    <a:p>
                      <a:pPr indent="0" lvl="0" marL="0" rtl="0" algn="l">
                        <a:spcBef>
                          <a:spcPts val="0"/>
                        </a:spcBef>
                        <a:spcAft>
                          <a:spcPts val="0"/>
                        </a:spcAft>
                        <a:buNone/>
                      </a:pPr>
                      <a:r>
                        <a:rPr lang="en" sz="1100"/>
                        <a:t>Charter school</a:t>
                      </a:r>
                      <a:endParaRPr sz="1100"/>
                    </a:p>
                    <a:p>
                      <a:pPr indent="-182880" lvl="0" marL="182880" rtl="0" algn="l">
                        <a:spcBef>
                          <a:spcPts val="0"/>
                        </a:spcBef>
                        <a:spcAft>
                          <a:spcPts val="0"/>
                        </a:spcAft>
                        <a:buNone/>
                      </a:pPr>
                      <a:r>
                        <a:rPr lang="en" sz="1100"/>
                        <a:t>Have a magnet program for part of school</a:t>
                      </a:r>
                      <a:endParaRPr sz="1100"/>
                    </a:p>
                    <a:p>
                      <a:pPr indent="0" lvl="0" marL="0" rtl="0" algn="l">
                        <a:spcBef>
                          <a:spcPts val="0"/>
                        </a:spcBef>
                        <a:spcAft>
                          <a:spcPts val="0"/>
                        </a:spcAft>
                        <a:buNone/>
                      </a:pPr>
                      <a:r>
                        <a:rPr lang="en" sz="1100"/>
                        <a:t>A complete magnet school</a:t>
                      </a:r>
                      <a:endParaRPr sz="1100"/>
                    </a:p>
                    <a:p>
                      <a:pPr indent="0" lvl="0" marL="0" rtl="0" algn="l">
                        <a:spcBef>
                          <a:spcPts val="0"/>
                        </a:spcBef>
                        <a:spcAft>
                          <a:spcPts val="0"/>
                        </a:spcAft>
                        <a:buNone/>
                      </a:pPr>
                      <a:r>
                        <a:rPr lang="en" sz="1100"/>
                        <a:t>Other</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5</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tc>
                <a:tc>
                  <a:txBody>
                    <a:bodyPr/>
                    <a:lstStyle/>
                    <a:p>
                      <a:pPr indent="0" lvl="0" marL="0" rtl="0" algn="l">
                        <a:spcBef>
                          <a:spcPts val="0"/>
                        </a:spcBef>
                        <a:spcAft>
                          <a:spcPts val="0"/>
                        </a:spcAft>
                        <a:buNone/>
                      </a:pPr>
                      <a:r>
                        <a:rPr lang="en" sz="1100"/>
                        <a:t>Urban</a:t>
                      </a:r>
                      <a:endParaRPr sz="1100"/>
                    </a:p>
                    <a:p>
                      <a:pPr indent="0" lvl="0" marL="0" rtl="0" algn="l">
                        <a:spcBef>
                          <a:spcPts val="0"/>
                        </a:spcBef>
                        <a:spcAft>
                          <a:spcPts val="0"/>
                        </a:spcAft>
                        <a:buNone/>
                      </a:pPr>
                      <a:r>
                        <a:rPr lang="en" sz="1100"/>
                        <a:t>Suburban</a:t>
                      </a:r>
                      <a:endParaRPr sz="1100"/>
                    </a:p>
                    <a:p>
                      <a:pPr indent="0" lvl="0" marL="0" rtl="0" algn="l">
                        <a:spcBef>
                          <a:spcPts val="0"/>
                        </a:spcBef>
                        <a:spcAft>
                          <a:spcPts val="0"/>
                        </a:spcAft>
                        <a:buNone/>
                      </a:pPr>
                      <a:r>
                        <a:rPr lang="en" sz="1100"/>
                        <a:t>Rural</a:t>
                      </a:r>
                      <a:endParaRPr sz="1100"/>
                    </a:p>
                  </a:txBody>
                  <a:tcPr marT="45725" marB="45725" marR="45725" marL="228600">
                    <a:solidFill>
                      <a:srgbClr val="CFE2F3"/>
                    </a:solidFill>
                  </a:tcPr>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7</a:t>
                      </a:r>
                      <a:endParaRPr sz="1100"/>
                    </a:p>
                  </a:txBody>
                  <a:tcPr marT="45725" marB="45725" marR="45725" marL="45725"/>
                </a:tc>
                <a:tc>
                  <a:txBody>
                    <a:bodyPr/>
                    <a:lstStyle/>
                    <a:p>
                      <a:pPr indent="0" lvl="0" marL="0" rtl="0" algn="l">
                        <a:spcBef>
                          <a:spcPts val="0"/>
                        </a:spcBef>
                        <a:spcAft>
                          <a:spcPts val="0"/>
                        </a:spcAft>
                        <a:buNone/>
                      </a:pPr>
                      <a:r>
                        <a:rPr lang="en" sz="1100"/>
                        <a:t>Off a major (4-lane) road.</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8</a:t>
                      </a:r>
                      <a:endParaRPr sz="1100"/>
                    </a:p>
                  </a:txBody>
                  <a:tcPr marT="45725" marB="45725" marR="45725" marL="45725"/>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9</a:t>
                      </a:r>
                      <a:endParaRPr sz="1100"/>
                    </a:p>
                  </a:txBody>
                  <a:tcPr marT="45725" marB="45725" marR="45725" marL="45725"/>
                </a:tc>
                <a:tc>
                  <a:txBody>
                    <a:bodyPr/>
                    <a:lstStyle/>
                    <a:p>
                      <a:pPr indent="0" lvl="0" marL="0" rtl="0" algn="l">
                        <a:spcBef>
                          <a:spcPts val="0"/>
                        </a:spcBef>
                        <a:spcAft>
                          <a:spcPts val="0"/>
                        </a:spcAft>
                        <a:buNone/>
                      </a:pPr>
                      <a:r>
                        <a:rPr lang="en" sz="1100"/>
                        <a:t>Near an industrial area.</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10</a:t>
                      </a:r>
                      <a:endParaRPr sz="1100"/>
                    </a:p>
                  </a:txBody>
                  <a:tcPr marT="45725" marB="45725" marR="45725" marL="45725"/>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11</a:t>
                      </a:r>
                      <a:endParaRPr sz="1100"/>
                    </a:p>
                  </a:txBody>
                  <a:tcPr marT="45725" marB="45725" marR="45725" marL="45725"/>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12</a:t>
                      </a:r>
                      <a:endParaRPr sz="1100"/>
                    </a:p>
                  </a:txBody>
                  <a:tcPr marT="45725" marB="45725" marR="45725" marL="45725"/>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bl>
          </a:graphicData>
        </a:graphic>
      </p:graphicFrame>
      <p:sp>
        <p:nvSpPr>
          <p:cNvPr id="596" name="Google Shape;596;p76"/>
          <p:cNvSpPr/>
          <p:nvPr/>
        </p:nvSpPr>
        <p:spPr>
          <a:xfrm>
            <a:off x="4968546" y="36088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6"/>
          <p:cNvSpPr/>
          <p:nvPr/>
        </p:nvSpPr>
        <p:spPr>
          <a:xfrm>
            <a:off x="4972200" y="37894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76"/>
          <p:cNvSpPr/>
          <p:nvPr/>
        </p:nvSpPr>
        <p:spPr>
          <a:xfrm>
            <a:off x="4972200" y="39700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76"/>
          <p:cNvSpPr/>
          <p:nvPr/>
        </p:nvSpPr>
        <p:spPr>
          <a:xfrm>
            <a:off x="4972200" y="42821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76"/>
          <p:cNvSpPr/>
          <p:nvPr/>
        </p:nvSpPr>
        <p:spPr>
          <a:xfrm>
            <a:off x="4972200" y="44646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76"/>
          <p:cNvSpPr/>
          <p:nvPr/>
        </p:nvSpPr>
        <p:spPr>
          <a:xfrm>
            <a:off x="4972200" y="47151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76"/>
          <p:cNvSpPr/>
          <p:nvPr/>
        </p:nvSpPr>
        <p:spPr>
          <a:xfrm>
            <a:off x="4972200" y="4917625"/>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6"/>
          <p:cNvSpPr/>
          <p:nvPr/>
        </p:nvSpPr>
        <p:spPr>
          <a:xfrm>
            <a:off x="4972200" y="5120075"/>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76"/>
          <p:cNvSpPr/>
          <p:nvPr/>
        </p:nvSpPr>
        <p:spPr>
          <a:xfrm>
            <a:off x="49722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05" name="Google Shape;605;p76"/>
          <p:cNvSpPr/>
          <p:nvPr/>
        </p:nvSpPr>
        <p:spPr>
          <a:xfrm>
            <a:off x="4972200" y="58513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76"/>
          <p:cNvSpPr/>
          <p:nvPr/>
        </p:nvSpPr>
        <p:spPr>
          <a:xfrm>
            <a:off x="4972200" y="60760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76"/>
          <p:cNvSpPr/>
          <p:nvPr/>
        </p:nvSpPr>
        <p:spPr>
          <a:xfrm>
            <a:off x="4972200" y="62640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08" name="Google Shape;608;p76"/>
          <p:cNvSpPr/>
          <p:nvPr/>
        </p:nvSpPr>
        <p:spPr>
          <a:xfrm>
            <a:off x="4972200" y="64520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6"/>
          <p:cNvSpPr/>
          <p:nvPr/>
        </p:nvSpPr>
        <p:spPr>
          <a:xfrm>
            <a:off x="4972200" y="66651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76"/>
          <p:cNvSpPr/>
          <p:nvPr/>
        </p:nvSpPr>
        <p:spPr>
          <a:xfrm>
            <a:off x="49722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76"/>
          <p:cNvSpPr/>
          <p:nvPr/>
        </p:nvSpPr>
        <p:spPr>
          <a:xfrm>
            <a:off x="4972200" y="708721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76"/>
          <p:cNvSpPr/>
          <p:nvPr/>
        </p:nvSpPr>
        <p:spPr>
          <a:xfrm>
            <a:off x="49722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76"/>
          <p:cNvSpPr/>
          <p:nvPr/>
        </p:nvSpPr>
        <p:spPr>
          <a:xfrm>
            <a:off x="4972200" y="758355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76"/>
          <p:cNvSpPr/>
          <p:nvPr/>
        </p:nvSpPr>
        <p:spPr>
          <a:xfrm>
            <a:off x="4972200" y="78193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6"/>
          <p:cNvSpPr/>
          <p:nvPr/>
        </p:nvSpPr>
        <p:spPr>
          <a:xfrm>
            <a:off x="4972200" y="8019575"/>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76"/>
          <p:cNvSpPr/>
          <p:nvPr/>
        </p:nvSpPr>
        <p:spPr>
          <a:xfrm>
            <a:off x="4972200" y="82198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76"/>
          <p:cNvSpPr/>
          <p:nvPr/>
        </p:nvSpPr>
        <p:spPr>
          <a:xfrm>
            <a:off x="4972200" y="8413238"/>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18" name="Google Shape;618;p76"/>
          <p:cNvSpPr/>
          <p:nvPr/>
        </p:nvSpPr>
        <p:spPr>
          <a:xfrm>
            <a:off x="4968550" y="86207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76"/>
          <p:cNvSpPr/>
          <p:nvPr/>
        </p:nvSpPr>
        <p:spPr>
          <a:xfrm>
            <a:off x="4972200" y="8828163"/>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76"/>
          <p:cNvSpPr/>
          <p:nvPr/>
        </p:nvSpPr>
        <p:spPr>
          <a:xfrm>
            <a:off x="4968550" y="9072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6"/>
          <p:cNvSpPr/>
          <p:nvPr/>
        </p:nvSpPr>
        <p:spPr>
          <a:xfrm>
            <a:off x="4968546" y="9316300"/>
            <a:ext cx="133500" cy="152400"/>
          </a:xfrm>
          <a:prstGeom prst="rect">
            <a:avLst/>
          </a:prstGeom>
          <a:solidFill>
            <a:schemeClr val="dk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22" name="Google Shape;622;p76"/>
          <p:cNvSpPr txBox="1"/>
          <p:nvPr/>
        </p:nvSpPr>
        <p:spPr>
          <a:xfrm>
            <a:off x="414900" y="605125"/>
            <a:ext cx="6911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graphicFrame>
        <p:nvGraphicFramePr>
          <p:cNvPr id="627" name="Google Shape;627;p77"/>
          <p:cNvGraphicFramePr/>
          <p:nvPr/>
        </p:nvGraphicFramePr>
        <p:xfrm>
          <a:off x="341263" y="1812375"/>
          <a:ext cx="3000000" cy="3000000"/>
        </p:xfrm>
        <a:graphic>
          <a:graphicData uri="http://schemas.openxmlformats.org/drawingml/2006/table">
            <a:tbl>
              <a:tblPr>
                <a:noFill/>
                <a:tableStyleId>{E5A06629-FB51-4183-82E3-9CF069C7FD5C}</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3D85C6"/>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lnB cap="flat" cmpd="sng" w="12700">
                      <a:solidFill>
                        <a:srgbClr val="000000"/>
                      </a:solidFill>
                      <a:prstDash val="solid"/>
                      <a:round/>
                      <a:headEnd len="sm" w="sm" type="none"/>
                      <a:tailEnd len="sm" w="sm" type="none"/>
                    </a:lnB>
                    <a:solidFill>
                      <a:srgbClr val="3D85C6"/>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28" name="Google Shape;628;p77"/>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629" name="Google Shape;629;p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78"/>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635" name="Google Shape;635;p78"/>
          <p:cNvGraphicFramePr/>
          <p:nvPr/>
        </p:nvGraphicFramePr>
        <p:xfrm>
          <a:off x="366650" y="1831150"/>
          <a:ext cx="3000000" cy="3000000"/>
        </p:xfrm>
        <a:graphic>
          <a:graphicData uri="http://schemas.openxmlformats.org/drawingml/2006/table">
            <a:tbl>
              <a:tblPr>
                <a:noFill/>
                <a:tableStyleId>{E5A06629-FB51-4183-82E3-9CF069C7FD5C}</a:tableStyleId>
              </a:tblPr>
              <a:tblGrid>
                <a:gridCol w="2141000"/>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solidFill>
                      <a:srgbClr val="9FC5E8"/>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Major</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Technological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Dam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b="1" lang="en" sz="1100">
                          <a:solidFill>
                            <a:srgbClr val="FFFFFF"/>
                          </a:solidFill>
                        </a:rPr>
                        <a:t>Security </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Civil Disorder</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Occasionally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Unlikely</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solidFill>
                      <a:srgbClr val="9FC5E8"/>
                    </a:solidFill>
                  </a:tcPr>
                </a:tc>
                <a:tc hMerge="1"/>
                <a:tc hMerge="1"/>
                <a:tc hMerge="1"/>
              </a:tr>
            </a:tbl>
          </a:graphicData>
        </a:graphic>
      </p:graphicFrame>
      <p:sp>
        <p:nvSpPr>
          <p:cNvPr id="636" name="Google Shape;636;p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graphicFrame>
        <p:nvGraphicFramePr>
          <p:cNvPr id="641" name="Google Shape;641;p79"/>
          <p:cNvGraphicFramePr/>
          <p:nvPr/>
        </p:nvGraphicFramePr>
        <p:xfrm>
          <a:off x="451113" y="705350"/>
          <a:ext cx="3000000" cy="3000000"/>
        </p:xfrm>
        <a:graphic>
          <a:graphicData uri="http://schemas.openxmlformats.org/drawingml/2006/table">
            <a:tbl>
              <a:tblPr>
                <a:noFill/>
                <a:tableStyleId>{E5A06629-FB51-4183-82E3-9CF069C7FD5C}</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3D85C6"/>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tc>
                <a:tc gridSpan="2">
                  <a:txBody>
                    <a:bodyPr/>
                    <a:lstStyle/>
                    <a:p>
                      <a:pPr indent="0" lvl="0" marL="0" rtl="0" algn="l">
                        <a:spcBef>
                          <a:spcPts val="0"/>
                        </a:spcBef>
                        <a:spcAft>
                          <a:spcPts val="0"/>
                        </a:spcAft>
                        <a:buNone/>
                      </a:pPr>
                      <a:r>
                        <a:rPr lang="en" sz="1100"/>
                        <a:t>12/5/2023</a:t>
                      </a:r>
                      <a:endParaRPr sz="1100"/>
                    </a:p>
                  </a:txBody>
                  <a:tcPr marT="27425" marB="27425" marR="27425" marL="27425" anchor="ctr">
                    <a:lnB cap="flat" cmpd="sng" w="12700">
                      <a:solidFill>
                        <a:srgbClr val="000000"/>
                      </a:solidFill>
                      <a:prstDash val="solid"/>
                      <a:round/>
                      <a:headEnd len="sm" w="sm" type="none"/>
                      <a:tailEnd len="sm" w="sm" type="none"/>
                    </a:lnB>
                    <a:solidFill>
                      <a:srgbClr val="CFE2F3"/>
                    </a:solidFill>
                  </a:tcP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lnR cap="flat" cmpd="sng" w="12700">
                      <a:solidFill>
                        <a:srgbClr val="000000"/>
                      </a:solidFill>
                      <a:prstDash val="solid"/>
                      <a:round/>
                      <a:headEnd len="sm" w="sm" type="none"/>
                      <a:tailEnd len="sm" w="sm" type="none"/>
                    </a:lnR>
                  </a:tcPr>
                </a:tc>
                <a:tc gridSpan="2">
                  <a:txBody>
                    <a:bodyPr/>
                    <a:lstStyle/>
                    <a:p>
                      <a:pPr indent="0" lvl="0" marL="0" rtl="0" algn="l">
                        <a:spcBef>
                          <a:spcPts val="0"/>
                        </a:spcBef>
                        <a:spcAft>
                          <a:spcPts val="0"/>
                        </a:spcAft>
                        <a:buNone/>
                      </a:pPr>
                      <a:r>
                        <a:rPr lang="en" sz="1100"/>
                        <a:t>8:00</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8:02</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Front Office</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Nicholas Flores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Christina Romero</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solidFill>
                      <a:srgbClr val="3D85C6"/>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 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 </a:t>
                      </a:r>
                      <a:r>
                        <a:rPr lang="en" sz="1100">
                          <a:solidFill>
                            <a:srgbClr val="000000"/>
                          </a:solidFill>
                        </a:rPr>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 No</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Doors were locked</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 N/A</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Front Office was only open access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t>N/A</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I entered through the office as all other entry points were locked.</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Yes</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42" name="Google Shape;642;p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80"/>
          <p:cNvSpPr txBox="1"/>
          <p:nvPr>
            <p:ph type="title"/>
          </p:nvPr>
        </p:nvSpPr>
        <p:spPr>
          <a:xfrm>
            <a:off x="188700" y="636225"/>
            <a:ext cx="7242600" cy="3540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648" name="Google Shape;648;p80"/>
          <p:cNvSpPr txBox="1"/>
          <p:nvPr/>
        </p:nvSpPr>
        <p:spPr>
          <a:xfrm rot="-5400000">
            <a:off x="-756025" y="2244300"/>
            <a:ext cx="2400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649" name="Google Shape;649;p80"/>
          <p:cNvSpPr txBox="1"/>
          <p:nvPr/>
        </p:nvSpPr>
        <p:spPr>
          <a:xfrm rot="-5400000">
            <a:off x="-107125" y="3995575"/>
            <a:ext cx="1092900" cy="4878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650" name="Google Shape;650;p80"/>
          <p:cNvSpPr txBox="1"/>
          <p:nvPr/>
        </p:nvSpPr>
        <p:spPr>
          <a:xfrm rot="-5400000">
            <a:off x="-439525" y="5404450"/>
            <a:ext cx="1767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651" name="Google Shape;651;p80"/>
          <p:cNvGraphicFramePr/>
          <p:nvPr/>
        </p:nvGraphicFramePr>
        <p:xfrm>
          <a:off x="692825" y="990350"/>
          <a:ext cx="3000000" cy="3000000"/>
        </p:xfrm>
        <a:graphic>
          <a:graphicData uri="http://schemas.openxmlformats.org/drawingml/2006/table">
            <a:tbl>
              <a:tblPr>
                <a:noFill/>
                <a:tableStyleId>{E5A06629-FB51-4183-82E3-9CF069C7FD5C}</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or portable heaters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52" name="Google Shape;652;p80"/>
          <p:cNvSpPr txBox="1"/>
          <p:nvPr/>
        </p:nvSpPr>
        <p:spPr>
          <a:xfrm rot="-5400000">
            <a:off x="-1003675" y="7735900"/>
            <a:ext cx="2895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53" name="Google Shape;653;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81"/>
          <p:cNvSpPr txBox="1"/>
          <p:nvPr>
            <p:ph type="title"/>
          </p:nvPr>
        </p:nvSpPr>
        <p:spPr>
          <a:xfrm>
            <a:off x="264900" y="567050"/>
            <a:ext cx="7242600" cy="3006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659" name="Google Shape;659;p81"/>
          <p:cNvGraphicFramePr/>
          <p:nvPr/>
        </p:nvGraphicFramePr>
        <p:xfrm>
          <a:off x="686100" y="910400"/>
          <a:ext cx="3000000" cy="3000000"/>
        </p:xfrm>
        <a:graphic>
          <a:graphicData uri="http://schemas.openxmlformats.org/drawingml/2006/table">
            <a:tbl>
              <a:tblPr>
                <a:noFill/>
                <a:tableStyleId>{E5A06629-FB51-4183-82E3-9CF069C7FD5C}</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EOPs identify personnel for all ICS positions, including: Operations Section Chief, Logistics Section Chief, Planning/Intel Section Chief, Finance/Admin Section Chief, Public Information Officer, Safety Office and External Agencies Liaison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60" name="Google Shape;660;p81"/>
          <p:cNvSpPr txBox="1"/>
          <p:nvPr/>
        </p:nvSpPr>
        <p:spPr>
          <a:xfrm rot="-5400000">
            <a:off x="-311850" y="1717300"/>
            <a:ext cx="149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661" name="Google Shape;661;p81"/>
          <p:cNvSpPr txBox="1"/>
          <p:nvPr/>
        </p:nvSpPr>
        <p:spPr>
          <a:xfrm rot="-5400000">
            <a:off x="-344700" y="3256075"/>
            <a:ext cx="1564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662" name="Google Shape;662;p81"/>
          <p:cNvSpPr txBox="1"/>
          <p:nvPr/>
        </p:nvSpPr>
        <p:spPr>
          <a:xfrm rot="-5400000">
            <a:off x="-1144200" y="5627025"/>
            <a:ext cx="3163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663" name="Google Shape;663;p81"/>
          <p:cNvSpPr txBox="1"/>
          <p:nvPr/>
        </p:nvSpPr>
        <p:spPr>
          <a:xfrm rot="-5400000">
            <a:off x="91500" y="7485325"/>
            <a:ext cx="6918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664" name="Google Shape;664;p81"/>
          <p:cNvSpPr txBox="1"/>
          <p:nvPr/>
        </p:nvSpPr>
        <p:spPr>
          <a:xfrm rot="-5400000">
            <a:off x="-288900" y="8543825"/>
            <a:ext cx="1452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665" name="Google Shape;665;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graphicFrame>
        <p:nvGraphicFramePr>
          <p:cNvPr id="670" name="Google Shape;670;p82"/>
          <p:cNvGraphicFramePr/>
          <p:nvPr/>
        </p:nvGraphicFramePr>
        <p:xfrm>
          <a:off x="763800" y="1223525"/>
          <a:ext cx="3000000" cy="3000000"/>
        </p:xfrm>
        <a:graphic>
          <a:graphicData uri="http://schemas.openxmlformats.org/drawingml/2006/table">
            <a:tbl>
              <a:tblPr>
                <a:noFill/>
                <a:tableStyleId>{E5A06629-FB51-4183-82E3-9CF069C7FD5C}</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71" name="Google Shape;671;p82"/>
          <p:cNvSpPr txBox="1"/>
          <p:nvPr>
            <p:ph type="title"/>
          </p:nvPr>
        </p:nvSpPr>
        <p:spPr>
          <a:xfrm>
            <a:off x="264900" y="789050"/>
            <a:ext cx="7242600" cy="3585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72" name="Google Shape;672;p82"/>
          <p:cNvSpPr txBox="1"/>
          <p:nvPr/>
        </p:nvSpPr>
        <p:spPr>
          <a:xfrm rot="-5400000">
            <a:off x="-1495500" y="3286375"/>
            <a:ext cx="401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673" name="Google Shape;673;p82"/>
          <p:cNvSpPr txBox="1"/>
          <p:nvPr/>
        </p:nvSpPr>
        <p:spPr>
          <a:xfrm rot="-5400000">
            <a:off x="-96600" y="5854250"/>
            <a:ext cx="12204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674" name="Google Shape;674;p82"/>
          <p:cNvSpPr txBox="1"/>
          <p:nvPr/>
        </p:nvSpPr>
        <p:spPr>
          <a:xfrm rot="-5400000">
            <a:off x="-617550" y="7606400"/>
            <a:ext cx="2262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675" name="Google Shape;675;p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sent to </a:t>
            </a:r>
            <a:r>
              <a:rPr lang="en" sz="1300">
                <a:solidFill>
                  <a:schemeClr val="dk1"/>
                </a:solidFill>
                <a:highlight>
                  <a:srgbClr val="CFE2F3"/>
                </a:highlight>
              </a:rPr>
              <a:t>December 7, 2023</a:t>
            </a:r>
            <a:r>
              <a:rPr lang="en" sz="1300">
                <a:solidFill>
                  <a:schemeClr val="dk1"/>
                </a:solidFill>
              </a:rPr>
              <a:t>.</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a:t>
            </a:r>
            <a:r>
              <a:rPr lang="en" sz="1300">
                <a:solidFill>
                  <a:schemeClr val="dk1"/>
                </a:solidFill>
                <a:highlight>
                  <a:srgbClr val="CFE2F3"/>
                </a:highlight>
              </a:rPr>
              <a:t>December 12, 2023</a:t>
            </a:r>
            <a:r>
              <a:rPr lang="en" sz="1300">
                <a:solidFill>
                  <a:schemeClr val="dk1"/>
                </a:solidFill>
              </a:rPr>
              <a:t> at </a:t>
            </a:r>
            <a:r>
              <a:rPr lang="en" sz="1300">
                <a:solidFill>
                  <a:schemeClr val="dk1"/>
                </a:solidFill>
                <a:highlight>
                  <a:srgbClr val="CFE2F3"/>
                </a:highlight>
              </a:rPr>
              <a:t>Stine Elementary School </a:t>
            </a:r>
            <a:r>
              <a:rPr lang="en" sz="1300">
                <a:solidFill>
                  <a:schemeClr val="dk1"/>
                </a:solidFill>
              </a:rPr>
              <a:t>located at </a:t>
            </a:r>
            <a:r>
              <a:rPr lang="en" sz="1200">
                <a:solidFill>
                  <a:schemeClr val="dk1"/>
                </a:solidFill>
                <a:highlight>
                  <a:srgbClr val="CFE2F3"/>
                </a:highlight>
              </a:rPr>
              <a:t>4300 Wilson Road.</a:t>
            </a:r>
            <a:r>
              <a:rPr lang="en" sz="1300">
                <a:solidFill>
                  <a:schemeClr val="dk1"/>
                </a:solidFill>
              </a:rPr>
              <a:t> This public hearing, as required by Education Code Section 32288 (b)(1), allows public input regarding the Comprehensive Safe School Plan developed by the School Site Council or designee.  The notice was posted on  </a:t>
            </a:r>
            <a:r>
              <a:rPr lang="en" sz="1300">
                <a:solidFill>
                  <a:schemeClr val="dk1"/>
                </a:solidFill>
                <a:highlight>
                  <a:srgbClr val="CFE2F3"/>
                </a:highlight>
              </a:rPr>
              <a:t>December 7, 2023.</a:t>
            </a:r>
            <a:endParaRPr sz="1300">
              <a:solidFill>
                <a:schemeClr val="dk1"/>
              </a:solidFill>
              <a:highlight>
                <a:srgbClr val="CFE2F3"/>
              </a:highlight>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11" name="Google Shape;111;p20"/>
          <p:cNvSpPr txBox="1"/>
          <p:nvPr>
            <p:ph type="title"/>
          </p:nvPr>
        </p:nvSpPr>
        <p:spPr>
          <a:xfrm>
            <a:off x="439800" y="814675"/>
            <a:ext cx="6892800" cy="597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12" name="Google Shape;112;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graphicFrame>
        <p:nvGraphicFramePr>
          <p:cNvPr id="680" name="Google Shape;680;p83"/>
          <p:cNvGraphicFramePr/>
          <p:nvPr/>
        </p:nvGraphicFramePr>
        <p:xfrm>
          <a:off x="763800" y="1200150"/>
          <a:ext cx="3000000" cy="3000000"/>
        </p:xfrm>
        <a:graphic>
          <a:graphicData uri="http://schemas.openxmlformats.org/drawingml/2006/table">
            <a:tbl>
              <a:tblPr>
                <a:noFill/>
                <a:tableStyleId>{E5A06629-FB51-4183-82E3-9CF069C7FD5C}</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81" name="Google Shape;681;p83"/>
          <p:cNvSpPr txBox="1"/>
          <p:nvPr>
            <p:ph type="title"/>
          </p:nvPr>
        </p:nvSpPr>
        <p:spPr>
          <a:xfrm>
            <a:off x="264900" y="775425"/>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682" name="Google Shape;682;p83"/>
          <p:cNvSpPr txBox="1"/>
          <p:nvPr/>
        </p:nvSpPr>
        <p:spPr>
          <a:xfrm rot="-5400000">
            <a:off x="-1225500" y="2992975"/>
            <a:ext cx="347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83" name="Google Shape;683;p83"/>
          <p:cNvSpPr txBox="1"/>
          <p:nvPr>
            <p:ph type="title"/>
          </p:nvPr>
        </p:nvSpPr>
        <p:spPr>
          <a:xfrm>
            <a:off x="264900" y="5358863"/>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684" name="Google Shape;684;p83"/>
          <p:cNvGraphicFramePr/>
          <p:nvPr/>
        </p:nvGraphicFramePr>
        <p:xfrm>
          <a:off x="763800" y="5813225"/>
          <a:ext cx="3000000" cy="3000000"/>
        </p:xfrm>
        <a:graphic>
          <a:graphicData uri="http://schemas.openxmlformats.org/drawingml/2006/table">
            <a:tbl>
              <a:tblPr>
                <a:noFill/>
                <a:tableStyleId>{E5A06629-FB51-4183-82E3-9CF069C7FD5C}</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ctr">
                        <a:spcBef>
                          <a:spcPts val="0"/>
                        </a:spcBef>
                        <a:spcAft>
                          <a:spcPts val="0"/>
                        </a:spcAft>
                        <a:buNone/>
                      </a:pPr>
                      <a:r>
                        <a:rPr lang="en" sz="1100"/>
                        <a:t>x</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bl>
          </a:graphicData>
        </a:graphic>
      </p:graphicFrame>
      <p:sp>
        <p:nvSpPr>
          <p:cNvPr id="685" name="Google Shape;685;p83"/>
          <p:cNvSpPr txBox="1"/>
          <p:nvPr/>
        </p:nvSpPr>
        <p:spPr>
          <a:xfrm rot="-5400000">
            <a:off x="19350" y="6361275"/>
            <a:ext cx="98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686" name="Google Shape;686;p83"/>
          <p:cNvSpPr txBox="1"/>
          <p:nvPr/>
        </p:nvSpPr>
        <p:spPr>
          <a:xfrm rot="-5400000">
            <a:off x="116100" y="7258150"/>
            <a:ext cx="7950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687" name="Google Shape;687;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84"/>
          <p:cNvSpPr txBox="1"/>
          <p:nvPr>
            <p:ph type="title"/>
          </p:nvPr>
        </p:nvSpPr>
        <p:spPr>
          <a:xfrm>
            <a:off x="264900" y="74347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693" name="Google Shape;693;p84"/>
          <p:cNvGraphicFramePr/>
          <p:nvPr/>
        </p:nvGraphicFramePr>
        <p:xfrm>
          <a:off x="763800" y="1349375"/>
          <a:ext cx="3000000" cy="3000000"/>
        </p:xfrm>
        <a:graphic>
          <a:graphicData uri="http://schemas.openxmlformats.org/drawingml/2006/table">
            <a:tbl>
              <a:tblPr>
                <a:noFill/>
                <a:tableStyleId>{E5A06629-FB51-4183-82E3-9CF069C7FD5C}</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94" name="Google Shape;694;p84"/>
          <p:cNvSpPr txBox="1"/>
          <p:nvPr/>
        </p:nvSpPr>
        <p:spPr>
          <a:xfrm rot="-5400000">
            <a:off x="-618150" y="2534950"/>
            <a:ext cx="2263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695" name="Google Shape;695;p84"/>
          <p:cNvSpPr txBox="1"/>
          <p:nvPr/>
        </p:nvSpPr>
        <p:spPr>
          <a:xfrm rot="-5400000">
            <a:off x="-80850" y="4261150"/>
            <a:ext cx="11889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696" name="Google Shape;696;p84"/>
          <p:cNvSpPr txBox="1"/>
          <p:nvPr/>
        </p:nvSpPr>
        <p:spPr>
          <a:xfrm rot="-5400000">
            <a:off x="-64650" y="5425525"/>
            <a:ext cx="1156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697" name="Google Shape;697;p84"/>
          <p:cNvSpPr txBox="1"/>
          <p:nvPr>
            <p:ph type="title"/>
          </p:nvPr>
        </p:nvSpPr>
        <p:spPr>
          <a:xfrm>
            <a:off x="264900" y="658562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698" name="Google Shape;698;p84"/>
          <p:cNvGraphicFramePr/>
          <p:nvPr/>
        </p:nvGraphicFramePr>
        <p:xfrm>
          <a:off x="763800" y="7199800"/>
          <a:ext cx="3000000" cy="3000000"/>
        </p:xfrm>
        <a:graphic>
          <a:graphicData uri="http://schemas.openxmlformats.org/drawingml/2006/table">
            <a:tbl>
              <a:tblPr>
                <a:noFill/>
                <a:tableStyleId>{E5A06629-FB51-4183-82E3-9CF069C7FD5C}</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99" name="Google Shape;699;p84"/>
          <p:cNvSpPr txBox="1"/>
          <p:nvPr/>
        </p:nvSpPr>
        <p:spPr>
          <a:xfrm rot="-5400000">
            <a:off x="-300150" y="8067450"/>
            <a:ext cx="1627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700" name="Google Shape;700;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85"/>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706" name="Google Shape;706;p85"/>
          <p:cNvSpPr txBox="1"/>
          <p:nvPr>
            <p:ph type="title"/>
          </p:nvPr>
        </p:nvSpPr>
        <p:spPr>
          <a:xfrm>
            <a:off x="382800" y="8368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707" name="Google Shape;707;p85"/>
          <p:cNvGraphicFramePr/>
          <p:nvPr/>
        </p:nvGraphicFramePr>
        <p:xfrm>
          <a:off x="441750" y="2263675"/>
          <a:ext cx="3000000" cy="3000000"/>
        </p:xfrm>
        <a:graphic>
          <a:graphicData uri="http://schemas.openxmlformats.org/drawingml/2006/table">
            <a:tbl>
              <a:tblPr>
                <a:noFill/>
                <a:tableStyleId>{B5AF2EE0-7CC6-4C6E-86C3-D7B0D84A6FA0}</a:tableStyleId>
              </a:tblPr>
              <a:tblGrid>
                <a:gridCol w="3303575"/>
                <a:gridCol w="3703225"/>
              </a:tblGrid>
              <a:tr h="381000">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The implementation of social skills provided by the Behavior Intervention Assistants in Kindergarten through 2nd grade showed positive results. </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492300">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Yes, the objectives were met because participating classes were on a rotating schedule</a:t>
                      </a:r>
                      <a:r>
                        <a:rPr lang="en" sz="1200">
                          <a:solidFill>
                            <a:schemeClr val="dk1"/>
                          </a:solidFill>
                        </a:rPr>
                        <a:t> that included a</a:t>
                      </a:r>
                      <a:r>
                        <a:rPr lang="en" sz="1200">
                          <a:solidFill>
                            <a:schemeClr val="dk1"/>
                          </a:solidFill>
                        </a:rPr>
                        <a:t> push in model to ensure all primary classes received social skills instruction once a week. </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Adjustments had to be made to avoid Wednesdays because of the shorter schedule. </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This action plan can be strengthened by including all grade levels in social skills and developing a student/staff survey to collect input on how to make social skills better.  </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Students are able to explain how to be Safe, </a:t>
                      </a:r>
                      <a:r>
                        <a:rPr lang="en" sz="1200"/>
                        <a:t>Respectful,</a:t>
                      </a:r>
                      <a:r>
                        <a:rPr lang="en" sz="1200"/>
                        <a:t> Responsible, and Kind on all areas of the  campus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560400">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Yes, the objectives were met because we ensured to make Safe, Respectful, Responsible, and Kind a part of our morning messages and expectations were reviewed in cafeteria during lunch.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2864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More effort needs to be put in at the beginning of the year to teach lessons on how to be Safe, Respectful, Responsible, and Kind in the classroom.</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School-wide expectations will be a part of the beginning of the year bootcamp.</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bl>
          </a:graphicData>
        </a:graphic>
      </p:graphicFrame>
      <p:sp>
        <p:nvSpPr>
          <p:cNvPr id="708" name="Google Shape;708;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09" name="Google Shape;709;p85"/>
          <p:cNvSpPr txBox="1"/>
          <p:nvPr/>
        </p:nvSpPr>
        <p:spPr>
          <a:xfrm>
            <a:off x="475800" y="1563400"/>
            <a:ext cx="6820800" cy="87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86"/>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15" name="Google Shape;715;p86"/>
          <p:cNvGraphicFramePr/>
          <p:nvPr/>
        </p:nvGraphicFramePr>
        <p:xfrm>
          <a:off x="264900" y="2341775"/>
          <a:ext cx="3000000" cy="3000000"/>
        </p:xfrm>
        <a:graphic>
          <a:graphicData uri="http://schemas.openxmlformats.org/drawingml/2006/table">
            <a:tbl>
              <a:tblPr>
                <a:noFill/>
                <a:tableStyleId>{B5AF2EE0-7CC6-4C6E-86C3-D7B0D84A6FA0}</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16" name="Google Shape;716;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17" name="Google Shape;717;p86"/>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18" name="Google Shape;718;p86"/>
          <p:cNvGraphicFramePr/>
          <p:nvPr/>
        </p:nvGraphicFramePr>
        <p:xfrm>
          <a:off x="264900" y="2734182"/>
          <a:ext cx="3000000" cy="3000000"/>
        </p:xfrm>
        <a:graphic>
          <a:graphicData uri="http://schemas.openxmlformats.org/drawingml/2006/table">
            <a:tbl>
              <a:tblPr>
                <a:noFill/>
                <a:tableStyleId>{B5AF2EE0-7CC6-4C6E-86C3-D7B0D84A6FA0}</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Increase the number of students participating in social skills development from Kindergarten - 2nd grade to include all students in Kindergarten to 6th grade. </a:t>
                      </a:r>
                      <a:r>
                        <a:rPr lang="en" sz="1200">
                          <a:solidFill>
                            <a:schemeClr val="dk1"/>
                          </a:solidFill>
                        </a:rPr>
                        <a:t>Classes will be provided by the Behavior Intervention Assistants once a week to all grade levels on a rotating schedule.</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Progress will be measured by weekly monitoring student participation and by monitoring the number of referrals in SWIS.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a:t>
                      </a:r>
                      <a:r>
                        <a:rPr lang="en" sz="1200">
                          <a:solidFill>
                            <a:schemeClr val="dk1"/>
                          </a:solidFill>
                        </a:rPr>
                        <a:t>he Behavior Intervention Assistants will assign each grade level a 30 minute time block one day out of the week to receive social skills. BIAs will either push-in to their class or have classes taken to an assigned area (shade structure or MPR) to receive instruction.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This goal aligns with Pillar 3: Wellness, Safety, and Equity for All of the PBVUSD’s Strategic Plan by creating a safe learning environment that meets the needs of the whole child.</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Quarter 1: Continue social skills with Kindergarten - 2nd grade and include 3rd</a:t>
                      </a:r>
                      <a:endParaRPr sz="1200"/>
                    </a:p>
                    <a:p>
                      <a:pPr indent="0" lvl="0" marL="0" rtl="0" algn="l">
                        <a:spcBef>
                          <a:spcPts val="0"/>
                        </a:spcBef>
                        <a:spcAft>
                          <a:spcPts val="0"/>
                        </a:spcAft>
                        <a:buNone/>
                      </a:pPr>
                      <a:r>
                        <a:rPr lang="en" sz="1200"/>
                        <a:t>Quarter 2: Provide social skills in Kindergarten - 3rd and include 5th and 6th</a:t>
                      </a:r>
                      <a:endParaRPr sz="1200"/>
                    </a:p>
                    <a:p>
                      <a:pPr indent="0" lvl="0" marL="0" rtl="0" algn="l">
                        <a:spcBef>
                          <a:spcPts val="0"/>
                        </a:spcBef>
                        <a:spcAft>
                          <a:spcPts val="0"/>
                        </a:spcAft>
                        <a:buNone/>
                      </a:pPr>
                      <a:r>
                        <a:rPr lang="en" sz="1200"/>
                        <a:t>Quarter 3: Provide social skills in Kindergarten - 3rd, 5th, 6th and include 4th</a:t>
                      </a:r>
                      <a:endParaRPr sz="1200"/>
                    </a:p>
                    <a:p>
                      <a:pPr indent="0" lvl="0" marL="0" rtl="0" algn="l">
                        <a:spcBef>
                          <a:spcPts val="0"/>
                        </a:spcBef>
                        <a:spcAft>
                          <a:spcPts val="0"/>
                        </a:spcAft>
                        <a:buNone/>
                      </a:pPr>
                      <a:r>
                        <a:rPr lang="en" sz="1200"/>
                        <a:t>Quarter 4: Provide social skills in Kindergarten - 6th grade</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87"/>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24" name="Google Shape;724;p87"/>
          <p:cNvGraphicFramePr/>
          <p:nvPr/>
        </p:nvGraphicFramePr>
        <p:xfrm>
          <a:off x="264900" y="2341775"/>
          <a:ext cx="3000000" cy="3000000"/>
        </p:xfrm>
        <a:graphic>
          <a:graphicData uri="http://schemas.openxmlformats.org/drawingml/2006/table">
            <a:tbl>
              <a:tblPr>
                <a:noFill/>
                <a:tableStyleId>{B5AF2EE0-7CC6-4C6E-86C3-D7B0D84A6FA0}</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25" name="Google Shape;725;p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6" name="Google Shape;726;p87"/>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27" name="Google Shape;727;p87"/>
          <p:cNvGraphicFramePr/>
          <p:nvPr/>
        </p:nvGraphicFramePr>
        <p:xfrm>
          <a:off x="264900" y="2734182"/>
          <a:ext cx="3000000" cy="3000000"/>
        </p:xfrm>
        <a:graphic>
          <a:graphicData uri="http://schemas.openxmlformats.org/drawingml/2006/table">
            <a:tbl>
              <a:tblPr>
                <a:noFill/>
                <a:tableStyleId>{B5AF2EE0-7CC6-4C6E-86C3-D7B0D84A6FA0}</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Increase the number of classes receiving daily Social-Emotional Learning instruction in the classroom using the Positivity Project. Teachers will teach the weekly themed lessons provided in the Positivity Project program daily for approximately 15 minutes during their designated SEL time. The principal will include the focus for the week in the daily announcements and send the parent newsletter for the week home.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Progress will be measured by class participation in the weekly Positivity Project Awards and by monitoring the number of referrals in SWIS.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Stine will use Title I funds to purchase a site licence for The Positivity Project. Teachers that have been using the program with their classes will teach the remaining staff how to implement the Positivity Project with their class.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aligns with Pillar 3: Wellness, Safety, and Equity for All of the PBVUSD’s Strategic Plan by creating a safe learning environment that meets the needs of the whole child.</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Quarter 1: 25% classroom implementation, daily announcements, weekly awards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Quarter 2: 50% classroom implementation, daily announcements, weekly awards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Quarter 3: 75% classroom implementation, announcements, awards, &amp; newsletter</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Quarter 4: 100% classroom implementation, announcements, awards, &amp; newsletter</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88"/>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33" name="Google Shape;733;p88"/>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34" name="Google Shape;734;p88"/>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35" name="Google Shape;735;p88"/>
          <p:cNvGraphicFramePr/>
          <p:nvPr/>
        </p:nvGraphicFramePr>
        <p:xfrm>
          <a:off x="500700" y="2364300"/>
          <a:ext cx="3000000" cy="3000000"/>
        </p:xfrm>
        <a:graphic>
          <a:graphicData uri="http://schemas.openxmlformats.org/drawingml/2006/table">
            <a:tbl>
              <a:tblPr>
                <a:noFill/>
                <a:tableStyleId>{B5AF2EE0-7CC6-4C6E-86C3-D7B0D84A6FA0}</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36" name="Google Shape;736;p88"/>
          <p:cNvGraphicFramePr/>
          <p:nvPr/>
        </p:nvGraphicFramePr>
        <p:xfrm>
          <a:off x="500700" y="2756707"/>
          <a:ext cx="3000000" cy="3000000"/>
        </p:xfrm>
        <a:graphic>
          <a:graphicData uri="http://schemas.openxmlformats.org/drawingml/2006/table">
            <a:tbl>
              <a:tblPr>
                <a:noFill/>
                <a:tableStyleId>{B5AF2EE0-7CC6-4C6E-86C3-D7B0D84A6FA0}</a:tableStyleId>
              </a:tblPr>
              <a:tblGrid>
                <a:gridCol w="382850"/>
                <a:gridCol w="879125"/>
                <a:gridCol w="5667200"/>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Decrease the number of student referrals during morning and lunch recess by implementing structured recess that include having dedicated activities and area assignments every Tuesday and Thursday.  Structured recess activities and </a:t>
                      </a:r>
                      <a:r>
                        <a:rPr lang="en" sz="1200"/>
                        <a:t>assignments</a:t>
                      </a:r>
                      <a:r>
                        <a:rPr lang="en" sz="1200"/>
                        <a:t> will be developed by the Behavior Intervention Assistant, Assistant Principal, and 5 hour aide.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Progress will be measured </a:t>
                      </a:r>
                      <a:r>
                        <a:rPr lang="en" sz="1200">
                          <a:solidFill>
                            <a:schemeClr val="dk1"/>
                          </a:solidFill>
                        </a:rPr>
                        <a:t>by monitoring the number of referrals in SWIS and analyzing the structured recess end of the quarter student survey data.</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a:t>
                      </a:r>
                      <a:r>
                        <a:rPr lang="en" sz="1200">
                          <a:solidFill>
                            <a:schemeClr val="dk1"/>
                          </a:solidFill>
                        </a:rPr>
                        <a:t>he Behavior Intervention Assistant, Assistant Principal, and 5 hour aide will work together to develop the area and activity assignments for the month. Schedules will be provided for the teachers and students at the beginning of every month. The rules for each activity and area expectations will be reviewed with each group before students are allowed to play.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aligns with Pillar 3: Wellness, Safety, and Equity for All of the PBVUSD’s Strategic Plan by creating a safe learning environment that meets the needs of the whole child.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147252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Quarterly: Implement structured recess and develop student are expectations</a:t>
                      </a:r>
                      <a:endParaRPr sz="1200">
                        <a:solidFill>
                          <a:schemeClr val="dk1"/>
                        </a:solidFill>
                      </a:endParaRPr>
                    </a:p>
                    <a:p>
                      <a:pPr indent="0" lvl="0" marL="0" rtl="0" algn="l">
                        <a:spcBef>
                          <a:spcPts val="0"/>
                        </a:spcBef>
                        <a:spcAft>
                          <a:spcPts val="0"/>
                        </a:spcAft>
                        <a:buNone/>
                      </a:pPr>
                      <a:r>
                        <a:rPr lang="en" sz="1200">
                          <a:solidFill>
                            <a:schemeClr val="dk1"/>
                          </a:solidFill>
                        </a:rPr>
                        <a:t>Monthly: Rotate structured recess activities and assignments, develop expectations for new areas, provide teachers with activities for the week.</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Weekly: Monitor supervision areas</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89"/>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42" name="Google Shape;742;p89"/>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3" name="Google Shape;743;p89"/>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44" name="Google Shape;744;p89"/>
          <p:cNvGraphicFramePr/>
          <p:nvPr/>
        </p:nvGraphicFramePr>
        <p:xfrm>
          <a:off x="500700" y="2364300"/>
          <a:ext cx="3000000" cy="3000000"/>
        </p:xfrm>
        <a:graphic>
          <a:graphicData uri="http://schemas.openxmlformats.org/drawingml/2006/table">
            <a:tbl>
              <a:tblPr>
                <a:noFill/>
                <a:tableStyleId>{B5AF2EE0-7CC6-4C6E-86C3-D7B0D84A6FA0}</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45" name="Google Shape;745;p89"/>
          <p:cNvGraphicFramePr/>
          <p:nvPr/>
        </p:nvGraphicFramePr>
        <p:xfrm>
          <a:off x="500700" y="2756707"/>
          <a:ext cx="3000000" cy="3000000"/>
        </p:xfrm>
        <a:graphic>
          <a:graphicData uri="http://schemas.openxmlformats.org/drawingml/2006/table">
            <a:tbl>
              <a:tblPr>
                <a:noFill/>
                <a:tableStyleId>{B5AF2EE0-7CC6-4C6E-86C3-D7B0D84A6FA0}</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solidFill>
                            <a:schemeClr val="dk1"/>
                          </a:solidFill>
                        </a:rPr>
                        <a:t>What is your objective? Who is involved and responsible?  Be clear and specific. </a:t>
                      </a:r>
                      <a:endParaRPr sz="1200">
                        <a:solidFill>
                          <a:schemeClr val="dk1"/>
                        </a:solidFill>
                      </a:endParaRPr>
                    </a:p>
                    <a:p>
                      <a:pPr indent="0" lvl="0" marL="0" rtl="0" algn="l">
                        <a:spcBef>
                          <a:spcPts val="0"/>
                        </a:spcBef>
                        <a:spcAft>
                          <a:spcPts val="0"/>
                        </a:spcAft>
                        <a:buNone/>
                      </a:pPr>
                      <a:r>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Increase emergency/disaster preparedness with all staff and students on campus during the school year by implementing monthly </a:t>
                      </a:r>
                      <a:r>
                        <a:rPr lang="en" sz="1200">
                          <a:solidFill>
                            <a:schemeClr val="dk1"/>
                          </a:solidFill>
                        </a:rPr>
                        <a:t>emergency/disaster </a:t>
                      </a:r>
                      <a:r>
                        <a:rPr lang="en" sz="1200"/>
                        <a:t>drills.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Progress will be measured by the decrease in time it takes to complete each </a:t>
                      </a:r>
                      <a:r>
                        <a:rPr lang="en" sz="1200">
                          <a:solidFill>
                            <a:schemeClr val="dk1"/>
                          </a:solidFill>
                        </a:rPr>
                        <a:t>emergency/disaster drill over time.</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Staff will be provided with training on the </a:t>
                      </a:r>
                      <a:r>
                        <a:rPr lang="en" sz="1200">
                          <a:solidFill>
                            <a:schemeClr val="dk1"/>
                          </a:solidFill>
                        </a:rPr>
                        <a:t>emergency/disaster procedures to follow in the case of an earthquake, lock down, fire drill, disaster, or in the event that the campus needed to be secured. The campus will practice 1-2 types of drills each month and document the time it takes to complete the drill. Each drill will be analyzed monthly by administration and the Leadership Team to determine how to improve the outcome.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This goal aligns with Pillar 3: Wellness, Safety, and Equity for All of the PBVUSD’s Strategic Plan by creating a safe learning environment that meets the needs of the whole child.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September: Develop Organizational Chart and train teams</a:t>
                      </a:r>
                      <a:endParaRPr sz="1200"/>
                    </a:p>
                    <a:p>
                      <a:pPr indent="0" lvl="0" marL="0" rtl="0" algn="l">
                        <a:spcBef>
                          <a:spcPts val="0"/>
                        </a:spcBef>
                        <a:spcAft>
                          <a:spcPts val="0"/>
                        </a:spcAft>
                        <a:buNone/>
                      </a:pPr>
                      <a:r>
                        <a:rPr lang="en" sz="1200"/>
                        <a:t>October: Conduct District Disaster Drill analyze with BPD rep</a:t>
                      </a:r>
                      <a:endParaRPr sz="1200"/>
                    </a:p>
                    <a:p>
                      <a:pPr indent="0" lvl="0" marL="0" rtl="0" algn="l">
                        <a:spcBef>
                          <a:spcPts val="0"/>
                        </a:spcBef>
                        <a:spcAft>
                          <a:spcPts val="0"/>
                        </a:spcAft>
                        <a:buNone/>
                      </a:pPr>
                      <a:r>
                        <a:rPr lang="en" sz="1200"/>
                        <a:t>Monthly: Campus will experience 2 drills and document if protocols were followed and the desired outcome was accomplish</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1" name="Google Shape;751;p90"/>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90"/>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753" name="Google Shape;753;p90"/>
          <p:cNvSpPr/>
          <p:nvPr/>
        </p:nvSpPr>
        <p:spPr>
          <a:xfrm>
            <a:off x="417900" y="55176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57" name="Shape 757"/>
        <p:cNvGrpSpPr/>
        <p:nvPr/>
      </p:nvGrpSpPr>
      <p:grpSpPr>
        <a:xfrm>
          <a:off x="0" y="0"/>
          <a:ext cx="0" cy="0"/>
          <a:chOff x="0" y="0"/>
          <a:chExt cx="0" cy="0"/>
        </a:xfrm>
      </p:grpSpPr>
      <p:sp>
        <p:nvSpPr>
          <p:cNvPr id="758" name="Google Shape;758;p91"/>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759" name="Google Shape;759;p91"/>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760" name="Google Shape;760;p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61" name="Google Shape;761;p91"/>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7" name="Google Shape;767;p92"/>
          <p:cNvSpPr/>
          <p:nvPr/>
        </p:nvSpPr>
        <p:spPr>
          <a:xfrm>
            <a:off x="417900" y="28911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92"/>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769" name="Google Shape;769;p92"/>
          <p:cNvSpPr/>
          <p:nvPr/>
        </p:nvSpPr>
        <p:spPr>
          <a:xfrm>
            <a:off x="417900" y="62607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92"/>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8" name="Google Shape;118;p21"/>
          <p:cNvSpPr txBox="1"/>
          <p:nvPr/>
        </p:nvSpPr>
        <p:spPr>
          <a:xfrm>
            <a:off x="245250" y="2975950"/>
            <a:ext cx="7281900" cy="366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4300">
                <a:solidFill>
                  <a:schemeClr val="dk1"/>
                </a:solidFill>
                <a:highlight>
                  <a:srgbClr val="CFE2F3"/>
                </a:highlight>
              </a:rPr>
              <a:t>INSERT </a:t>
            </a:r>
            <a:endParaRPr b="1" sz="4300">
              <a:solidFill>
                <a:schemeClr val="dk1"/>
              </a:solidFill>
              <a:highlight>
                <a:srgbClr val="CFE2F3"/>
              </a:highlight>
            </a:endParaRPr>
          </a:p>
          <a:p>
            <a:pPr indent="0" lvl="0" marL="0" rtl="0" algn="ctr">
              <a:lnSpc>
                <a:spcPct val="115000"/>
              </a:lnSpc>
              <a:spcBef>
                <a:spcPts val="0"/>
              </a:spcBef>
              <a:spcAft>
                <a:spcPts val="0"/>
              </a:spcAft>
              <a:buNone/>
            </a:pPr>
            <a:r>
              <a:rPr b="1" lang="en" sz="4300">
                <a:solidFill>
                  <a:schemeClr val="dk1"/>
                </a:solidFill>
                <a:highlight>
                  <a:srgbClr val="CFE2F3"/>
                </a:highlight>
              </a:rPr>
              <a:t>SCHOOL SITE COUNCIL AGENDA </a:t>
            </a:r>
            <a:endParaRPr b="1" sz="4300">
              <a:solidFill>
                <a:schemeClr val="dk1"/>
              </a:solidFill>
              <a:highlight>
                <a:srgbClr val="CFE2F3"/>
              </a:highlight>
            </a:endParaRPr>
          </a:p>
          <a:p>
            <a:pPr indent="0" lvl="0" marL="0" rtl="0" algn="ctr">
              <a:lnSpc>
                <a:spcPct val="115000"/>
              </a:lnSpc>
              <a:spcBef>
                <a:spcPts val="0"/>
              </a:spcBef>
              <a:spcAft>
                <a:spcPts val="0"/>
              </a:spcAft>
              <a:buNone/>
            </a:pPr>
            <a:r>
              <a:rPr b="1" lang="en" sz="4300">
                <a:solidFill>
                  <a:schemeClr val="dk1"/>
                </a:solidFill>
                <a:highlight>
                  <a:srgbClr val="CFE2F3"/>
                </a:highlight>
              </a:rPr>
              <a:t> HERE</a:t>
            </a:r>
            <a:endParaRPr b="1" sz="4300">
              <a:solidFill>
                <a:schemeClr val="dk1"/>
              </a:solidFill>
            </a:endParaRPr>
          </a:p>
          <a:p>
            <a:pPr indent="0" lvl="0" marL="0" rtl="0" algn="ctr">
              <a:spcBef>
                <a:spcPts val="0"/>
              </a:spcBef>
              <a:spcAft>
                <a:spcPts val="0"/>
              </a:spcAft>
              <a:buNone/>
            </a:pPr>
            <a:r>
              <a:t/>
            </a:r>
            <a:endParaRPr b="1" sz="2800">
              <a:solidFill>
                <a:schemeClr val="dk1"/>
              </a:solidFill>
              <a:latin typeface="Roboto"/>
              <a:ea typeface="Roboto"/>
              <a:cs typeface="Roboto"/>
              <a:sym typeface="Roboto"/>
            </a:endParaRPr>
          </a:p>
        </p:txBody>
      </p:sp>
      <p:pic>
        <p:nvPicPr>
          <p:cNvPr id="119" name="Google Shape;119;p21"/>
          <p:cNvPicPr preferRelativeResize="0"/>
          <p:nvPr/>
        </p:nvPicPr>
        <p:blipFill>
          <a:blip r:embed="rId3">
            <a:alphaModFix/>
          </a:blip>
          <a:stretch>
            <a:fillRect/>
          </a:stretch>
        </p:blipFill>
        <p:spPr>
          <a:xfrm>
            <a:off x="405225" y="641938"/>
            <a:ext cx="6961925" cy="832831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93"/>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776" name="Google Shape;776;p93"/>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81</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87</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91</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  97</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108</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111</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141</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146</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157</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169</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182</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183</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191</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196</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208</a:t>
            </a:r>
            <a:endParaRPr sz="1400">
              <a:solidFill>
                <a:schemeClr val="dk1"/>
              </a:solidFill>
            </a:endParaRPr>
          </a:p>
        </p:txBody>
      </p:sp>
      <p:sp>
        <p:nvSpPr>
          <p:cNvPr id="777" name="Google Shape;777;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94"/>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783" name="Google Shape;783;p94"/>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784" name="Google Shape;784;p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85" name="Google Shape;785;p94"/>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3"/>
              </a:rPr>
              <a:t>CLICK HERE for the </a:t>
            </a:r>
            <a:endParaRPr b="1"/>
          </a:p>
          <a:p>
            <a:pPr indent="0" lvl="0" marL="0" rtl="0" algn="ctr">
              <a:spcBef>
                <a:spcPts val="0"/>
              </a:spcBef>
              <a:spcAft>
                <a:spcPts val="0"/>
              </a:spcAft>
              <a:buNone/>
            </a:pPr>
            <a:r>
              <a:rPr b="1" lang="en" u="sng">
                <a:solidFill>
                  <a:schemeClr val="hlink"/>
                </a:solidFill>
                <a:hlinkClick r:id="rId4"/>
              </a:rPr>
              <a:t>2021 - 2024 Pillars of Excellence Strategic Plan Priorities	 </a:t>
            </a:r>
            <a:endParaRPr b="1"/>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95"/>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791" name="Google Shape;791;p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96"/>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797" name="Google Shape;797;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p97"/>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03" name="Google Shape;803;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98"/>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09" name="Google Shape;809;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99"/>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15" name="Google Shape;815;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100"/>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821" name="Google Shape;821;p100"/>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22" name="Google Shape;822;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01"/>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28" name="Google Shape;828;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102"/>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834" name="Google Shape;834;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5" name="Google Shape;125;p22"/>
          <p:cNvSpPr txBox="1"/>
          <p:nvPr/>
        </p:nvSpPr>
        <p:spPr>
          <a:xfrm>
            <a:off x="581500" y="762000"/>
            <a:ext cx="6781800" cy="83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b="1" lang="en" sz="4300">
                <a:solidFill>
                  <a:schemeClr val="dk1"/>
                </a:solidFill>
                <a:highlight>
                  <a:srgbClr val="CFE2F3"/>
                </a:highlight>
              </a:rPr>
              <a:t>INSERT </a:t>
            </a:r>
            <a:endParaRPr b="1" sz="4300">
              <a:solidFill>
                <a:schemeClr val="dk1"/>
              </a:solidFill>
              <a:highlight>
                <a:srgbClr val="CFE2F3"/>
              </a:highlight>
            </a:endParaRPr>
          </a:p>
          <a:p>
            <a:pPr indent="0" lvl="0" marL="0" rtl="0" algn="ctr">
              <a:lnSpc>
                <a:spcPct val="115000"/>
              </a:lnSpc>
              <a:spcBef>
                <a:spcPts val="0"/>
              </a:spcBef>
              <a:spcAft>
                <a:spcPts val="0"/>
              </a:spcAft>
              <a:buClr>
                <a:schemeClr val="dk1"/>
              </a:buClr>
              <a:buSzPts val="1100"/>
              <a:buFont typeface="Arial"/>
              <a:buNone/>
            </a:pPr>
            <a:r>
              <a:rPr b="1" lang="en" sz="4300">
                <a:solidFill>
                  <a:schemeClr val="dk1"/>
                </a:solidFill>
                <a:highlight>
                  <a:srgbClr val="CFE2F3"/>
                </a:highlight>
              </a:rPr>
              <a:t>NOTICE OF PUBLIC HEARING HERE</a:t>
            </a:r>
            <a:endParaRPr b="1" sz="4300" u="sng">
              <a:solidFill>
                <a:schemeClr val="dk1"/>
              </a:solidFill>
              <a:highlight>
                <a:srgbClr val="CFE2F3"/>
              </a:highlight>
            </a:endParaRPr>
          </a:p>
          <a:p>
            <a:pPr indent="0" lvl="0" marL="0" rtl="0" algn="l">
              <a:lnSpc>
                <a:spcPct val="115000"/>
              </a:lnSpc>
              <a:spcBef>
                <a:spcPts val="0"/>
              </a:spcBef>
              <a:spcAft>
                <a:spcPts val="0"/>
              </a:spcAft>
              <a:buClr>
                <a:schemeClr val="dk1"/>
              </a:buClr>
              <a:buSzPts val="1100"/>
              <a:buFont typeface="Arial"/>
              <a:buNone/>
            </a:pPr>
            <a:r>
              <a:t/>
            </a:r>
            <a:endParaRPr sz="3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chemeClr val="dk1"/>
              </a:solidFill>
            </a:endParaRPr>
          </a:p>
        </p:txBody>
      </p:sp>
      <p:pic>
        <p:nvPicPr>
          <p:cNvPr id="126" name="Google Shape;126;p22"/>
          <p:cNvPicPr preferRelativeResize="0"/>
          <p:nvPr/>
        </p:nvPicPr>
        <p:blipFill rotWithShape="1">
          <a:blip r:embed="rId3">
            <a:alphaModFix/>
          </a:blip>
          <a:srcRect b="10646" l="8247" r="7164" t="6634"/>
          <a:stretch/>
        </p:blipFill>
        <p:spPr>
          <a:xfrm>
            <a:off x="695563" y="883425"/>
            <a:ext cx="6553675" cy="8291548"/>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103"/>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i="1" lang="en" sz="1200" u="sng">
                <a:solidFill>
                  <a:schemeClr val="hlink"/>
                </a:solidFill>
                <a:hlinkClick r:id="rId3"/>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i="1" lang="en" sz="1200" u="sng">
                <a:solidFill>
                  <a:schemeClr val="hlink"/>
                </a:solidFill>
                <a:hlinkClick r:id="rId4"/>
              </a:rPr>
              <a:t>http://www.caloes.ca.gov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5"/>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6"/>
              </a:rPr>
              <a:t>http://www.fema.gov/hazards/earthquakes</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http://www.fema.gov/emergency/nims</a:t>
            </a:r>
            <a:endParaRPr i="1"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840" name="Google Shape;840;p1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sp>
        <p:nvSpPr>
          <p:cNvPr id="845" name="Google Shape;845;p104"/>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46" name="Google Shape;846;p104"/>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47" name="Google Shape;847;p1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105"/>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53" name="Google Shape;853;p1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06"/>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59" name="Google Shape;859;p1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107"/>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65" name="Google Shape;865;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108"/>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71" name="Google Shape;871;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09"/>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877" name="Google Shape;877;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110"/>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83" name="Google Shape;883;p110"/>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884" name="Google Shape;884;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11"/>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90" name="Google Shape;890;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112"/>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896" name="Google Shape;896;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