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Lst>
  <p:sldSz cy="10058400" cx="7772400"/>
  <p:notesSz cx="6858000" cy="9144000"/>
  <p:embeddedFontLst>
    <p:embeddedFont>
      <p:font typeface="Roboto Black"/>
      <p:bold r:id="rId224"/>
      <p:boldItalic r:id="rId225"/>
    </p:embeddedFont>
    <p:embeddedFont>
      <p:font typeface="Roboto"/>
      <p:regular r:id="rId226"/>
      <p:bold r:id="rId227"/>
      <p:italic r:id="rId228"/>
      <p:boldItalic r:id="rId229"/>
    </p:embeddedFont>
    <p:embeddedFont>
      <p:font typeface="Roboto Medium"/>
      <p:regular r:id="rId230"/>
      <p:bold r:id="rId231"/>
      <p:italic r:id="rId232"/>
      <p:boldItalic r:id="rId233"/>
    </p:embeddedFont>
    <p:embeddedFont>
      <p:font typeface="Noto Sans Symbols"/>
      <p:regular r:id="rId234"/>
      <p:bold r:id="rId235"/>
    </p:embeddedFont>
    <p:embeddedFont>
      <p:font typeface="Merriweather"/>
      <p:regular r:id="rId236"/>
      <p:bold r:id="rId237"/>
      <p:italic r:id="rId238"/>
      <p:boldItalic r:id="rId2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2E26A8-919F-4463-AEB5-EDE4142F0EB8}">
  <a:tblStyle styleId="{D22E26A8-919F-4463-AEB5-EDE4142F0E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E39301F-735B-4092-A580-9EA89DCCD7A2}"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italic.fntdata"/><Relationship Id="rId106" Type="http://schemas.openxmlformats.org/officeDocument/2006/relationships/slide" Target="slides/slide100.xml"/><Relationship Id="rId227" Type="http://schemas.openxmlformats.org/officeDocument/2006/relationships/font" Target="fonts/Roboto-bold.fntdata"/><Relationship Id="rId105" Type="http://schemas.openxmlformats.org/officeDocument/2006/relationships/slide" Target="slides/slide99.xml"/><Relationship Id="rId226" Type="http://schemas.openxmlformats.org/officeDocument/2006/relationships/font" Target="fonts/Roboto-regular.fntdata"/><Relationship Id="rId104" Type="http://schemas.openxmlformats.org/officeDocument/2006/relationships/slide" Target="slides/slide98.xml"/><Relationship Id="rId225" Type="http://schemas.openxmlformats.org/officeDocument/2006/relationships/font" Target="fonts/RobotoBlack-boldItalic.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boldItalic.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Black-bold.fntdata"/><Relationship Id="rId102" Type="http://schemas.openxmlformats.org/officeDocument/2006/relationships/slide" Target="slides/slide96.xml"/><Relationship Id="rId223" Type="http://schemas.openxmlformats.org/officeDocument/2006/relationships/slide" Target="slides/slide217.xml"/><Relationship Id="rId101" Type="http://schemas.openxmlformats.org/officeDocument/2006/relationships/slide" Target="slides/slide95.xml"/><Relationship Id="rId222" Type="http://schemas.openxmlformats.org/officeDocument/2006/relationships/slide" Target="slides/slide216.xml"/><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239" Type="http://schemas.openxmlformats.org/officeDocument/2006/relationships/font" Target="fonts/Merriweather-boldItalic.fntdata"/><Relationship Id="rId117" Type="http://schemas.openxmlformats.org/officeDocument/2006/relationships/slide" Target="slides/slide111.xml"/><Relationship Id="rId238" Type="http://schemas.openxmlformats.org/officeDocument/2006/relationships/font" Target="fonts/Merriweather-italic.fntdata"/><Relationship Id="rId116" Type="http://schemas.openxmlformats.org/officeDocument/2006/relationships/slide" Target="slides/slide110.xml"/><Relationship Id="rId237" Type="http://schemas.openxmlformats.org/officeDocument/2006/relationships/font" Target="fonts/Merriweather-bold.fntdata"/><Relationship Id="rId115" Type="http://schemas.openxmlformats.org/officeDocument/2006/relationships/slide" Target="slides/slide109.xml"/><Relationship Id="rId236" Type="http://schemas.openxmlformats.org/officeDocument/2006/relationships/font" Target="fonts/Merriweather-regular.fntdata"/><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Medium-bold.fntdata"/><Relationship Id="rId230" Type="http://schemas.openxmlformats.org/officeDocument/2006/relationships/font" Target="fonts/RobotoMedium-regular.fntdata"/><Relationship Id="rId114" Type="http://schemas.openxmlformats.org/officeDocument/2006/relationships/slide" Target="slides/slide108.xml"/><Relationship Id="rId235" Type="http://schemas.openxmlformats.org/officeDocument/2006/relationships/font" Target="fonts/NotoSansSymbols-bold.fntdata"/><Relationship Id="rId113" Type="http://schemas.openxmlformats.org/officeDocument/2006/relationships/slide" Target="slides/slide107.xml"/><Relationship Id="rId234" Type="http://schemas.openxmlformats.org/officeDocument/2006/relationships/font" Target="fonts/NotoSansSymbols-regular.fntdata"/><Relationship Id="rId112" Type="http://schemas.openxmlformats.org/officeDocument/2006/relationships/slide" Target="slides/slide106.xml"/><Relationship Id="rId233" Type="http://schemas.openxmlformats.org/officeDocument/2006/relationships/font" Target="fonts/RobotoMedium-boldItalic.fntdata"/><Relationship Id="rId111" Type="http://schemas.openxmlformats.org/officeDocument/2006/relationships/slide" Target="slides/slide105.xml"/><Relationship Id="rId232" Type="http://schemas.openxmlformats.org/officeDocument/2006/relationships/font" Target="fonts/RobotoMedium-italic.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3" name="Google Shape;1223;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8" name="Google Shape;1278;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6" name="Google Shape;1296;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0" name="Google Shape;1320;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7" name="Google Shape;1387;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7" name="Google Shape;1417;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4" name="Google Shape;1424;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0" name="Google Shape;1480;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2" name="Google Shape;1492;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1" name="Google Shape;1541;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7" name="Google Shape;1577;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6" name="Google Shape;1596;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4" name="Google Shape;1614;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0" name="Google Shape;1620;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62563aa149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62563aa14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62f8a37f3c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62f8a37f3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8.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hyperlink" Target="https://www.childwelfare.gov/can"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hyperlink" Target="http://www.ed.gov"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 Id="rId3" Type="http://schemas.openxmlformats.org/officeDocument/2006/relationships/hyperlink" Target="https://www.pbvusd.k12.ca.us/departments/educational-services/complaint-assista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slide" Target="/ppt/slides/slide1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bout-us/district-strategic-pla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pbvusd.k12.ca.us/about-us/district-strategic-pla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www.csba.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445050" y="8109625"/>
            <a:ext cx="53802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100">
                <a:solidFill>
                  <a:srgbClr val="FFFFFF"/>
                </a:solidFill>
                <a:latin typeface="Roboto"/>
                <a:ea typeface="Roboto"/>
                <a:cs typeface="Roboto"/>
                <a:sym typeface="Roboto"/>
              </a:rPr>
              <a:t>Old River Elementary</a:t>
            </a:r>
            <a:endParaRPr sz="2100">
              <a:solidFill>
                <a:srgbClr val="FFFFFF"/>
              </a:solidFill>
            </a:endParaRPr>
          </a:p>
        </p:txBody>
      </p:sp>
      <p:pic>
        <p:nvPicPr>
          <p:cNvPr id="64" name="Google Shape;64;p14"/>
          <p:cNvPicPr preferRelativeResize="0"/>
          <p:nvPr/>
        </p:nvPicPr>
        <p:blipFill>
          <a:blip r:embed="rId3">
            <a:alphaModFix/>
          </a:blip>
          <a:stretch>
            <a:fillRect/>
          </a:stretch>
        </p:blipFill>
        <p:spPr>
          <a:xfrm>
            <a:off x="2002950" y="4015800"/>
            <a:ext cx="3724175" cy="345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11</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36</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45</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a:t>
            </a:r>
            <a:r>
              <a:rPr lang="en" sz="1200"/>
              <a:t>54</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 </a:t>
            </a:r>
            <a:r>
              <a:rPr lang="en" sz="1200"/>
              <a:t>79</a:t>
            </a:r>
            <a:r>
              <a:rPr lang="en" sz="1200">
                <a:solidFill>
                  <a:srgbClr val="000000"/>
                </a:solidFill>
              </a:rPr>
              <a: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a:t>
            </a:r>
            <a:r>
              <a:rPr lang="en" sz="1200">
                <a:solidFill>
                  <a:srgbClr val="000000"/>
                </a:solidFill>
              </a:rPr>
              <a:t> </a:t>
            </a:r>
            <a:r>
              <a:rPr lang="en" sz="1200"/>
              <a:t>81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a:t>
            </a:r>
            <a:r>
              <a:rPr lang="en" sz="1200"/>
              <a:t>82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33" name="Google Shape;133;p23"/>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4" name="Google Shape;134;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13"/>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9" name="Google Shape;909;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14"/>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15" name="Google Shape;915;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15"/>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1" name="Google Shape;921;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16"/>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7" name="Google Shape;927;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17"/>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3" name="Google Shape;933;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18"/>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9" name="Google Shape;939;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19"/>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45" name="Google Shape;945;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20"/>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51" name="Google Shape;951;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21"/>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7" name="Google Shape;957;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22"/>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63" name="Google Shape;963;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2" name="Google Shape;142;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23"/>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9" name="Google Shape;969;p12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70" name="Google Shape;970;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24"/>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6" name="Google Shape;976;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25"/>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82" name="Google Shape;982;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26"/>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8" name="Google Shape;988;p12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89" name="Google Shape;989;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27"/>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5" name="Google Shape;995;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128"/>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1" name="Google Shape;1001;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29"/>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007" name="Google Shape;1007;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30"/>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13" name="Google Shape;1013;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31"/>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19" name="Google Shape;1019;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32"/>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25" name="Google Shape;1025;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8" name="Google Shape;148;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133"/>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1" name="Google Shape;1031;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34"/>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7" name="Google Shape;1037;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35"/>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3" name="Google Shape;1043;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36"/>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49" name="Google Shape;1049;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37"/>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55" name="Google Shape;1055;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38"/>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1" name="Google Shape;1061;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139"/>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67" name="Google Shape;1067;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40"/>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3" name="Google Shape;1073;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41"/>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79" name="Google Shape;1079;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142"/>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5" name="Google Shape;1085;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43"/>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1" name="Google Shape;1091;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4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7" name="Google Shape;1097;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145"/>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3" name="Google Shape;1103;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46"/>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09" name="Google Shape;1109;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4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15" name="Google Shape;1115;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48"/>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1" name="Google Shape;1121;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49"/>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7" name="Google Shape;1127;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50"/>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33" name="Google Shape;1133;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151"/>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9" name="Google Shape;1139;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52"/>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45" name="Google Shape;1145;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1" name="Google Shape;161;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53"/>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51" name="Google Shape;1151;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54"/>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57" name="Google Shape;1157;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55"/>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63" name="Google Shape;1163;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156"/>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69" name="Google Shape;1169;p15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70" name="Google Shape;1170;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157"/>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76" name="Google Shape;1176;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158"/>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82" name="Google Shape;1182;p158"/>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83" name="Google Shape;1183;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59"/>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89" name="Google Shape;1189;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160"/>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95" name="Google Shape;1195;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61"/>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201" name="Google Shape;1201;p161"/>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2" name="Google Shape;1202;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62"/>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8" name="Google Shape;1208;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163"/>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4" name="Google Shape;1214;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64"/>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20" name="Google Shape;1220;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165"/>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26" name="Google Shape;1226;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66"/>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2" name="Google Shape;1232;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167"/>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8" name="Google Shape;1238;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168"/>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4" name="Google Shape;1244;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69"/>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0" name="Google Shape;1250;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70"/>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6" name="Google Shape;1256;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71"/>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62" name="Google Shape;1262;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72"/>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68" name="Google Shape;1268;p172"/>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9" name="Google Shape;1269;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4" name="Google Shape;174;p29"/>
          <p:cNvGraphicFramePr/>
          <p:nvPr/>
        </p:nvGraphicFramePr>
        <p:xfrm>
          <a:off x="589125" y="1246275"/>
          <a:ext cx="3000000" cy="3000000"/>
        </p:xfrm>
        <a:graphic>
          <a:graphicData uri="http://schemas.openxmlformats.org/drawingml/2006/table">
            <a:tbl>
              <a:tblPr>
                <a:noFill/>
                <a:tableStyleId>{D22E26A8-919F-4463-AEB5-EDE4142F0EB8}</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Kathy Josephson</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Bryan M. Gridiron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Secretary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Angelica Coleman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
        <p:nvSpPr>
          <p:cNvPr id="175" name="Google Shape;175;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6" name="Google Shape;176;p29"/>
          <p:cNvGraphicFramePr/>
          <p:nvPr/>
        </p:nvGraphicFramePr>
        <p:xfrm>
          <a:off x="589125" y="7653688"/>
          <a:ext cx="3000000" cy="3000000"/>
        </p:xfrm>
        <a:graphic>
          <a:graphicData uri="http://schemas.openxmlformats.org/drawingml/2006/table">
            <a:tbl>
              <a:tblPr>
                <a:noFill/>
                <a:tableStyleId>{D22E26A8-919F-4463-AEB5-EDE4142F0EB8}</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Room 35</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child may select another staff member to be present at the interview.</a:t>
                      </a:r>
                      <a:endParaRPr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77" name="Google Shape;177;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73"/>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5" name="Google Shape;1275;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174"/>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1" name="Google Shape;1281;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175"/>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87" name="Google Shape;1287;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176"/>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3" name="Google Shape;1293;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177"/>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9" name="Google Shape;1299;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178"/>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5" name="Google Shape;1305;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179"/>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11" name="Google Shape;1311;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8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7" name="Google Shape;1317;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181"/>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3" name="Google Shape;1323;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8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29" name="Google Shape;1329;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4" name="Google Shape;184;p30"/>
          <p:cNvGraphicFramePr/>
          <p:nvPr/>
        </p:nvGraphicFramePr>
        <p:xfrm>
          <a:off x="669213" y="3430813"/>
          <a:ext cx="3000000" cy="3000000"/>
        </p:xfrm>
        <a:graphic>
          <a:graphicData uri="http://schemas.openxmlformats.org/drawingml/2006/table">
            <a:tbl>
              <a:tblPr>
                <a:noFill/>
                <a:tableStyleId>{D22E26A8-919F-4463-AEB5-EDE4142F0EB8}</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Kathy Josephson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5" name="Google Shape;185;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6" name="Google Shape;186;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183"/>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35" name="Google Shape;1335;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84"/>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41" name="Google Shape;1341;p184"/>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42" name="Google Shape;1342;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85"/>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8" name="Google Shape;1348;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86"/>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54" name="Google Shape;1354;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87"/>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0" name="Google Shape;1360;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88"/>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6" name="Google Shape;1366;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89"/>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2" name="Google Shape;1372;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190"/>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8" name="Google Shape;1378;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91"/>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4" name="Google Shape;1384;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19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90" name="Google Shape;1390;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4" name="Google Shape;194;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93"/>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96" name="Google Shape;1396;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94"/>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2" name="Google Shape;1402;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95"/>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8" name="Google Shape;1408;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96"/>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14" name="Google Shape;1414;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97"/>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20" name="Google Shape;1420;p197"/>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21" name="Google Shape;1421;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98"/>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27" name="Google Shape;1427;p198"/>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28" name="Google Shape;1428;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199"/>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34" name="Google Shape;1434;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200"/>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40" name="Google Shape;1440;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201"/>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46" name="Google Shape;1446;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20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52" name="Google Shape;1452;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8" name="Shape 198"/>
        <p:cNvGrpSpPr/>
        <p:nvPr/>
      </p:nvGrpSpPr>
      <p:grpSpPr>
        <a:xfrm>
          <a:off x="0" y="0"/>
          <a:ext cx="0" cy="0"/>
          <a:chOff x="0" y="0"/>
          <a:chExt cx="0" cy="0"/>
        </a:xfrm>
      </p:grpSpPr>
      <p:sp>
        <p:nvSpPr>
          <p:cNvPr id="199" name="Google Shape;199;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1" name="Google Shape;201;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2" name="Google Shape;202;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203"/>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58" name="Google Shape;1458;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204"/>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64" name="Google Shape;1464;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205"/>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70" name="Google Shape;1470;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206"/>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76" name="Google Shape;1476;p206"/>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77" name="Google Shape;1477;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207"/>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83" name="Google Shape;1483;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20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89" name="Google Shape;1489;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209"/>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95" name="Google Shape;1495;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210"/>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1" name="Google Shape;1501;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211"/>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7" name="Google Shape;1507;p211"/>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508" name="Google Shape;1508;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21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14" name="Google Shape;1514;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0" name="Google Shape;70;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2" name="Google Shape;72;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09" name="Google Shape;209;p33"/>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213"/>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0" name="Google Shape;1520;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214"/>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26" name="Google Shape;1526;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21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32" name="Google Shape;1532;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216"/>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38" name="Google Shape;1538;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21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4" name="Google Shape;1544;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218"/>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0" name="Google Shape;1550;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19"/>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6" name="Google Shape;1556;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220"/>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2" name="Google Shape;1562;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22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68" name="Google Shape;1568;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22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74" name="Google Shape;1574;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5" name="Google Shape;215;p34"/>
          <p:cNvGraphicFramePr/>
          <p:nvPr/>
        </p:nvGraphicFramePr>
        <p:xfrm>
          <a:off x="509575" y="1765625"/>
          <a:ext cx="3000000" cy="3000000"/>
        </p:xfrm>
        <a:graphic>
          <a:graphicData uri="http://schemas.openxmlformats.org/drawingml/2006/table">
            <a:tbl>
              <a:tblPr>
                <a:noFill/>
                <a:tableStyleId>{DE39301F-735B-4092-A580-9EA89DCCD7A2}</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6" name="Google Shape;216;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7" name="Google Shape;217;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19" name="Google Shape;219;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223"/>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80" name="Google Shape;1580;p223"/>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81" name="Google Shape;1581;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24"/>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7" name="Google Shape;1587;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225"/>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3" name="Google Shape;1593;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226"/>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9" name="Google Shape;1599;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sp>
        <p:nvSpPr>
          <p:cNvPr id="1604" name="Google Shape;1604;p22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5" name="Google Shape;1605;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228"/>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11" name="Google Shape;1611;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p229"/>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17" name="Google Shape;1617;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230"/>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23" name="Google Shape;1623;p2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5" name="Google Shape;225;p35"/>
          <p:cNvGraphicFramePr/>
          <p:nvPr/>
        </p:nvGraphicFramePr>
        <p:xfrm>
          <a:off x="364250" y="934175"/>
          <a:ext cx="3000000" cy="3000000"/>
        </p:xfrm>
        <a:graphic>
          <a:graphicData uri="http://schemas.openxmlformats.org/drawingml/2006/table">
            <a:tbl>
              <a:tblPr>
                <a:noFill/>
                <a:tableStyleId>{D22E26A8-919F-4463-AEB5-EDE4142F0EB8}</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Old River Elementary</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661-664-7009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9815 Campus Park Dr.</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93311</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 </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6" name="Google Shape;226;p35"/>
          <p:cNvGraphicFramePr/>
          <p:nvPr/>
        </p:nvGraphicFramePr>
        <p:xfrm>
          <a:off x="364225" y="1710000"/>
          <a:ext cx="3000000" cy="3000000"/>
        </p:xfrm>
        <a:graphic>
          <a:graphicData uri="http://schemas.openxmlformats.org/drawingml/2006/table">
            <a:tbl>
              <a:tblPr>
                <a:noFill/>
                <a:tableStyleId>{D22E26A8-919F-4463-AEB5-EDE4142F0EB8}</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7" name="Google Shape;227;p35"/>
          <p:cNvGraphicFramePr/>
          <p:nvPr/>
        </p:nvGraphicFramePr>
        <p:xfrm>
          <a:off x="364225" y="1989760"/>
          <a:ext cx="3000000" cy="3000000"/>
        </p:xfrm>
        <a:graphic>
          <a:graphicData uri="http://schemas.openxmlformats.org/drawingml/2006/table">
            <a:tbl>
              <a:tblPr>
                <a:noFill/>
                <a:tableStyleId>{D22E26A8-919F-4463-AEB5-EDE4142F0EB8}</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Kathy josephson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Bryan M. Gridiron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a:t>
                      </a:r>
                      <a:r>
                        <a:rPr lang="en" sz="1100">
                          <a:solidFill>
                            <a:schemeClr val="dk1"/>
                          </a:solidFill>
                          <a:latin typeface="Calibri"/>
                          <a:ea typeface="Calibri"/>
                          <a:cs typeface="Calibri"/>
                          <a:sym typeface="Calibri"/>
                        </a:rPr>
                        <a:t>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Angelica Coleman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a:t>
                      </a:r>
                      <a:r>
                        <a:rPr lang="en" sz="1100">
                          <a:solidFill>
                            <a:schemeClr val="dk1"/>
                          </a:solidFill>
                          <a:latin typeface="Calibri"/>
                          <a:ea typeface="Calibri"/>
                          <a:cs typeface="Calibri"/>
                          <a:sym typeface="Calibri"/>
                        </a:rPr>
                        <a:t>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Grisel Denis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a:t>
                      </a:r>
                      <a:r>
                        <a:rPr lang="en" sz="1100">
                          <a:solidFill>
                            <a:schemeClr val="dk1"/>
                          </a:solidFill>
                          <a:latin typeface="Calibri"/>
                          <a:ea typeface="Calibri"/>
                          <a:cs typeface="Calibri"/>
                          <a:sym typeface="Calibri"/>
                        </a:rPr>
                        <a:t>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Melissa Ludwig</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a:t>
                      </a:r>
                      <a:r>
                        <a:rPr lang="en" sz="1100">
                          <a:solidFill>
                            <a:schemeClr val="dk1"/>
                          </a:solidFill>
                          <a:latin typeface="Calibri"/>
                          <a:ea typeface="Calibri"/>
                          <a:cs typeface="Calibri"/>
                          <a:sym typeface="Calibri"/>
                        </a:rPr>
                        <a:t>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Tucker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661-664-1356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Stacy Beeney</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661- 805-4406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Nancy Vazquez</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Bakersfield City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8" name="Google Shape;228;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p36"/>
          <p:cNvGraphicFramePr/>
          <p:nvPr/>
        </p:nvGraphicFramePr>
        <p:xfrm>
          <a:off x="391175" y="2705750"/>
          <a:ext cx="3000000" cy="3000000"/>
        </p:xfrm>
        <a:graphic>
          <a:graphicData uri="http://schemas.openxmlformats.org/drawingml/2006/table">
            <a:tbl>
              <a:tblPr>
                <a:noFill/>
                <a:tableStyleId>{DE39301F-735B-4092-A580-9EA89DCCD7A2}</a:tableStyleId>
              </a:tblPr>
              <a:tblGrid>
                <a:gridCol w="2280625"/>
                <a:gridCol w="2149050"/>
                <a:gridCol w="1266400"/>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Kathy Josephson</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11/28/2023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t>Office health room, Multi-purpose room</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r>
              <a:tr h="294650">
                <a:tc>
                  <a:txBody>
                    <a:bodyPr/>
                    <a:lstStyle/>
                    <a:p>
                      <a:pPr indent="0" lvl="0" marL="0" rtl="0" algn="l">
                        <a:spcBef>
                          <a:spcPts val="0"/>
                        </a:spcBef>
                        <a:spcAft>
                          <a:spcPts val="0"/>
                        </a:spcAft>
                        <a:buNone/>
                      </a:pPr>
                      <a:r>
                        <a:rPr lang="en" sz="1100"/>
                        <a:t>Angelica Coleman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May</a:t>
                      </a:r>
                      <a:r>
                        <a:rPr lang="en" sz="1100"/>
                        <a:t> 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Grisel Denis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August 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Kathy Josephson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Principal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October 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Bryan M. Gridiron </a:t>
                      </a:r>
                      <a:endParaRPr sz="11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AP</a:t>
                      </a:r>
                      <a:endParaRPr sz="11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October 2025</a:t>
                      </a:r>
                      <a:endParaRPr sz="1100"/>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Jaimee Goforth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BIA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April</a:t>
                      </a:r>
                      <a:r>
                        <a:rPr lang="en" sz="1100"/>
                        <a:t> 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Nancy Lopez</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5 hour aide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September 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Clr>
                          <a:schemeClr val="dk1"/>
                        </a:buClr>
                        <a:buSzPts val="1100"/>
                        <a:buFont typeface="Arial"/>
                        <a:buNone/>
                      </a:pPr>
                      <a:r>
                        <a:rPr lang="en" sz="1100">
                          <a:solidFill>
                            <a:schemeClr val="dk1"/>
                          </a:solidFill>
                        </a:rPr>
                        <a:t>By the most readily available means:  in person, phone, radio, intercom, messenger, etc.</a:t>
                      </a:r>
                      <a:endParaRPr sz="1100">
                        <a:solidFill>
                          <a:schemeClr val="dk1"/>
                        </a:solidFill>
                      </a:endParaRPr>
                    </a:p>
                    <a:p>
                      <a:pPr indent="0" lvl="0" marL="0" rtl="0" algn="l">
                        <a:spcBef>
                          <a:spcPts val="0"/>
                        </a:spcBef>
                        <a:spcAft>
                          <a:spcPts val="0"/>
                        </a:spcAft>
                        <a:buNone/>
                      </a:pPr>
                      <a:r>
                        <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hMerge="1"/>
                <a:tc hMerge="1"/>
              </a:tr>
              <a:tr h="294650">
                <a:tc>
                  <a:txBody>
                    <a:bodyPr/>
                    <a:lstStyle/>
                    <a:p>
                      <a:pPr indent="0" lvl="0" marL="0" rtl="0" algn="l">
                        <a:spcBef>
                          <a:spcPts val="0"/>
                        </a:spcBef>
                        <a:spcAft>
                          <a:spcPts val="0"/>
                        </a:spcAft>
                        <a:buNone/>
                      </a:pPr>
                      <a:r>
                        <a:rPr lang="en" sz="1100"/>
                        <a:t>Kathy Josephson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Bryan M. Gridiron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Angelica Coleman</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335600">
                <a:tc>
                  <a:txBody>
                    <a:bodyPr/>
                    <a:lstStyle/>
                    <a:p>
                      <a:pPr indent="0" lvl="0" marL="0" rtl="0" algn="l">
                        <a:spcBef>
                          <a:spcPts val="0"/>
                        </a:spcBef>
                        <a:spcAft>
                          <a:spcPts val="0"/>
                        </a:spcAft>
                        <a:buNone/>
                      </a:pPr>
                      <a:r>
                        <a:rPr lang="en" sz="1100"/>
                        <a:t>Grisel Denis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Jaimee Goforth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Nancy Lopez</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4" name="Google Shape;234;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5" name="Google Shape;235;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2" name="Google Shape;242;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3" name="Google Shape;243;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4" name="Google Shape;244;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5" name="Google Shape;245;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6" name="Google Shape;246;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7" name="Google Shape;247;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8" name="Google Shape;248;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49" name="Google Shape;249;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37"/>
          <p:cNvCxnSpPr>
            <a:stCxn id="251"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1" name="Google Shape;251;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2" name="Google Shape;252;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37"/>
          <p:cNvCxnSpPr>
            <a:stCxn id="246" idx="1"/>
            <a:endCxn id="246"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6" name="Google Shape;256;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7" name="Google Shape;257;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8" name="Google Shape;258;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59" name="Google Shape;259;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60" name="Google Shape;260;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1" name="Google Shape;261;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2" name="Google Shape;262;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3" name="Google Shape;263;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4" name="Google Shape;264;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2" name="Google Shape;282;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3" name="Google Shape;283;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4" name="Google Shape;284;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5" name="Google Shape;285;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6" name="Google Shape;286;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7" name="Google Shape;287;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2" name="Google Shape;292;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4" name="Google Shape;294;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5" name="Google Shape;295;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6" name="Google Shape;296;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7" name="Google Shape;297;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8" name="Google Shape;298;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00" name="Google Shape;300;p37"/>
          <p:cNvCxnSpPr>
            <a:stCxn id="247" idx="3"/>
            <a:endCxn id="285"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6" name="Google Shape;306;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8" name="Google Shape;308;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4" name="Google Shape;314;p39"/>
          <p:cNvPicPr preferRelativeResize="0"/>
          <p:nvPr/>
        </p:nvPicPr>
        <p:blipFill>
          <a:blip r:embed="rId3">
            <a:alphaModFix/>
          </a:blip>
          <a:stretch>
            <a:fillRect/>
          </a:stretch>
        </p:blipFill>
        <p:spPr>
          <a:xfrm>
            <a:off x="-208925" y="167325"/>
            <a:ext cx="8058649" cy="9721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0" name="Google Shape;320;p40"/>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21" name="Google Shape;321;p40"/>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7" name="Google Shape;327;p41"/>
          <p:cNvSpPr txBox="1"/>
          <p:nvPr/>
        </p:nvSpPr>
        <p:spPr>
          <a:xfrm>
            <a:off x="511200" y="2040075"/>
            <a:ext cx="69963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b="1" sz="3400">
              <a:highlight>
                <a:srgbClr val="CFE2F3"/>
              </a:highlight>
            </a:endParaRPr>
          </a:p>
        </p:txBody>
      </p:sp>
      <p:graphicFrame>
        <p:nvGraphicFramePr>
          <p:cNvPr id="328" name="Google Shape;328;p41"/>
          <p:cNvGraphicFramePr/>
          <p:nvPr/>
        </p:nvGraphicFramePr>
        <p:xfrm>
          <a:off x="366713" y="6515100"/>
          <a:ext cx="3000000" cy="3000000"/>
        </p:xfrm>
        <a:graphic>
          <a:graphicData uri="http://schemas.openxmlformats.org/drawingml/2006/table">
            <a:tbl>
              <a:tblPr>
                <a:noFill/>
                <a:tableStyleId>{DE39301F-735B-4092-A580-9EA89DCCD7A2}</a:tableStyleId>
              </a:tblPr>
              <a:tblGrid>
                <a:gridCol w="1349800"/>
                <a:gridCol w="5306325"/>
                <a:gridCol w="382850"/>
              </a:tblGrid>
              <a:tr h="2761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76125">
                <a:tc>
                  <a:txBody>
                    <a:bodyPr/>
                    <a:lstStyle/>
                    <a:p>
                      <a:pPr indent="0" lvl="0" marL="0" rtl="0" algn="l">
                        <a:spcBef>
                          <a:spcPts val="0"/>
                        </a:spcBef>
                        <a:spcAft>
                          <a:spcPts val="0"/>
                        </a:spcAft>
                        <a:buNone/>
                      </a:pPr>
                      <a:r>
                        <a:rPr lang="en" sz="1100"/>
                        <a:t>Water</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Emergency water bottles in MPR chair closet</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761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Buckets with toilet seats on top.</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434750">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Emergency cheese sandwiches and water in cafeteria</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434750">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434750">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Go outside, fire department recommends not trying to turn on or use generators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761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Use canopies and go outside. </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434750">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3249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bl>
          </a:graphicData>
        </a:graphic>
      </p:graphicFrame>
      <p:sp>
        <p:nvSpPr>
          <p:cNvPr id="329" name="Google Shape;329;p41"/>
          <p:cNvSpPr txBox="1"/>
          <p:nvPr>
            <p:ph type="title"/>
          </p:nvPr>
        </p:nvSpPr>
        <p:spPr>
          <a:xfrm>
            <a:off x="264900" y="56826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30" name="Google Shape;330;p41"/>
          <p:cNvGraphicFramePr/>
          <p:nvPr/>
        </p:nvGraphicFramePr>
        <p:xfrm>
          <a:off x="366700" y="5596288"/>
          <a:ext cx="3000000" cy="3000000"/>
        </p:xfrm>
        <a:graphic>
          <a:graphicData uri="http://schemas.openxmlformats.org/drawingml/2006/table">
            <a:tbl>
              <a:tblPr>
                <a:noFill/>
                <a:tableStyleId>{DE39301F-735B-4092-A580-9EA89DCCD7A2}</a:tableStyleId>
              </a:tblPr>
              <a:tblGrid>
                <a:gridCol w="3519500"/>
                <a:gridCol w="3519500"/>
              </a:tblGrid>
              <a:tr h="502275">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449175">
                <a:tc>
                  <a:txBody>
                    <a:bodyPr/>
                    <a:lstStyle/>
                    <a:p>
                      <a:pPr indent="0" lvl="0" marL="0" rtl="0" algn="l">
                        <a:spcBef>
                          <a:spcPts val="0"/>
                        </a:spcBef>
                        <a:spcAft>
                          <a:spcPts val="0"/>
                        </a:spcAft>
                        <a:buNone/>
                      </a:pPr>
                      <a:r>
                        <a:rPr lang="en" sz="1000"/>
                        <a:t>Blacktop (Table Area)</a:t>
                      </a:r>
                      <a:endParaRPr sz="1000"/>
                    </a:p>
                  </a:txBody>
                  <a:tcPr marT="63500" marB="63500" marR="63500" marL="63500">
                    <a:solidFill>
                      <a:srgbClr val="CFE2F3"/>
                    </a:solidFill>
                  </a:tcPr>
                </a:tc>
                <a:tc>
                  <a:txBody>
                    <a:bodyPr/>
                    <a:lstStyle/>
                    <a:p>
                      <a:pPr indent="0" lvl="0" marL="0" rtl="0" algn="l">
                        <a:spcBef>
                          <a:spcPts val="0"/>
                        </a:spcBef>
                        <a:spcAft>
                          <a:spcPts val="0"/>
                        </a:spcAft>
                        <a:buNone/>
                      </a:pPr>
                      <a:r>
                        <a:rPr lang="en" sz="1000"/>
                        <a:t>Center Field</a:t>
                      </a:r>
                      <a:endParaRPr sz="1000"/>
                    </a:p>
                  </a:txBody>
                  <a:tcPr marT="63500" marB="63500" marR="63500" marL="63500">
                    <a:solidFill>
                      <a:srgbClr val="CFE2F3"/>
                    </a:solidFill>
                  </a:tcPr>
                </a:tc>
              </a:tr>
            </a:tbl>
          </a:graphicData>
        </a:graphic>
      </p:graphicFrame>
      <p:pic>
        <p:nvPicPr>
          <p:cNvPr id="331" name="Google Shape;331;p41"/>
          <p:cNvPicPr preferRelativeResize="0"/>
          <p:nvPr/>
        </p:nvPicPr>
        <p:blipFill>
          <a:blip r:embed="rId3">
            <a:alphaModFix/>
          </a:blip>
          <a:stretch>
            <a:fillRect/>
          </a:stretch>
        </p:blipFill>
        <p:spPr>
          <a:xfrm>
            <a:off x="0" y="531275"/>
            <a:ext cx="7772399" cy="5065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42"/>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38" name="Google Shape;338;p42"/>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39" name="Google Shape;339;p42"/>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8" name="Google Shape;78;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79" name="Google Shape;79;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November 30, 2023.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December 5, 2023 at the library 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January 17, 2024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1" name="Google Shape;81;p16"/>
          <p:cNvGraphicFramePr/>
          <p:nvPr/>
        </p:nvGraphicFramePr>
        <p:xfrm>
          <a:off x="386900" y="3059638"/>
          <a:ext cx="3000000" cy="3000000"/>
        </p:xfrm>
        <a:graphic>
          <a:graphicData uri="http://schemas.openxmlformats.org/drawingml/2006/table">
            <a:tbl>
              <a:tblPr>
                <a:noFill/>
                <a:tableStyleId>{D22E26A8-919F-4463-AEB5-EDE4142F0EB8}</a:tableStyleId>
              </a:tblPr>
              <a:tblGrid>
                <a:gridCol w="6998700"/>
              </a:tblGrid>
              <a:tr h="381000">
                <a:tc>
                  <a:txBody>
                    <a:bodyPr/>
                    <a:lstStyle/>
                    <a:p>
                      <a:pPr indent="0" lvl="0" marL="0" rtl="0" algn="l">
                        <a:spcBef>
                          <a:spcPts val="0"/>
                        </a:spcBef>
                        <a:spcAft>
                          <a:spcPts val="0"/>
                        </a:spcAft>
                        <a:buNone/>
                      </a:pPr>
                      <a:r>
                        <a:rPr b="1" lang="en" sz="1200"/>
                        <a:t>Principal Name: Kathy Josephson</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Old River Elementary School</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9815 Campus Park Dr. 93311</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661-664-7009</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kjosephson@pbvusd.k12.ca.us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5" name="Google Shape;345;p43"/>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1" name="Google Shape;351;p4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4"/>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53" name="Google Shape;353;p44"/>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45"/>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46"/>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47"/>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7" name="Google Shape;377;p48"/>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3" name="Google Shape;383;p4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9"/>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85" name="Google Shape;385;p49"/>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1" name="Google Shape;391;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1"/>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7" name="Google Shape;397;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2"/>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3" name="Google Shape;403;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rPr>
              <a:t>Old River Elementary</a:t>
            </a:r>
            <a:r>
              <a:rPr lang="en" sz="1200">
                <a:solidFill>
                  <a:schemeClr val="dk1"/>
                </a:solidFill>
              </a:rPr>
              <a:t> is located in the city of Bakersfield, and serves students in grades</a:t>
            </a:r>
            <a:r>
              <a:rPr lang="en" sz="1200">
                <a:solidFill>
                  <a:schemeClr val="dk1"/>
                </a:solidFill>
              </a:rPr>
              <a:t> TK-6</a:t>
            </a:r>
            <a:r>
              <a:rPr lang="en" sz="1200">
                <a:solidFill>
                  <a:schemeClr val="dk1"/>
                </a:solidFill>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t>
            </a:r>
            <a:r>
              <a:rPr lang="en" sz="1200">
                <a:solidFill>
                  <a:schemeClr val="dk1"/>
                </a:solidFill>
              </a:rPr>
              <a:t>achers:  39</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Classified staff:  </a:t>
            </a:r>
            <a:r>
              <a:rPr lang="en" sz="1200">
                <a:solidFill>
                  <a:schemeClr val="dk1"/>
                </a:solidFill>
              </a:rPr>
              <a:t>46</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100">
                <a:solidFill>
                  <a:schemeClr val="dk1"/>
                </a:solidFill>
              </a:rPr>
              <a:t>We strive for a campus that is clean and safe for all students and staff.  By doing that, Old River Elementary will be a safe, learning focused campus.</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just">
              <a:lnSpc>
                <a:spcPct val="100000"/>
              </a:lnSpc>
              <a:spcBef>
                <a:spcPts val="0"/>
              </a:spcBef>
              <a:spcAft>
                <a:spcPts val="0"/>
              </a:spcAft>
              <a:buClr>
                <a:schemeClr val="dk1"/>
              </a:buClr>
              <a:buSzPts val="1800"/>
              <a:buFont typeface="Arial"/>
              <a:buNone/>
            </a:pPr>
            <a:r>
              <a:rPr lang="en" sz="1100">
                <a:solidFill>
                  <a:schemeClr val="dk1"/>
                </a:solidFill>
              </a:rPr>
              <a:t>Old River Elementary enjoys the continual inspection and repair by professional site and district maintenance teams. Our staff and students demonstrate an ongoing interest in keeping our school in clean and working order to facilitate learning and promote safety. A scheduled maintenance program is administered by the District to ensure that all classrooms and facilities are maintained to a degree of adequacy that provides for good learning.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The gates on the perimeter of the school playground are locked during school hours and staff members are trained to activate lockout or lockdown procedures in the event of an emergency. Our positive partnership with local law enforcement is evident in their quick response time when concerns arise. </a:t>
            </a:r>
            <a:endParaRPr sz="1100">
              <a:solidFill>
                <a:schemeClr val="dk1"/>
              </a:solidFill>
            </a:endParaRPr>
          </a:p>
        </p:txBody>
      </p:sp>
      <p:sp>
        <p:nvSpPr>
          <p:cNvPr id="87" name="Google Shape;87;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8" name="Google Shape;88;p17"/>
          <p:cNvGraphicFramePr/>
          <p:nvPr/>
        </p:nvGraphicFramePr>
        <p:xfrm>
          <a:off x="292325" y="6837320"/>
          <a:ext cx="3000000" cy="3000000"/>
        </p:xfrm>
        <a:graphic>
          <a:graphicData uri="http://schemas.openxmlformats.org/drawingml/2006/table">
            <a:tbl>
              <a:tblPr>
                <a:noFill/>
                <a:tableStyleId>{D22E26A8-919F-4463-AEB5-EDE4142F0EB8}</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2007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10.8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66.705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22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16</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N/A</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89" name="Google Shape;89;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3"/>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09" name="Google Shape;409;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54"/>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15" name="Google Shape;415;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1" name="Google Shape;421;p5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5"/>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23" name="Google Shape;423;p55"/>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idx="1" type="body"/>
          </p:nvPr>
        </p:nvSpPr>
        <p:spPr>
          <a:xfrm>
            <a:off x="392700" y="1403950"/>
            <a:ext cx="6987000" cy="7916400"/>
          </a:xfrm>
          <a:prstGeom prst="rect">
            <a:avLst/>
          </a:prstGeom>
        </p:spPr>
        <p:txBody>
          <a:bodyPr anchorCtr="0" anchor="t" bIns="91425" lIns="91425" spcFirstLastPara="1" rIns="91425" wrap="square" tIns="91425">
            <a:noAutofit/>
          </a:bodyPr>
          <a:lstStyle/>
          <a:p>
            <a:pPr indent="0" lvl="0" marL="0" rtl="0" algn="ctr">
              <a:lnSpc>
                <a:spcPct val="100000"/>
              </a:lnSpc>
              <a:spcBef>
                <a:spcPts val="1403"/>
              </a:spcBef>
              <a:spcAft>
                <a:spcPts val="0"/>
              </a:spcAft>
              <a:buClr>
                <a:schemeClr val="dk1"/>
              </a:buClr>
              <a:buSzPts val="1100"/>
              <a:buFont typeface="Arial"/>
              <a:buNone/>
            </a:pPr>
            <a:r>
              <a:rPr b="1" lang="en" sz="1600">
                <a:solidFill>
                  <a:schemeClr val="dk1"/>
                </a:solidFill>
                <a:latin typeface="Calibri"/>
                <a:ea typeface="Calibri"/>
                <a:cs typeface="Calibri"/>
                <a:sym typeface="Calibri"/>
              </a:rPr>
              <a:t>Nondiscrimination and Fair Treatment of Students </a:t>
            </a:r>
            <a:endParaRPr b="1" sz="1600">
              <a:solidFill>
                <a:schemeClr val="dk1"/>
              </a:solidFill>
              <a:latin typeface="Calibri"/>
              <a:ea typeface="Calibri"/>
              <a:cs typeface="Calibri"/>
              <a:sym typeface="Calibri"/>
            </a:endParaRPr>
          </a:p>
          <a:p>
            <a:pPr indent="-1261" lvl="0" marL="690707" marR="821079" rtl="0" algn="l">
              <a:lnSpc>
                <a:spcPct val="101272"/>
              </a:lnSpc>
              <a:spcBef>
                <a:spcPts val="1395"/>
              </a:spcBef>
              <a:spcAft>
                <a:spcPts val="0"/>
              </a:spcAft>
              <a:buClr>
                <a:schemeClr val="dk1"/>
              </a:buClr>
              <a:buSzPts val="1100"/>
              <a:buFont typeface="Arial"/>
              <a:buNone/>
            </a:pPr>
            <a:r>
              <a:rPr lang="en" sz="1504">
                <a:solidFill>
                  <a:schemeClr val="dk1"/>
                </a:solidFill>
                <a:latin typeface="Calibri"/>
                <a:ea typeface="Calibri"/>
                <a:cs typeface="Calibri"/>
                <a:sym typeface="Calibri"/>
              </a:rPr>
              <a:t>Stereotypes can interfere with--and even harm--the school community's ability to help children. It is  important to be aware of false cues including race, socio-economic status, cognitive or academic ability, or  physical appearance. A major source of conflict in many schools is the perceived or real problem of bias and  unfair treatment of students because of actual or perceived race or ethnicity, physical or mental disability,  medical condition, sex or gender, age, color, national origin or nationality, religion, limited proficiency in  English, sexual orientation, or anyone associated with a person or group with one or more of the above actual  or perceived characteristics--both by staff and by peers. Our School conveys the attitude that all children can  achieve academically and behave appropriately, while at the same time appreciating individual differences.  Our School communicates to students and the greater community that all children are valued and respected. </a:t>
            </a:r>
            <a:endParaRPr sz="1504">
              <a:solidFill>
                <a:schemeClr val="dk1"/>
              </a:solidFill>
              <a:latin typeface="Calibri"/>
              <a:ea typeface="Calibri"/>
              <a:cs typeface="Calibri"/>
              <a:sym typeface="Calibri"/>
            </a:endParaRPr>
          </a:p>
          <a:p>
            <a:pPr indent="0" lvl="0" marL="0" marR="690739" rtl="0" algn="r">
              <a:lnSpc>
                <a:spcPct val="100000"/>
              </a:lnSpc>
              <a:spcBef>
                <a:spcPts val="1365"/>
              </a:spcBef>
              <a:spcAft>
                <a:spcPts val="0"/>
              </a:spcAft>
              <a:buClr>
                <a:schemeClr val="dk1"/>
              </a:buClr>
              <a:buSzPts val="1100"/>
              <a:buFont typeface="Arial"/>
              <a:buNone/>
            </a:pPr>
            <a:r>
              <a:t/>
            </a:r>
            <a:endParaRPr sz="1396">
              <a:solidFill>
                <a:schemeClr val="dk1"/>
              </a:solidFill>
              <a:latin typeface="Calibri"/>
              <a:ea typeface="Calibri"/>
              <a:cs typeface="Calibri"/>
              <a:sym typeface="Calibri"/>
            </a:endParaRPr>
          </a:p>
          <a:p>
            <a:pPr indent="4486" lvl="0" marL="688042" marR="776692" rtl="0" algn="l">
              <a:lnSpc>
                <a:spcPct val="101376"/>
              </a:lnSpc>
              <a:spcBef>
                <a:spcPts val="0"/>
              </a:spcBef>
              <a:spcAft>
                <a:spcPts val="0"/>
              </a:spcAft>
              <a:buClr>
                <a:schemeClr val="dk1"/>
              </a:buClr>
              <a:buSzPts val="1100"/>
              <a:buFont typeface="Arial"/>
              <a:buNone/>
            </a:pPr>
            <a:r>
              <a:rPr lang="en" sz="1504">
                <a:solidFill>
                  <a:schemeClr val="dk1"/>
                </a:solidFill>
                <a:latin typeface="Calibri"/>
                <a:ea typeface="Calibri"/>
                <a:cs typeface="Calibri"/>
                <a:sym typeface="Calibri"/>
              </a:rPr>
              <a:t>Our School has adopted a Student Rights and Responsibilities policy and a Human Relations Mission Statement  that emphasize mutual respect and caring. Our School and our District’s Mission Statement reads as follows: </a:t>
            </a:r>
            <a:endParaRPr sz="1504">
              <a:solidFill>
                <a:schemeClr val="dk1"/>
              </a:solidFill>
              <a:latin typeface="Calibri"/>
              <a:ea typeface="Calibri"/>
              <a:cs typeface="Calibri"/>
              <a:sym typeface="Calibri"/>
            </a:endParaRPr>
          </a:p>
          <a:p>
            <a:pPr indent="2663" lvl="0" marL="1210038" marR="1102285" rtl="0" algn="l">
              <a:lnSpc>
                <a:spcPct val="100959"/>
              </a:lnSpc>
              <a:spcBef>
                <a:spcPts val="1384"/>
              </a:spcBef>
              <a:spcAft>
                <a:spcPts val="0"/>
              </a:spcAft>
              <a:buClr>
                <a:schemeClr val="dk1"/>
              </a:buClr>
              <a:buSzPts val="1100"/>
              <a:buFont typeface="Arial"/>
              <a:buNone/>
            </a:pPr>
            <a:r>
              <a:rPr lang="en" sz="1504">
                <a:solidFill>
                  <a:schemeClr val="dk1"/>
                </a:solidFill>
                <a:latin typeface="Calibri"/>
                <a:ea typeface="Calibri"/>
                <a:cs typeface="Calibri"/>
                <a:sym typeface="Calibri"/>
              </a:rPr>
              <a:t>In order to maximize the successful education of all Panama Buena Vista Union School District  students and  help them become productive citizens and lifelong learners in a diverse society, all individuals  including students, parents, staff and community members: </a:t>
            </a:r>
            <a:endParaRPr sz="1504">
              <a:solidFill>
                <a:schemeClr val="dk1"/>
              </a:solidFill>
              <a:latin typeface="Calibri"/>
              <a:ea typeface="Calibri"/>
              <a:cs typeface="Calibri"/>
              <a:sym typeface="Calibri"/>
            </a:endParaRPr>
          </a:p>
          <a:p>
            <a:pPr indent="0" lvl="0" marL="1497744" rtl="0" algn="l">
              <a:lnSpc>
                <a:spcPct val="100000"/>
              </a:lnSpc>
              <a:spcBef>
                <a:spcPts val="1388"/>
              </a:spcBef>
              <a:spcAft>
                <a:spcPts val="0"/>
              </a:spcAft>
              <a:buClr>
                <a:schemeClr val="dk1"/>
              </a:buClr>
              <a:buSzPts val="1100"/>
              <a:buFont typeface="Arial"/>
              <a:buNone/>
            </a:pPr>
            <a:r>
              <a:rPr lang="en" sz="1504">
                <a:solidFill>
                  <a:schemeClr val="dk1"/>
                </a:solidFill>
                <a:latin typeface="Noto Sans Symbols"/>
                <a:ea typeface="Noto Sans Symbols"/>
                <a:cs typeface="Noto Sans Symbols"/>
                <a:sym typeface="Noto Sans Symbols"/>
              </a:rPr>
              <a:t>⮚</a:t>
            </a:r>
            <a:r>
              <a:rPr lang="en" sz="1504">
                <a:solidFill>
                  <a:schemeClr val="dk1"/>
                </a:solidFill>
                <a:latin typeface="Calibri"/>
                <a:ea typeface="Calibri"/>
                <a:cs typeface="Calibri"/>
                <a:sym typeface="Calibri"/>
              </a:rPr>
              <a:t>shall be treated with dignity, respect and fairness; </a:t>
            </a:r>
            <a:endParaRPr sz="1504">
              <a:solidFill>
                <a:schemeClr val="dk1"/>
              </a:solidFill>
              <a:latin typeface="Calibri"/>
              <a:ea typeface="Calibri"/>
              <a:cs typeface="Calibri"/>
              <a:sym typeface="Calibri"/>
            </a:endParaRPr>
          </a:p>
          <a:p>
            <a:pPr indent="0" lvl="0" marL="1497744" rtl="0" algn="l">
              <a:lnSpc>
                <a:spcPct val="100000"/>
              </a:lnSpc>
              <a:spcBef>
                <a:spcPts val="55"/>
              </a:spcBef>
              <a:spcAft>
                <a:spcPts val="0"/>
              </a:spcAft>
              <a:buClr>
                <a:schemeClr val="dk1"/>
              </a:buClr>
              <a:buSzPts val="1100"/>
              <a:buFont typeface="Arial"/>
              <a:buNone/>
            </a:pPr>
            <a:r>
              <a:rPr lang="en" sz="1504">
                <a:solidFill>
                  <a:schemeClr val="dk1"/>
                </a:solidFill>
                <a:latin typeface="Noto Sans Symbols"/>
                <a:ea typeface="Noto Sans Symbols"/>
                <a:cs typeface="Noto Sans Symbols"/>
                <a:sym typeface="Noto Sans Symbols"/>
              </a:rPr>
              <a:t>⮚</a:t>
            </a:r>
            <a:r>
              <a:rPr lang="en" sz="1504">
                <a:solidFill>
                  <a:schemeClr val="dk1"/>
                </a:solidFill>
                <a:latin typeface="Calibri"/>
                <a:ea typeface="Calibri"/>
                <a:cs typeface="Calibri"/>
                <a:sym typeface="Calibri"/>
              </a:rPr>
              <a:t>shall encourage and maintain high expectations; </a:t>
            </a:r>
            <a:endParaRPr sz="1504">
              <a:solidFill>
                <a:schemeClr val="dk1"/>
              </a:solidFill>
              <a:latin typeface="Calibri"/>
              <a:ea typeface="Calibri"/>
              <a:cs typeface="Calibri"/>
              <a:sym typeface="Calibri"/>
            </a:endParaRPr>
          </a:p>
          <a:p>
            <a:pPr indent="-337620" lvl="0" marL="1835225" marR="1308488" rtl="0" algn="l">
              <a:lnSpc>
                <a:spcPct val="101376"/>
              </a:lnSpc>
              <a:spcBef>
                <a:spcPts val="55"/>
              </a:spcBef>
              <a:spcAft>
                <a:spcPts val="0"/>
              </a:spcAft>
              <a:buClr>
                <a:schemeClr val="dk1"/>
              </a:buClr>
              <a:buSzPts val="1100"/>
              <a:buFont typeface="Arial"/>
              <a:buNone/>
            </a:pPr>
            <a:r>
              <a:rPr lang="en" sz="1504">
                <a:solidFill>
                  <a:schemeClr val="dk1"/>
                </a:solidFill>
                <a:latin typeface="Noto Sans Symbols"/>
                <a:ea typeface="Noto Sans Symbols"/>
                <a:cs typeface="Noto Sans Symbols"/>
                <a:sym typeface="Noto Sans Symbols"/>
              </a:rPr>
              <a:t>⮚</a:t>
            </a:r>
            <a:r>
              <a:rPr lang="en" sz="1504">
                <a:solidFill>
                  <a:schemeClr val="dk1"/>
                </a:solidFill>
                <a:latin typeface="Calibri"/>
                <a:ea typeface="Calibri"/>
                <a:cs typeface="Calibri"/>
                <a:sym typeface="Calibri"/>
              </a:rPr>
              <a:t>shall model an appreciation for socio-economic, cultural, ethnic, gender and religious  diversity.</a:t>
            </a:r>
            <a:endParaRPr sz="1504">
              <a:solidFill>
                <a:schemeClr val="dk1"/>
              </a:solidFill>
              <a:latin typeface="Calibri"/>
              <a:ea typeface="Calibri"/>
              <a:cs typeface="Calibri"/>
              <a:sym typeface="Calibri"/>
            </a:endParaRPr>
          </a:p>
          <a:p>
            <a:pPr indent="0" lvl="0" marL="1497464" rtl="0" algn="l">
              <a:lnSpc>
                <a:spcPct val="100000"/>
              </a:lnSpc>
              <a:spcBef>
                <a:spcPts val="40"/>
              </a:spcBef>
              <a:spcAft>
                <a:spcPts val="0"/>
              </a:spcAft>
              <a:buClr>
                <a:schemeClr val="dk1"/>
              </a:buClr>
              <a:buSzPts val="1100"/>
              <a:buFont typeface="Arial"/>
              <a:buNone/>
            </a:pPr>
            <a:r>
              <a:rPr lang="en" sz="1504">
                <a:solidFill>
                  <a:schemeClr val="dk1"/>
                </a:solidFill>
                <a:latin typeface="Calibri"/>
                <a:ea typeface="Calibri"/>
                <a:cs typeface="Calibri"/>
                <a:sym typeface="Calibri"/>
              </a:rPr>
              <a:t>l</a:t>
            </a:r>
            <a:endParaRPr sz="1504">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sz="1400">
              <a:solidFill>
                <a:schemeClr val="dk1"/>
              </a:solidFill>
              <a:highlight>
                <a:srgbClr val="CFE2F3"/>
              </a:highlight>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29" name="Google Shape;429;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0" name="Google Shape;430;p56"/>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7"/>
          <p:cNvSpPr txBox="1"/>
          <p:nvPr>
            <p:ph idx="1" type="body"/>
          </p:nvPr>
        </p:nvSpPr>
        <p:spPr>
          <a:xfrm>
            <a:off x="392700" y="1403950"/>
            <a:ext cx="6987000" cy="7916400"/>
          </a:xfrm>
          <a:prstGeom prst="rect">
            <a:avLst/>
          </a:prstGeom>
        </p:spPr>
        <p:txBody>
          <a:bodyPr anchorCtr="0" anchor="t" bIns="91425" lIns="91425" spcFirstLastPara="1" rIns="91425" wrap="square" tIns="91425">
            <a:noAutofit/>
          </a:bodyPr>
          <a:lstStyle/>
          <a:p>
            <a:pPr indent="-701" lvl="0" marL="1206251" marR="979112" rtl="0" algn="l">
              <a:lnSpc>
                <a:spcPct val="100959"/>
              </a:lnSpc>
              <a:spcBef>
                <a:spcPts val="1399"/>
              </a:spcBef>
              <a:spcAft>
                <a:spcPts val="0"/>
              </a:spcAft>
              <a:buClr>
                <a:schemeClr val="dk1"/>
              </a:buClr>
              <a:buSzPts val="1100"/>
              <a:buFont typeface="Arial"/>
              <a:buNone/>
            </a:pPr>
            <a:r>
              <a:rPr lang="en" sz="1604">
                <a:solidFill>
                  <a:schemeClr val="dk1"/>
                </a:solidFill>
                <a:latin typeface="Calibri"/>
                <a:ea typeface="Calibri"/>
                <a:cs typeface="Calibri"/>
                <a:sym typeface="Calibri"/>
              </a:rPr>
              <a:t>Students, parents, staff and community members shall join together to share a sense of belonging  and take pride in our schools, facilities and programs through participation and cooperation in  support of the education of all students. </a:t>
            </a:r>
            <a:endParaRPr sz="1604">
              <a:solidFill>
                <a:schemeClr val="dk1"/>
              </a:solidFill>
              <a:latin typeface="Calibri"/>
              <a:ea typeface="Calibri"/>
              <a:cs typeface="Calibri"/>
              <a:sym typeface="Calibri"/>
            </a:endParaRPr>
          </a:p>
          <a:p>
            <a:pPr indent="-701" lvl="0" marL="1206251" marR="979112" rtl="0" algn="l">
              <a:lnSpc>
                <a:spcPct val="100959"/>
              </a:lnSpc>
              <a:spcBef>
                <a:spcPts val="1399"/>
              </a:spcBef>
              <a:spcAft>
                <a:spcPts val="0"/>
              </a:spcAft>
              <a:buClr>
                <a:schemeClr val="dk1"/>
              </a:buClr>
              <a:buSzPts val="1100"/>
              <a:buFont typeface="Arial"/>
              <a:buNone/>
            </a:pPr>
            <a:r>
              <a:rPr lang="en" sz="1604">
                <a:solidFill>
                  <a:schemeClr val="dk1"/>
                </a:solidFill>
                <a:latin typeface="Calibri"/>
                <a:ea typeface="Calibri"/>
                <a:cs typeface="Calibri"/>
                <a:sym typeface="Calibri"/>
              </a:rPr>
              <a:t>The policy “Student Rights and Responsibilities” is published in the </a:t>
            </a:r>
            <a:r>
              <a:rPr lang="en" sz="1604" u="sng">
                <a:solidFill>
                  <a:schemeClr val="dk1"/>
                </a:solidFill>
                <a:latin typeface="Calibri"/>
                <a:ea typeface="Calibri"/>
                <a:cs typeface="Calibri"/>
                <a:sym typeface="Calibri"/>
              </a:rPr>
              <a:t>Guide for Parents and Students</a:t>
            </a:r>
            <a:r>
              <a:rPr lang="en" sz="1604">
                <a:solidFill>
                  <a:schemeClr val="dk1"/>
                </a:solidFill>
                <a:latin typeface="Calibri"/>
                <a:ea typeface="Calibri"/>
                <a:cs typeface="Calibri"/>
                <a:sym typeface="Calibri"/>
              </a:rPr>
              <a:t>; this guide is  provided to each student annually or upon enrollment. This document gives students the right to physical safety  and protection of personal property, to respect from adults, and to be free of discrimination on the basis of  gender, race, color, religion, ancestry, national origin, ethnic group, marital or parental status, physical or mental  disability, sexual orientation or the perception of one or more of such characteristics. The District’s policies on  nondiscrimination and sexual harassment support these protections and serve to promote the fair treatment of  all children.  </a:t>
            </a:r>
            <a:endParaRPr sz="1604">
              <a:solidFill>
                <a:schemeClr val="dk1"/>
              </a:solidFill>
              <a:latin typeface="Calibri"/>
              <a:ea typeface="Calibri"/>
              <a:cs typeface="Calibri"/>
              <a:sym typeface="Calibri"/>
            </a:endParaRPr>
          </a:p>
          <a:p>
            <a:pPr indent="1121" lvl="0" marL="691408" marR="851588" rtl="0" algn="l">
              <a:lnSpc>
                <a:spcPct val="101376"/>
              </a:lnSpc>
              <a:spcBef>
                <a:spcPts val="1374"/>
              </a:spcBef>
              <a:spcAft>
                <a:spcPts val="0"/>
              </a:spcAft>
              <a:buClr>
                <a:schemeClr val="dk1"/>
              </a:buClr>
              <a:buSzPts val="1100"/>
              <a:buFont typeface="Arial"/>
              <a:buNone/>
            </a:pPr>
            <a:r>
              <a:rPr lang="en" sz="1604">
                <a:solidFill>
                  <a:schemeClr val="dk1"/>
                </a:solidFill>
                <a:latin typeface="Calibri"/>
                <a:ea typeface="Calibri"/>
                <a:cs typeface="Calibri"/>
                <a:sym typeface="Calibri"/>
              </a:rPr>
              <a:t>Our School has incorporated the District’s Mission Statement and “Student Rights and Responsibilities” in the  school plan helping guide staff to instill a sense of dignity, self confidence, and empathy in each student.  </a:t>
            </a:r>
            <a:endParaRPr sz="19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1497464" rtl="0" algn="l">
              <a:lnSpc>
                <a:spcPct val="100000"/>
              </a:lnSpc>
              <a:spcBef>
                <a:spcPts val="40"/>
              </a:spcBef>
              <a:spcAft>
                <a:spcPts val="0"/>
              </a:spcAft>
              <a:buClr>
                <a:schemeClr val="dk1"/>
              </a:buClr>
              <a:buSzPts val="1100"/>
              <a:buFont typeface="Arial"/>
              <a:buNone/>
            </a:pPr>
            <a:r>
              <a:t/>
            </a:r>
            <a:endParaRPr sz="1504">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sz="1400">
              <a:solidFill>
                <a:schemeClr val="dk1"/>
              </a:solidFill>
              <a:highlight>
                <a:srgbClr val="CFE2F3"/>
              </a:highlight>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36" name="Google Shape;436;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7" name="Google Shape;437;p57"/>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3" name="Google Shape;443;p5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8"/>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45" name="Google Shape;445;p58"/>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9"/>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51" name="Google Shape;451;p59"/>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52" name="Google Shape;452;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3" name="Google Shape;453;p59"/>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0"/>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59" name="Google Shape;459;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60"/>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6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1"/>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68" name="Google Shape;468;p61"/>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2"/>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a:t>
            </a:r>
            <a:r>
              <a:rPr lang="en" sz="1200">
                <a:solidFill>
                  <a:schemeClr val="dk1"/>
                </a:solidFill>
                <a:highlight>
                  <a:schemeClr val="lt1"/>
                </a:highlight>
              </a:rPr>
              <a:t>from Old</a:t>
            </a:r>
            <a:r>
              <a:rPr lang="en" sz="1200">
                <a:solidFill>
                  <a:schemeClr val="dk1"/>
                </a:solidFill>
                <a:highlight>
                  <a:srgbClr val="CFE2F3"/>
                </a:highlight>
              </a:rPr>
              <a:t> River Elementary </a:t>
            </a:r>
            <a:r>
              <a:rPr lang="en" sz="1200">
                <a:solidFill>
                  <a:schemeClr val="dk1"/>
                </a:solidFill>
                <a:highlight>
                  <a:schemeClr val="lt1"/>
                </a:highlight>
              </a:rPr>
              <a:t>School.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74" name="Google Shape;474;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62"/>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5" name="Google Shape;95;p18"/>
          <p:cNvGraphicFramePr/>
          <p:nvPr/>
        </p:nvGraphicFramePr>
        <p:xfrm>
          <a:off x="414350" y="3324700"/>
          <a:ext cx="3000000" cy="3000000"/>
        </p:xfrm>
        <a:graphic>
          <a:graphicData uri="http://schemas.openxmlformats.org/drawingml/2006/table">
            <a:tbl>
              <a:tblPr>
                <a:noFill/>
                <a:tableStyleId>{D22E26A8-919F-4463-AEB5-EDE4142F0EB8}</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95925">
                <a:tc>
                  <a:txBody>
                    <a:bodyPr/>
                    <a:lstStyle/>
                    <a:p>
                      <a:pPr indent="0" lvl="0" marL="0" rtl="0" algn="l">
                        <a:spcBef>
                          <a:spcPts val="0"/>
                        </a:spcBef>
                        <a:spcAft>
                          <a:spcPts val="0"/>
                        </a:spcAft>
                        <a:buNone/>
                      </a:pPr>
                      <a:r>
                        <a:rPr lang="en" sz="1200"/>
                        <a:t>Bryan M. Gridiron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Kathleen Sparks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 5th</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Nancy Lopez</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Jaimee Goforth</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BIA</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Cassie Pauley</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 SpEd</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Jessica Gergen</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 5th</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Andrea Galafate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School Psychologist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Jena Terry</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 1st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6" name="Google Shape;96;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8" name="Google Shape;98;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3"/>
          <p:cNvSpPr txBox="1"/>
          <p:nvPr>
            <p:ph type="title"/>
          </p:nvPr>
        </p:nvSpPr>
        <p:spPr>
          <a:xfrm>
            <a:off x="534950" y="1374800"/>
            <a:ext cx="6931800" cy="5631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700" u="sng">
                <a:highlight>
                  <a:schemeClr val="lt1"/>
                </a:highlight>
                <a:latin typeface="Times New Roman"/>
                <a:ea typeface="Times New Roman"/>
                <a:cs typeface="Times New Roman"/>
                <a:sym typeface="Times New Roman"/>
              </a:rPr>
              <a:t>ACCESS TO SCHOOL BY VISITORS or VOLUNTEERS</a:t>
            </a:r>
            <a:endParaRPr b="1" sz="1700" u="sng">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700">
                <a:highlight>
                  <a:schemeClr val="lt1"/>
                </a:highlight>
                <a:latin typeface="Times New Roman"/>
                <a:ea typeface="Times New Roman"/>
                <a:cs typeface="Times New Roman"/>
                <a:sym typeface="Times New Roman"/>
              </a:rPr>
              <a:t>All visitors will enter through the front office and scan their ID using the Raptor Visitor Management system. Be prepared to show identification, and procure a visitor’s badge whenever you arrive at school for either a scheduled visit or other business. </a:t>
            </a:r>
            <a:r>
              <a:rPr lang="en" sz="1700">
                <a:highlight>
                  <a:schemeClr val="lt1"/>
                </a:highlight>
                <a:latin typeface="Times New Roman"/>
                <a:ea typeface="Times New Roman"/>
                <a:cs typeface="Times New Roman"/>
                <a:sym typeface="Times New Roman"/>
              </a:rPr>
              <a:t> If COVID Visitor Protocols are still in place and visitors will be indoors, they will be asked to show vaccination status (booster is encouraged but not required) </a:t>
            </a:r>
            <a:r>
              <a:rPr lang="en" sz="1700" u="sng">
                <a:highlight>
                  <a:schemeClr val="lt1"/>
                </a:highlight>
                <a:latin typeface="Times New Roman"/>
                <a:ea typeface="Times New Roman"/>
                <a:cs typeface="Times New Roman"/>
                <a:sym typeface="Times New Roman"/>
              </a:rPr>
              <a:t>OR</a:t>
            </a:r>
            <a:r>
              <a:rPr lang="en" sz="1700">
                <a:highlight>
                  <a:schemeClr val="lt1"/>
                </a:highlight>
                <a:latin typeface="Times New Roman"/>
                <a:ea typeface="Times New Roman"/>
                <a:cs typeface="Times New Roman"/>
                <a:sym typeface="Times New Roman"/>
              </a:rPr>
              <a:t> proof of a negative test within one week (7 days) of arriving on campus and complete a self-certification form.  A photo of the negative test result must be provided to or viewed by a school official upon arrival at a school site. </a:t>
            </a:r>
            <a:endParaRPr sz="1700">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100">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highlight>
                  <a:schemeClr val="lt1"/>
                </a:highlight>
                <a:latin typeface="Times New Roman"/>
                <a:ea typeface="Times New Roman"/>
                <a:cs typeface="Times New Roman"/>
                <a:sym typeface="Times New Roman"/>
              </a:rPr>
              <a:t>Parents/guardians are welcome to visit our campus and schedule a visit to their student’s classroom (See the district’s </a:t>
            </a:r>
            <a:r>
              <a:rPr i="1" lang="en" sz="1700">
                <a:highlight>
                  <a:schemeClr val="lt1"/>
                </a:highlight>
                <a:latin typeface="Times New Roman"/>
                <a:ea typeface="Times New Roman"/>
                <a:cs typeface="Times New Roman"/>
                <a:sym typeface="Times New Roman"/>
              </a:rPr>
              <a:t>Classroom Visitation Procedures</a:t>
            </a:r>
            <a:r>
              <a:rPr lang="en" sz="1700">
                <a:highlight>
                  <a:schemeClr val="lt1"/>
                </a:highlight>
                <a:latin typeface="Times New Roman"/>
                <a:ea typeface="Times New Roman"/>
                <a:cs typeface="Times New Roman"/>
                <a:sym typeface="Times New Roman"/>
              </a:rPr>
              <a:t> included at the end of this handbook.).  We require that you call ahead to schedule this visit so as to maximize your time.  If you drop in, you may find the class is at recess, at lunch, out of the room, or taking a test, etc. </a:t>
            </a:r>
            <a:endParaRPr sz="1700">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100">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highlight>
                  <a:schemeClr val="lt1"/>
                </a:highlight>
                <a:latin typeface="Times New Roman"/>
                <a:ea typeface="Times New Roman"/>
                <a:cs typeface="Times New Roman"/>
                <a:sym typeface="Times New Roman"/>
              </a:rPr>
              <a:t>Parents are able to eat lunch and attend any special events without calling ahead. We ask that after having lunch with your child, you do not go to another part of the campus. It is our intention to minimize interruptions to the classroom, and thereby, protect instructional time.</a:t>
            </a:r>
            <a:endParaRPr sz="1700">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81" name="Google Shape;481;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2" name="Google Shape;482;p63"/>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4"/>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488" name="Google Shape;488;p64"/>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489" name="Google Shape;489;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5" name="Google Shape;495;p65"/>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6"/>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501" name="Google Shape;501;p66"/>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502" name="Google Shape;502;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8" name="Google Shape;508;p6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7"/>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10" name="Google Shape;510;p67"/>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16" name="Google Shape;516;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7" name="Google Shape;517;p68"/>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9"/>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23" name="Google Shape;523;p69"/>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24" name="Google Shape;524;p69"/>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25" name="Google Shape;525;p69"/>
          <p:cNvGraphicFramePr/>
          <p:nvPr/>
        </p:nvGraphicFramePr>
        <p:xfrm>
          <a:off x="761600" y="1610050"/>
          <a:ext cx="3000000" cy="3000000"/>
        </p:xfrm>
        <a:graphic>
          <a:graphicData uri="http://schemas.openxmlformats.org/drawingml/2006/table">
            <a:tbl>
              <a:tblPr>
                <a:noFill/>
                <a:tableStyleId>{DE39301F-735B-4092-A580-9EA89DCCD7A2}</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112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None/>
                      </a:pPr>
                      <a:r>
                        <a:rPr lang="en"/>
                        <a:t>101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None/>
                      </a:pPr>
                      <a:r>
                        <a:rPr lang="en"/>
                        <a:t>95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None/>
                      </a:pPr>
                      <a:r>
                        <a:rPr lang="en"/>
                        <a:t>113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None/>
                      </a:pPr>
                      <a:r>
                        <a:rPr lang="en"/>
                        <a:t>109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None/>
                      </a:pPr>
                      <a:r>
                        <a:rPr lang="en"/>
                        <a:t>124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None/>
                      </a:pPr>
                      <a:r>
                        <a:rPr lang="en"/>
                        <a:t>124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825</a:t>
                      </a:r>
                      <a:endParaRPr/>
                    </a:p>
                  </a:txBody>
                  <a:tcPr marT="27425" marB="27425" marR="27425" marL="27425">
                    <a:solidFill>
                      <a:srgbClr val="CFE2F3"/>
                    </a:solidFill>
                  </a:tcPr>
                </a:tc>
              </a:tr>
            </a:tbl>
          </a:graphicData>
        </a:graphic>
      </p:graphicFrame>
      <p:graphicFrame>
        <p:nvGraphicFramePr>
          <p:cNvPr id="526" name="Google Shape;526;p69"/>
          <p:cNvGraphicFramePr/>
          <p:nvPr/>
        </p:nvGraphicFramePr>
        <p:xfrm>
          <a:off x="804025" y="4851150"/>
          <a:ext cx="3000000" cy="3000000"/>
        </p:xfrm>
        <a:graphic>
          <a:graphicData uri="http://schemas.openxmlformats.org/drawingml/2006/table">
            <a:tbl>
              <a:tblPr>
                <a:noFill/>
                <a:tableStyleId>{DE39301F-735B-4092-A580-9EA89DCCD7A2}</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5.94%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0.73%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9.94%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0.36%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55.64%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19.64%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3.15%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71.88%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8.12%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13.45%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0.00%</a:t>
                      </a:r>
                      <a:endParaRPr/>
                    </a:p>
                  </a:txBody>
                  <a:tcPr marT="27425" marB="27425" marR="27425" marL="27425">
                    <a:solidFill>
                      <a:srgbClr val="CFE2F3"/>
                    </a:solidFill>
                  </a:tcPr>
                </a:tc>
              </a:tr>
            </a:tbl>
          </a:graphicData>
        </a:graphic>
      </p:graphicFrame>
      <p:sp>
        <p:nvSpPr>
          <p:cNvPr id="527" name="Google Shape;527;p69"/>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28" name="Google Shape;528;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29" name="Google Shape;529;p69"/>
          <p:cNvGraphicFramePr/>
          <p:nvPr/>
        </p:nvGraphicFramePr>
        <p:xfrm>
          <a:off x="804025" y="8323350"/>
          <a:ext cx="3000000" cy="3000000"/>
        </p:xfrm>
        <a:graphic>
          <a:graphicData uri="http://schemas.openxmlformats.org/drawingml/2006/table">
            <a:tbl>
              <a:tblPr>
                <a:noFill/>
                <a:tableStyleId>{D22E26A8-919F-4463-AEB5-EDE4142F0EB8}</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15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0"/>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35" name="Google Shape;535;p70"/>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36" name="Google Shape;536;p70"/>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37" name="Google Shape;537;p70"/>
          <p:cNvGraphicFramePr/>
          <p:nvPr/>
        </p:nvGraphicFramePr>
        <p:xfrm>
          <a:off x="470538" y="3638650"/>
          <a:ext cx="3000000" cy="3000000"/>
        </p:xfrm>
        <a:graphic>
          <a:graphicData uri="http://schemas.openxmlformats.org/drawingml/2006/table">
            <a:tbl>
              <a:tblPr>
                <a:noFill/>
                <a:tableStyleId>{DE39301F-735B-4092-A580-9EA89DCCD7A2}</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lnT cap="flat" cmpd="sng" w="12700">
                      <a:solidFill>
                        <a:srgbClr val="000000"/>
                      </a:solidFill>
                      <a:prstDash val="solid"/>
                      <a:round/>
                      <a:headEnd len="sm" w="sm" type="none"/>
                      <a:tailEnd len="sm" w="sm" type="none"/>
                    </a:lnT>
                    <a:solidFill>
                      <a:srgbClr val="9FC5E8"/>
                    </a:solidFill>
                  </a:tcPr>
                </a:tc>
                <a:tc>
                  <a:txBody>
                    <a:bodyPr/>
                    <a:lstStyle/>
                    <a:p>
                      <a:pPr indent="0" lvl="0" marL="0" rtl="0" algn="ctr">
                        <a:spcBef>
                          <a:spcPts val="0"/>
                        </a:spcBef>
                        <a:spcAft>
                          <a:spcPts val="0"/>
                        </a:spcAft>
                        <a:buNone/>
                      </a:pPr>
                      <a:r>
                        <a:t/>
                      </a:r>
                      <a:endParaRPr sz="1000"/>
                    </a:p>
                  </a:txBody>
                  <a:tcPr marT="27425" marB="27425" marR="27425" marL="27425">
                    <a:solidFill>
                      <a:srgbClr val="9FC5E8"/>
                    </a:solidFill>
                  </a:tcPr>
                </a:tc>
              </a:tr>
            </a:tbl>
          </a:graphicData>
        </a:graphic>
      </p:graphicFrame>
      <p:sp>
        <p:nvSpPr>
          <p:cNvPr id="538" name="Google Shape;538;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1"/>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44" name="Google Shape;544;p71"/>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45" name="Google Shape;545;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2"/>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51" name="Google Shape;551;p72"/>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52" name="Google Shape;552;p72"/>
          <p:cNvGraphicFramePr/>
          <p:nvPr/>
        </p:nvGraphicFramePr>
        <p:xfrm>
          <a:off x="529938" y="2051100"/>
          <a:ext cx="3000000" cy="3000000"/>
        </p:xfrm>
        <a:graphic>
          <a:graphicData uri="http://schemas.openxmlformats.org/drawingml/2006/table">
            <a:tbl>
              <a:tblPr>
                <a:noFill/>
                <a:tableStyleId>{DE39301F-735B-4092-A580-9EA89DCCD7A2}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sz="1100"/>
                        <a:t>Old River</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870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870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54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6.21%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53" name="Google Shape;553;p72"/>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54" name="Google Shape;554;p72"/>
          <p:cNvGraphicFramePr/>
          <p:nvPr/>
        </p:nvGraphicFramePr>
        <p:xfrm>
          <a:off x="529925" y="3921750"/>
          <a:ext cx="3000000" cy="3000000"/>
        </p:xfrm>
        <a:graphic>
          <a:graphicData uri="http://schemas.openxmlformats.org/drawingml/2006/table">
            <a:tbl>
              <a:tblPr>
                <a:noFill/>
                <a:tableStyleId>{DE39301F-735B-4092-A580-9EA89DCCD7A2}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sz="1100"/>
                        <a:t>Old River</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869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869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272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30.70%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55" name="Google Shape;555;p72"/>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56" name="Google Shape;556;p72"/>
          <p:cNvGraphicFramePr/>
          <p:nvPr/>
        </p:nvGraphicFramePr>
        <p:xfrm>
          <a:off x="529975" y="5980675"/>
          <a:ext cx="3000000" cy="3000000"/>
        </p:xfrm>
        <a:graphic>
          <a:graphicData uri="http://schemas.openxmlformats.org/drawingml/2006/table">
            <a:tbl>
              <a:tblPr>
                <a:noFill/>
                <a:tableStyleId>{DE39301F-735B-4092-A580-9EA89DCCD7A2}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sz="1100"/>
                        <a:t>Old River</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910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862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248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27%</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57" name="Google Shape;557;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 name="Google Shape;104;p19"/>
          <p:cNvGraphicFramePr/>
          <p:nvPr/>
        </p:nvGraphicFramePr>
        <p:xfrm>
          <a:off x="537038" y="1499925"/>
          <a:ext cx="3000000" cy="3000000"/>
        </p:xfrm>
        <a:graphic>
          <a:graphicData uri="http://schemas.openxmlformats.org/drawingml/2006/table">
            <a:tbl>
              <a:tblPr>
                <a:noFill/>
                <a:tableStyleId>{DE39301F-735B-4092-A580-9EA89DCCD7A2}</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5" name="Google Shape;105;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3"/>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63" name="Google Shape;563;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64" name="Google Shape;564;p73"/>
          <p:cNvPicPr preferRelativeResize="0"/>
          <p:nvPr/>
        </p:nvPicPr>
        <p:blipFill>
          <a:blip r:embed="rId3">
            <a:alphaModFix/>
          </a:blip>
          <a:stretch>
            <a:fillRect/>
          </a:stretch>
        </p:blipFill>
        <p:spPr>
          <a:xfrm>
            <a:off x="104475" y="1428275"/>
            <a:ext cx="7667924" cy="846064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70" name="Google Shape;570;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71" name="Google Shape;571;p74"/>
          <p:cNvPicPr preferRelativeResize="0"/>
          <p:nvPr/>
        </p:nvPicPr>
        <p:blipFill>
          <a:blip r:embed="rId3">
            <a:alphaModFix/>
          </a:blip>
          <a:stretch>
            <a:fillRect/>
          </a:stretch>
        </p:blipFill>
        <p:spPr>
          <a:xfrm>
            <a:off x="171450" y="576525"/>
            <a:ext cx="7600950" cy="88897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7" name="Google Shape;577;p75"/>
          <p:cNvSpPr txBox="1"/>
          <p:nvPr/>
        </p:nvSpPr>
        <p:spPr>
          <a:xfrm>
            <a:off x="331950" y="622025"/>
            <a:ext cx="7108500" cy="212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rPr>
              <a:t>Student Connectedness Survey Summary</a:t>
            </a:r>
            <a:endParaRPr b="1" sz="16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100">
                <a:solidFill>
                  <a:srgbClr val="222222"/>
                </a:solidFill>
                <a:highlight>
                  <a:schemeClr val="lt1"/>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level.district and school level.</a:t>
            </a:r>
            <a:endParaRPr b="1" sz="1600">
              <a:solidFill>
                <a:schemeClr val="dk1"/>
              </a:solidFill>
            </a:endParaRPr>
          </a:p>
        </p:txBody>
      </p:sp>
      <p:sp>
        <p:nvSpPr>
          <p:cNvPr id="578" name="Google Shape;578;p75"/>
          <p:cNvSpPr txBox="1"/>
          <p:nvPr/>
        </p:nvSpPr>
        <p:spPr>
          <a:xfrm>
            <a:off x="733900" y="3703950"/>
            <a:ext cx="61629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i="1" sz="3600">
              <a:solidFill>
                <a:schemeClr val="dk1"/>
              </a:solidFill>
              <a:highlight>
                <a:srgbClr val="CFE2F3"/>
              </a:highlight>
            </a:endParaRPr>
          </a:p>
          <a:p>
            <a:pPr indent="0" lvl="0" marL="0" rtl="0" algn="ctr">
              <a:lnSpc>
                <a:spcPct val="115000"/>
              </a:lnSpc>
              <a:spcBef>
                <a:spcPts val="0"/>
              </a:spcBef>
              <a:spcAft>
                <a:spcPts val="0"/>
              </a:spcAft>
              <a:buNone/>
            </a:pPr>
            <a:r>
              <a:t/>
            </a:r>
            <a:endParaRPr sz="3600">
              <a:highlight>
                <a:srgbClr val="CFE2F3"/>
              </a:highlight>
            </a:endParaRPr>
          </a:p>
        </p:txBody>
      </p:sp>
      <p:pic>
        <p:nvPicPr>
          <p:cNvPr id="579" name="Google Shape;579;p75"/>
          <p:cNvPicPr preferRelativeResize="0"/>
          <p:nvPr/>
        </p:nvPicPr>
        <p:blipFill>
          <a:blip r:embed="rId3">
            <a:alphaModFix/>
          </a:blip>
          <a:stretch>
            <a:fillRect/>
          </a:stretch>
        </p:blipFill>
        <p:spPr>
          <a:xfrm>
            <a:off x="185300" y="2827275"/>
            <a:ext cx="7507701" cy="65488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6"/>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85" name="Google Shape;585;p76"/>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86" name="Google Shape;586;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7"/>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92" name="Google Shape;592;p77"/>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593" name="Google Shape;593;p77"/>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7"/>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solidFill>
                  <a:schemeClr val="dk1"/>
                </a:solidFill>
              </a:rPr>
              <a:t>The grass field east of campus was grated unevenly many years ago.  The result is a field with ruts and bumps.  Students consequently trip and fall frequently hurting themselves. A work order has been placed to grate the field.</a:t>
            </a:r>
            <a:endParaRPr sz="1200">
              <a:solidFill>
                <a:schemeClr val="dk1"/>
              </a:solidFill>
            </a:endParaRPr>
          </a:p>
          <a:p>
            <a:pPr indent="0" lvl="0" marL="457200" rtl="0" algn="l">
              <a:spcBef>
                <a:spcPts val="0"/>
              </a:spcBef>
              <a:spcAft>
                <a:spcPts val="0"/>
              </a:spcAft>
              <a:buNone/>
            </a:pPr>
            <a:r>
              <a:rPr lang="en" sz="1200">
                <a:solidFill>
                  <a:schemeClr val="dk1"/>
                </a:solidFill>
              </a:rPr>
              <a:t>Also, the ground has many holes due to ground squirrels digging making it unplayable for certain physical education activities. Dirt is being </a:t>
            </a:r>
            <a:r>
              <a:rPr lang="en" sz="1200">
                <a:solidFill>
                  <a:schemeClr val="dk1"/>
                </a:solidFill>
              </a:rPr>
              <a:t>placed in the holes that animals are digging as often as possible due the concern for the tripping hazard. Even with this addition, the animals continue to dig through the newly placed dirt. A work order has been placed requesting frequent filling of the wholes. </a:t>
            </a:r>
            <a:endParaRPr sz="1200"/>
          </a:p>
        </p:txBody>
      </p:sp>
      <p:sp>
        <p:nvSpPr>
          <p:cNvPr id="595" name="Google Shape;595;p77"/>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AutoNum type="arabicPeriod" startAt="2"/>
            </a:pPr>
            <a:r>
              <a:rPr lang="en" sz="1200" u="sng">
                <a:solidFill>
                  <a:schemeClr val="dk1"/>
                </a:solidFill>
              </a:rPr>
              <a:t>Traffic</a:t>
            </a:r>
            <a:r>
              <a:rPr lang="en" sz="1200">
                <a:solidFill>
                  <a:schemeClr val="dk1"/>
                </a:solidFill>
              </a:rPr>
              <a:t>:  Parents and students cross traffic on Campus Park Drive during morning drop-off and pick-up in the </a:t>
            </a:r>
            <a:r>
              <a:rPr lang="en" sz="1200">
                <a:solidFill>
                  <a:schemeClr val="dk1"/>
                </a:solidFill>
              </a:rPr>
              <a:t>kindergarten</a:t>
            </a:r>
            <a:r>
              <a:rPr lang="en" sz="1200">
                <a:solidFill>
                  <a:schemeClr val="dk1"/>
                </a:solidFill>
              </a:rPr>
              <a:t> drop off area. This places them in danger of being hit by a car. This causes others cars to back up the drop off area in front of school as well.  I would like to partner with the DO and BPD to complete steps to add a crosswalk at the corner of Campus Park and Jameson.   </a:t>
            </a:r>
            <a:endParaRPr sz="1200">
              <a:solidFill>
                <a:schemeClr val="dk1"/>
              </a:solidFill>
            </a:endParaRPr>
          </a:p>
          <a:p>
            <a:pPr indent="0" lvl="0" marL="457200" rtl="0" algn="l">
              <a:spcBef>
                <a:spcPts val="0"/>
              </a:spcBef>
              <a:spcAft>
                <a:spcPts val="0"/>
              </a:spcAft>
              <a:buNone/>
            </a:pPr>
            <a:r>
              <a:t/>
            </a:r>
            <a:endParaRPr sz="1200"/>
          </a:p>
        </p:txBody>
      </p:sp>
      <p:sp>
        <p:nvSpPr>
          <p:cNvPr id="596" name="Google Shape;596;p77"/>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AutoNum type="arabicPeriod" startAt="3"/>
            </a:pPr>
            <a:r>
              <a:rPr lang="en" sz="1200">
                <a:solidFill>
                  <a:schemeClr val="dk1"/>
                </a:solidFill>
              </a:rPr>
              <a:t>(Still no progress from previous year). The play structure and perimeter fences and gates were constructed for students age 5 and under.  At this time, the students using the area are aged 4 -12 making this area not age appropriate and prone to injury.  Therefore, I request that the play structure be replaced and the gates and fencing increased in height.  </a:t>
            </a:r>
            <a:endParaRPr sz="1200">
              <a:solidFill>
                <a:schemeClr val="dk1"/>
              </a:solidFill>
            </a:endParaRPr>
          </a:p>
          <a:p>
            <a:pPr indent="0" lvl="0" marL="457200" rtl="0" algn="l">
              <a:spcBef>
                <a:spcPts val="0"/>
              </a:spcBef>
              <a:spcAft>
                <a:spcPts val="0"/>
              </a:spcAft>
              <a:buNone/>
            </a:pPr>
            <a:r>
              <a:rPr lang="en" sz="1200"/>
              <a:t> </a:t>
            </a:r>
            <a:endParaRPr sz="1200"/>
          </a:p>
        </p:txBody>
      </p:sp>
      <p:sp>
        <p:nvSpPr>
          <p:cNvPr id="597" name="Google Shape;597;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graphicFrame>
        <p:nvGraphicFramePr>
          <p:cNvPr id="602" name="Google Shape;602;p78"/>
          <p:cNvGraphicFramePr/>
          <p:nvPr/>
        </p:nvGraphicFramePr>
        <p:xfrm>
          <a:off x="411963" y="1032550"/>
          <a:ext cx="3000000" cy="3000000"/>
        </p:xfrm>
        <a:graphic>
          <a:graphicData uri="http://schemas.openxmlformats.org/drawingml/2006/table">
            <a:tbl>
              <a:tblPr>
                <a:noFill/>
                <a:tableStyleId>{DE39301F-735B-4092-A580-9EA89DCCD7A2}</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Old River Elementary</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Bryan M Gridiron</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11/29/2023</a:t>
                      </a:r>
                      <a:endParaRPr sz="1100"/>
                    </a:p>
                  </a:txBody>
                  <a:tcPr marT="27425" marB="27425" marR="27425" marL="27425">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603" name="Google Shape;603;p78"/>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04" name="Google Shape;604;p78"/>
          <p:cNvGraphicFramePr/>
          <p:nvPr/>
        </p:nvGraphicFramePr>
        <p:xfrm>
          <a:off x="414875" y="2099350"/>
          <a:ext cx="3000000" cy="3000000"/>
        </p:xfrm>
        <a:graphic>
          <a:graphicData uri="http://schemas.openxmlformats.org/drawingml/2006/table">
            <a:tbl>
              <a:tblPr>
                <a:noFill/>
                <a:tableStyleId>{DE39301F-735B-4092-A580-9EA89DCCD7A2}</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96</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825</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   Regular public school</a:t>
                      </a:r>
                      <a:endParaRPr sz="1100"/>
                    </a:p>
                    <a:p>
                      <a:pPr indent="0" lvl="0" marL="0" rtl="0" algn="l">
                        <a:spcBef>
                          <a:spcPts val="0"/>
                        </a:spcBef>
                        <a:spcAft>
                          <a:spcPts val="0"/>
                        </a:spcAft>
                        <a:buNone/>
                      </a:pPr>
                      <a:r>
                        <a:rPr lang="en" sz="1100"/>
                        <a:t>   Charter school</a:t>
                      </a:r>
                      <a:endParaRPr sz="1100"/>
                    </a:p>
                    <a:p>
                      <a:pPr indent="-182880" lvl="0" marL="182880" rtl="0" algn="l">
                        <a:spcBef>
                          <a:spcPts val="0"/>
                        </a:spcBef>
                        <a:spcAft>
                          <a:spcPts val="0"/>
                        </a:spcAft>
                        <a:buNone/>
                      </a:pPr>
                      <a:r>
                        <a:rPr lang="en" sz="1100"/>
                        <a:t>   Have a magnet program for part of school</a:t>
                      </a:r>
                      <a:endParaRPr sz="1100"/>
                    </a:p>
                    <a:p>
                      <a:pPr indent="0" lvl="0" marL="0" rtl="0" algn="l">
                        <a:spcBef>
                          <a:spcPts val="0"/>
                        </a:spcBef>
                        <a:spcAft>
                          <a:spcPts val="0"/>
                        </a:spcAft>
                        <a:buNone/>
                      </a:pPr>
                      <a:r>
                        <a:rPr lang="en" sz="1100"/>
                        <a:t>   A complete magnet school</a:t>
                      </a:r>
                      <a:endParaRPr sz="1100"/>
                    </a:p>
                    <a:p>
                      <a:pPr indent="0" lvl="0" marL="0" rtl="0" algn="l">
                        <a:spcBef>
                          <a:spcPts val="0"/>
                        </a:spcBef>
                        <a:spcAft>
                          <a:spcPts val="0"/>
                        </a:spcAft>
                        <a:buNone/>
                      </a:pPr>
                      <a:r>
                        <a:rPr lang="en" sz="1100"/>
                        <a:t>   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   Urban</a:t>
                      </a:r>
                      <a:endParaRPr sz="1100"/>
                    </a:p>
                    <a:p>
                      <a:pPr indent="0" lvl="0" marL="0" rtl="0" algn="l">
                        <a:spcBef>
                          <a:spcPts val="0"/>
                        </a:spcBef>
                        <a:spcAft>
                          <a:spcPts val="0"/>
                        </a:spcAft>
                        <a:buNone/>
                      </a:pPr>
                      <a:r>
                        <a:rPr lang="en" sz="1100"/>
                        <a:t>   Suburban</a:t>
                      </a:r>
                      <a:endParaRPr sz="1100"/>
                    </a:p>
                    <a:p>
                      <a:pPr indent="0" lvl="0" marL="0" rtl="0" algn="l">
                        <a:spcBef>
                          <a:spcPts val="0"/>
                        </a:spcBef>
                        <a:spcAft>
                          <a:spcPts val="0"/>
                        </a:spcAft>
                        <a:buNone/>
                      </a:pPr>
                      <a:r>
                        <a:rPr lang="en" sz="1100"/>
                        <a:t>   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solidFill>
                      <a:srgbClr val="CFE2F3"/>
                    </a:solidFill>
                  </a:tcPr>
                </a:tc>
              </a:tr>
            </a:tbl>
          </a:graphicData>
        </a:graphic>
      </p:graphicFrame>
      <p:sp>
        <p:nvSpPr>
          <p:cNvPr id="605" name="Google Shape;605;p78"/>
          <p:cNvSpPr/>
          <p:nvPr/>
        </p:nvSpPr>
        <p:spPr>
          <a:xfrm>
            <a:off x="50447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x</a:t>
            </a:r>
            <a:endParaRPr/>
          </a:p>
        </p:txBody>
      </p:sp>
      <p:sp>
        <p:nvSpPr>
          <p:cNvPr id="606" name="Google Shape;606;p78"/>
          <p:cNvSpPr/>
          <p:nvPr/>
        </p:nvSpPr>
        <p:spPr>
          <a:xfrm>
            <a:off x="50484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8"/>
          <p:cNvSpPr/>
          <p:nvPr/>
        </p:nvSpPr>
        <p:spPr>
          <a:xfrm>
            <a:off x="50484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8"/>
          <p:cNvSpPr/>
          <p:nvPr/>
        </p:nvSpPr>
        <p:spPr>
          <a:xfrm>
            <a:off x="50484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8"/>
          <p:cNvSpPr/>
          <p:nvPr/>
        </p:nvSpPr>
        <p:spPr>
          <a:xfrm>
            <a:off x="50484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8"/>
          <p:cNvSpPr/>
          <p:nvPr/>
        </p:nvSpPr>
        <p:spPr>
          <a:xfrm>
            <a:off x="5048400" y="4715163"/>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8"/>
          <p:cNvSpPr/>
          <p:nvPr/>
        </p:nvSpPr>
        <p:spPr>
          <a:xfrm>
            <a:off x="50484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8"/>
          <p:cNvSpPr/>
          <p:nvPr/>
        </p:nvSpPr>
        <p:spPr>
          <a:xfrm>
            <a:off x="50484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8"/>
          <p:cNvSpPr/>
          <p:nvPr/>
        </p:nvSpPr>
        <p:spPr>
          <a:xfrm>
            <a:off x="50484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14" name="Google Shape;614;p78"/>
          <p:cNvSpPr/>
          <p:nvPr/>
        </p:nvSpPr>
        <p:spPr>
          <a:xfrm>
            <a:off x="5048400" y="58513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8"/>
          <p:cNvSpPr/>
          <p:nvPr/>
        </p:nvSpPr>
        <p:spPr>
          <a:xfrm>
            <a:off x="50484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8"/>
          <p:cNvSpPr/>
          <p:nvPr/>
        </p:nvSpPr>
        <p:spPr>
          <a:xfrm>
            <a:off x="50484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17" name="Google Shape;617;p78"/>
          <p:cNvSpPr/>
          <p:nvPr/>
        </p:nvSpPr>
        <p:spPr>
          <a:xfrm>
            <a:off x="5048400" y="64520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8"/>
          <p:cNvSpPr/>
          <p:nvPr/>
        </p:nvSpPr>
        <p:spPr>
          <a:xfrm>
            <a:off x="50484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8"/>
          <p:cNvSpPr/>
          <p:nvPr/>
        </p:nvSpPr>
        <p:spPr>
          <a:xfrm>
            <a:off x="50484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8"/>
          <p:cNvSpPr/>
          <p:nvPr/>
        </p:nvSpPr>
        <p:spPr>
          <a:xfrm>
            <a:off x="5048400" y="70872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8"/>
          <p:cNvSpPr/>
          <p:nvPr/>
        </p:nvSpPr>
        <p:spPr>
          <a:xfrm>
            <a:off x="50484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8"/>
          <p:cNvSpPr/>
          <p:nvPr/>
        </p:nvSpPr>
        <p:spPr>
          <a:xfrm>
            <a:off x="5048400" y="75835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8"/>
          <p:cNvSpPr/>
          <p:nvPr/>
        </p:nvSpPr>
        <p:spPr>
          <a:xfrm>
            <a:off x="50484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8"/>
          <p:cNvSpPr/>
          <p:nvPr/>
        </p:nvSpPr>
        <p:spPr>
          <a:xfrm>
            <a:off x="5048400" y="80195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8"/>
          <p:cNvSpPr/>
          <p:nvPr/>
        </p:nvSpPr>
        <p:spPr>
          <a:xfrm>
            <a:off x="50484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8"/>
          <p:cNvSpPr/>
          <p:nvPr/>
        </p:nvSpPr>
        <p:spPr>
          <a:xfrm>
            <a:off x="5048400" y="8413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27" name="Google Shape;627;p78"/>
          <p:cNvSpPr/>
          <p:nvPr/>
        </p:nvSpPr>
        <p:spPr>
          <a:xfrm>
            <a:off x="50447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8"/>
          <p:cNvSpPr/>
          <p:nvPr/>
        </p:nvSpPr>
        <p:spPr>
          <a:xfrm>
            <a:off x="5048400" y="88281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8"/>
          <p:cNvSpPr/>
          <p:nvPr/>
        </p:nvSpPr>
        <p:spPr>
          <a:xfrm>
            <a:off x="50447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8"/>
          <p:cNvSpPr/>
          <p:nvPr/>
        </p:nvSpPr>
        <p:spPr>
          <a:xfrm>
            <a:off x="5044746" y="93163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31" name="Google Shape;631;p78"/>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
        <p:nvSpPr>
          <p:cNvPr id="632" name="Google Shape;632;p78"/>
          <p:cNvSpPr/>
          <p:nvPr/>
        </p:nvSpPr>
        <p:spPr>
          <a:xfrm>
            <a:off x="5044746" y="4917613"/>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8"/>
          <p:cNvSpPr/>
          <p:nvPr/>
        </p:nvSpPr>
        <p:spPr>
          <a:xfrm>
            <a:off x="5044746" y="5851300"/>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8"/>
          <p:cNvSpPr/>
          <p:nvPr/>
        </p:nvSpPr>
        <p:spPr>
          <a:xfrm>
            <a:off x="5048396" y="6057675"/>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8"/>
          <p:cNvSpPr/>
          <p:nvPr/>
        </p:nvSpPr>
        <p:spPr>
          <a:xfrm>
            <a:off x="5044746" y="6464588"/>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8"/>
          <p:cNvSpPr/>
          <p:nvPr/>
        </p:nvSpPr>
        <p:spPr>
          <a:xfrm>
            <a:off x="5044746" y="7583550"/>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8"/>
          <p:cNvSpPr/>
          <p:nvPr/>
        </p:nvSpPr>
        <p:spPr>
          <a:xfrm>
            <a:off x="5044746" y="7111963"/>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8"/>
          <p:cNvSpPr/>
          <p:nvPr/>
        </p:nvSpPr>
        <p:spPr>
          <a:xfrm>
            <a:off x="5044746" y="8019575"/>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8"/>
          <p:cNvSpPr/>
          <p:nvPr/>
        </p:nvSpPr>
        <p:spPr>
          <a:xfrm>
            <a:off x="5048396" y="8420263"/>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8"/>
          <p:cNvSpPr/>
          <p:nvPr/>
        </p:nvSpPr>
        <p:spPr>
          <a:xfrm>
            <a:off x="5048396" y="8846475"/>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8"/>
          <p:cNvSpPr/>
          <p:nvPr/>
        </p:nvSpPr>
        <p:spPr>
          <a:xfrm>
            <a:off x="5044746" y="9298013"/>
            <a:ext cx="133500" cy="1524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graphicFrame>
        <p:nvGraphicFramePr>
          <p:cNvPr id="646" name="Google Shape;646;p79"/>
          <p:cNvGraphicFramePr/>
          <p:nvPr/>
        </p:nvGraphicFramePr>
        <p:xfrm>
          <a:off x="341263" y="1812375"/>
          <a:ext cx="3000000" cy="3000000"/>
        </p:xfrm>
        <a:graphic>
          <a:graphicData uri="http://schemas.openxmlformats.org/drawingml/2006/table">
            <a:tbl>
              <a:tblPr>
                <a:noFill/>
                <a:tableStyleId>{DE39301F-735B-4092-A580-9EA89DCCD7A2}</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ctr">
                        <a:spcBef>
                          <a:spcPts val="0"/>
                        </a:spcBef>
                        <a:spcAft>
                          <a:spcPts val="0"/>
                        </a:spcAft>
                        <a:buNone/>
                      </a:pPr>
                      <a:r>
                        <a:rPr b="1" lang="en" sz="1700"/>
                        <a:t>x</a:t>
                      </a:r>
                      <a:endParaRPr b="1" sz="17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sz="1700">
                          <a:solidFill>
                            <a:schemeClr val="dk1"/>
                          </a:solidFill>
                        </a:rPr>
                        <a:t>  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ctr">
                        <a:spcBef>
                          <a:spcPts val="0"/>
                        </a:spcBef>
                        <a:spcAft>
                          <a:spcPts val="0"/>
                        </a:spcAft>
                        <a:buNone/>
                      </a:pPr>
                      <a:r>
                        <a:rPr lang="en" sz="1100"/>
                        <a:t>  </a:t>
                      </a:r>
                      <a:r>
                        <a:rPr b="1" lang="en" sz="1700">
                          <a:solidFill>
                            <a:schemeClr val="dk1"/>
                          </a:solidFill>
                        </a:rPr>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ctr">
                        <a:spcBef>
                          <a:spcPts val="0"/>
                        </a:spcBef>
                        <a:spcAft>
                          <a:spcPts val="0"/>
                        </a:spcAft>
                        <a:buNone/>
                      </a:pPr>
                      <a:r>
                        <a:rPr lang="en" sz="1100"/>
                        <a:t>  </a:t>
                      </a:r>
                      <a:r>
                        <a:rPr b="1" lang="en" sz="1700">
                          <a:solidFill>
                            <a:schemeClr val="dk1"/>
                          </a:solidFill>
                        </a:rPr>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sz="1700">
                          <a:solidFill>
                            <a:schemeClr val="dk1"/>
                          </a:solidFill>
                        </a:rPr>
                        <a:t>  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sz="1700">
                          <a:solidFill>
                            <a:schemeClr val="dk1"/>
                          </a:solidFill>
                        </a:rPr>
                        <a:t>  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sz="1700">
                          <a:solidFill>
                            <a:schemeClr val="dk1"/>
                          </a:solidFill>
                        </a:rPr>
                        <a:t>  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sz="1700">
                          <a:solidFill>
                            <a:schemeClr val="dk1"/>
                          </a:solidFill>
                        </a:rPr>
                        <a:t>  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ctr">
                        <a:spcBef>
                          <a:spcPts val="0"/>
                        </a:spcBef>
                        <a:spcAft>
                          <a:spcPts val="0"/>
                        </a:spcAft>
                        <a:buNone/>
                      </a:pPr>
                      <a:r>
                        <a:rPr lang="en" sz="1100"/>
                        <a:t> </a:t>
                      </a:r>
                      <a:r>
                        <a:rPr b="1" lang="en" sz="1700">
                          <a:solidFill>
                            <a:schemeClr val="dk1"/>
                          </a:solidFill>
                        </a:rPr>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ctr">
                        <a:spcBef>
                          <a:spcPts val="0"/>
                        </a:spcBef>
                        <a:spcAft>
                          <a:spcPts val="0"/>
                        </a:spcAft>
                        <a:buNone/>
                      </a:pPr>
                      <a:r>
                        <a:rPr lang="en" sz="1100"/>
                        <a:t>  </a:t>
                      </a:r>
                      <a:r>
                        <a:rPr b="1" lang="en" sz="1700">
                          <a:solidFill>
                            <a:schemeClr val="dk1"/>
                          </a:solidFill>
                        </a:rPr>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   </a:t>
                      </a:r>
                      <a:r>
                        <a:rPr b="1" lang="en" sz="1700">
                          <a:solidFill>
                            <a:schemeClr val="dk1"/>
                          </a:solidFill>
                        </a:rPr>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sz="1700">
                          <a:solidFill>
                            <a:schemeClr val="dk1"/>
                          </a:solidFill>
                        </a:rPr>
                        <a:t>  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   </a:t>
                      </a:r>
                      <a:r>
                        <a:rPr b="1" lang="en" sz="1700">
                          <a:solidFill>
                            <a:schemeClr val="dk1"/>
                          </a:solidFill>
                        </a:rPr>
                        <a:t>x</a:t>
                      </a:r>
                      <a:endParaRPr sz="1100">
                        <a:solidFill>
                          <a:schemeClr val="dk1"/>
                        </a:solidFill>
                      </a:endParaRPr>
                    </a:p>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647" name="Google Shape;647;p79"/>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48" name="Google Shape;648;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80"/>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54" name="Google Shape;654;p80"/>
          <p:cNvGraphicFramePr/>
          <p:nvPr/>
        </p:nvGraphicFramePr>
        <p:xfrm>
          <a:off x="366650" y="1831150"/>
          <a:ext cx="3000000" cy="3000000"/>
        </p:xfrm>
        <a:graphic>
          <a:graphicData uri="http://schemas.openxmlformats.org/drawingml/2006/table">
            <a:tbl>
              <a:tblPr>
                <a:noFill/>
                <a:tableStyleId>{DE39301F-735B-4092-A580-9EA89DCCD7A2}</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55" name="Google Shape;655;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graphicFrame>
        <p:nvGraphicFramePr>
          <p:cNvPr id="660" name="Google Shape;660;p81"/>
          <p:cNvGraphicFramePr/>
          <p:nvPr/>
        </p:nvGraphicFramePr>
        <p:xfrm>
          <a:off x="451113" y="705350"/>
          <a:ext cx="3000000" cy="3000000"/>
        </p:xfrm>
        <a:graphic>
          <a:graphicData uri="http://schemas.openxmlformats.org/drawingml/2006/table">
            <a:tbl>
              <a:tblPr>
                <a:noFill/>
                <a:tableStyleId>{DE39301F-735B-4092-A580-9EA89DCCD7A2}</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11/30/2023</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10:30</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10:30</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Front Office </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Clerk</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t>Grisel Denis</a:t>
                      </a:r>
                      <a:endParaRPr sz="1100"/>
                    </a:p>
                  </a:txBody>
                  <a:tcPr marT="27425" marB="27425" marR="27425" marL="27425" anchor="ctr">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bl>
          </a:graphicData>
        </a:graphic>
      </p:graphicFrame>
      <p:sp>
        <p:nvSpPr>
          <p:cNvPr id="661" name="Google Shape;661;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82"/>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67" name="Google Shape;667;p82"/>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68" name="Google Shape;668;p82"/>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69" name="Google Shape;669;p82"/>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70" name="Google Shape;670;p82"/>
          <p:cNvGraphicFramePr/>
          <p:nvPr/>
        </p:nvGraphicFramePr>
        <p:xfrm>
          <a:off x="692825" y="990350"/>
          <a:ext cx="3000000" cy="3000000"/>
        </p:xfrm>
        <a:graphic>
          <a:graphicData uri="http://schemas.openxmlformats.org/drawingml/2006/table">
            <a:tbl>
              <a:tblPr>
                <a:noFill/>
                <a:tableStyleId>{DE39301F-735B-4092-A580-9EA89DCCD7A2}</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71" name="Google Shape;671;p82"/>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72" name="Google Shape;672;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rPr>
              <a:t>December 4, 2023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rPr>
              <a:t>December 7, 2023</a:t>
            </a:r>
            <a:r>
              <a:rPr lang="en" sz="1300">
                <a:solidFill>
                  <a:schemeClr val="dk1"/>
                </a:solidFill>
              </a:rPr>
              <a:t> at </a:t>
            </a:r>
            <a:r>
              <a:rPr lang="en" sz="1300">
                <a:solidFill>
                  <a:schemeClr val="dk1"/>
                </a:solidFill>
              </a:rPr>
              <a:t>Old River Elementary School </a:t>
            </a:r>
            <a:r>
              <a:rPr lang="en" sz="1300">
                <a:solidFill>
                  <a:schemeClr val="dk1"/>
                </a:solidFill>
              </a:rPr>
              <a:t> located at </a:t>
            </a:r>
            <a:r>
              <a:rPr lang="en" sz="1200">
                <a:solidFill>
                  <a:schemeClr val="dk1"/>
                </a:solidFill>
              </a:rPr>
              <a:t>9815 Campus Park Drive.</a:t>
            </a:r>
            <a:r>
              <a:rPr lang="en" sz="1300">
                <a:solidFill>
                  <a:schemeClr val="dk1"/>
                </a:solidFill>
              </a:rPr>
              <a:t> This public hearing, as required by Education Code Section 32288 (b)(1), allows public input regarding the Comprehensive Safe School Plan developed by the School </a:t>
            </a:r>
            <a:r>
              <a:rPr lang="en" sz="1300">
                <a:solidFill>
                  <a:schemeClr val="dk1"/>
                </a:solidFill>
              </a:rPr>
              <a:t>Site Council or designee</a:t>
            </a:r>
            <a:r>
              <a:rPr lang="en" sz="1300">
                <a:solidFill>
                  <a:schemeClr val="dk1"/>
                </a:solidFill>
              </a:rPr>
              <a:t>.  The notice was posted on  </a:t>
            </a:r>
            <a:r>
              <a:rPr lang="en" sz="1300">
                <a:solidFill>
                  <a:schemeClr val="dk1"/>
                </a:solidFill>
              </a:rPr>
              <a:t>December 4, 2023.</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1" name="Google Shape;111;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2" name="Google Shape;112;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3"/>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78" name="Google Shape;678;p83"/>
          <p:cNvGraphicFramePr/>
          <p:nvPr/>
        </p:nvGraphicFramePr>
        <p:xfrm>
          <a:off x="686100" y="910400"/>
          <a:ext cx="3000000" cy="3000000"/>
        </p:xfrm>
        <a:graphic>
          <a:graphicData uri="http://schemas.openxmlformats.org/drawingml/2006/table">
            <a:tbl>
              <a:tblPr>
                <a:noFill/>
                <a:tableStyleId>{DE39301F-735B-4092-A580-9EA89DCCD7A2}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679" name="Google Shape;679;p83"/>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80" name="Google Shape;680;p83"/>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81" name="Google Shape;681;p83"/>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82" name="Google Shape;682;p83"/>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83" name="Google Shape;683;p83"/>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84" name="Google Shape;684;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graphicFrame>
        <p:nvGraphicFramePr>
          <p:cNvPr id="689" name="Google Shape;689;p84"/>
          <p:cNvGraphicFramePr/>
          <p:nvPr/>
        </p:nvGraphicFramePr>
        <p:xfrm>
          <a:off x="763800" y="1223525"/>
          <a:ext cx="3000000" cy="3000000"/>
        </p:xfrm>
        <a:graphic>
          <a:graphicData uri="http://schemas.openxmlformats.org/drawingml/2006/table">
            <a:tbl>
              <a:tblPr>
                <a:noFill/>
                <a:tableStyleId>{DE39301F-735B-4092-A580-9EA89DCCD7A2}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90" name="Google Shape;690;p84"/>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91" name="Google Shape;691;p84"/>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92" name="Google Shape;692;p84"/>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93" name="Google Shape;693;p84"/>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94" name="Google Shape;694;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graphicFrame>
        <p:nvGraphicFramePr>
          <p:cNvPr id="699" name="Google Shape;699;p85"/>
          <p:cNvGraphicFramePr/>
          <p:nvPr/>
        </p:nvGraphicFramePr>
        <p:xfrm>
          <a:off x="763800" y="1200150"/>
          <a:ext cx="3000000" cy="3000000"/>
        </p:xfrm>
        <a:graphic>
          <a:graphicData uri="http://schemas.openxmlformats.org/drawingml/2006/table">
            <a:tbl>
              <a:tblPr>
                <a:noFill/>
                <a:tableStyleId>{DE39301F-735B-4092-A580-9EA89DCCD7A2}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00" name="Google Shape;700;p85"/>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01" name="Google Shape;701;p85"/>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02" name="Google Shape;702;p85"/>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703" name="Google Shape;703;p85"/>
          <p:cNvGraphicFramePr/>
          <p:nvPr/>
        </p:nvGraphicFramePr>
        <p:xfrm>
          <a:off x="763800" y="5813225"/>
          <a:ext cx="3000000" cy="3000000"/>
        </p:xfrm>
        <a:graphic>
          <a:graphicData uri="http://schemas.openxmlformats.org/drawingml/2006/table">
            <a:tbl>
              <a:tblPr>
                <a:noFill/>
                <a:tableStyleId>{DE39301F-735B-4092-A580-9EA89DCCD7A2}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04" name="Google Shape;704;p85"/>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705" name="Google Shape;705;p85"/>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706" name="Google Shape;706;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86"/>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12" name="Google Shape;712;p86"/>
          <p:cNvGraphicFramePr/>
          <p:nvPr/>
        </p:nvGraphicFramePr>
        <p:xfrm>
          <a:off x="763800" y="1349375"/>
          <a:ext cx="3000000" cy="3000000"/>
        </p:xfrm>
        <a:graphic>
          <a:graphicData uri="http://schemas.openxmlformats.org/drawingml/2006/table">
            <a:tbl>
              <a:tblPr>
                <a:noFill/>
                <a:tableStyleId>{DE39301F-735B-4092-A580-9EA89DCCD7A2}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13" name="Google Shape;713;p86"/>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14" name="Google Shape;714;p86"/>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15" name="Google Shape;715;p86"/>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16" name="Google Shape;716;p86"/>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17" name="Google Shape;717;p86"/>
          <p:cNvGraphicFramePr/>
          <p:nvPr/>
        </p:nvGraphicFramePr>
        <p:xfrm>
          <a:off x="763800" y="7199800"/>
          <a:ext cx="3000000" cy="3000000"/>
        </p:xfrm>
        <a:graphic>
          <a:graphicData uri="http://schemas.openxmlformats.org/drawingml/2006/table">
            <a:tbl>
              <a:tblPr>
                <a:noFill/>
                <a:tableStyleId>{DE39301F-735B-4092-A580-9EA89DCCD7A2}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18" name="Google Shape;718;p86"/>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19" name="Google Shape;719;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7"/>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25" name="Google Shape;725;p87"/>
          <p:cNvSpPr txBox="1"/>
          <p:nvPr>
            <p:ph type="title"/>
          </p:nvPr>
        </p:nvSpPr>
        <p:spPr>
          <a:xfrm>
            <a:off x="382800" y="6844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26" name="Google Shape;726;p87"/>
          <p:cNvGraphicFramePr/>
          <p:nvPr/>
        </p:nvGraphicFramePr>
        <p:xfrm>
          <a:off x="441750" y="2111275"/>
          <a:ext cx="3000000" cy="3000000"/>
        </p:xfrm>
        <a:graphic>
          <a:graphicData uri="http://schemas.openxmlformats.org/drawingml/2006/table">
            <a:tbl>
              <a:tblPr>
                <a:noFill/>
                <a:tableStyleId>{D22E26A8-919F-4463-AEB5-EDE4142F0EB8}</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Systems developed and understood site wide</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000"/>
                        <a:t>Yes, the objectives were met. </a:t>
                      </a:r>
                      <a:r>
                        <a:rPr lang="en" sz="1000">
                          <a:solidFill>
                            <a:schemeClr val="dk1"/>
                          </a:solidFill>
                        </a:rPr>
                        <a:t>Expected academic and social behaviors were taught directly to all students by the classroom teachers. Teachers </a:t>
                      </a:r>
                      <a:r>
                        <a:rPr lang="en" sz="1000">
                          <a:solidFill>
                            <a:schemeClr val="dk1"/>
                          </a:solidFill>
                        </a:rPr>
                        <a:t>were</a:t>
                      </a:r>
                      <a:r>
                        <a:rPr lang="en" sz="1000">
                          <a:solidFill>
                            <a:schemeClr val="dk1"/>
                          </a:solidFill>
                        </a:rPr>
                        <a:t> trained on the lessons at the beginning of the school year. The lessons included behavior for </a:t>
                      </a:r>
                      <a:r>
                        <a:rPr lang="en" sz="1000">
                          <a:solidFill>
                            <a:schemeClr val="dk1"/>
                          </a:solidFill>
                        </a:rPr>
                        <a:t>locations</a:t>
                      </a:r>
                      <a:r>
                        <a:rPr lang="en" sz="1000">
                          <a:solidFill>
                            <a:schemeClr val="dk1"/>
                          </a:solidFill>
                        </a:rPr>
                        <a:t> like the hallways, playground, and classrooms, as well others. A walk-through tool and accountability form was developed to ensure completion of lessons being taught and </a:t>
                      </a:r>
                      <a:r>
                        <a:rPr lang="en" sz="1000">
                          <a:solidFill>
                            <a:schemeClr val="dk1"/>
                          </a:solidFill>
                        </a:rPr>
                        <a:t>evidence</a:t>
                      </a:r>
                      <a:r>
                        <a:rPr lang="en" sz="1000">
                          <a:solidFill>
                            <a:schemeClr val="dk1"/>
                          </a:solidFill>
                        </a:rPr>
                        <a:t> of classroom agreements made. We had a completion rate of 100% of lessons taught and classroom agreements posted in the classrooms.</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The Targeted and Support Team (Tier 2) meet bi-monthly looking and SWIS data to identify students in need of support and monitoring progress. </a:t>
                      </a:r>
                      <a:endParaRPr sz="10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Tier 2 team and program will continue to be </a:t>
                      </a:r>
                      <a:r>
                        <a:rPr lang="en" sz="1100"/>
                        <a:t>strengthen from the behavioral and academic standpoints</a:t>
                      </a:r>
                      <a:r>
                        <a:rPr lang="en" sz="1100"/>
                        <a:t> through training from KCSOS.</a:t>
                      </a:r>
                      <a:endParaRPr sz="11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Make sure that all staff is included in findings from trainings.</a:t>
                      </a:r>
                      <a:endParaRPr sz="11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52575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000"/>
                        <a:t>Staff was trained on the updated Standard Response Protocols (SRP).  At a staff meeting, the protocols for Hold, Secure, Lockdown, Evacuate, and Shelter were reviewed and changes were clarified.  </a:t>
                      </a:r>
                      <a:endParaRPr sz="10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000"/>
                        <a:t>While the objectives on SRP/emergency plans and </a:t>
                      </a:r>
                      <a:r>
                        <a:rPr lang="en" sz="1000"/>
                        <a:t>reviewing any new components were met, we did not meet our objective on reviewing the disaster plan</a:t>
                      </a:r>
                      <a:r>
                        <a:rPr lang="en" sz="1000"/>
                        <a:t>.  With the PBVUSD focusing on this in the 23-24 school year, we expect to meet this goal during this school </a:t>
                      </a:r>
                      <a:r>
                        <a:rPr lang="en" sz="1000"/>
                        <a:t>year. </a:t>
                      </a:r>
                      <a:endParaRPr sz="10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Staff needs to be trained for disaster emergencies, like an earthquake or fires. There were several gaps in communication. We also  need to communicate with our teams regarding the emergency plan</a:t>
                      </a:r>
                      <a:endParaRPr sz="10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000"/>
                        <a:t>Have team meetings to assure everyone knows rolls in case of disaster. </a:t>
                      </a:r>
                      <a:endParaRPr sz="10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27" name="Google Shape;727;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8" name="Google Shape;728;p87"/>
          <p:cNvSpPr txBox="1"/>
          <p:nvPr/>
        </p:nvSpPr>
        <p:spPr>
          <a:xfrm>
            <a:off x="475800" y="14110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8"/>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34" name="Google Shape;734;p88"/>
          <p:cNvGraphicFramePr/>
          <p:nvPr/>
        </p:nvGraphicFramePr>
        <p:xfrm>
          <a:off x="264900" y="2341775"/>
          <a:ext cx="3000000" cy="3000000"/>
        </p:xfrm>
        <a:graphic>
          <a:graphicData uri="http://schemas.openxmlformats.org/drawingml/2006/table">
            <a:tbl>
              <a:tblPr>
                <a:noFill/>
                <a:tableStyleId>{D22E26A8-919F-4463-AEB5-EDE4142F0EB8}</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35" name="Google Shape;735;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6" name="Google Shape;736;p88"/>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37" name="Google Shape;737;p88"/>
          <p:cNvGraphicFramePr/>
          <p:nvPr/>
        </p:nvGraphicFramePr>
        <p:xfrm>
          <a:off x="264900" y="2734182"/>
          <a:ext cx="3000000" cy="3000000"/>
        </p:xfrm>
        <a:graphic>
          <a:graphicData uri="http://schemas.openxmlformats.org/drawingml/2006/table">
            <a:tbl>
              <a:tblPr>
                <a:noFill/>
                <a:tableStyleId>{D22E26A8-919F-4463-AEB5-EDE4142F0EB8}</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Old River will create an incentive opportunity team and  program for students and parents to decrease student chronic absenteeism.</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Progress will be measured by monitoring daily and monthly attendance rates on Kern Kids Dashboard to determine positive or negative impact in the classroom.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Communication involving students and parents in school-wide activities, weekly attendance challenges, and individual and classroom recognition.</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the PBVUSD Pillars of Excellence because it commits itself to a diverse learning organization, increases our understanding in wellness and safety and engages our stakeholders through partnership of addressing the needs of the whole child beyond academics.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first week of school and ongoing training throughout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89"/>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43" name="Google Shape;743;p89"/>
          <p:cNvGraphicFramePr/>
          <p:nvPr/>
        </p:nvGraphicFramePr>
        <p:xfrm>
          <a:off x="264900" y="2341775"/>
          <a:ext cx="3000000" cy="3000000"/>
        </p:xfrm>
        <a:graphic>
          <a:graphicData uri="http://schemas.openxmlformats.org/drawingml/2006/table">
            <a:tbl>
              <a:tblPr>
                <a:noFill/>
                <a:tableStyleId>{D22E26A8-919F-4463-AEB5-EDE4142F0EB8}</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44" name="Google Shape;744;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5" name="Google Shape;745;p89"/>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46" name="Google Shape;746;p89"/>
          <p:cNvGraphicFramePr/>
          <p:nvPr/>
        </p:nvGraphicFramePr>
        <p:xfrm>
          <a:off x="264900" y="2734182"/>
          <a:ext cx="3000000" cy="3000000"/>
        </p:xfrm>
        <a:graphic>
          <a:graphicData uri="http://schemas.openxmlformats.org/drawingml/2006/table">
            <a:tbl>
              <a:tblPr>
                <a:noFill/>
                <a:tableStyleId>{D22E26A8-919F-4463-AEB5-EDE4142F0EB8}</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Tier 2 team will be trained through KCSOS on how to use data to address behaviors and academic actions needed for each Tier 2 student.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Bi-weekly meetings to gather </a:t>
                      </a:r>
                      <a:r>
                        <a:rPr lang="en" sz="1200">
                          <a:solidFill>
                            <a:schemeClr val="dk1"/>
                          </a:solidFill>
                        </a:rPr>
                        <a:t>data and discuss strategies on each student based on the intervention implemented.</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Using a variety of data points, students will be identified as a Tier 2 student. The Tier 2 team will meet bi-weekly, to discuss success of interventions and what adjustments need to be made.</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the PBVUSD Pillars of Excellence because it commits itself to a diverse learning organization and increases our understanding in wellness and safety.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Meetings held bi-weekly with tier 2 team.</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90"/>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52" name="Google Shape;752;p90"/>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3" name="Google Shape;753;p90"/>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54" name="Google Shape;754;p90"/>
          <p:cNvGraphicFramePr/>
          <p:nvPr/>
        </p:nvGraphicFramePr>
        <p:xfrm>
          <a:off x="500700" y="2364300"/>
          <a:ext cx="3000000" cy="3000000"/>
        </p:xfrm>
        <a:graphic>
          <a:graphicData uri="http://schemas.openxmlformats.org/drawingml/2006/table">
            <a:tbl>
              <a:tblPr>
                <a:noFill/>
                <a:tableStyleId>{D22E26A8-919F-4463-AEB5-EDE4142F0EB8}</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55" name="Google Shape;755;p90"/>
          <p:cNvGraphicFramePr/>
          <p:nvPr/>
        </p:nvGraphicFramePr>
        <p:xfrm>
          <a:off x="500700" y="2756707"/>
          <a:ext cx="3000000" cy="3000000"/>
        </p:xfrm>
        <a:graphic>
          <a:graphicData uri="http://schemas.openxmlformats.org/drawingml/2006/table">
            <a:tbl>
              <a:tblPr>
                <a:noFill/>
                <a:tableStyleId>{D22E26A8-919F-4463-AEB5-EDE4142F0EB8}</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Old River will train all staff on emergency/disaster plan and communicate that plan to our school community.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Conduct emergency/disaster drills in collaboration with district EOC, community and first responders.</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Provide training for staff in emergency procedures and preparedness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the PBVUSD Pillars of Excellence because it commits itself to a diverse learning organization, increases our understanding in wellness and safety and engages our stakeholders through partnership.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first week of school and ongoing training throughout year.</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91"/>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61" name="Google Shape;761;p91"/>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2" name="Google Shape;762;p91"/>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63" name="Google Shape;763;p91"/>
          <p:cNvGraphicFramePr/>
          <p:nvPr/>
        </p:nvGraphicFramePr>
        <p:xfrm>
          <a:off x="500700" y="2364300"/>
          <a:ext cx="3000000" cy="3000000"/>
        </p:xfrm>
        <a:graphic>
          <a:graphicData uri="http://schemas.openxmlformats.org/drawingml/2006/table">
            <a:tbl>
              <a:tblPr>
                <a:noFill/>
                <a:tableStyleId>{D22E26A8-919F-4463-AEB5-EDE4142F0EB8}</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64" name="Google Shape;764;p91"/>
          <p:cNvGraphicFramePr/>
          <p:nvPr/>
        </p:nvGraphicFramePr>
        <p:xfrm>
          <a:off x="500700" y="2756707"/>
          <a:ext cx="3000000" cy="3000000"/>
        </p:xfrm>
        <a:graphic>
          <a:graphicData uri="http://schemas.openxmlformats.org/drawingml/2006/table">
            <a:tbl>
              <a:tblPr>
                <a:noFill/>
                <a:tableStyleId>{D22E26A8-919F-4463-AEB5-EDE4142F0EB8}</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Old Riverwill re-create a incentive driven program to help with  improving of student behaviors, and increasing safety awareness.</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Admin will check databases to analyze data to see the amount of SWIS entries referrals that are written.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MTSS team will train staff and students on protocols of the program and how students will receive incentives based on improvement of behaviors.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the PBVUSD Pillars of Excellence because it commits itself to increasing our understanding in wellness and safety.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first week of school and ongoing training throughout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0" name="Google Shape;770;p92"/>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92"/>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72" name="Google Shape;772;p92"/>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21"/>
          <p:cNvSpPr txBox="1"/>
          <p:nvPr/>
        </p:nvSpPr>
        <p:spPr>
          <a:xfrm>
            <a:off x="245250" y="2975950"/>
            <a:ext cx="7281900" cy="137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4300">
              <a:solidFill>
                <a:schemeClr val="dk1"/>
              </a:solidFill>
            </a:endParaRPr>
          </a:p>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pic>
        <p:nvPicPr>
          <p:cNvPr id="119" name="Google Shape;119;p21"/>
          <p:cNvPicPr preferRelativeResize="0"/>
          <p:nvPr/>
        </p:nvPicPr>
        <p:blipFill>
          <a:blip r:embed="rId3">
            <a:alphaModFix/>
          </a:blip>
          <a:stretch>
            <a:fillRect/>
          </a:stretch>
        </p:blipFill>
        <p:spPr>
          <a:xfrm>
            <a:off x="787400" y="1287725"/>
            <a:ext cx="6109400" cy="73091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76" name="Shape 776"/>
        <p:cNvGrpSpPr/>
        <p:nvPr/>
      </p:nvGrpSpPr>
      <p:grpSpPr>
        <a:xfrm>
          <a:off x="0" y="0"/>
          <a:ext cx="0" cy="0"/>
          <a:chOff x="0" y="0"/>
          <a:chExt cx="0" cy="0"/>
        </a:xfrm>
      </p:grpSpPr>
      <p:sp>
        <p:nvSpPr>
          <p:cNvPr id="777" name="Google Shape;777;p93"/>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78" name="Google Shape;778;p93"/>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79" name="Google Shape;779;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80" name="Google Shape;780;p93"/>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6" name="Google Shape;786;p94"/>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94"/>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88" name="Google Shape;788;p94"/>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94"/>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 </a:t>
            </a:r>
            <a:endParaRPr b="1" sz="18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95"/>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95" name="Google Shape;795;p95"/>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.83</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 89</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 93</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.99</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110</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113</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.143</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148</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159</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171</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184</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185</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.193</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198</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210</a:t>
            </a:r>
            <a:endParaRPr sz="1400">
              <a:solidFill>
                <a:schemeClr val="dk1"/>
              </a:solidFill>
            </a:endParaRPr>
          </a:p>
        </p:txBody>
      </p:sp>
      <p:sp>
        <p:nvSpPr>
          <p:cNvPr id="796" name="Google Shape;796;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96"/>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802" name="Google Shape;802;p96"/>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03" name="Google Shape;803;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4" name="Google Shape;804;p96"/>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97"/>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10" name="Google Shape;810;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98"/>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16" name="Google Shape;816;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99"/>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22" name="Google Shape;822;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00"/>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28" name="Google Shape;828;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1"/>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34" name="Google Shape;834;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02"/>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40" name="Google Shape;840;p102"/>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1" name="Google Shape;841;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2"/>
          <p:cNvSpPr txBox="1"/>
          <p:nvPr/>
        </p:nvSpPr>
        <p:spPr>
          <a:xfrm>
            <a:off x="581500" y="635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4300" u="sng">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pic>
        <p:nvPicPr>
          <p:cNvPr id="126" name="Google Shape;126;p22"/>
          <p:cNvPicPr preferRelativeResize="0"/>
          <p:nvPr/>
        </p:nvPicPr>
        <p:blipFill>
          <a:blip r:embed="rId3">
            <a:alphaModFix/>
          </a:blip>
          <a:stretch>
            <a:fillRect/>
          </a:stretch>
        </p:blipFill>
        <p:spPr>
          <a:xfrm>
            <a:off x="1123950" y="1009650"/>
            <a:ext cx="5524500" cy="68199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03"/>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7" name="Google Shape;847;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04"/>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53" name="Google Shape;853;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05"/>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59" name="Google Shape;859;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06"/>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65" name="Google Shape;865;p106"/>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6" name="Google Shape;866;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07"/>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2" name="Google Shape;872;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08"/>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8" name="Google Shape;878;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09"/>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84" name="Google Shape;884;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10"/>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0" name="Google Shape;890;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11"/>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896" name="Google Shape;896;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12"/>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02" name="Google Shape;902;p112"/>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903" name="Google Shape;903;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