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65" r:id="rId4"/>
    <p:sldId id="266" r:id="rId5"/>
    <p:sldId id="267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SP Template" id="{EACAEA11-0CB5-4EF3-8D7A-D88486B6282A}">
          <p14:sldIdLst>
            <p14:sldId id="257"/>
            <p14:sldId id="258"/>
            <p14:sldId id="265"/>
            <p14:sldId id="266"/>
            <p14:sldId id="267"/>
          </p14:sldIdLst>
        </p14:section>
        <p14:section name="Process" id="{AD72D7BD-2F63-4C29-BAA7-5F5D504CBBC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5842"/>
    <a:srgbClr val="8E0C3A"/>
    <a:srgbClr val="C2A104"/>
    <a:srgbClr val="595959"/>
    <a:srgbClr val="00583D"/>
    <a:srgbClr val="C2A204"/>
    <a:srgbClr val="203C74"/>
    <a:srgbClr val="902C47"/>
    <a:srgbClr val="BC9A04"/>
    <a:srgbClr val="005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therington, Scott" userId="163c289b-f815-4fa7-967d-6592ea3ec1bf" providerId="ADAL" clId="{7C8D730A-E901-4EF3-83C0-C8338FDF4CEB}"/>
    <pc:docChg chg="delSld modSld modSection">
      <pc:chgData name="Hetherington, Scott" userId="163c289b-f815-4fa7-967d-6592ea3ec1bf" providerId="ADAL" clId="{7C8D730A-E901-4EF3-83C0-C8338FDF4CEB}" dt="2017-10-11T13:09:19.183" v="67" actId="1076"/>
      <pc:docMkLst>
        <pc:docMk/>
      </pc:docMkLst>
      <pc:sldChg chg="addSp delSp modSp">
        <pc:chgData name="Hetherington, Scott" userId="163c289b-f815-4fa7-967d-6592ea3ec1bf" providerId="ADAL" clId="{7C8D730A-E901-4EF3-83C0-C8338FDF4CEB}" dt="2017-10-11T13:08:21.462" v="53" actId="1076"/>
        <pc:sldMkLst>
          <pc:docMk/>
          <pc:sldMk cId="1689148884" sldId="257"/>
        </pc:sldMkLst>
        <pc:picChg chg="del">
          <ac:chgData name="Hetherington, Scott" userId="163c289b-f815-4fa7-967d-6592ea3ec1bf" providerId="ADAL" clId="{7C8D730A-E901-4EF3-83C0-C8338FDF4CEB}" dt="2017-10-11T13:02:06.952" v="4" actId="1076"/>
          <ac:picMkLst>
            <pc:docMk/>
            <pc:sldMk cId="1689148884" sldId="257"/>
            <ac:picMk id="3" creationId="{00000000-0000-0000-0000-000000000000}"/>
          </ac:picMkLst>
        </pc:picChg>
        <pc:picChg chg="add mod">
          <ac:chgData name="Hetherington, Scott" userId="163c289b-f815-4fa7-967d-6592ea3ec1bf" providerId="ADAL" clId="{7C8D730A-E901-4EF3-83C0-C8338FDF4CEB}" dt="2017-10-11T13:02:53.565" v="12" actId="1076"/>
          <ac:picMkLst>
            <pc:docMk/>
            <pc:sldMk cId="1689148884" sldId="257"/>
            <ac:picMk id="4" creationId="{5B5ADC16-C76E-4162-AEA0-84C9C4CF4408}"/>
          </ac:picMkLst>
        </pc:picChg>
        <pc:picChg chg="del">
          <ac:chgData name="Hetherington, Scott" userId="163c289b-f815-4fa7-967d-6592ea3ec1bf" providerId="ADAL" clId="{7C8D730A-E901-4EF3-83C0-C8338FDF4CEB}" dt="2017-10-11T13:03:42.162" v="24" actId="1076"/>
          <ac:picMkLst>
            <pc:docMk/>
            <pc:sldMk cId="1689148884" sldId="257"/>
            <ac:picMk id="5" creationId="{00000000-0000-0000-0000-000000000000}"/>
          </ac:picMkLst>
        </pc:picChg>
        <pc:picChg chg="del">
          <ac:chgData name="Hetherington, Scott" userId="163c289b-f815-4fa7-967d-6592ea3ec1bf" providerId="ADAL" clId="{7C8D730A-E901-4EF3-83C0-C8338FDF4CEB}" dt="2017-10-11T13:07:37.104" v="47" actId="1076"/>
          <ac:picMkLst>
            <pc:docMk/>
            <pc:sldMk cId="1689148884" sldId="257"/>
            <ac:picMk id="7" creationId="{00000000-0000-0000-0000-000000000000}"/>
          </ac:picMkLst>
        </pc:picChg>
        <pc:picChg chg="add mod">
          <ac:chgData name="Hetherington, Scott" userId="163c289b-f815-4fa7-967d-6592ea3ec1bf" providerId="ADAL" clId="{7C8D730A-E901-4EF3-83C0-C8338FDF4CEB}" dt="2017-10-11T13:04:53.195" v="35" actId="14100"/>
          <ac:picMkLst>
            <pc:docMk/>
            <pc:sldMk cId="1689148884" sldId="257"/>
            <ac:picMk id="8" creationId="{9F0B0D6F-D5D0-44F2-9DB4-1B03080A0B83}"/>
          </ac:picMkLst>
        </pc:picChg>
        <pc:picChg chg="add mod">
          <ac:chgData name="Hetherington, Scott" userId="163c289b-f815-4fa7-967d-6592ea3ec1bf" providerId="ADAL" clId="{7C8D730A-E901-4EF3-83C0-C8338FDF4CEB}" dt="2017-10-11T13:07:44.474" v="48" actId="1076"/>
          <ac:picMkLst>
            <pc:docMk/>
            <pc:sldMk cId="1689148884" sldId="257"/>
            <ac:picMk id="9" creationId="{6FE27795-5686-4AA4-9C62-15866E278ACD}"/>
          </ac:picMkLst>
        </pc:picChg>
        <pc:picChg chg="add mod">
          <ac:chgData name="Hetherington, Scott" userId="163c289b-f815-4fa7-967d-6592ea3ec1bf" providerId="ADAL" clId="{7C8D730A-E901-4EF3-83C0-C8338FDF4CEB}" dt="2017-10-11T13:08:21.462" v="53" actId="1076"/>
          <ac:picMkLst>
            <pc:docMk/>
            <pc:sldMk cId="1689148884" sldId="257"/>
            <ac:picMk id="10" creationId="{F5A8F415-5F21-46D7-9D89-5B0588439728}"/>
          </ac:picMkLst>
        </pc:picChg>
        <pc:picChg chg="del">
          <ac:chgData name="Hetherington, Scott" userId="163c289b-f815-4fa7-967d-6592ea3ec1bf" providerId="ADAL" clId="{7C8D730A-E901-4EF3-83C0-C8338FDF4CEB}" dt="2017-10-11T13:08:16.340" v="52" actId="1076"/>
          <ac:picMkLst>
            <pc:docMk/>
            <pc:sldMk cId="1689148884" sldId="257"/>
            <ac:picMk id="33" creationId="{00000000-0000-0000-0000-000000000000}"/>
          </ac:picMkLst>
        </pc:picChg>
        <pc:picChg chg="del">
          <ac:chgData name="Hetherington, Scott" userId="163c289b-f815-4fa7-967d-6592ea3ec1bf" providerId="ADAL" clId="{7C8D730A-E901-4EF3-83C0-C8338FDF4CEB}" dt="2017-10-11T13:02:03.948" v="3" actId="1076"/>
          <ac:picMkLst>
            <pc:docMk/>
            <pc:sldMk cId="1689148884" sldId="257"/>
            <ac:picMk id="35" creationId="{00000000-0000-0000-0000-000000000000}"/>
          </ac:picMkLst>
        </pc:picChg>
        <pc:picChg chg="del">
          <ac:chgData name="Hetherington, Scott" userId="163c289b-f815-4fa7-967d-6592ea3ec1bf" providerId="ADAL" clId="{7C8D730A-E901-4EF3-83C0-C8338FDF4CEB}" dt="2017-10-11T13:03:40.393" v="23" actId="1076"/>
          <ac:picMkLst>
            <pc:docMk/>
            <pc:sldMk cId="1689148884" sldId="257"/>
            <ac:picMk id="36" creationId="{00000000-0000-0000-0000-000000000000}"/>
          </ac:picMkLst>
        </pc:picChg>
        <pc:picChg chg="add del">
          <ac:chgData name="Hetherington, Scott" userId="163c289b-f815-4fa7-967d-6592ea3ec1bf" providerId="ADAL" clId="{7C8D730A-E901-4EF3-83C0-C8338FDF4CEB}" dt="2017-10-11T13:02:40.917" v="7" actId="1076"/>
          <ac:picMkLst>
            <pc:docMk/>
            <pc:sldMk cId="1689148884" sldId="257"/>
            <ac:picMk id="45" creationId="{171DE529-2C02-4B13-8CBB-75F699F98114}"/>
          </ac:picMkLst>
        </pc:picChg>
      </pc:sldChg>
      <pc:sldChg chg="addSp delSp modSp">
        <pc:chgData name="Hetherington, Scott" userId="163c289b-f815-4fa7-967d-6592ea3ec1bf" providerId="ADAL" clId="{7C8D730A-E901-4EF3-83C0-C8338FDF4CEB}" dt="2017-10-11T13:03:33.123" v="22" actId="14100"/>
        <pc:sldMkLst>
          <pc:docMk/>
          <pc:sldMk cId="177793345" sldId="258"/>
        </pc:sldMkLst>
        <pc:picChg chg="add del">
          <ac:chgData name="Hetherington, Scott" userId="163c289b-f815-4fa7-967d-6592ea3ec1bf" providerId="ADAL" clId="{7C8D730A-E901-4EF3-83C0-C8338FDF4CEB}" dt="2017-10-11T13:03:02.876" v="14" actId="14100"/>
          <ac:picMkLst>
            <pc:docMk/>
            <pc:sldMk cId="177793345" sldId="258"/>
            <ac:picMk id="25" creationId="{4074D077-FAB1-46A5-ABFC-A19123183222}"/>
          </ac:picMkLst>
        </pc:picChg>
        <pc:picChg chg="add mod">
          <ac:chgData name="Hetherington, Scott" userId="163c289b-f815-4fa7-967d-6592ea3ec1bf" providerId="ADAL" clId="{7C8D730A-E901-4EF3-83C0-C8338FDF4CEB}" dt="2017-10-11T13:03:33.123" v="22" actId="14100"/>
          <ac:picMkLst>
            <pc:docMk/>
            <pc:sldMk cId="177793345" sldId="258"/>
            <ac:picMk id="26" creationId="{6CCB449E-E231-4321-A6DB-6323BA49B655}"/>
          </ac:picMkLst>
        </pc:picChg>
        <pc:picChg chg="del">
          <ac:chgData name="Hetherington, Scott" userId="163c289b-f815-4fa7-967d-6592ea3ec1bf" providerId="ADAL" clId="{7C8D730A-E901-4EF3-83C0-C8338FDF4CEB}" dt="2017-10-11T13:03:18.575" v="18" actId="14100"/>
          <ac:picMkLst>
            <pc:docMk/>
            <pc:sldMk cId="177793345" sldId="258"/>
            <ac:picMk id="106" creationId="{00000000-0000-0000-0000-000000000000}"/>
          </ac:picMkLst>
        </pc:picChg>
      </pc:sldChg>
      <pc:sldChg chg="del">
        <pc:chgData name="Hetherington, Scott" userId="163c289b-f815-4fa7-967d-6592ea3ec1bf" providerId="ADAL" clId="{7C8D730A-E901-4EF3-83C0-C8338FDF4CEB}" dt="2017-10-11T13:00:34.063" v="1" actId="2696"/>
        <pc:sldMkLst>
          <pc:docMk/>
          <pc:sldMk cId="2112701858" sldId="259"/>
        </pc:sldMkLst>
      </pc:sldChg>
      <pc:sldChg chg="del">
        <pc:chgData name="Hetherington, Scott" userId="163c289b-f815-4fa7-967d-6592ea3ec1bf" providerId="ADAL" clId="{7C8D730A-E901-4EF3-83C0-C8338FDF4CEB}" dt="2017-10-11T13:00:37.782" v="2" actId="2696"/>
        <pc:sldMkLst>
          <pc:docMk/>
          <pc:sldMk cId="2939159915" sldId="260"/>
        </pc:sldMkLst>
      </pc:sldChg>
      <pc:sldChg chg="del">
        <pc:chgData name="Hetherington, Scott" userId="163c289b-f815-4fa7-967d-6592ea3ec1bf" providerId="ADAL" clId="{7C8D730A-E901-4EF3-83C0-C8338FDF4CEB}" dt="2017-10-11T13:00:31.061" v="0" actId="2696"/>
        <pc:sldMkLst>
          <pc:docMk/>
          <pc:sldMk cId="2880470448" sldId="261"/>
        </pc:sldMkLst>
      </pc:sldChg>
      <pc:sldChg chg="addSp delSp modSp">
        <pc:chgData name="Hetherington, Scott" userId="163c289b-f815-4fa7-967d-6592ea3ec1bf" providerId="ADAL" clId="{7C8D730A-E901-4EF3-83C0-C8338FDF4CEB}" dt="2017-10-11T13:05:23.986" v="42" actId="14100"/>
        <pc:sldMkLst>
          <pc:docMk/>
          <pc:sldMk cId="1261186731" sldId="265"/>
        </pc:sldMkLst>
        <pc:picChg chg="del">
          <ac:chgData name="Hetherington, Scott" userId="163c289b-f815-4fa7-967d-6592ea3ec1bf" providerId="ADAL" clId="{7C8D730A-E901-4EF3-83C0-C8338FDF4CEB}" dt="2017-10-11T13:05:08.543" v="38" actId="14100"/>
          <ac:picMkLst>
            <pc:docMk/>
            <pc:sldMk cId="1261186731" sldId="265"/>
            <ac:picMk id="21" creationId="{00000000-0000-0000-0000-000000000000}"/>
          </ac:picMkLst>
        </pc:picChg>
        <pc:picChg chg="add mod">
          <ac:chgData name="Hetherington, Scott" userId="163c289b-f815-4fa7-967d-6592ea3ec1bf" providerId="ADAL" clId="{7C8D730A-E901-4EF3-83C0-C8338FDF4CEB}" dt="2017-10-11T13:05:23.986" v="42" actId="14100"/>
          <ac:picMkLst>
            <pc:docMk/>
            <pc:sldMk cId="1261186731" sldId="265"/>
            <ac:picMk id="24" creationId="{F22DA56F-2B1C-4AA9-B451-A8D1FB33BAFF}"/>
          </ac:picMkLst>
        </pc:picChg>
      </pc:sldChg>
      <pc:sldChg chg="addSp delSp modSp">
        <pc:chgData name="Hetherington, Scott" userId="163c289b-f815-4fa7-967d-6592ea3ec1bf" providerId="ADAL" clId="{7C8D730A-E901-4EF3-83C0-C8338FDF4CEB}" dt="2017-10-11T13:08:41.850" v="59" actId="14100"/>
        <pc:sldMkLst>
          <pc:docMk/>
          <pc:sldMk cId="1571280671" sldId="266"/>
        </pc:sldMkLst>
        <pc:picChg chg="del">
          <ac:chgData name="Hetherington, Scott" userId="163c289b-f815-4fa7-967d-6592ea3ec1bf" providerId="ADAL" clId="{7C8D730A-E901-4EF3-83C0-C8338FDF4CEB}" dt="2017-10-11T13:08:35.359" v="56" actId="14100"/>
          <ac:picMkLst>
            <pc:docMk/>
            <pc:sldMk cId="1571280671" sldId="266"/>
            <ac:picMk id="21" creationId="{00000000-0000-0000-0000-000000000000}"/>
          </ac:picMkLst>
        </pc:picChg>
        <pc:picChg chg="add mod">
          <ac:chgData name="Hetherington, Scott" userId="163c289b-f815-4fa7-967d-6592ea3ec1bf" providerId="ADAL" clId="{7C8D730A-E901-4EF3-83C0-C8338FDF4CEB}" dt="2017-10-11T13:08:41.850" v="59" actId="14100"/>
          <ac:picMkLst>
            <pc:docMk/>
            <pc:sldMk cId="1571280671" sldId="266"/>
            <ac:picMk id="23" creationId="{90104976-06D2-46FA-BEF5-A0A6F119A09E}"/>
          </ac:picMkLst>
        </pc:picChg>
      </pc:sldChg>
      <pc:sldChg chg="addSp delSp modSp">
        <pc:chgData name="Hetherington, Scott" userId="163c289b-f815-4fa7-967d-6592ea3ec1bf" providerId="ADAL" clId="{7C8D730A-E901-4EF3-83C0-C8338FDF4CEB}" dt="2017-10-11T13:09:19.183" v="67" actId="1076"/>
        <pc:sldMkLst>
          <pc:docMk/>
          <pc:sldMk cId="2053792427" sldId="267"/>
        </pc:sldMkLst>
        <pc:picChg chg="del">
          <ac:chgData name="Hetherington, Scott" userId="163c289b-f815-4fa7-967d-6592ea3ec1bf" providerId="ADAL" clId="{7C8D730A-E901-4EF3-83C0-C8338FDF4CEB}" dt="2017-10-11T13:09:14.140" v="66" actId="1076"/>
          <ac:picMkLst>
            <pc:docMk/>
            <pc:sldMk cId="2053792427" sldId="267"/>
            <ac:picMk id="22" creationId="{00000000-0000-0000-0000-000000000000}"/>
          </ac:picMkLst>
        </pc:picChg>
        <pc:picChg chg="add mod">
          <ac:chgData name="Hetherington, Scott" userId="163c289b-f815-4fa7-967d-6592ea3ec1bf" providerId="ADAL" clId="{7C8D730A-E901-4EF3-83C0-C8338FDF4CEB}" dt="2017-10-11T13:09:19.183" v="67" actId="1076"/>
          <ac:picMkLst>
            <pc:docMk/>
            <pc:sldMk cId="2053792427" sldId="267"/>
            <ac:picMk id="23" creationId="{D1DE8D32-4E09-4C2C-AE01-9458A14E75F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B40EB-D1D4-4012-8223-481E57163E0F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7C5BDF-7887-4796-BB1B-C30808AEE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71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C5BDF-7887-4796-BB1B-C30808AEE5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48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C5BDF-7887-4796-BB1B-C30808AEE5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23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85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7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1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7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0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5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15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35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830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83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00625-2B80-496B-BF3E-1541C00366C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1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 rot="16200000">
            <a:off x="-725016" y="3003043"/>
            <a:ext cx="2696218" cy="73814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Outcomes: </a:t>
            </a:r>
            <a:r>
              <a:rPr lang="en-US" sz="1600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26" name="Rectangle 25"/>
          <p:cNvSpPr/>
          <p:nvPr/>
        </p:nvSpPr>
        <p:spPr>
          <a:xfrm rot="16200000">
            <a:off x="-402805" y="5433572"/>
            <a:ext cx="2051801" cy="7381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Initiatives: </a:t>
            </a:r>
            <a:r>
              <a:rPr lang="en-US" sz="1600">
                <a:solidFill>
                  <a:schemeClr val="bg1"/>
                </a:solidFill>
              </a:rPr>
              <a:t>What will we do to achieve success?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104300" y="4765020"/>
            <a:ext cx="2651760" cy="100584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Balanced Literacy: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Provide evidence-based, explicit literacy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instruction; personalized supports; and resources across content areas so each student will achieve above average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growth each year.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104300" y="5822703"/>
            <a:ext cx="2651760" cy="100584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b="1" dirty="0"/>
              <a:t>S.T.E.A.M. Focused Instruction:</a:t>
            </a:r>
          </a:p>
          <a:p>
            <a:pPr lvl="0" algn="ctr"/>
            <a:r>
              <a:rPr lang="en-US" sz="1100" dirty="0"/>
              <a:t>Through innovative &amp; emerging instructional strategies, develop student knowledge &amp; abilities to apply STEM principles in academic &amp; real-world settings</a:t>
            </a:r>
            <a:r>
              <a:rPr lang="en-US" sz="1200" dirty="0"/>
              <a:t>.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104300" y="3387298"/>
            <a:ext cx="2651760" cy="1325880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50% of all 5</a:t>
            </a:r>
            <a:r>
              <a:rPr lang="en-US" sz="1200" baseline="30000" dirty="0"/>
              <a:t>th</a:t>
            </a:r>
            <a:r>
              <a:rPr lang="en-US" sz="1200" dirty="0"/>
              <a:t> graders will perform in the highest performance band in science and math on state-mandated assessments.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868197" y="2009576"/>
            <a:ext cx="2651760" cy="1325880"/>
          </a:xfrm>
          <a:prstGeom prst="rect">
            <a:avLst/>
          </a:prstGeom>
          <a:solidFill>
            <a:srgbClr val="BC9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Increase the percentage of students and parents that would recommend Ocee ES as a place for students to develop as well-rounded citizens.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868197" y="4765020"/>
            <a:ext cx="2651760" cy="1005840"/>
          </a:xfrm>
          <a:prstGeom prst="rect">
            <a:avLst/>
          </a:prstGeom>
          <a:solidFill>
            <a:srgbClr val="C2A1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b="1" dirty="0">
                <a:solidFill>
                  <a:schemeClr val="bg1"/>
                </a:solidFill>
              </a:rPr>
              <a:t>Student Leadership: 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Leverage school frameworks, curriculum, and mentorship opportunities to build student self-worth, service mindsets, and leadership potential.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868197" y="5822703"/>
            <a:ext cx="2651760" cy="1005840"/>
          </a:xfrm>
          <a:prstGeom prst="rect">
            <a:avLst/>
          </a:prstGeom>
          <a:solidFill>
            <a:srgbClr val="C2A1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b="1" dirty="0">
                <a:solidFill>
                  <a:schemeClr val="bg1"/>
                </a:solidFill>
              </a:rPr>
              <a:t>Staff Growth:</a:t>
            </a:r>
          </a:p>
          <a:p>
            <a:pPr lvl="0" algn="ctr"/>
            <a:r>
              <a:rPr lang="en-US" sz="1100" dirty="0">
                <a:solidFill>
                  <a:schemeClr val="bg1"/>
                </a:solidFill>
              </a:rPr>
              <a:t>Create the conditions for all staff to build their instructional toolbox, leadership capacity, and personal well-being.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868197" y="3387298"/>
            <a:ext cx="2651760" cy="1325880"/>
          </a:xfrm>
          <a:prstGeom prst="rect">
            <a:avLst/>
          </a:prstGeom>
          <a:solidFill>
            <a:srgbClr val="BC9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Increase the percentage of staff that would recommend Ocee ES as a place to grow professionally and personally.</a:t>
            </a:r>
          </a:p>
        </p:txBody>
      </p:sp>
      <p:sp>
        <p:nvSpPr>
          <p:cNvPr id="6" name="Rectangle 5"/>
          <p:cNvSpPr/>
          <p:nvPr/>
        </p:nvSpPr>
        <p:spPr>
          <a:xfrm>
            <a:off x="6632094" y="2009576"/>
            <a:ext cx="2651760" cy="1325880"/>
          </a:xfrm>
          <a:prstGeom prst="rect">
            <a:avLst/>
          </a:prstGeom>
          <a:solidFill>
            <a:srgbClr val="902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Increase the number of collective impact projects that support school-wide initiatives.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632094" y="4765020"/>
            <a:ext cx="2651760" cy="1005840"/>
          </a:xfrm>
          <a:prstGeom prst="rect">
            <a:avLst/>
          </a:prstGeom>
          <a:solidFill>
            <a:srgbClr val="8E0C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b="1" dirty="0">
                <a:solidFill>
                  <a:schemeClr val="bg1"/>
                </a:solidFill>
              </a:rPr>
              <a:t>Developing Active Partnerships: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Engage parent, community, business, education, and service partners to streamline supports to the academic and cultural goals of the school.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632094" y="5822703"/>
            <a:ext cx="2651760" cy="1005840"/>
          </a:xfrm>
          <a:prstGeom prst="rect">
            <a:avLst/>
          </a:prstGeom>
          <a:solidFill>
            <a:srgbClr val="8E0C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b="1" dirty="0">
                <a:solidFill>
                  <a:schemeClr val="bg1"/>
                </a:solidFill>
              </a:rPr>
              <a:t>Cultural Awareness &amp; Celebration: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100" dirty="0">
                <a:solidFill>
                  <a:schemeClr val="bg1"/>
                </a:solidFill>
              </a:rPr>
              <a:t>Leverage instructional resources,  students, staff, and community stakeholders to celebrate our cultural differences and similarities.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632094" y="3387298"/>
            <a:ext cx="2651760" cy="1325880"/>
          </a:xfrm>
          <a:prstGeom prst="rect">
            <a:avLst/>
          </a:prstGeom>
          <a:solidFill>
            <a:srgbClr val="902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Increase the percentage of students, staff, and community members that would agree Ocee ES acknowledges and celebrates cultural diversity.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9395991" y="4765020"/>
            <a:ext cx="2651760" cy="1005840"/>
          </a:xfrm>
          <a:prstGeom prst="rect">
            <a:avLst/>
          </a:prstGeom>
          <a:solidFill>
            <a:srgbClr val="0258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Effective Budgeting: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Utilize the FCS modified zero-based budgeting process to ensure that resources are used effectively and efficiently to impact school goals.</a:t>
            </a:r>
            <a:br>
              <a:rPr lang="en-US" sz="1100" b="1" dirty="0">
                <a:solidFill>
                  <a:schemeClr val="bg1"/>
                </a:solidFill>
              </a:rPr>
            </a:b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395991" y="2009576"/>
            <a:ext cx="2651760" cy="1325880"/>
          </a:xfrm>
          <a:prstGeom prst="rect">
            <a:avLst/>
          </a:prstGeom>
          <a:solidFill>
            <a:srgbClr val="0258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Reduce the number of audit findings for Student Activity Funds and ensure effective management of funds between schools and School Governance Councils.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5ADC16-C76E-4162-AEA0-84C9C4CF44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5779" y="114630"/>
            <a:ext cx="1274295" cy="17632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F0B0D6F-D5D0-44F2-9DB4-1B03080A0B8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45"/>
          <a:stretch/>
        </p:blipFill>
        <p:spPr>
          <a:xfrm>
            <a:off x="4383741" y="114630"/>
            <a:ext cx="1310375" cy="17814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E27795-5686-4AA4-9C62-15866E278A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93856" y="97492"/>
            <a:ext cx="1328235" cy="17985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5A8F415-5F21-46D7-9D89-5B05884397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62921" y="93983"/>
            <a:ext cx="1317899" cy="1798544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1104300" y="2035497"/>
            <a:ext cx="2651760" cy="1325880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40% of all 3</a:t>
            </a:r>
            <a:r>
              <a:rPr lang="en-US" sz="1200" baseline="30000" dirty="0"/>
              <a:t>rd</a:t>
            </a:r>
            <a:r>
              <a:rPr lang="en-US" sz="1200" dirty="0"/>
              <a:t> graders will perform in the highest performance band in ELA on state-mandated assessments.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39" y="297511"/>
            <a:ext cx="1427770" cy="128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14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2258758" y="825302"/>
            <a:ext cx="2816579" cy="2743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</a:rPr>
              <a:t>Lucy Calkins Writing Units of Study Implementation and Professional Development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</a:rPr>
              <a:t>Lucy Calkins Reading Units of Study Implementation and Professional Development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</a:rPr>
              <a:t>Training and implementation on daily, effective, and explicit phonics instruction for all grade levels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</a:rPr>
              <a:t>Provide Access to aligned balanced literacy resources and leveled libraries for teachers and students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</a:rPr>
              <a:t>Align instructional resources and practices to </a:t>
            </a:r>
            <a:r>
              <a:rPr lang="en-US" sz="1100" dirty="0" err="1">
                <a:solidFill>
                  <a:schemeClr val="bg1"/>
                </a:solidFill>
              </a:rPr>
              <a:t>Fountas</a:t>
            </a:r>
            <a:r>
              <a:rPr lang="en-US" sz="1100" dirty="0">
                <a:solidFill>
                  <a:schemeClr val="bg1"/>
                </a:solidFill>
              </a:rPr>
              <a:t> &amp; </a:t>
            </a:r>
            <a:r>
              <a:rPr lang="en-US" sz="1100" dirty="0" err="1">
                <a:solidFill>
                  <a:schemeClr val="bg1"/>
                </a:solidFill>
              </a:rPr>
              <a:t>Pinnell</a:t>
            </a:r>
            <a:r>
              <a:rPr lang="en-US" sz="1100" dirty="0">
                <a:solidFill>
                  <a:schemeClr val="bg1"/>
                </a:solidFill>
              </a:rPr>
              <a:t> reading levels K-5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33647" y="1745743"/>
            <a:ext cx="1554480" cy="914400"/>
          </a:xfrm>
          <a:prstGeom prst="rect">
            <a:avLst/>
          </a:prstGeom>
          <a:solidFill>
            <a:srgbClr val="00206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Balanced Literacy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559670" y="839177"/>
            <a:ext cx="2816579" cy="2743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1"/>
                </a:solidFill>
              </a:rPr>
              <a:t>Fastbridge</a:t>
            </a:r>
            <a:r>
              <a:rPr lang="en-US" sz="1400" dirty="0">
                <a:solidFill>
                  <a:schemeClr val="bg1"/>
                </a:solidFill>
              </a:rPr>
              <a:t> reading growth percentiles (national benchmark)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Student </a:t>
            </a:r>
            <a:r>
              <a:rPr lang="en-US" sz="1400" dirty="0" err="1">
                <a:solidFill>
                  <a:schemeClr val="bg1"/>
                </a:solidFill>
              </a:rPr>
              <a:t>Fountas</a:t>
            </a:r>
            <a:r>
              <a:rPr lang="en-US" sz="1400" dirty="0">
                <a:solidFill>
                  <a:schemeClr val="bg1"/>
                </a:solidFill>
              </a:rPr>
              <a:t> &amp; </a:t>
            </a:r>
            <a:r>
              <a:rPr lang="en-US" sz="1400" dirty="0" err="1">
                <a:solidFill>
                  <a:schemeClr val="bg1"/>
                </a:solidFill>
              </a:rPr>
              <a:t>Pinnell</a:t>
            </a:r>
            <a:r>
              <a:rPr lang="en-US" sz="1400" dirty="0">
                <a:solidFill>
                  <a:schemeClr val="bg1"/>
                </a:solidFill>
              </a:rPr>
              <a:t> Age Appropriate Reading Levels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Funding dollars allocated to purchasing classroom resources and instructional materials related to units of study implementation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Implementation data related to phonics, reading workshop, and writing workshop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860466" y="839177"/>
            <a:ext cx="2816579" cy="2743200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bg1"/>
                </a:solidFill>
              </a:rPr>
              <a:t>40% of all 3rd graders will perform in the highest performance band in ELA on state-mandated assessments.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33647" y="4844850"/>
            <a:ext cx="1554480" cy="914400"/>
          </a:xfrm>
          <a:prstGeom prst="rect">
            <a:avLst/>
          </a:prstGeom>
          <a:solidFill>
            <a:srgbClr val="00206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STEAM Focused Instruction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58873" y="3938284"/>
            <a:ext cx="2816579" cy="2743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Professional Learning Community Focus on Targeted Talk and Problem-Based Learning Strategies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Professional Development, Creation, and Use of Common Formative Assessments in Math &amp; Science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Access to S.T.E.M.-related enrichment activities during the school 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Access to afterschool S.T.E.M. enrichment activities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460870" y="3938284"/>
            <a:ext cx="3026117" cy="2743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Fastbridge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Math Growth Percentiles (national benchmark)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Common Formative Assessments used to drive instructional decisions during PLC’s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PLC Implementation Metric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S.T.E.M. Activities students are exposed to in-class annually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students exposed to afterschool S.T.E.M. extension activities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860465" y="3938284"/>
            <a:ext cx="2816579" cy="2743200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50% of all 5th graders will perform in the highest performance band in science and math on state-mandated assessments.</a:t>
            </a:r>
          </a:p>
        </p:txBody>
      </p:sp>
      <p:sp>
        <p:nvSpPr>
          <p:cNvPr id="3" name="Arrow: Right 2"/>
          <p:cNvSpPr/>
          <p:nvPr/>
        </p:nvSpPr>
        <p:spPr>
          <a:xfrm>
            <a:off x="1871924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Arrow: Right 87"/>
          <p:cNvSpPr/>
          <p:nvPr/>
        </p:nvSpPr>
        <p:spPr>
          <a:xfrm>
            <a:off x="1871924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377284" y="72420"/>
            <a:ext cx="1267207" cy="10398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94" name="Rectangle 93"/>
          <p:cNvSpPr/>
          <p:nvPr/>
        </p:nvSpPr>
        <p:spPr>
          <a:xfrm>
            <a:off x="2258872" y="72420"/>
            <a:ext cx="2816352" cy="6395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Critical actions: </a:t>
            </a:r>
            <a:r>
              <a:rPr lang="en-US" sz="1400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556060" y="61137"/>
            <a:ext cx="2816352" cy="6603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Evidence of progress: </a:t>
            </a:r>
            <a:r>
              <a:rPr lang="en-US" sz="1400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8853248" y="61137"/>
            <a:ext cx="2816352" cy="6603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Outcomes: </a:t>
            </a:r>
            <a:r>
              <a:rPr lang="en-US" sz="1400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5171195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Arrow: Right 97"/>
          <p:cNvSpPr/>
          <p:nvPr/>
        </p:nvSpPr>
        <p:spPr>
          <a:xfrm>
            <a:off x="5171195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Arrow: Right 108"/>
          <p:cNvSpPr/>
          <p:nvPr/>
        </p:nvSpPr>
        <p:spPr>
          <a:xfrm>
            <a:off x="8473519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Arrow: Right 109"/>
          <p:cNvSpPr/>
          <p:nvPr/>
        </p:nvSpPr>
        <p:spPr>
          <a:xfrm>
            <a:off x="8473519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lide Number Placeholder 5"/>
          <p:cNvSpPr txBox="1">
            <a:spLocks/>
          </p:cNvSpPr>
          <p:nvPr/>
        </p:nvSpPr>
        <p:spPr>
          <a:xfrm>
            <a:off x="11774314" y="6452774"/>
            <a:ext cx="3072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E3E18C-7958-4AD3-9EEF-D1CA690B5419}" type="slidenum">
              <a:rPr lang="en-US" sz="900" smtClean="0"/>
              <a:pPr/>
              <a:t>2</a:t>
            </a:fld>
            <a:endParaRPr lang="en-US" sz="900"/>
          </a:p>
        </p:txBody>
      </p:sp>
      <p:sp>
        <p:nvSpPr>
          <p:cNvPr id="23" name="Slide Number Placeholder 5"/>
          <p:cNvSpPr txBox="1">
            <a:spLocks/>
          </p:cNvSpPr>
          <p:nvPr/>
        </p:nvSpPr>
        <p:spPr>
          <a:xfrm>
            <a:off x="0" y="6452774"/>
            <a:ext cx="22588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900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CCB449E-E231-4321-A6DB-6323BA49B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47" y="2864223"/>
            <a:ext cx="1554479" cy="1748117"/>
          </a:xfrm>
          <a:prstGeom prst="rect">
            <a:avLst/>
          </a:prstGeom>
        </p:spPr>
      </p:pic>
      <p:sp>
        <p:nvSpPr>
          <p:cNvPr id="27" name="Slide Number Placeholder 5"/>
          <p:cNvSpPr txBox="1">
            <a:spLocks/>
          </p:cNvSpPr>
          <p:nvPr/>
        </p:nvSpPr>
        <p:spPr>
          <a:xfrm>
            <a:off x="47872" y="6480558"/>
            <a:ext cx="22588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/>
              <a:t>Strategic Plan: Ocee 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3566" y="1344154"/>
            <a:ext cx="1494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Change Leader: </a:t>
            </a:r>
            <a:br>
              <a:rPr lang="en-US" sz="1200" dirty="0"/>
            </a:br>
            <a:r>
              <a:rPr lang="en-US" sz="1200" dirty="0"/>
              <a:t>Jen Sweigart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3566" y="5737620"/>
            <a:ext cx="1494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Change Leader: </a:t>
            </a:r>
            <a:br>
              <a:rPr lang="en-US" sz="1200" dirty="0"/>
            </a:br>
            <a:r>
              <a:rPr lang="en-US" sz="1200" dirty="0"/>
              <a:t>Shannan LaPorte</a:t>
            </a:r>
          </a:p>
        </p:txBody>
      </p:sp>
    </p:spTree>
    <p:extLst>
      <p:ext uri="{BB962C8B-B14F-4D97-AF65-F5344CB8AC3E}">
        <p14:creationId xmlns:p14="http://schemas.microsoft.com/office/powerpoint/2010/main" val="17779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8860465" y="3938284"/>
            <a:ext cx="2816579" cy="2743200"/>
          </a:xfrm>
          <a:prstGeom prst="rect">
            <a:avLst/>
          </a:prstGeom>
          <a:solidFill>
            <a:srgbClr val="C2A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bg1"/>
                </a:solidFill>
              </a:rPr>
              <a:t>Increase the percentage of staff that would recommend Ocee ES as a place to grow professionally and personally.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860465" y="839177"/>
            <a:ext cx="2816579" cy="2743200"/>
          </a:xfrm>
          <a:prstGeom prst="rect">
            <a:avLst/>
          </a:prstGeom>
          <a:solidFill>
            <a:srgbClr val="C2A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bg1"/>
                </a:solidFill>
              </a:rPr>
              <a:t>Increase the percentage of students and parents that would recommend Ocee ES as a place for students to develop as well-rounded citizens.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559669" y="839177"/>
            <a:ext cx="2816579" cy="2743200"/>
          </a:xfrm>
          <a:prstGeom prst="rect">
            <a:avLst/>
          </a:prstGeom>
          <a:solidFill>
            <a:srgbClr val="C2A204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State PBIS Walkthrough Implementation Forms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# of students and student groups exposed to aligned leadership development curriculum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# of students engaged in mentoring opportunities (student-to-student/student-to-adult)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# of students participating in student-led emergency response team projects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559668" y="3938284"/>
            <a:ext cx="2816579" cy="2743200"/>
          </a:xfrm>
          <a:prstGeom prst="rect">
            <a:avLst/>
          </a:prstGeom>
          <a:solidFill>
            <a:srgbClr val="C2A204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</a:rPr>
              <a:t># of professional development conferences attended aligned to strategic plan initiatives and critical actions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</a:rPr>
              <a:t>Implementation data from job-embedded professional development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</a:rPr>
              <a:t>Satisfaction data from new teachers about mentorship experiences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</a:rPr>
              <a:t>Number of teachers trained on how to coach/mentor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</a:rPr>
              <a:t>Number of employees engaged in leadership opportunities at the school/district level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</a:rPr>
              <a:t>Number of employees promoted to leadership positions outside of the classroom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</a:rPr>
              <a:t>Staff perception results about the ability to grow professionally and personally at Ocee 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58873" y="839177"/>
            <a:ext cx="2816579" cy="2743200"/>
          </a:xfrm>
          <a:prstGeom prst="rect">
            <a:avLst/>
          </a:prstGeom>
          <a:solidFill>
            <a:srgbClr val="C2A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Positive Behavior Intervention Supports (PBIS) Implementation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Student Leadership Development Program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Student-to-Student Mentorship Program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Adult-to-Student Mentorship Program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Student Service Learning Opportunities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Student Emergency Response Team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258872" y="3938284"/>
            <a:ext cx="2816579" cy="2743200"/>
          </a:xfrm>
          <a:prstGeom prst="rect">
            <a:avLst/>
          </a:prstGeom>
          <a:solidFill>
            <a:srgbClr val="C2A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Instructional Professional Development for 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Leadership Professional Development for 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Teacher-to-Teacher Mentorship Program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Staff Wellness Initiative (Work/Life Harmony)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1134" y="1745743"/>
            <a:ext cx="1554480" cy="914400"/>
          </a:xfrm>
          <a:prstGeom prst="rect">
            <a:avLst/>
          </a:prstGeom>
          <a:solidFill>
            <a:srgbClr val="C2A20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b="1" dirty="0">
                <a:solidFill>
                  <a:schemeClr val="tx1"/>
                </a:solidFill>
              </a:rPr>
              <a:t>Student Leadership</a:t>
            </a:r>
          </a:p>
        </p:txBody>
      </p:sp>
      <p:sp>
        <p:nvSpPr>
          <p:cNvPr id="3" name="Arrow: Right 2"/>
          <p:cNvSpPr/>
          <p:nvPr/>
        </p:nvSpPr>
        <p:spPr>
          <a:xfrm>
            <a:off x="1871924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Arrow: Right 87"/>
          <p:cNvSpPr/>
          <p:nvPr/>
        </p:nvSpPr>
        <p:spPr>
          <a:xfrm>
            <a:off x="1871924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2258872" y="72420"/>
            <a:ext cx="2816352" cy="6395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Critical actions: </a:t>
            </a:r>
            <a:r>
              <a:rPr lang="en-US" sz="1400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556060" y="61137"/>
            <a:ext cx="2816352" cy="6603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Evidence of progress: </a:t>
            </a:r>
            <a:r>
              <a:rPr lang="en-US" sz="1400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8853248" y="61137"/>
            <a:ext cx="2816352" cy="6603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Outcomes: </a:t>
            </a:r>
            <a:r>
              <a:rPr lang="en-US" sz="1400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5171195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Arrow: Right 97"/>
          <p:cNvSpPr/>
          <p:nvPr/>
        </p:nvSpPr>
        <p:spPr>
          <a:xfrm>
            <a:off x="5171195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Arrow: Right 108"/>
          <p:cNvSpPr/>
          <p:nvPr/>
        </p:nvSpPr>
        <p:spPr>
          <a:xfrm>
            <a:off x="8473519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Arrow: Right 109"/>
          <p:cNvSpPr/>
          <p:nvPr/>
        </p:nvSpPr>
        <p:spPr>
          <a:xfrm>
            <a:off x="8473519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18646" y="4852684"/>
            <a:ext cx="1554480" cy="914400"/>
          </a:xfrm>
          <a:prstGeom prst="rect">
            <a:avLst/>
          </a:prstGeom>
          <a:solidFill>
            <a:srgbClr val="C2A20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b="1" dirty="0">
                <a:solidFill>
                  <a:schemeClr val="tx1"/>
                </a:solidFill>
              </a:rPr>
              <a:t>Staff Growth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77284" y="72420"/>
            <a:ext cx="1267207" cy="10398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4314" y="6452774"/>
            <a:ext cx="307273" cy="365125"/>
          </a:xfrm>
        </p:spPr>
        <p:txBody>
          <a:bodyPr/>
          <a:lstStyle/>
          <a:p>
            <a:fld id="{0DE3E18C-7958-4AD3-9EEF-D1CA690B5419}" type="slidenum">
              <a:rPr lang="en-US" sz="900" smtClean="0"/>
              <a:t>3</a:t>
            </a:fld>
            <a:endParaRPr lang="en-US" sz="900"/>
          </a:p>
        </p:txBody>
      </p:sp>
      <p:sp>
        <p:nvSpPr>
          <p:cNvPr id="36" name="Slide Number Placeholder 5"/>
          <p:cNvSpPr txBox="1">
            <a:spLocks/>
          </p:cNvSpPr>
          <p:nvPr/>
        </p:nvSpPr>
        <p:spPr>
          <a:xfrm>
            <a:off x="0" y="6452774"/>
            <a:ext cx="22588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/>
              <a:t>Strategic Plan: Ocee ES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22DA56F-2B1C-4AA9-B451-A8D1FB33BA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134" y="3051517"/>
            <a:ext cx="1554480" cy="1580207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263566" y="5737620"/>
            <a:ext cx="1494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Change Leader: </a:t>
            </a:r>
            <a:br>
              <a:rPr lang="en-US" sz="1200" dirty="0"/>
            </a:br>
            <a:r>
              <a:rPr lang="en-US" sz="1200" dirty="0"/>
              <a:t>Ryan Moore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1054" y="1293950"/>
            <a:ext cx="1494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Change Leader: </a:t>
            </a:r>
            <a:br>
              <a:rPr lang="en-US" sz="1200" dirty="0"/>
            </a:br>
            <a:r>
              <a:rPr lang="en-US" sz="1200" dirty="0"/>
              <a:t>Renee Corley</a:t>
            </a:r>
          </a:p>
        </p:txBody>
      </p:sp>
    </p:spTree>
    <p:extLst>
      <p:ext uri="{BB962C8B-B14F-4D97-AF65-F5344CB8AC3E}">
        <p14:creationId xmlns:p14="http://schemas.microsoft.com/office/powerpoint/2010/main" val="126118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2258874" y="839177"/>
            <a:ext cx="2816579" cy="2743200"/>
          </a:xfrm>
          <a:prstGeom prst="rect">
            <a:avLst/>
          </a:prstGeom>
          <a:solidFill>
            <a:srgbClr val="8E0C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Transition from PTA to PTO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 (Ocee Elementary Foundation)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Build Catalogue of Local Business/Community/Service Partners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Develop Clear School Communication and Branding Guide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Align Partners to Support Instructional Initiatives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Develop Partner Support Communication Plan (How can you help?)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Establish Student Mentor Cohort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31135" y="1745743"/>
            <a:ext cx="1554480" cy="914400"/>
          </a:xfrm>
          <a:prstGeom prst="rect">
            <a:avLst/>
          </a:prstGeom>
          <a:solidFill>
            <a:srgbClr val="8E0C3A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Developing Active Partnerships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559670" y="839177"/>
            <a:ext cx="2816579" cy="2743200"/>
          </a:xfrm>
          <a:prstGeom prst="rect">
            <a:avLst/>
          </a:prstGeom>
          <a:solidFill>
            <a:srgbClr val="8E0C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PTO Dollars Raised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Business Community Partner Dollars and In-Kind Raised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# of Events Supported by Partner Organizations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# of Collective Impact Projects Aligned to Strategic Plan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Perception data related to communication outreach from parents/community members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Number of community members/parents/partners participating in mentorship training opportunities at the school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860466" y="839177"/>
            <a:ext cx="2816579" cy="2743200"/>
          </a:xfrm>
          <a:prstGeom prst="rect">
            <a:avLst/>
          </a:prstGeom>
          <a:solidFill>
            <a:srgbClr val="8E0C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bg1"/>
                </a:solidFill>
              </a:rPr>
              <a:t>Increase the number of collective impact projects that support school-wide initiatives.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33991" y="4844850"/>
            <a:ext cx="1554480" cy="914400"/>
          </a:xfrm>
          <a:prstGeom prst="rect">
            <a:avLst/>
          </a:prstGeom>
          <a:solidFill>
            <a:srgbClr val="8E0C3A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Cultural Awareness &amp; Celebration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58873" y="3938284"/>
            <a:ext cx="2816579" cy="2743200"/>
          </a:xfrm>
          <a:prstGeom prst="rect">
            <a:avLst/>
          </a:prstGeom>
          <a:solidFill>
            <a:srgbClr val="8E0C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Expand cultural celebration calendar of events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Collaboratively determine PTO cultural arts assembly programming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Integrate cultural responsiveness learning opportunities to student groups and 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Reevaluate parent outreach to ensure that all parents and families are represented and included in school culture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Explore opportunities for after-school programming options related to cultural awareness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559669" y="3938284"/>
            <a:ext cx="2816579" cy="2743200"/>
          </a:xfrm>
          <a:prstGeom prst="rect">
            <a:avLst/>
          </a:prstGeom>
          <a:solidFill>
            <a:srgbClr val="8E0C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# of events held during and outside of school hours that celebrate </a:t>
            </a:r>
            <a:r>
              <a:rPr lang="en-US" sz="1200" dirty="0" err="1">
                <a:solidFill>
                  <a:schemeClr val="bg1"/>
                </a:solidFill>
              </a:rPr>
              <a:t>Ocee’s</a:t>
            </a:r>
            <a:r>
              <a:rPr lang="en-US" sz="1200" dirty="0">
                <a:solidFill>
                  <a:schemeClr val="bg1"/>
                </a:solidFill>
              </a:rPr>
              <a:t> cultural diversity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Implementation data of culturally responsive practices in classrooms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# of events held in the community to reach all parents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Percentage of after-school programming options related to cultural awareness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Perception data about </a:t>
            </a:r>
            <a:r>
              <a:rPr lang="en-US" sz="1200" dirty="0" err="1">
                <a:solidFill>
                  <a:schemeClr val="bg1"/>
                </a:solidFill>
              </a:rPr>
              <a:t>Ocee’s</a:t>
            </a:r>
            <a:r>
              <a:rPr lang="en-US" sz="1200" dirty="0">
                <a:solidFill>
                  <a:schemeClr val="bg1"/>
                </a:solidFill>
              </a:rPr>
              <a:t> ability to acknowledge and celebrate cultural diversity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860465" y="3938284"/>
            <a:ext cx="2816579" cy="2743200"/>
          </a:xfrm>
          <a:prstGeom prst="rect">
            <a:avLst/>
          </a:prstGeom>
          <a:solidFill>
            <a:srgbClr val="8E0C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/>
              <a:t>Increase the percentage of students, staff, and community members that would agree Ocee ES acknowledges and celebrates cultural diversity.</a:t>
            </a:r>
            <a:endParaRPr lang="en-US" sz="1400" dirty="0"/>
          </a:p>
        </p:txBody>
      </p:sp>
      <p:sp>
        <p:nvSpPr>
          <p:cNvPr id="3" name="Arrow: Right 2"/>
          <p:cNvSpPr/>
          <p:nvPr/>
        </p:nvSpPr>
        <p:spPr>
          <a:xfrm>
            <a:off x="1871924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Arrow: Right 87"/>
          <p:cNvSpPr/>
          <p:nvPr/>
        </p:nvSpPr>
        <p:spPr>
          <a:xfrm>
            <a:off x="1871924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2258872" y="72420"/>
            <a:ext cx="2816352" cy="6395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Critical actions: </a:t>
            </a:r>
            <a:r>
              <a:rPr lang="en-US" sz="1400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556060" y="61137"/>
            <a:ext cx="2816352" cy="6603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Evidence of progress: </a:t>
            </a:r>
            <a:r>
              <a:rPr lang="en-US" sz="1400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8853248" y="61137"/>
            <a:ext cx="2816352" cy="6603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Outcomes: </a:t>
            </a:r>
            <a:r>
              <a:rPr lang="en-US" sz="1400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5171195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Arrow: Right 97"/>
          <p:cNvSpPr/>
          <p:nvPr/>
        </p:nvSpPr>
        <p:spPr>
          <a:xfrm>
            <a:off x="5171195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Arrow: Right 108"/>
          <p:cNvSpPr/>
          <p:nvPr/>
        </p:nvSpPr>
        <p:spPr>
          <a:xfrm>
            <a:off x="8473519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Arrow: Right 109"/>
          <p:cNvSpPr/>
          <p:nvPr/>
        </p:nvSpPr>
        <p:spPr>
          <a:xfrm>
            <a:off x="8473519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77284" y="72420"/>
            <a:ext cx="1267207" cy="10398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4314" y="6452774"/>
            <a:ext cx="307273" cy="365125"/>
          </a:xfrm>
        </p:spPr>
        <p:txBody>
          <a:bodyPr/>
          <a:lstStyle/>
          <a:p>
            <a:fld id="{0DE3E18C-7958-4AD3-9EEF-D1CA690B5419}" type="slidenum">
              <a:rPr lang="en-US" sz="900" smtClean="0"/>
              <a:t>4</a:t>
            </a:fld>
            <a:endParaRPr lang="en-US" sz="90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90104976-06D2-46FA-BEF5-A0A6F119A0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35" y="2901944"/>
            <a:ext cx="1554480" cy="1798544"/>
          </a:xfrm>
          <a:prstGeom prst="rect">
            <a:avLst/>
          </a:prstGeom>
        </p:spPr>
      </p:pic>
      <p:sp>
        <p:nvSpPr>
          <p:cNvPr id="27" name="Slide Number Placeholder 5"/>
          <p:cNvSpPr txBox="1">
            <a:spLocks/>
          </p:cNvSpPr>
          <p:nvPr/>
        </p:nvSpPr>
        <p:spPr>
          <a:xfrm>
            <a:off x="0" y="6452774"/>
            <a:ext cx="22588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/>
              <a:t>Strategic Plan: Ocee 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3566" y="5737620"/>
            <a:ext cx="1494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Change Leader: </a:t>
            </a:r>
            <a:br>
              <a:rPr lang="en-US" sz="1200" dirty="0"/>
            </a:br>
            <a:r>
              <a:rPr lang="en-US" sz="1200" dirty="0"/>
              <a:t>Tracey Murray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63566" y="1295940"/>
            <a:ext cx="1494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Change Leader: </a:t>
            </a:r>
            <a:br>
              <a:rPr lang="en-US" sz="1200" dirty="0"/>
            </a:br>
            <a:r>
              <a:rPr lang="en-US" sz="1200" dirty="0"/>
              <a:t>Karin Kraker</a:t>
            </a:r>
          </a:p>
        </p:txBody>
      </p:sp>
    </p:spTree>
    <p:extLst>
      <p:ext uri="{BB962C8B-B14F-4D97-AF65-F5344CB8AC3E}">
        <p14:creationId xmlns:p14="http://schemas.microsoft.com/office/powerpoint/2010/main" val="1571280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2258874" y="839177"/>
            <a:ext cx="2816579" cy="2743200"/>
          </a:xfrm>
          <a:prstGeom prst="rect">
            <a:avLst/>
          </a:prstGeom>
          <a:solidFill>
            <a:srgbClr val="00583D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Minimize monthly deficits by monitoring the budget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Principal and administrative staff will review the Budget Accountability Report (BAR) monthly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SGCs will monitor school General Fund on a quarterly basis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31135" y="1745743"/>
            <a:ext cx="1554480" cy="914400"/>
          </a:xfrm>
          <a:prstGeom prst="rect">
            <a:avLst/>
          </a:prstGeom>
          <a:solidFill>
            <a:srgbClr val="00583D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Effective Budgeting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559670" y="839177"/>
            <a:ext cx="2816579" cy="2743200"/>
          </a:xfrm>
          <a:prstGeom prst="rect">
            <a:avLst/>
          </a:prstGeom>
          <a:solidFill>
            <a:srgbClr val="00583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bg1"/>
                </a:solidFill>
              </a:rPr>
              <a:t>Average monthly deficits  are 1 or less each month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bg1"/>
                </a:solidFill>
              </a:rPr>
              <a:t>Carryover is projected to be less than 5% at the end of the school year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8860466" y="839177"/>
            <a:ext cx="2816579" cy="2743200"/>
          </a:xfrm>
          <a:prstGeom prst="rect">
            <a:avLst/>
          </a:prstGeom>
          <a:solidFill>
            <a:srgbClr val="0058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Reduce the number of audit findings for Student Activity Funds and ensure effective management of funds between schools and School Governance Councils.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33991" y="4844850"/>
            <a:ext cx="1554480" cy="914400"/>
          </a:xfrm>
          <a:prstGeom prst="rect">
            <a:avLst/>
          </a:prstGeom>
          <a:solidFill>
            <a:srgbClr val="00583D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258873" y="3938284"/>
            <a:ext cx="2816579" cy="2743200"/>
          </a:xfrm>
          <a:prstGeom prst="rect">
            <a:avLst/>
          </a:prstGeom>
          <a:solidFill>
            <a:srgbClr val="00583D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559669" y="3938284"/>
            <a:ext cx="2816579" cy="2743200"/>
          </a:xfrm>
          <a:prstGeom prst="rect">
            <a:avLst/>
          </a:prstGeom>
          <a:solidFill>
            <a:srgbClr val="00583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860465" y="3938284"/>
            <a:ext cx="2816579" cy="2743200"/>
          </a:xfrm>
          <a:prstGeom prst="rect">
            <a:avLst/>
          </a:prstGeom>
          <a:solidFill>
            <a:srgbClr val="0058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" name="Arrow: Right 2"/>
          <p:cNvSpPr/>
          <p:nvPr/>
        </p:nvSpPr>
        <p:spPr>
          <a:xfrm>
            <a:off x="1871924" y="2065304"/>
            <a:ext cx="289675" cy="290946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Arrow: Right 87"/>
          <p:cNvSpPr/>
          <p:nvPr/>
        </p:nvSpPr>
        <p:spPr>
          <a:xfrm>
            <a:off x="1871924" y="5164411"/>
            <a:ext cx="289675" cy="290946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2258872" y="72420"/>
            <a:ext cx="2816352" cy="639594"/>
          </a:xfrm>
          <a:prstGeom prst="rect">
            <a:avLst/>
          </a:prstGeom>
          <a:solidFill>
            <a:srgbClr val="59595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Critical actions: </a:t>
            </a:r>
            <a:r>
              <a:rPr lang="en-US" sz="1400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556060" y="61137"/>
            <a:ext cx="2816352" cy="660315"/>
          </a:xfrm>
          <a:prstGeom prst="rect">
            <a:avLst/>
          </a:prstGeom>
          <a:solidFill>
            <a:srgbClr val="59595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Evidence of progress: </a:t>
            </a:r>
            <a:r>
              <a:rPr lang="en-US" sz="1400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8853248" y="61137"/>
            <a:ext cx="2816352" cy="660315"/>
          </a:xfrm>
          <a:prstGeom prst="rect">
            <a:avLst/>
          </a:prstGeom>
          <a:solidFill>
            <a:srgbClr val="59595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Outcomes: </a:t>
            </a:r>
            <a:r>
              <a:rPr lang="en-US" sz="1400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5171195" y="2065304"/>
            <a:ext cx="289675" cy="290946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Arrow: Right 97"/>
          <p:cNvSpPr/>
          <p:nvPr/>
        </p:nvSpPr>
        <p:spPr>
          <a:xfrm>
            <a:off x="5171195" y="5164411"/>
            <a:ext cx="289675" cy="290946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Arrow: Right 108"/>
          <p:cNvSpPr/>
          <p:nvPr/>
        </p:nvSpPr>
        <p:spPr>
          <a:xfrm>
            <a:off x="8473519" y="2065304"/>
            <a:ext cx="289675" cy="290946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Arrow: Right 109"/>
          <p:cNvSpPr/>
          <p:nvPr/>
        </p:nvSpPr>
        <p:spPr>
          <a:xfrm>
            <a:off x="8473519" y="5164411"/>
            <a:ext cx="289675" cy="290946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77284" y="72420"/>
            <a:ext cx="1267207" cy="10398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4314" y="6452774"/>
            <a:ext cx="307273" cy="365125"/>
          </a:xfrm>
        </p:spPr>
        <p:txBody>
          <a:bodyPr/>
          <a:lstStyle/>
          <a:p>
            <a:fld id="{0DE3E18C-7958-4AD3-9EEF-D1CA690B5419}" type="slidenum">
              <a:rPr lang="en-US" sz="900" smtClean="0"/>
              <a:t>5</a:t>
            </a:fld>
            <a:endParaRPr lang="en-US" sz="90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1DE8D32-4E09-4C2C-AE01-9458A14E75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177" y="2890750"/>
            <a:ext cx="1554479" cy="1798544"/>
          </a:xfrm>
          <a:prstGeom prst="rect">
            <a:avLst/>
          </a:prstGeom>
        </p:spPr>
      </p:pic>
      <p:sp>
        <p:nvSpPr>
          <p:cNvPr id="25" name="Slide Number Placeholder 5"/>
          <p:cNvSpPr txBox="1">
            <a:spLocks/>
          </p:cNvSpPr>
          <p:nvPr/>
        </p:nvSpPr>
        <p:spPr>
          <a:xfrm>
            <a:off x="0" y="6452774"/>
            <a:ext cx="22588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/>
              <a:t>Strategic Plan: Ocee ES</a:t>
            </a:r>
          </a:p>
        </p:txBody>
      </p:sp>
    </p:spTree>
    <p:extLst>
      <p:ext uri="{BB962C8B-B14F-4D97-AF65-F5344CB8AC3E}">
        <p14:creationId xmlns:p14="http://schemas.microsoft.com/office/powerpoint/2010/main" val="2053792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27556</TotalTime>
  <Words>1225</Words>
  <Application>Microsoft Office PowerPoint</Application>
  <PresentationFormat>Widescreen</PresentationFormat>
  <Paragraphs>132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Lemerond, Christine</dc:creator>
  <cp:lastModifiedBy>Moore, Ryan</cp:lastModifiedBy>
  <cp:revision>87</cp:revision>
  <cp:lastPrinted>2018-03-20T18:33:31Z</cp:lastPrinted>
  <dcterms:modified xsi:type="dcterms:W3CDTF">2018-11-26T18:31:04Z</dcterms:modified>
</cp:coreProperties>
</file>