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Arial Black" panose="020B0A04020102020204" pitchFamily="34" charset="0"/>
      <p:regular r:id="rId21"/>
      <p:bold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Playfair Display" panose="000005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3d004e26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3d004e26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0046394953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0046394953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 supports young people: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Communicate effectively with their families ​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Make healthy choices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Abstain from sex​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Use protection when they do have sex​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Seek health care when they need it​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Respect others' decisions not to have sex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1b45939e8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1b45939e8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1b45939e87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1b45939e87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Derek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1b45939e8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1b45939e8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Derek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1b45939e87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1b45939e87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Derej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1b45939e8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1b45939e8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Laura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1b45939e87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1b45939e87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Laura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1b45939e8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1b45939e87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Laura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1b45939e8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1b45939e8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052d0cf20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2052d0cf209_0_9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91325" rIns="91325" bIns="91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Laura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d004e267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3d004e267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1b45939e8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1b45939e8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d004e267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d004e267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d004e267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3d004e267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Derek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c12ff52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6c12ff52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Laura - Note that Lauiie will address questions about state law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 2020, Washington State passed Senate Bill 5395 (now RCW 28A.300.475) that requires CSHE be taught in all public schools no later than the 2022-23 school year.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Highline Public School's goal is to comply with the law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1b45939e8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1b45939e8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Emphasize the importance of providing accurate and comprehensive information about human sexuality to ensure young people are well-informed.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Highlight the opportunity Sexual Health Education offers for young people to explore and understand their personal values, attitudes, and perspectives on sexual health.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Discuss how Sexual Health Education plays a critical role in helping young people develop key interpersonal skills and healthy relationships.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Stress the significance of teaching young people to exercise responsibility and make informed decisions regarding their relationships.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Point out the proven benefits of Comprehensive Sexual Health Education (CSHE), including its positive impact on academic success and its role in delaying sexual initiation among young people.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5E696C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c1d39ec8b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c1d39ec8b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8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11709" y="344085"/>
            <a:ext cx="7920300" cy="44553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F4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84A9"/>
              </a:buClr>
              <a:buSzPts val="10000"/>
              <a:buFont typeface="Arial"/>
              <a:buNone/>
              <a:defRPr sz="10000">
                <a:solidFill>
                  <a:srgbClr val="0084A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705825" y="601700"/>
            <a:ext cx="4056000" cy="11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4428775" y="2449775"/>
            <a:ext cx="3120900" cy="3120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>
            <a:spLocks noGrp="1"/>
          </p:cNvSpPr>
          <p:nvPr>
            <p:ph type="pic" idx="2"/>
          </p:nvPr>
        </p:nvSpPr>
        <p:spPr>
          <a:xfrm>
            <a:off x="5298138" y="339000"/>
            <a:ext cx="3174300" cy="4465500"/>
          </a:xfrm>
          <a:prstGeom prst="rect">
            <a:avLst/>
          </a:prstGeom>
          <a:noFill/>
          <a:ln w="38100" cap="flat" cmpd="sng">
            <a:solidFill>
              <a:srgbClr val="0084A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705826" y="2057000"/>
            <a:ext cx="3432600" cy="20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rgbClr val="0084A9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607278" y="1428109"/>
            <a:ext cx="7811788" cy="284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2"/>
          </p:nvPr>
        </p:nvSpPr>
        <p:spPr>
          <a:xfrm>
            <a:off x="628904" y="608381"/>
            <a:ext cx="5779984" cy="55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700" b="1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2"/>
            <a:ext cx="9144000" cy="514313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607279" y="1428110"/>
            <a:ext cx="7811788" cy="284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2"/>
          </p:nvPr>
        </p:nvSpPr>
        <p:spPr>
          <a:xfrm>
            <a:off x="628904" y="608381"/>
            <a:ext cx="5779984" cy="55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700" b="1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2"/>
            <a:ext cx="9144000" cy="514313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607279" y="1428110"/>
            <a:ext cx="7811788" cy="284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2"/>
          </p:nvPr>
        </p:nvSpPr>
        <p:spPr>
          <a:xfrm>
            <a:off x="628904" y="608381"/>
            <a:ext cx="5779984" cy="55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700" b="1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 2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2"/>
            <a:ext cx="9144000" cy="514313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8"/>
          <p:cNvSpPr txBox="1">
            <a:spLocks noGrp="1"/>
          </p:cNvSpPr>
          <p:nvPr>
            <p:ph type="body" idx="1"/>
          </p:nvPr>
        </p:nvSpPr>
        <p:spPr>
          <a:xfrm>
            <a:off x="607279" y="1428110"/>
            <a:ext cx="7811788" cy="284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2"/>
          </p:nvPr>
        </p:nvSpPr>
        <p:spPr>
          <a:xfrm>
            <a:off x="628904" y="608381"/>
            <a:ext cx="5779984" cy="55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700" b="1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9144000" cy="514313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9"/>
          <p:cNvSpPr txBox="1">
            <a:spLocks noGrp="1"/>
          </p:cNvSpPr>
          <p:nvPr>
            <p:ph type="body" idx="1"/>
          </p:nvPr>
        </p:nvSpPr>
        <p:spPr>
          <a:xfrm>
            <a:off x="607279" y="1428110"/>
            <a:ext cx="7811788" cy="284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2"/>
          </p:nvPr>
        </p:nvSpPr>
        <p:spPr>
          <a:xfrm>
            <a:off x="628904" y="608381"/>
            <a:ext cx="5779984" cy="55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700" b="1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0084A9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008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84A9"/>
              </a:buClr>
              <a:buSzPts val="3200"/>
              <a:buFont typeface="Arial"/>
              <a:buNone/>
              <a:defRPr>
                <a:solidFill>
                  <a:srgbClr val="0084A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84A9"/>
              </a:buClr>
              <a:buSzPts val="3200"/>
              <a:buFont typeface="Arial"/>
              <a:buNone/>
              <a:defRPr>
                <a:solidFill>
                  <a:srgbClr val="0084A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84A9"/>
              </a:buClr>
              <a:buSzPts val="3200"/>
              <a:buFont typeface="Arial"/>
              <a:buNone/>
              <a:defRPr>
                <a:solidFill>
                  <a:srgbClr val="0084A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84A9"/>
              </a:buClr>
              <a:buSzPts val="2400"/>
              <a:buFont typeface="Arial"/>
              <a:buNone/>
              <a:defRPr sz="2400">
                <a:solidFill>
                  <a:srgbClr val="0084A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84A9"/>
              </a:buClr>
              <a:buSzPts val="2400"/>
              <a:buFont typeface="Arial"/>
              <a:buNone/>
              <a:defRPr sz="2400">
                <a:solidFill>
                  <a:srgbClr val="0084A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84A9"/>
              </a:buClr>
              <a:buSzPts val="2400"/>
              <a:buFont typeface="Arial"/>
              <a:buNone/>
              <a:defRPr sz="2400">
                <a:solidFill>
                  <a:srgbClr val="0084A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84A9"/>
              </a:buClr>
              <a:buSzPts val="2400"/>
              <a:buFont typeface="Arial"/>
              <a:buNone/>
              <a:defRPr sz="2400">
                <a:solidFill>
                  <a:srgbClr val="0084A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84A9"/>
              </a:buClr>
              <a:buSzPts val="2400"/>
              <a:buFont typeface="Arial"/>
              <a:buNone/>
              <a:defRPr sz="2400">
                <a:solidFill>
                  <a:srgbClr val="0084A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84A9"/>
              </a:buClr>
              <a:buSzPts val="2400"/>
              <a:buFont typeface="Arial"/>
              <a:buNone/>
              <a:defRPr sz="2400">
                <a:solidFill>
                  <a:srgbClr val="0084A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84A9"/>
              </a:buClr>
              <a:buSzPts val="2400"/>
              <a:buFont typeface="Arial"/>
              <a:buNone/>
              <a:defRPr sz="2400">
                <a:solidFill>
                  <a:srgbClr val="0084A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84A9"/>
              </a:buClr>
              <a:buSzPts val="2400"/>
              <a:buFont typeface="Arial"/>
              <a:buNone/>
              <a:defRPr sz="2400">
                <a:solidFill>
                  <a:srgbClr val="0084A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84A9"/>
              </a:buClr>
              <a:buSzPts val="2400"/>
              <a:buFont typeface="Arial"/>
              <a:buNone/>
              <a:defRPr sz="2400">
                <a:solidFill>
                  <a:srgbClr val="0084A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rgbClr val="008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84A9"/>
              </a:buClr>
              <a:buSzPts val="4200"/>
              <a:buFont typeface="Arial"/>
              <a:buNone/>
              <a:defRPr sz="4200">
                <a:solidFill>
                  <a:srgbClr val="0084A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84A9"/>
              </a:buClr>
              <a:buSzPts val="3200"/>
              <a:buNone/>
              <a:defRPr sz="3200" b="1">
                <a:solidFill>
                  <a:srgbClr val="0084A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ghlineschools.org/FLASH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k12.wa.us/student-success/resources-subject-area/sexual-health-education" TargetMode="External"/><Relationship Id="rId4" Type="http://schemas.openxmlformats.org/officeDocument/2006/relationships/hyperlink" Target="http://kingcounty.gov/health/flash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>
            <a:spLocks noGrp="1"/>
          </p:cNvSpPr>
          <p:nvPr>
            <p:ph type="ctrTitle"/>
          </p:nvPr>
        </p:nvSpPr>
        <p:spPr>
          <a:xfrm>
            <a:off x="1574700" y="435429"/>
            <a:ext cx="5994600" cy="27050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sz="4000" dirty="0"/>
              <a:t>Noche para las  Familias
 Educación en Salud Sexual</a:t>
            </a:r>
            <a:endParaRPr sz="4000" dirty="0"/>
          </a:p>
        </p:txBody>
      </p:sp>
      <p:sp>
        <p:nvSpPr>
          <p:cNvPr id="88" name="Google Shape;88;p20"/>
          <p:cNvSpPr txBox="1">
            <a:spLocks noGrp="1"/>
          </p:cNvSpPr>
          <p:nvPr>
            <p:ph type="subTitle" idx="1"/>
          </p:nvPr>
        </p:nvSpPr>
        <p:spPr>
          <a:xfrm>
            <a:off x="1490300" y="3331175"/>
            <a:ext cx="6222000" cy="99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b="0" dirty="0"/>
              <a:t>Escuelas Públicas de Highline</a:t>
            </a:r>
          </a:p>
          <a:p>
            <a:pPr marL="0" lvl="0" indent="0"/>
            <a:r>
              <a:rPr lang="es-ES" b="0" dirty="0"/>
              <a:t>25 de marzo de 2024</a:t>
            </a:r>
            <a:endParaRPr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>
            <a:spLocks noGrp="1"/>
          </p:cNvSpPr>
          <p:nvPr>
            <p:ph type="title"/>
          </p:nvPr>
        </p:nvSpPr>
        <p:spPr>
          <a:xfrm>
            <a:off x="475800" y="261258"/>
            <a:ext cx="8091000" cy="48822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sz="2000" b="1" dirty="0"/>
              <a:t>FLASH (Vida Familiar y Salud Sexual </a:t>
            </a:r>
            <a:r>
              <a:rPr lang="es-ES" sz="1400" b="1" dirty="0"/>
              <a:t>por sus siglas en inglés </a:t>
            </a:r>
            <a:r>
              <a:rPr lang="es-ES" sz="2000" b="1" dirty="0"/>
              <a:t>) </a:t>
            </a:r>
            <a:br>
              <a:rPr lang="es-ES" sz="2000" b="1" dirty="0"/>
            </a:br>
            <a:r>
              <a:rPr lang="es-ES" sz="2000" b="1" dirty="0"/>
              <a:t>es el plan de estudios del distrito para la educación sobre salud sexual, desarrollado por el Departamento de Salud Pública del Condado de King.</a:t>
            </a:r>
            <a:r>
              <a:rPr lang="es-ES" sz="2800" b="1" dirty="0"/>
              <a:t>
</a:t>
            </a:r>
            <a:br>
              <a:rPr lang="es-ES" sz="2800" b="1" dirty="0"/>
            </a:br>
            <a:r>
              <a:rPr lang="es-ES" sz="1800" b="1" dirty="0"/>
              <a:t>Enseña contenido y habilidades que son apropiadas para el desarrollo en todos los niveles de grado.
Desarrollado en la década de 1980 con actualizaciones a lo largo del tiempo para estar actualizado médica y objetivamente.
Se alinea con la ley estatal y la política de Highline.</a:t>
            </a:r>
            <a:endParaRPr sz="18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>
            <a:spLocks noGrp="1"/>
          </p:cNvSpPr>
          <p:nvPr>
            <p:ph type="title"/>
          </p:nvPr>
        </p:nvSpPr>
        <p:spPr>
          <a:xfrm>
            <a:off x="309463" y="72420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Grados K-3</a:t>
            </a:r>
            <a:endParaRPr dirty="0">
              <a:solidFill>
                <a:srgbClr val="0084A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800"/>
              </a:spcAft>
              <a:buNone/>
            </a:pP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La instrucción se enfoca en habilidades de la vida para ayudar a los estudiantes a comprender sus sentimientos, establecer metas, resolver problemas y llevarse bien con los demás.</a:t>
            </a:r>
            <a:endParaRPr sz="2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0"/>
          <p:cNvSpPr txBox="1">
            <a:spLocks noGrp="1"/>
          </p:cNvSpPr>
          <p:nvPr>
            <p:ph type="subTitle" idx="1"/>
          </p:nvPr>
        </p:nvSpPr>
        <p:spPr>
          <a:xfrm>
            <a:off x="309463" y="24078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sz="1800" dirty="0"/>
              <a:t>No se imparte ningún contenido de salud sexual en los grados K-3.</a:t>
            </a:r>
            <a:endParaRPr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>
            <a:spLocks noGrp="1"/>
          </p:cNvSpPr>
          <p:nvPr>
            <p:ph type="title"/>
          </p:nvPr>
        </p:nvSpPr>
        <p:spPr>
          <a:xfrm>
            <a:off x="300175" y="71490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Grados 4-5</a:t>
            </a:r>
            <a:endParaRPr dirty="0">
              <a:solidFill>
                <a:srgbClr val="0084A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1"/>
          <p:cNvSpPr txBox="1">
            <a:spLocks noGrp="1"/>
          </p:cNvSpPr>
          <p:nvPr>
            <p:ph type="body" idx="2"/>
          </p:nvPr>
        </p:nvSpPr>
        <p:spPr>
          <a:xfrm>
            <a:off x="4939500" y="1107950"/>
            <a:ext cx="3837000" cy="331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-374650">
              <a:buSzPts val="2300"/>
              <a:buFont typeface="Calibri"/>
              <a:buChar char="●"/>
            </a:pP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Autoestima y toma de decisiones
Amistad y roles de género 
Consentimiento y habilidades del espectador
Denuncia de abuso sexual
Sistema reproductivo y pubertad 
Embarazo y VIH/SIDA</a:t>
            </a:r>
            <a:endParaRPr sz="2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1"/>
          <p:cNvSpPr txBox="1">
            <a:spLocks noGrp="1"/>
          </p:cNvSpPr>
          <p:nvPr>
            <p:ph type="subTitle" idx="1"/>
          </p:nvPr>
        </p:nvSpPr>
        <p:spPr>
          <a:xfrm>
            <a:off x="300175" y="2398501"/>
            <a:ext cx="4045200" cy="19285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dirty="0"/>
              <a:t>La educación integral en salud sexual ocurre una vez en estos grados. La prevención del VIH/SIDA se enseña anualmente</a:t>
            </a:r>
            <a:r>
              <a:rPr lang="en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>
            <a:spLocks noGrp="1"/>
          </p:cNvSpPr>
          <p:nvPr>
            <p:ph type="title"/>
          </p:nvPr>
        </p:nvSpPr>
        <p:spPr>
          <a:xfrm>
            <a:off x="288625" y="553075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Grados 6-8</a:t>
            </a:r>
            <a:endParaRPr dirty="0">
              <a:solidFill>
                <a:srgbClr val="0084A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2"/>
          <p:cNvSpPr txBox="1">
            <a:spLocks noGrp="1"/>
          </p:cNvSpPr>
          <p:nvPr>
            <p:ph type="subTitle" idx="1"/>
          </p:nvPr>
        </p:nvSpPr>
        <p:spPr>
          <a:xfrm>
            <a:off x="288625" y="2290325"/>
            <a:ext cx="4045200" cy="20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dirty="0"/>
              <a:t>La educación integral en salud sexual se imparte dos veces durante estos grados. La prevención del VIH/SIDA se enseña anualmente.</a:t>
            </a:r>
            <a:endParaRPr dirty="0"/>
          </a:p>
        </p:txBody>
      </p:sp>
      <p:sp>
        <p:nvSpPr>
          <p:cNvPr id="167" name="Google Shape;167;p32"/>
          <p:cNvSpPr txBox="1">
            <a:spLocks noGrp="1"/>
          </p:cNvSpPr>
          <p:nvPr>
            <p:ph type="body" idx="2"/>
          </p:nvPr>
        </p:nvSpPr>
        <p:spPr>
          <a:xfrm>
            <a:off x="4731300" y="130629"/>
            <a:ext cx="4045200" cy="50128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-374650">
              <a:buSzPts val="2300"/>
              <a:buFont typeface="Calibri"/>
              <a:buChar char="●"/>
            </a:pP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Sistema reproductivo y embarazo 
Orientación sexual e identidad de género 
Reglas para salir con alguien y decir que no  
Prevención de las ETS y el VIH/SIDA 
Condones y métodos anticonceptivos</a:t>
            </a:r>
            <a:endParaRPr sz="23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/>
          <p:cNvSpPr txBox="1">
            <a:spLocks noGrp="1"/>
          </p:cNvSpPr>
          <p:nvPr>
            <p:ph type="title"/>
          </p:nvPr>
        </p:nvSpPr>
        <p:spPr>
          <a:xfrm>
            <a:off x="311738" y="6686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Grados 9-12</a:t>
            </a:r>
            <a:endParaRPr dirty="0">
              <a:solidFill>
                <a:srgbClr val="0084A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3"/>
          <p:cNvSpPr txBox="1">
            <a:spLocks noGrp="1"/>
          </p:cNvSpPr>
          <p:nvPr>
            <p:ph type="subTitle" idx="1"/>
          </p:nvPr>
        </p:nvSpPr>
        <p:spPr>
          <a:xfrm>
            <a:off x="311738" y="235225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dirty="0"/>
              <a:t>La educación integral sobre salud sexual ocurre dos veces durante el bachillerato.</a:t>
            </a:r>
            <a:endParaRPr dirty="0"/>
          </a:p>
        </p:txBody>
      </p:sp>
      <p:sp>
        <p:nvSpPr>
          <p:cNvPr id="174" name="Google Shape;174;p33"/>
          <p:cNvSpPr txBox="1">
            <a:spLocks noGrp="1"/>
          </p:cNvSpPr>
          <p:nvPr>
            <p:ph type="body" idx="2"/>
          </p:nvPr>
        </p:nvSpPr>
        <p:spPr>
          <a:xfrm>
            <a:off x="4989825" y="484275"/>
            <a:ext cx="3978000" cy="39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-330200">
              <a:lnSpc>
                <a:spcPct val="110000"/>
              </a:lnSpc>
              <a:buSzPts val="1600"/>
              <a:buFont typeface="Calibri"/>
              <a:buChar char="●"/>
            </a:pPr>
            <a:r>
              <a:rPr lang="es-ES" sz="1400" dirty="0">
                <a:latin typeface="Calibri"/>
                <a:ea typeface="Calibri"/>
                <a:cs typeface="Calibri"/>
                <a:sym typeface="Calibri"/>
              </a:rPr>
              <a:t>Ajuste climático  
Sistema reproductivo y embarazo 
Orientación sexual e identidad de género  
Deshacer los estereotipos de género 
Relaciones sanas 
Coerción y consentimiento 
Seguridad en línea y prevención de la violencia sexual 
Métodos anticonceptivos y de abstinencia 
Los condones y la prevención del embarazo, el VIH y las ETS 
Pruebas de VIH y otras ETS
Comunicación y toma de decisiones 
Mejorar la salud escolar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>
            <a:spLocks noGrp="1"/>
          </p:cNvSpPr>
          <p:nvPr>
            <p:ph type="title"/>
          </p:nvPr>
        </p:nvSpPr>
        <p:spPr>
          <a:xfrm>
            <a:off x="223775" y="149575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FLASH y Familias</a:t>
            </a:r>
            <a:endParaRPr dirty="0">
              <a:solidFill>
                <a:srgbClr val="0084A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4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3887700" cy="3888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ES" dirty="0"/>
              <a:t>Uno de los objetivos del currículo FLASH es </a:t>
            </a:r>
            <a:r>
              <a:rPr lang="es-ES" b="1" dirty="0">
                <a:solidFill>
                  <a:schemeClr val="tx1"/>
                </a:solidFill>
              </a:rPr>
              <a:t>mejorar la comunicación con las familias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/>
              <a:t>sobre las relaciones y la salud sexual.
Esto incluye tareas familiares opcionales para que los estudiantes puedan tener </a:t>
            </a:r>
            <a:r>
              <a:rPr lang="es-ES" b="1" dirty="0">
                <a:solidFill>
                  <a:schemeClr val="tx1"/>
                </a:solidFill>
              </a:rPr>
              <a:t>conversaciones cortas y enfocadas con los miembros de la familia </a:t>
            </a:r>
            <a:r>
              <a:rPr lang="es-ES" dirty="0"/>
              <a:t>para aprender más sobre los </a:t>
            </a:r>
            <a:r>
              <a:rPr lang="es-ES" b="1" dirty="0">
                <a:solidFill>
                  <a:schemeClr val="tx1"/>
                </a:solidFill>
              </a:rPr>
              <a:t>valores</a:t>
            </a:r>
            <a:r>
              <a:rPr lang="es-ES" dirty="0"/>
              <a:t> y </a:t>
            </a:r>
            <a:r>
              <a:rPr lang="es-ES" b="1" dirty="0">
                <a:solidFill>
                  <a:schemeClr val="tx1"/>
                </a:solidFill>
              </a:rPr>
              <a:t>expectativas</a:t>
            </a:r>
            <a:r>
              <a:rPr lang="es-ES" dirty="0"/>
              <a:t> de los adultos importantes en sus vidas.</a:t>
            </a:r>
            <a:endParaRPr dirty="0"/>
          </a:p>
        </p:txBody>
      </p:sp>
      <p:pic>
        <p:nvPicPr>
          <p:cNvPr id="181" name="Google Shape;181;p34"/>
          <p:cNvPicPr preferRelativeResize="0"/>
          <p:nvPr/>
        </p:nvPicPr>
        <p:blipFill rotWithShape="1">
          <a:blip r:embed="rId3">
            <a:alphaModFix/>
          </a:blip>
          <a:srcRect l="19555" r="20661"/>
          <a:stretch/>
        </p:blipFill>
        <p:spPr>
          <a:xfrm>
            <a:off x="4599025" y="0"/>
            <a:ext cx="4544973" cy="506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0425" y="548263"/>
            <a:ext cx="3125900" cy="4046976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7" name="Google Shape;187;p3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5055900" cy="980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2400" dirty="0">
                <a:solidFill>
                  <a:schemeClr val="dk1"/>
                </a:solidFill>
              </a:rPr>
              <a:t>¿Cuáles son mis derechos como padre/tutor?</a:t>
            </a:r>
            <a:endParaRPr sz="2800" dirty="0"/>
          </a:p>
        </p:txBody>
      </p:sp>
      <p:sp>
        <p:nvSpPr>
          <p:cNvPr id="188" name="Google Shape;188;p35"/>
          <p:cNvSpPr txBox="1">
            <a:spLocks noGrp="1"/>
          </p:cNvSpPr>
          <p:nvPr>
            <p:ph type="body" idx="1"/>
          </p:nvPr>
        </p:nvSpPr>
        <p:spPr>
          <a:xfrm>
            <a:off x="434050" y="1531599"/>
            <a:ext cx="4558500" cy="351392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ES" sz="1400" dirty="0">
                <a:latin typeface="Arial"/>
                <a:ea typeface="Arial"/>
                <a:cs typeface="Arial"/>
                <a:sym typeface="Arial"/>
              </a:rPr>
              <a:t>La escuela </a:t>
            </a:r>
            <a:r>
              <a:rPr lang="es-ES" sz="1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notificará a las familias 30 días antes de la instrucción planificada</a:t>
            </a:r>
            <a:r>
              <a:rPr lang="es-ES" sz="1400" dirty="0">
                <a:latin typeface="Arial"/>
                <a:ea typeface="Arial"/>
                <a:cs typeface="Arial"/>
                <a:sym typeface="Arial"/>
              </a:rPr>
              <a:t>. Las familias pueden revisar todos los materiales de instrucción.</a:t>
            </a:r>
          </a:p>
          <a:p>
            <a:pPr marL="0" lvl="0" indent="0">
              <a:buNone/>
            </a:pPr>
            <a:r>
              <a:rPr lang="es-ES" sz="1400" dirty="0">
                <a:latin typeface="Arial"/>
                <a:ea typeface="Arial"/>
                <a:cs typeface="Arial"/>
                <a:sym typeface="Arial"/>
              </a:rPr>
              <a:t>
Los padres y tutores pueden </a:t>
            </a:r>
            <a:r>
              <a:rPr lang="es-ES" sz="1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eximir a sus hijos de algunas o todas las instrucciones de educación sobre salud sexual</a:t>
            </a:r>
            <a:r>
              <a:rPr lang="es-ES" sz="1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400" dirty="0">
                <a:latin typeface="Arial"/>
                <a:ea typeface="Arial"/>
                <a:cs typeface="Arial"/>
                <a:sym typeface="Arial"/>
              </a:rPr>
              <a:t>(primero se debe pre-revisar VIH/SIDA).</a:t>
            </a:r>
          </a:p>
          <a:p>
            <a:pPr marL="0" lvl="0" indent="0">
              <a:buNone/>
            </a:pPr>
            <a:r>
              <a:rPr lang="es-ES" sz="1400" dirty="0">
                <a:latin typeface="Arial"/>
                <a:ea typeface="Arial"/>
                <a:cs typeface="Arial"/>
                <a:sym typeface="Arial"/>
              </a:rPr>
              <a:t>
Los formularios de exención se pueden encontrar en la página de Educación para la Salud del sitio web del distrito.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Para más información</a:t>
            </a:r>
            <a:endParaRPr dirty="0">
              <a:solidFill>
                <a:srgbClr val="0084A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930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AR" sz="2400" dirty="0">
                <a:latin typeface="Arial"/>
                <a:ea typeface="Arial"/>
                <a:cs typeface="Arial"/>
                <a:sym typeface="Arial"/>
              </a:rPr>
              <a:t>Información sobre las políticas estatales y del distrito, incluyendo información sobre el plan de estudios:</a:t>
            </a:r>
          </a:p>
          <a:p>
            <a:pPr indent="-381000">
              <a:spcBef>
                <a:spcPts val="1600"/>
              </a:spcBef>
              <a:buSzPts val="2400"/>
              <a:buFont typeface="Arial"/>
              <a:buChar char="●"/>
            </a:pPr>
            <a:r>
              <a:rPr lang="es-AR" sz="2400" dirty="0">
                <a:latin typeface="Arial"/>
                <a:ea typeface="Arial"/>
                <a:cs typeface="Arial"/>
                <a:sym typeface="Arial"/>
              </a:rPr>
              <a:t>Sitio web de Highline: </a:t>
            </a:r>
            <a:r>
              <a:rPr lang="en" sz="2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highlineschools.org/FLASH</a:t>
            </a: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2400" dirty="0">
                <a:latin typeface="Arial"/>
                <a:ea typeface="Arial"/>
                <a:cs typeface="Arial"/>
                <a:sym typeface="Arial"/>
              </a:rPr>
              <a:t>
Sitio web de Salud Pública del Condado de King: </a:t>
            </a:r>
            <a:r>
              <a:rPr lang="en-US" sz="2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kingcounty.gov/health/flash</a:t>
            </a:r>
            <a:r>
              <a:rPr lang="es-AR" sz="2400" dirty="0">
                <a:latin typeface="Arial"/>
                <a:ea typeface="Arial"/>
                <a:cs typeface="Arial"/>
                <a:sym typeface="Arial"/>
              </a:rPr>
              <a:t>
</a:t>
            </a:r>
            <a:r>
              <a:rPr lang="es-ES" sz="2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Oficina del Superintendente de Instrucción Pública de Washington</a:t>
            </a:r>
            <a:r>
              <a:rPr lang="en-US" sz="2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:  </a:t>
            </a:r>
            <a:r>
              <a:rPr lang="es-AR" sz="2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Educación sobre Salud Sexual</a:t>
            </a:r>
            <a:endParaRPr lang="es-AR" sz="2400" u="sng" dirty="0">
              <a:solidFill>
                <a:schemeClr val="tx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4A9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/>
          <p:nvPr/>
        </p:nvSpPr>
        <p:spPr>
          <a:xfrm>
            <a:off x="2319950" y="659850"/>
            <a:ext cx="4568700" cy="3333300"/>
          </a:xfrm>
          <a:prstGeom prst="wedgeEllipseCallout">
            <a:avLst>
              <a:gd name="adj1" fmla="val -53741"/>
              <a:gd name="adj2" fmla="val 48365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7"/>
          <p:cNvSpPr txBox="1"/>
          <p:nvPr/>
        </p:nvSpPr>
        <p:spPr>
          <a:xfrm>
            <a:off x="2777250" y="1435625"/>
            <a:ext cx="3589500" cy="15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spcAft>
                <a:spcPts val="80"/>
              </a:spcAft>
            </a:pPr>
            <a:r>
              <a:rPr lang="en-US" sz="4100" b="1" dirty="0">
                <a:solidFill>
                  <a:schemeClr val="dk1"/>
                </a:solidFill>
              </a:rPr>
              <a:t>Preguntas y respuestas</a:t>
            </a:r>
            <a:endParaRPr sz="41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body" idx="4294967295"/>
          </p:nvPr>
        </p:nvSpPr>
        <p:spPr>
          <a:xfrm>
            <a:off x="4939500" y="1305500"/>
            <a:ext cx="3837000" cy="3455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SzPts val="1400"/>
              <a:buNone/>
            </a:pPr>
            <a:r>
              <a:rPr lang="es-ES" sz="2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 estudiante </a:t>
            </a:r>
            <a:r>
              <a:rPr lang="es-ES" sz="27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 las Escuelas Públicas de Highline es conocido por su </a:t>
            </a:r>
            <a:r>
              <a:rPr lang="es-ES" sz="2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nombre, fortalezas </a:t>
            </a:r>
            <a:r>
              <a:rPr lang="es-ES" sz="27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s-ES" sz="2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necesidades, </a:t>
            </a:r>
            <a:r>
              <a:rPr lang="es-ES" sz="27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 se  gradúa preparado para </a:t>
            </a:r>
            <a:r>
              <a:rPr lang="es-ES" sz="2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futuro que elija.</a:t>
            </a:r>
            <a:endParaRPr sz="27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21"/>
          <p:cNvPicPr preferRelativeResize="0"/>
          <p:nvPr/>
        </p:nvPicPr>
        <p:blipFill rotWithShape="1">
          <a:blip r:embed="rId3">
            <a:alphaModFix/>
          </a:blip>
          <a:srcRect l="20852" t="415" r="20852" b="2862"/>
          <a:stretch/>
        </p:blipFill>
        <p:spPr>
          <a:xfrm>
            <a:off x="0" y="125"/>
            <a:ext cx="46513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1"/>
          <p:cNvSpPr txBox="1"/>
          <p:nvPr/>
        </p:nvSpPr>
        <p:spPr>
          <a:xfrm>
            <a:off x="4514786" y="382546"/>
            <a:ext cx="45558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Aft>
                <a:spcPts val="1600"/>
              </a:spcAft>
              <a:buSzPts val="3600"/>
            </a:pPr>
            <a:r>
              <a:rPr lang="en-US" sz="3600" b="1" dirty="0">
                <a:solidFill>
                  <a:schemeClr val="dk1"/>
                </a:solidFill>
              </a:rPr>
              <a:t>Nuestra Promesa</a:t>
            </a:r>
            <a:endParaRPr sz="4400" b="1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4A9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2"/>
          <p:cNvPicPr preferRelativeResize="0"/>
          <p:nvPr/>
        </p:nvPicPr>
        <p:blipFill rotWithShape="1">
          <a:blip r:embed="rId3">
            <a:alphaModFix/>
          </a:blip>
          <a:srcRect l="49279" t="46271"/>
          <a:stretch/>
        </p:blipFill>
        <p:spPr>
          <a:xfrm>
            <a:off x="4505926" y="2457000"/>
            <a:ext cx="4638077" cy="276342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2"/>
          <p:cNvSpPr txBox="1"/>
          <p:nvPr/>
        </p:nvSpPr>
        <p:spPr>
          <a:xfrm>
            <a:off x="542200" y="1776175"/>
            <a:ext cx="7388700" cy="25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800"/>
              </a:spcAft>
            </a:pPr>
            <a:r>
              <a:rPr lang="es-ES" sz="1800" dirty="0">
                <a:solidFill>
                  <a:srgbClr val="FFFFFF"/>
                </a:solidFill>
              </a:rPr>
              <a:t>"Comenzamos reconociendo que estamos en la tierra ancestral administrada desde tiempos inmemoriales por el pueblo Salish de los ríos Duwamish, Green, White, Cedar y Upper Puyallup, muchos de los cuales dieron a luz a los ciudadanos contemporáneos de la tribu india Muckleshoot. Honramos y damos gracias por poder participar colectivamente en esta conversación en sus tierras sagradas sobre el futuro de la enseñanza y el cuidado de nuestros niños y jóvenes sagrados".</a:t>
            </a: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102" name="Google Shape;102;p22"/>
          <p:cNvSpPr txBox="1"/>
          <p:nvPr/>
        </p:nvSpPr>
        <p:spPr>
          <a:xfrm>
            <a:off x="542200" y="440871"/>
            <a:ext cx="7466420" cy="1319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spcAft>
                <a:spcPts val="80"/>
              </a:spcAft>
            </a:pPr>
            <a:r>
              <a:rPr lang="en-US" sz="3200" b="1" dirty="0">
                <a:solidFill>
                  <a:srgbClr val="FFFFFF"/>
                </a:solidFill>
              </a:rPr>
              <a:t>RECONOCIMIENTO DE LA TIERRA</a:t>
            </a:r>
            <a:endParaRPr sz="3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>
            <a:spLocks noGrp="1"/>
          </p:cNvSpPr>
          <p:nvPr>
            <p:ph type="title"/>
          </p:nvPr>
        </p:nvSpPr>
        <p:spPr>
          <a:xfrm>
            <a:off x="285300" y="-284078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>
              <a:solidFill>
                <a:srgbClr val="0084A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3"/>
          <p:cNvSpPr txBox="1">
            <a:spLocks noGrp="1"/>
          </p:cNvSpPr>
          <p:nvPr>
            <p:ph type="subTitle" idx="1"/>
          </p:nvPr>
        </p:nvSpPr>
        <p:spPr>
          <a:xfrm>
            <a:off x="768375" y="1721249"/>
            <a:ext cx="3384900" cy="219760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Laura Schneider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/>
            <a:r>
              <a:rPr lang="es-AR" sz="1800" dirty="0">
                <a:latin typeface="Calibri"/>
                <a:ea typeface="Calibri"/>
                <a:cs typeface="Calibri"/>
                <a:sym typeface="Calibri"/>
              </a:rPr>
              <a:t>Directora de Instrucción Secundaria​ y Bachillerato</a:t>
            </a:r>
          </a:p>
          <a:p>
            <a:pPr marL="0" lvl="0" indent="0" algn="l"/>
            <a:endParaRPr lang="es-AR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Jill Gibson</a:t>
            </a:r>
            <a:r>
              <a:rPr lang="en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/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Especialista en Salud y Educación Física</a:t>
            </a:r>
            <a:endParaRPr dirty="0"/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lvl="0" indent="-381000">
              <a:lnSpc>
                <a:spcPct val="100000"/>
              </a:lnSpc>
              <a:spcBef>
                <a:spcPts val="800"/>
              </a:spcBef>
              <a:buSzPts val="2400"/>
              <a:buFont typeface="Calibri"/>
              <a:buChar char="●"/>
            </a:pPr>
            <a:r>
              <a:rPr lang="es-ES" sz="2400" dirty="0">
                <a:latin typeface="Calibri"/>
                <a:ea typeface="Calibri"/>
                <a:cs typeface="Calibri"/>
                <a:sym typeface="Calibri"/>
              </a:rPr>
              <a:t>Visión general de la educación sobre salud sexual y la ley estatal
Propósito de la educación en salud sexual
Objetivos y visión general del currículo FLASH
Derechos de los padres
Preguntas y respuestas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sz="2000" dirty="0"/>
              <a:t>¿Preguntas?</a:t>
            </a:r>
          </a:p>
          <a:p>
            <a:pPr marL="0" lvl="0" indent="0">
              <a:buNone/>
            </a:pP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marL="342900"/>
            <a:r>
              <a:rPr lang="es-ES" sz="2000" dirty="0">
                <a:latin typeface="Calibri"/>
                <a:ea typeface="Calibri"/>
                <a:cs typeface="Calibri"/>
                <a:sym typeface="Calibri"/>
              </a:rPr>
              <a:t>Escriba preguntas en una tarjeta de 3x5
Póngala en el borde de la mesa
Contestaremos preguntas al final de la sesión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24"/>
          <p:cNvPicPr preferRelativeResize="0"/>
          <p:nvPr/>
        </p:nvPicPr>
        <p:blipFill rotWithShape="1">
          <a:blip r:embed="rId3">
            <a:alphaModFix/>
          </a:blip>
          <a:srcRect t="12514" b="12506"/>
          <a:stretch/>
        </p:blipFill>
        <p:spPr>
          <a:xfrm flipH="1">
            <a:off x="8" y="0"/>
            <a:ext cx="4571992" cy="5143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dirty="0"/>
              <a:t>Visión general de la educación para la salud en Highline</a:t>
            </a:r>
            <a:endParaRPr dirty="0">
              <a:solidFill>
                <a:srgbClr val="0084A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5"/>
          <p:cNvSpPr txBox="1">
            <a:spLocks noGrp="1"/>
          </p:cNvSpPr>
          <p:nvPr>
            <p:ph type="body" idx="1"/>
          </p:nvPr>
        </p:nvSpPr>
        <p:spPr>
          <a:xfrm>
            <a:off x="311700" y="1738993"/>
            <a:ext cx="8520600" cy="31759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endParaRPr lang="es-ES" sz="2200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r>
              <a:rPr lang="es-ES" sz="2200" dirty="0">
                <a:solidFill>
                  <a:schemeClr val="accent1"/>
                </a:solidFill>
              </a:rPr>
              <a:t>Grados K-5: </a:t>
            </a:r>
            <a:r>
              <a:rPr lang="es-ES" sz="2200" dirty="0"/>
              <a:t>La salud es impartida por el maestro del salón de clases.
</a:t>
            </a:r>
            <a:r>
              <a:rPr lang="es-ES" sz="2200" dirty="0">
                <a:solidFill>
                  <a:schemeClr val="accent1"/>
                </a:solidFill>
              </a:rPr>
              <a:t>Grados 6-8: </a:t>
            </a:r>
            <a:r>
              <a:rPr lang="es-ES" sz="2200" dirty="0"/>
              <a:t>La salud es integrada en otras asignaturas (Educación Física, Ciencias, Asesoría)
</a:t>
            </a:r>
            <a:r>
              <a:rPr lang="es-ES" sz="2200" dirty="0">
                <a:solidFill>
                  <a:schemeClr val="accent1"/>
                </a:solidFill>
              </a:rPr>
              <a:t>Grados 9-12: </a:t>
            </a:r>
            <a:r>
              <a:rPr lang="es-ES" sz="2200" dirty="0">
                <a:solidFill>
                  <a:schemeClr val="tx2">
                    <a:lumMod val="50000"/>
                  </a:schemeClr>
                </a:solidFill>
              </a:rPr>
              <a:t>La clase de Salud se requiere por un </a:t>
            </a:r>
            <a:r>
              <a:rPr lang="es-ES" sz="2200" dirty="0"/>
              <a:t>semestre (0.5 créditos) como cumplimiento parcial de los requisitos de graduación del estado de WA.</a:t>
            </a:r>
            <a:endParaRPr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dirty="0"/>
              <a:t>Panorama general de la educación en salud sexual</a:t>
            </a:r>
            <a:endParaRPr dirty="0">
              <a:solidFill>
                <a:srgbClr val="0084A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6"/>
          <p:cNvSpPr txBox="1">
            <a:spLocks noGrp="1"/>
          </p:cNvSpPr>
          <p:nvPr>
            <p:ph type="body" idx="1"/>
          </p:nvPr>
        </p:nvSpPr>
        <p:spPr>
          <a:xfrm>
            <a:off x="311700" y="1559379"/>
            <a:ext cx="8520600" cy="33473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68300">
              <a:buSzPts val="2200"/>
            </a:pPr>
            <a:r>
              <a:rPr lang="es-ES" sz="2200" dirty="0"/>
              <a:t>Enseñamos educación integral sobre salud sexual de acuerdo con la </a:t>
            </a:r>
            <a:r>
              <a:rPr lang="es-ES" sz="2200" b="1" dirty="0">
                <a:solidFill>
                  <a:schemeClr val="tx1">
                    <a:lumMod val="75000"/>
                  </a:schemeClr>
                </a:solidFill>
              </a:rPr>
              <a:t>ley estatal </a:t>
            </a:r>
            <a:r>
              <a:rPr lang="es-ES" sz="2200" dirty="0"/>
              <a:t>(RCW 28A.300.475) y </a:t>
            </a:r>
            <a:r>
              <a:rPr lang="es-ES" sz="2200" b="1" dirty="0">
                <a:solidFill>
                  <a:schemeClr val="tx1">
                    <a:lumMod val="75000"/>
                  </a:schemeClr>
                </a:solidFill>
              </a:rPr>
              <a:t>la política del distrito </a:t>
            </a:r>
            <a:r>
              <a:rPr lang="es-ES" sz="2200" dirty="0"/>
              <a:t>(Política 2125).
La salud sexual se imparte en los </a:t>
            </a:r>
            <a:r>
              <a:rPr lang="es-ES" sz="2200" b="1" dirty="0">
                <a:solidFill>
                  <a:schemeClr val="tx1">
                    <a:lumMod val="75000"/>
                  </a:schemeClr>
                </a:solidFill>
              </a:rPr>
              <a:t>grados 4-12</a:t>
            </a:r>
            <a:r>
              <a:rPr lang="es-ES" sz="2200" dirty="0"/>
              <a:t>. No se enseña ningún contenido de salud sexual en los grados K-3.
La instrucción es </a:t>
            </a:r>
            <a:r>
              <a:rPr lang="es-ES" sz="2200" b="1" dirty="0">
                <a:solidFill>
                  <a:schemeClr val="tx1">
                    <a:lumMod val="75000"/>
                  </a:schemeClr>
                </a:solidFill>
              </a:rPr>
              <a:t>inclusiva</a:t>
            </a:r>
            <a:r>
              <a:rPr lang="es-ES" sz="2200" dirty="0"/>
              <a:t> y </a:t>
            </a:r>
            <a:r>
              <a:rPr lang="es-ES" sz="2200" b="1" dirty="0">
                <a:solidFill>
                  <a:schemeClr val="tx1">
                    <a:lumMod val="75000"/>
                  </a:schemeClr>
                </a:solidFill>
              </a:rPr>
              <a:t>respetuosa</a:t>
            </a:r>
            <a:r>
              <a:rPr lang="es-ES" sz="2200" dirty="0"/>
              <a:t> de todas las clases protegidas, y utiliza un </a:t>
            </a:r>
            <a:r>
              <a:rPr lang="es-ES" sz="2200" b="1" dirty="0">
                <a:solidFill>
                  <a:schemeClr val="tx1">
                    <a:lumMod val="75000"/>
                  </a:schemeClr>
                </a:solidFill>
              </a:rPr>
              <a:t>lenguaje apropiado para la edad y médicamente preciso.</a:t>
            </a:r>
            <a:endParaRPr sz="22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>
            <a:spLocks noGrp="1"/>
          </p:cNvSpPr>
          <p:nvPr>
            <p:ph type="title"/>
          </p:nvPr>
        </p:nvSpPr>
        <p:spPr>
          <a:xfrm>
            <a:off x="311700" y="21550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2300" dirty="0"/>
              <a:t>¿Por qué es importante la educación sobre salud sexual?</a:t>
            </a:r>
            <a:r>
              <a:rPr lang="en" sz="2300" dirty="0"/>
              <a:t>​</a:t>
            </a:r>
            <a:endParaRPr sz="2300" dirty="0">
              <a:solidFill>
                <a:srgbClr val="0084A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7"/>
          <p:cNvSpPr txBox="1">
            <a:spLocks noGrp="1"/>
          </p:cNvSpPr>
          <p:nvPr>
            <p:ph type="body" idx="1"/>
          </p:nvPr>
        </p:nvSpPr>
        <p:spPr>
          <a:xfrm>
            <a:off x="310981" y="731520"/>
            <a:ext cx="8520600" cy="419648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ES" sz="1550" dirty="0"/>
              <a:t>Las investigaciones demuestran que la educación integral sobre salud sexual es </a:t>
            </a:r>
            <a:r>
              <a:rPr lang="es-ES" sz="1550" b="1" dirty="0">
                <a:solidFill>
                  <a:schemeClr val="tx1"/>
                </a:solidFill>
              </a:rPr>
              <a:t>una estrategia importante y eficaz para la prevención del abuso sexual y la violencia.</a:t>
            </a:r>
          </a:p>
          <a:p>
            <a:pPr marL="0" indent="0">
              <a:buNone/>
            </a:pPr>
            <a:r>
              <a:rPr lang="es-ES" sz="1550" dirty="0"/>
              <a:t>De acuerdo con la Encuesta de Juventud Saludable del 2018, el siguiente porcentaje de estudiantes informan haber sido </a:t>
            </a:r>
            <a:r>
              <a:rPr lang="es-ES" sz="1550" b="1" dirty="0">
                <a:solidFill>
                  <a:schemeClr val="tx1"/>
                </a:solidFill>
              </a:rPr>
              <a:t>forzados </a:t>
            </a:r>
            <a:r>
              <a:rPr lang="es-ES" sz="1550" dirty="0"/>
              <a:t>a besarse, tocarse sexualmente o tener relaciones sexuales cuando no querían:</a:t>
            </a:r>
          </a:p>
          <a:p>
            <a:pPr marL="0" indent="0">
              <a:buNone/>
            </a:pPr>
            <a:r>
              <a:rPr lang="es-ES" sz="1550" dirty="0"/>
              <a:t>
      12.3% de los estudiantes de 8º grado
      18.9% de los estudiantes de 10º grado
      25.2% de los estudiantes de 12º grado </a:t>
            </a:r>
          </a:p>
          <a:p>
            <a:pPr marL="0" lvl="0" indent="0">
              <a:buNone/>
            </a:pPr>
            <a:r>
              <a:rPr lang="es-ES" sz="1550" dirty="0"/>
              <a:t>
Cuando los estudiantes aprenden y desarrollan habilidades relacionadas con el consentimiento afirmativo, son más capaces de </a:t>
            </a:r>
            <a:r>
              <a:rPr lang="es-ES" sz="1550" b="1" dirty="0">
                <a:solidFill>
                  <a:schemeClr val="tx1"/>
                </a:solidFill>
              </a:rPr>
              <a:t>establecer límites personales, sentirse respetados y respetar los límites de los demás.</a:t>
            </a:r>
            <a:r>
              <a:rPr lang="es-ES" sz="1550" dirty="0"/>
              <a:t>
La Educación para la Salud Sexual fomenta </a:t>
            </a:r>
            <a:r>
              <a:rPr lang="es-ES" sz="1550" b="1" dirty="0">
                <a:solidFill>
                  <a:schemeClr val="tx1"/>
                </a:solidFill>
              </a:rPr>
              <a:t>conductas de relación responsables.</a:t>
            </a:r>
            <a:endParaRPr sz="1550" b="1" dirty="0">
              <a:solidFill>
                <a:schemeClr val="tx1"/>
              </a:solidFill>
            </a:endParaRPr>
          </a:p>
          <a:p>
            <a:pPr marL="2286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tx1"/>
              </a:solidFill>
            </a:endParaRPr>
          </a:p>
          <a:p>
            <a:pPr marL="2286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 dirty="0"/>
          </a:p>
          <a:p>
            <a:pPr marL="2286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5159" y="2976284"/>
            <a:ext cx="1773517" cy="1773517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8"/>
          <p:cNvSpPr txBox="1">
            <a:spLocks noGrp="1"/>
          </p:cNvSpPr>
          <p:nvPr>
            <p:ph type="body" idx="1"/>
          </p:nvPr>
        </p:nvSpPr>
        <p:spPr>
          <a:xfrm>
            <a:off x="556950" y="952500"/>
            <a:ext cx="5668590" cy="361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" sz="2700" dirty="0">
              <a:solidFill>
                <a:schemeClr val="dk1"/>
              </a:solidFill>
            </a:endParaRPr>
          </a:p>
          <a:p>
            <a:pPr marL="0" lvl="0" indent="0">
              <a:lnSpc>
                <a:spcPct val="100000"/>
              </a:lnSpc>
              <a:buSzPts val="1100"/>
              <a:buNone/>
            </a:pPr>
            <a:r>
              <a:rPr lang="es-ES" sz="2700" dirty="0">
                <a:solidFill>
                  <a:schemeClr val="dk1"/>
                </a:solidFill>
              </a:rPr>
              <a:t>Fomentar un ambiente en el que cada estudiante se sienta bienvenido, valorado y seguro, y tenga las herramientas para prepararse hacia el futuro que elija.</a:t>
            </a:r>
            <a:endParaRPr sz="2700" dirty="0">
              <a:solidFill>
                <a:schemeClr val="dk1"/>
              </a:solidFill>
            </a:endParaRPr>
          </a:p>
        </p:txBody>
      </p:sp>
      <p:sp>
        <p:nvSpPr>
          <p:cNvPr id="140" name="Google Shape;140;p28"/>
          <p:cNvSpPr txBox="1">
            <a:spLocks noGrp="1"/>
          </p:cNvSpPr>
          <p:nvPr>
            <p:ph type="body" idx="4294967295"/>
          </p:nvPr>
        </p:nvSpPr>
        <p:spPr>
          <a:xfrm>
            <a:off x="488376" y="533425"/>
            <a:ext cx="66834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>
              <a:lnSpc>
                <a:spcPct val="100000"/>
              </a:lnSpc>
              <a:buSzPts val="1100"/>
              <a:buNone/>
            </a:pPr>
            <a:r>
              <a:rPr lang="es-ES" sz="2400" b="1" dirty="0">
                <a:solidFill>
                  <a:schemeClr val="dk1"/>
                </a:solidFill>
              </a:rPr>
              <a:t>Pertenencia y preparados para el futuro</a:t>
            </a:r>
            <a:endParaRPr sz="2400" b="1" dirty="0">
              <a:solidFill>
                <a:schemeClr val="dk1"/>
              </a:solidFill>
            </a:endParaRPr>
          </a:p>
        </p:txBody>
      </p:sp>
      <p:pic>
        <p:nvPicPr>
          <p:cNvPr id="141" name="Google Shape;14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8650" y="1087826"/>
            <a:ext cx="2649650" cy="264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ighline Blue ">
  <a:themeElements>
    <a:clrScheme name="Coral">
      <a:dk1>
        <a:srgbClr val="0084A9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009E94"/>
      </a:accent3>
      <a:accent4>
        <a:srgbClr val="FDB515"/>
      </a:accent4>
      <a:accent5>
        <a:srgbClr val="762123"/>
      </a:accent5>
      <a:accent6>
        <a:srgbClr val="6CB33F"/>
      </a:accent6>
      <a:hlink>
        <a:srgbClr val="0084A9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1340</Words>
  <Application>Microsoft Office PowerPoint</Application>
  <PresentationFormat>On-screen Show (16:9)</PresentationFormat>
  <Paragraphs>87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Playfair Display</vt:lpstr>
      <vt:lpstr>Calibri</vt:lpstr>
      <vt:lpstr>Arial Black</vt:lpstr>
      <vt:lpstr>Arial</vt:lpstr>
      <vt:lpstr>Lato</vt:lpstr>
      <vt:lpstr>Highline Blue </vt:lpstr>
      <vt:lpstr>Noche para las  Familias
 Educación en Salud Sexual</vt:lpstr>
      <vt:lpstr>PowerPoint Presentation</vt:lpstr>
      <vt:lpstr>PowerPoint Presentation</vt:lpstr>
      <vt:lpstr>Agenda</vt:lpstr>
      <vt:lpstr>PowerPoint Presentation</vt:lpstr>
      <vt:lpstr>Visión general de la educación para la salud en Highline</vt:lpstr>
      <vt:lpstr>Panorama general de la educación en salud sexual</vt:lpstr>
      <vt:lpstr>¿Por qué es importante la educación sobre salud sexual?​</vt:lpstr>
      <vt:lpstr>PowerPoint Presentation</vt:lpstr>
      <vt:lpstr>FLASH (Vida Familiar y Salud Sexual por sus siglas en inglés )  es el plan de estudios del distrito para la educación sobre salud sexual, desarrollado por el Departamento de Salud Pública del Condado de King.
 Enseña contenido y habilidades que son apropiadas para el desarrollo en todos los niveles de grado.
Desarrollado en la década de 1980 con actualizaciones a lo largo del tiempo para estar actualizado médica y objetivamente.
Se alinea con la ley estatal y la política de Highline.</vt:lpstr>
      <vt:lpstr>Grados K-3</vt:lpstr>
      <vt:lpstr>Grados 4-5</vt:lpstr>
      <vt:lpstr>Grados 6-8</vt:lpstr>
      <vt:lpstr>Grados 9-12</vt:lpstr>
      <vt:lpstr>FLASH y Familias</vt:lpstr>
      <vt:lpstr>¿Cuáles son mis derechos como padre/tutor?</vt:lpstr>
      <vt:lpstr>Para más información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Night​ for Sexual Health Education</dc:title>
  <dc:creator>Rebeca Pinzon</dc:creator>
  <cp:lastModifiedBy>Angelica Ponce</cp:lastModifiedBy>
  <cp:revision>27</cp:revision>
  <dcterms:modified xsi:type="dcterms:W3CDTF">2024-03-22T22:13:04Z</dcterms:modified>
</cp:coreProperties>
</file>