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3"/>
  </p:sldMasterIdLst>
  <p:notesMasterIdLst>
    <p:notesMasterId r:id="rId38"/>
  </p:notesMasterIdLst>
  <p:sldIdLst>
    <p:sldId id="298" r:id="rId14"/>
    <p:sldId id="306" r:id="rId15"/>
    <p:sldId id="423" r:id="rId16"/>
    <p:sldId id="413" r:id="rId17"/>
    <p:sldId id="424" r:id="rId18"/>
    <p:sldId id="416" r:id="rId19"/>
    <p:sldId id="417" r:id="rId20"/>
    <p:sldId id="415" r:id="rId21"/>
    <p:sldId id="418" r:id="rId22"/>
    <p:sldId id="425" r:id="rId23"/>
    <p:sldId id="421" r:id="rId24"/>
    <p:sldId id="319" r:id="rId25"/>
    <p:sldId id="403" r:id="rId26"/>
    <p:sldId id="321" r:id="rId27"/>
    <p:sldId id="404" r:id="rId28"/>
    <p:sldId id="352" r:id="rId29"/>
    <p:sldId id="353" r:id="rId30"/>
    <p:sldId id="405" r:id="rId31"/>
    <p:sldId id="412" r:id="rId32"/>
    <p:sldId id="422" r:id="rId33"/>
    <p:sldId id="427" r:id="rId34"/>
    <p:sldId id="428" r:id="rId35"/>
    <p:sldId id="429" r:id="rId36"/>
    <p:sldId id="340" r:id="rId3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2060" autoAdjust="0"/>
  </p:normalViewPr>
  <p:slideViewPr>
    <p:cSldViewPr>
      <p:cViewPr varScale="1">
        <p:scale>
          <a:sx n="93" d="100"/>
          <a:sy n="93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88"/>
    </p:cViewPr>
  </p:sorterViewPr>
  <p:notesViewPr>
    <p:cSldViewPr>
      <p:cViewPr varScale="1">
        <p:scale>
          <a:sx n="85" d="100"/>
          <a:sy n="85" d="100"/>
        </p:scale>
        <p:origin x="308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ReadyMath</c:v>
                </c:pt>
              </c:strCache>
            </c:strRef>
          </c:tx>
          <c:spPr>
            <a:solidFill>
              <a:srgbClr val="91BED4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Hisp</c:v>
                </c:pt>
                <c:pt idx="2">
                  <c:v>Eco Dis</c:v>
                </c:pt>
                <c:pt idx="3">
                  <c:v>Sp Ed</c:v>
                </c:pt>
                <c:pt idx="4">
                  <c:v>ELL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0.78400000000000003</c:v>
                </c:pt>
                <c:pt idx="1">
                  <c:v>0.78100000000000003</c:v>
                </c:pt>
                <c:pt idx="2">
                  <c:v>0.79600000000000004</c:v>
                </c:pt>
                <c:pt idx="3">
                  <c:v>0.94399999999999995</c:v>
                </c:pt>
                <c:pt idx="4">
                  <c:v>0.70799999999999996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A-411C-9FC1-E21AC5AD1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076672"/>
        <c:axId val="459077064"/>
      </c:barChart>
      <c:catAx>
        <c:axId val="4590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9077064"/>
        <c:crosses val="autoZero"/>
        <c:auto val="1"/>
        <c:lblAlgn val="ctr"/>
        <c:lblOffset val="100"/>
        <c:noMultiLvlLbl val="0"/>
      </c:catAx>
      <c:valAx>
        <c:axId val="45907706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in"/>
        <c:tickLblPos val="nextTo"/>
        <c:crossAx val="45907667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0.03721</cdr:y>
    </cdr:from>
    <cdr:to>
      <cdr:x>0.95</cdr:x>
      <cdr:y>0.09303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203200"/>
          <a:ext cx="7315200" cy="304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accent3">
                  <a:lumMod val="50000"/>
                </a:schemeClr>
              </a:solidFill>
            </a:rPr>
            <a:t>78.4%                                            78.1%                                     79.6%                                           94.4%                                      70.8</a:t>
          </a:r>
        </a:p>
        <a:p xmlns:a="http://schemas.openxmlformats.org/drawingml/2006/main">
          <a:endParaRPr lang="en-US" sz="11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0" tIns="46216" rIns="92430" bIns="462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0" tIns="46216" rIns="92430" bIns="46216" rtlCol="0"/>
          <a:lstStyle>
            <a:lvl1pPr algn="r">
              <a:defRPr sz="1200"/>
            </a:lvl1pPr>
          </a:lstStyle>
          <a:p>
            <a:fld id="{1EF44BB3-45F7-4DE4-BEE8-CCCDBDA0445D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6" rIns="92430" bIns="462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0" tIns="46216" rIns="92430" bIns="462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30" tIns="46216" rIns="92430" bIns="462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30" tIns="46216" rIns="92430" bIns="46216" rtlCol="0" anchor="b"/>
          <a:lstStyle>
            <a:lvl1pPr algn="r">
              <a:defRPr sz="1200"/>
            </a:lvl1pPr>
          </a:lstStyle>
          <a:p>
            <a:fld id="{50D676AC-8D5F-489C-AFDE-E4428422E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highereddata.org/Interactive/HSCollLinkFilters/HSGradAcademicPerformance.cf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6381C-D77C-4A78-9DC6-7B11C977D0B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</p:spPr>
        <p:txBody>
          <a:bodyPr/>
          <a:lstStyle/>
          <a:p>
            <a:r>
              <a:rPr lang="en-US" i="1" dirty="0"/>
              <a:t>This PowerPoint presentation has been designed</a:t>
            </a:r>
            <a:r>
              <a:rPr lang="en-US" i="1" baseline="0" dirty="0"/>
              <a:t> f</a:t>
            </a:r>
            <a:r>
              <a:rPr lang="en-US" i="1" dirty="0"/>
              <a:t>or both campus and district use.  The notes in italics are instructions</a:t>
            </a:r>
            <a:r>
              <a:rPr lang="en-US" i="1" baseline="0" dirty="0"/>
              <a:t> for the user.  </a:t>
            </a:r>
          </a:p>
          <a:p>
            <a:endParaRPr lang="en-US" i="1" baseline="0" dirty="0"/>
          </a:p>
          <a:p>
            <a:endParaRPr lang="en-US" i="1" dirty="0"/>
          </a:p>
          <a:p>
            <a:r>
              <a:rPr lang="en-US" i="1" dirty="0"/>
              <a:t>Insert</a:t>
            </a:r>
            <a:r>
              <a:rPr lang="en-US" i="1" baseline="0" dirty="0"/>
              <a:t> your own campus/district name into the title.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224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1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5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Insert the main point of contact district/campus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F91DD-7E9F-4B40-8C1A-109B181AD42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</p:spPr>
        <p:txBody>
          <a:bodyPr/>
          <a:lstStyle/>
          <a:p>
            <a:r>
              <a:rPr lang="en-US" i="1" dirty="0"/>
              <a:t>Link to HTML</a:t>
            </a:r>
            <a:r>
              <a:rPr lang="en-US" i="1" baseline="0" dirty="0"/>
              <a:t> TAPR System: https://rptsvr1.tea.texas.gov/perfreport/tapr/2019/index.html</a:t>
            </a:r>
          </a:p>
          <a:p>
            <a:endParaRPr lang="en-US" i="1" dirty="0"/>
          </a:p>
          <a:p>
            <a:r>
              <a:rPr lang="en-US" i="1" dirty="0"/>
              <a:t>Insert appropriate</a:t>
            </a:r>
            <a:r>
              <a:rPr lang="en-US" i="1" baseline="0" dirty="0"/>
              <a:t> district/campus website links.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172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0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7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To insert your data into this chart, follow these steps:</a:t>
            </a:r>
          </a:p>
          <a:p>
            <a:endParaRPr lang="en-US" i="1" dirty="0"/>
          </a:p>
          <a:p>
            <a:pPr marL="218576" indent="-218576">
              <a:buAutoNum type="arabicPeriod"/>
            </a:pPr>
            <a:r>
              <a:rPr lang="en-US" i="1" dirty="0"/>
              <a:t>Using your mouse, right click on the chart so that the whole chart is selected.</a:t>
            </a:r>
          </a:p>
          <a:p>
            <a:pPr marL="218576" indent="-218576">
              <a:buAutoNum type="arabicPeriod"/>
            </a:pPr>
            <a:r>
              <a:rPr lang="en-US" i="1" baseline="0" dirty="0"/>
              <a:t>Choose the “Edit Data…” option from the menu that pops up.</a:t>
            </a:r>
          </a:p>
          <a:p>
            <a:pPr marL="218576" indent="-218576">
              <a:buAutoNum type="arabicPeriod"/>
            </a:pPr>
            <a:r>
              <a:rPr lang="en-US" i="1" baseline="0" dirty="0"/>
              <a:t>An Excel spreadsheet will open. </a:t>
            </a:r>
          </a:p>
          <a:p>
            <a:pPr marL="218576" indent="-218576">
              <a:buAutoNum type="arabicPeriod"/>
            </a:pPr>
            <a:r>
              <a:rPr lang="en-US" i="1" baseline="0" dirty="0"/>
              <a:t>Enter your Class of 2018 Career or Military Ready (Annual Graduates) for each group into the student group columns.</a:t>
            </a:r>
          </a:p>
          <a:p>
            <a:pPr marL="218576" indent="-218576">
              <a:buAutoNum type="arabicPeriod"/>
            </a:pPr>
            <a:r>
              <a:rPr lang="en-US" i="1" baseline="0" dirty="0"/>
              <a:t>The chart will adjust automatically.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7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6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37090-3194-43D3-9140-45BCBB98C19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</p:spPr>
        <p:txBody>
          <a:bodyPr/>
          <a:lstStyle/>
          <a:p>
            <a:r>
              <a:rPr lang="en-US" dirty="0"/>
              <a:t>For more information about the report of violent or criminal incidents, please see the Safe</a:t>
            </a:r>
          </a:p>
          <a:p>
            <a:r>
              <a:rPr lang="en-US" dirty="0"/>
              <a:t>and Healthy Schools website at:</a:t>
            </a:r>
          </a:p>
          <a:p>
            <a:endParaRPr lang="en-US" dirty="0"/>
          </a:p>
          <a:p>
            <a:r>
              <a:rPr lang="en-US" dirty="0"/>
              <a:t>http://tea.texas.gov/Texas_Schools/Safe_and_Healthy_Schools/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6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37090-3194-43D3-9140-45BCBB98C19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1"/>
            <a:ext cx="5046663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2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Each High School will need a separate slide.  Right click on this slide and duplicate for the number</a:t>
            </a:r>
            <a:r>
              <a:rPr lang="en-US" i="1" baseline="0" dirty="0"/>
              <a:t> of High Schools in your district.  </a:t>
            </a:r>
          </a:p>
          <a:p>
            <a:r>
              <a:rPr lang="en-US" i="1" dirty="0"/>
              <a:t>Insert data</a:t>
            </a:r>
            <a:r>
              <a:rPr lang="en-US" i="1" baseline="0" dirty="0"/>
              <a:t> from the following link for each high school:  </a:t>
            </a:r>
          </a:p>
          <a:p>
            <a:endParaRPr lang="en-US" i="1" baseline="0" dirty="0"/>
          </a:p>
          <a:p>
            <a:r>
              <a:rPr lang="en-US" dirty="0">
                <a:hlinkClick r:id="rId3"/>
              </a:rPr>
              <a:t>http://www.txhighereddata.org/Interactive/HSCollLinkFilters/HSGradAcademicPerformance.cfm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The report is titled Report of 2016-2017 High School Graduates’ Enrollment and Academic Performance in Texas Public Higher Education in FY 2018. The first page explains the purpose of the report and data calculation methods.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676AC-8D5F-489C-AFDE-E4428422E6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F883-8A70-4600-A54A-B3153FE3C987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6644-265F-48B1-BAD9-321465A95B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384208"/>
            <a:ext cx="8763000" cy="281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Fabens Independent School District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2022-2023 Annual Performance Report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695" y="3352800"/>
            <a:ext cx="2536610" cy="28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7CA84-F724-2744-3612-17E471D5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93" y="1447628"/>
            <a:ext cx="7175614" cy="3962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697C46-43C6-F378-EFAA-BB073D36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93" y="5410371"/>
            <a:ext cx="720609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6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54B82-06B4-9948-C1B4-0DBF7535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80" y="643467"/>
            <a:ext cx="52638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7564022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04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 of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College and Career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Ready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Graduates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64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Advanced Course/Dual Enrollment Completion (Grades 9-12)</a:t>
            </a:r>
            <a:br>
              <a:rPr lang="en-US" dirty="0">
                <a:solidFill>
                  <a:prstClr val="black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4652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2045"/>
              </p:ext>
            </p:extLst>
          </p:nvPr>
        </p:nvGraphicFramePr>
        <p:xfrm>
          <a:off x="841508" y="1924110"/>
          <a:ext cx="7769091" cy="458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Subject 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FABENS ISD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751"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51.8%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122">
                <a:tc>
                  <a:txBody>
                    <a:bodyPr/>
                    <a:lstStyle/>
                    <a:p>
                      <a:r>
                        <a:rPr lang="en-US" dirty="0"/>
                        <a:t>ENGLISH 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33.8%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751">
                <a:tc>
                  <a:txBody>
                    <a:bodyPr/>
                    <a:lstStyle/>
                    <a:p>
                      <a:r>
                        <a:rPr lang="en-US" dirty="0"/>
                        <a:t>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51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16.1%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751">
                <a:tc>
                  <a:txBody>
                    <a:bodyPr/>
                    <a:lstStyle/>
                    <a:p>
                      <a:r>
                        <a:rPr lang="en-US" dirty="0"/>
                        <a:t>SOCIAL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18.9%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5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7" name="Rectangle 3687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Violent and Criminal Incidents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74415"/>
              </p:ext>
            </p:extLst>
          </p:nvPr>
        </p:nvGraphicFramePr>
        <p:xfrm>
          <a:off x="762000" y="1655276"/>
          <a:ext cx="7467599" cy="4821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828">
                  <a:extLst>
                    <a:ext uri="{9D8B030D-6E8A-4147-A177-3AD203B41FA5}">
                      <a16:colId xmlns:a16="http://schemas.microsoft.com/office/drawing/2014/main" val="1985681832"/>
                    </a:ext>
                  </a:extLst>
                </a:gridCol>
                <a:gridCol w="3419987">
                  <a:extLst>
                    <a:ext uri="{9D8B030D-6E8A-4147-A177-3AD203B41FA5}">
                      <a16:colId xmlns:a16="http://schemas.microsoft.com/office/drawing/2014/main" val="261262646"/>
                    </a:ext>
                  </a:extLst>
                </a:gridCol>
                <a:gridCol w="698104">
                  <a:extLst>
                    <a:ext uri="{9D8B030D-6E8A-4147-A177-3AD203B41FA5}">
                      <a16:colId xmlns:a16="http://schemas.microsoft.com/office/drawing/2014/main" val="1681806441"/>
                    </a:ext>
                  </a:extLst>
                </a:gridCol>
                <a:gridCol w="740919">
                  <a:extLst>
                    <a:ext uri="{9D8B030D-6E8A-4147-A177-3AD203B41FA5}">
                      <a16:colId xmlns:a16="http://schemas.microsoft.com/office/drawing/2014/main" val="1905724790"/>
                    </a:ext>
                  </a:extLst>
                </a:gridCol>
                <a:gridCol w="801361">
                  <a:extLst>
                    <a:ext uri="{9D8B030D-6E8A-4147-A177-3AD203B41FA5}">
                      <a16:colId xmlns:a16="http://schemas.microsoft.com/office/drawing/2014/main" val="74927469"/>
                    </a:ext>
                  </a:extLst>
                </a:gridCol>
                <a:gridCol w="738400">
                  <a:extLst>
                    <a:ext uri="{9D8B030D-6E8A-4147-A177-3AD203B41FA5}">
                      <a16:colId xmlns:a16="http://schemas.microsoft.com/office/drawing/2014/main" val="777650133"/>
                    </a:ext>
                  </a:extLst>
                </a:gridCol>
              </a:tblGrid>
              <a:tr h="23567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Student Disciplinary Action Incident Counts by Reason Code: 2022-2023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562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Reason Code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70C0"/>
                          </a:solidFill>
                          <a:effectLst/>
                        </a:rPr>
                        <a:t>Description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ODI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FMS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2053096990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Used, exhibited, possessed firearm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1616634562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Used, exhibited possessed illegal knife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299340370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Used, exhibited, possessed illegal club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2924265106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Used, exhibited, possessed prohibited weapon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116264777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Arson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879102418"/>
                  </a:ext>
                </a:extLst>
              </a:tr>
              <a:tr h="350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Murder, capital murder, criminal attempt to commit murder/capital murder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706771492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Indecency with a child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743463424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Aggravated kidnapping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4142801982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Aggravated assault against school district employee/volunteer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1495928339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Aggravated assault against nonemployee/ volunteer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1499797713"/>
                  </a:ext>
                </a:extLst>
              </a:tr>
              <a:tr h="350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Sexual assault/aggravated sexual assault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against school district employee/volunteer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2450824752"/>
                  </a:ext>
                </a:extLst>
              </a:tr>
              <a:tr h="350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Sexual assault/aggravated sexual assault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against non-employee/volunteer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717382100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Felony controlled substance violation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405610834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Felony alcohol violation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726623453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n-US" sz="900" b="1">
                          <a:effectLst/>
                        </a:rPr>
                        <a:t>Aggravated robbery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012701592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Manslaughter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3268419561"/>
                  </a:ext>
                </a:extLst>
              </a:tr>
              <a:tr h="2356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Criminally negligent homicide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1" marR="45501" marT="0" marB="0"/>
                </a:tc>
                <a:extLst>
                  <a:ext uri="{0D108BD9-81ED-4DB2-BD59-A6C34878D82A}">
                    <a16:rowId xmlns:a16="http://schemas.microsoft.com/office/drawing/2014/main" val="958400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Prevention Measures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Promote Safe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SRO and Security Expansion</a:t>
            </a:r>
          </a:p>
          <a:p>
            <a:r>
              <a:rPr lang="en-US" dirty="0"/>
              <a:t>Leader in Me </a:t>
            </a:r>
          </a:p>
          <a:p>
            <a:pPr lvl="1"/>
            <a:r>
              <a:rPr lang="en-US" dirty="0"/>
              <a:t>Curriculum and training</a:t>
            </a:r>
          </a:p>
          <a:p>
            <a:pPr lvl="1"/>
            <a:r>
              <a:rPr lang="en-US" dirty="0"/>
              <a:t>Staff, Students, Families</a:t>
            </a:r>
          </a:p>
          <a:p>
            <a:r>
              <a:rPr lang="en-US" dirty="0"/>
              <a:t>Bullying Prevention Training – Staff and Students</a:t>
            </a:r>
          </a:p>
          <a:p>
            <a:r>
              <a:rPr lang="en-US" dirty="0"/>
              <a:t>Code of conduct prohibiting unsafe conduct</a:t>
            </a:r>
          </a:p>
          <a:p>
            <a:r>
              <a:rPr lang="en-US" dirty="0"/>
              <a:t>Administrator Discipline Training on Discipline Updates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At-risk Coordinator</a:t>
            </a:r>
          </a:p>
          <a:p>
            <a:r>
              <a:rPr lang="en-US" dirty="0"/>
              <a:t>Character Education </a:t>
            </a:r>
          </a:p>
          <a:p>
            <a:r>
              <a:rPr lang="en-US" dirty="0"/>
              <a:t>PBIS (Positive Behavior Interventions and Supports) All levels</a:t>
            </a:r>
          </a:p>
        </p:txBody>
      </p:sp>
    </p:spTree>
    <p:extLst>
      <p:ext uri="{BB962C8B-B14F-4D97-AF65-F5344CB8AC3E}">
        <p14:creationId xmlns:p14="http://schemas.microsoft.com/office/powerpoint/2010/main" val="400662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572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Texas Higher Education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Coordinating Board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Texas statute (TEC 51.403e) requires every district to include with its TAPR a report on student performance in postsecondary institutions during the first year enrolled after graduation from high school. The report includes:</a:t>
            </a:r>
          </a:p>
          <a:p>
            <a:pPr lvl="1"/>
            <a:r>
              <a:rPr lang="en-US" sz="2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Number of Total Graduates, disaggregated by attendance in Institutes of Higher Education</a:t>
            </a:r>
          </a:p>
          <a:p>
            <a:pPr lvl="1"/>
            <a:r>
              <a:rPr lang="en-US" sz="2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Number of Students within each GPA reporting band</a:t>
            </a:r>
          </a:p>
        </p:txBody>
      </p:sp>
    </p:spTree>
    <p:extLst>
      <p:ext uri="{BB962C8B-B14F-4D97-AF65-F5344CB8AC3E}">
        <p14:creationId xmlns:p14="http://schemas.microsoft.com/office/powerpoint/2010/main" val="212909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04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School Graduates from FY2021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Enrolled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Texas Public or Independent Higher Education in FY 2022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2823"/>
              </p:ext>
            </p:extLst>
          </p:nvPr>
        </p:nvGraphicFramePr>
        <p:xfrm>
          <a:off x="419100" y="1524000"/>
          <a:ext cx="8305800" cy="5029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66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Fabens High School</a:t>
                      </a:r>
                      <a:endParaRPr lang="en-US" sz="18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 Graduates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GPA for 1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Year in Public Higher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Education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in Texas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&lt;</a:t>
                      </a:r>
                      <a:r>
                        <a:rPr lang="en-US" sz="1400" b="1" baseline="0" dirty="0"/>
                        <a:t> 2.0</a:t>
                      </a:r>
                      <a:endParaRPr lang="en-US" sz="1400" b="1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2.0 – 2.49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2.5 – 2.99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3.0</a:t>
                      </a:r>
                      <a:r>
                        <a:rPr lang="en-US" sz="1400" b="1" baseline="0" dirty="0"/>
                        <a:t> – 3.49</a:t>
                      </a:r>
                      <a:endParaRPr lang="en-US" sz="1400" b="1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&gt; 3.5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Unknown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Four-Year</a:t>
                      </a:r>
                      <a:r>
                        <a:rPr lang="en-US" sz="1800" baseline="0" dirty="0"/>
                        <a:t> Public University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Two-Year Public Colleges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Independent Colleges &amp; Universities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Not Trackable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Not Found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108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Total High School Graduates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150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5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PEIMS Financial Reporting</a:t>
            </a:r>
            <a:br>
              <a:rPr lang="en-US" dirty="0"/>
            </a:br>
            <a:r>
              <a:rPr lang="en-US" sz="3100" dirty="0"/>
              <a:t>2021-2022 Actual Financial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660169"/>
              </p:ext>
            </p:extLst>
          </p:nvPr>
        </p:nvGraphicFramePr>
        <p:xfrm>
          <a:off x="533400" y="1198116"/>
          <a:ext cx="7924799" cy="5516985"/>
        </p:xfrm>
        <a:graphic>
          <a:graphicData uri="http://schemas.openxmlformats.org/drawingml/2006/table">
            <a:tbl>
              <a:tblPr firstRow="1" firstCol="1" bandRow="1"/>
              <a:tblGrid>
                <a:gridCol w="3516628">
                  <a:extLst>
                    <a:ext uri="{9D8B030D-6E8A-4147-A177-3AD203B41FA5}">
                      <a16:colId xmlns:a16="http://schemas.microsoft.com/office/drawing/2014/main" val="1361053321"/>
                    </a:ext>
                  </a:extLst>
                </a:gridCol>
                <a:gridCol w="1879781">
                  <a:extLst>
                    <a:ext uri="{9D8B030D-6E8A-4147-A177-3AD203B41FA5}">
                      <a16:colId xmlns:a16="http://schemas.microsoft.com/office/drawing/2014/main" val="222681356"/>
                    </a:ext>
                  </a:extLst>
                </a:gridCol>
                <a:gridCol w="1264195">
                  <a:extLst>
                    <a:ext uri="{9D8B030D-6E8A-4147-A177-3AD203B41FA5}">
                      <a16:colId xmlns:a16="http://schemas.microsoft.com/office/drawing/2014/main" val="2650565592"/>
                    </a:ext>
                  </a:extLst>
                </a:gridCol>
                <a:gridCol w="1264195">
                  <a:extLst>
                    <a:ext uri="{9D8B030D-6E8A-4147-A177-3AD203B41FA5}">
                      <a16:colId xmlns:a16="http://schemas.microsoft.com/office/drawing/2014/main" val="1450861603"/>
                    </a:ext>
                  </a:extLst>
                </a:gridCol>
              </a:tblGrid>
              <a:tr h="1828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Fabens ISD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78381"/>
                  </a:ext>
                </a:extLst>
              </a:tr>
              <a:tr h="321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Funds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Student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23478"/>
                  </a:ext>
                </a:extLst>
              </a:tr>
              <a:tr h="33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Operating Expenditures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5" marR="58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$29,544,149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$14,899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lbany A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38420"/>
                  </a:ext>
                </a:extLst>
              </a:tr>
              <a:tr h="335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Instruction(Function 11,95)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$16,293,577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55.15%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$8,217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00753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Instructional Resources &amp; Media Services (Function 12)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$1,198,722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4.06%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30162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Curriculum &amp; Staff Development (Function 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$187,988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0.64%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19596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Instructional Leadership (Function 21)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$936,737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3.17%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259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School Leadership (Function 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$1,368,594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4.63%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08312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Guidance Counseling Services (Function 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$1,143,026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3.87%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65415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Social Work Services (Function 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$91,857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0.31%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90644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Health Services (Function 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$429,060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1.45%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62351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Transportation (Function 34)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$506,927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1.72%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19599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Food Services (Function 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$1,475,515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4.99%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31907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Extracurricular (Function 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$795,892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2.69%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63553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General Administration (Function 41,92)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$1,213,059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4.11%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00824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Facilities Maintenance &amp; Operations (Function 51)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$3,122,654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10.57%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$1,575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64035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Security &amp; Monitoring Services (Function 52)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$284,661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0.96%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50695"/>
                  </a:ext>
                </a:extLst>
              </a:tr>
              <a:tr h="365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Data Processing Services (Function 53)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$388,391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1.31%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65321"/>
                  </a:ext>
                </a:extLst>
              </a:tr>
              <a:tr h="21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Community Services (Function 61)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lbany AM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$107,489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0.36%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lbany AMT"/>
                        </a:rPr>
                        <a:t>$54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6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6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F274-1DA6-4F3C-AED5-AFD5E85F7A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/>
              <a:t>District and Campus Goals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D714B-4816-4D93-817F-213FA0EBCF4B}"/>
              </a:ext>
            </a:extLst>
          </p:cNvPr>
          <p:cNvSpPr txBox="1"/>
          <p:nvPr/>
        </p:nvSpPr>
        <p:spPr>
          <a:xfrm>
            <a:off x="609600" y="1502688"/>
            <a:ext cx="75438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0" i="0" dirty="0">
                <a:solidFill>
                  <a:srgbClr val="333645"/>
                </a:solidFill>
                <a:effectLst/>
                <a:latin typeface="LibreFranklin"/>
              </a:rPr>
              <a:t>The district/ campus will provide a safe and orderly school climate, conducive to learning.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0" i="0" dirty="0">
                <a:solidFill>
                  <a:srgbClr val="333645"/>
                </a:solidFill>
                <a:effectLst/>
                <a:latin typeface="LibreFranklin"/>
              </a:rPr>
              <a:t>The district/ campus will increase student academic achievement while cultivating a growth mindset for all stakeholders.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0" i="0" dirty="0">
                <a:solidFill>
                  <a:srgbClr val="333645"/>
                </a:solidFill>
                <a:effectLst/>
                <a:latin typeface="LibreFranklin"/>
              </a:rPr>
              <a:t>The district/ campus will recruit, develop and retain highly qualified faculty, staff and support personnel to improve student academic excellence and ensure the postsecondary readiness of all students.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0" i="0" dirty="0">
                <a:solidFill>
                  <a:srgbClr val="333645"/>
                </a:solidFill>
                <a:effectLst/>
                <a:latin typeface="LibreFranklin"/>
              </a:rPr>
              <a:t>The district/ campus will build strong partnerships with parents, community and business members to promote a shared responsibility for student learning.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0" i="0" dirty="0">
                <a:solidFill>
                  <a:srgbClr val="333645"/>
                </a:solidFill>
                <a:effectLst/>
                <a:latin typeface="LibreFranklin"/>
              </a:rPr>
              <a:t>The district/ campus will operate in a fiscally sound manner through financial transparency.</a:t>
            </a: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Campus and District Improvement Plans: fabensisd.net      About Fabens</a:t>
            </a:r>
          </a:p>
        </p:txBody>
      </p:sp>
    </p:spTree>
    <p:extLst>
      <p:ext uri="{BB962C8B-B14F-4D97-AF65-F5344CB8AC3E}">
        <p14:creationId xmlns:p14="http://schemas.microsoft.com/office/powerpoint/2010/main" val="9033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5" name="Group 83974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9151631" cy="2021488"/>
            <a:chOff x="-1" y="-29768"/>
            <a:chExt cx="12202175" cy="1519356"/>
          </a:xfrm>
        </p:grpSpPr>
        <p:sp>
          <p:nvSpPr>
            <p:cNvPr id="83976" name="Rectangle 83975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77" name="Rectangle 83976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78" name="Rectangle 83977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722" y="5167418"/>
            <a:ext cx="6712268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Accessing the TAPR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88" y="1125165"/>
            <a:ext cx="3747798" cy="27077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0712" y="1030507"/>
            <a:ext cx="3747797" cy="2896295"/>
            <a:chOff x="4572000" y="1800761"/>
            <a:chExt cx="4572000" cy="3533239"/>
          </a:xfrm>
        </p:grpSpPr>
        <p:sp>
          <p:nvSpPr>
            <p:cNvPr id="10" name="TextBox 9"/>
            <p:cNvSpPr txBox="1"/>
            <p:nvPr/>
          </p:nvSpPr>
          <p:spPr>
            <a:xfrm>
              <a:off x="4572000" y="2943761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0664">
                <a:spcAft>
                  <a:spcPts val="600"/>
                </a:spcAft>
              </a:pPr>
              <a:r>
                <a:rPr lang="en-US" sz="648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2</a:t>
              </a:r>
              <a:endParaRPr lang="en-US" sz="800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010561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0664">
                <a:spcAft>
                  <a:spcPts val="600"/>
                </a:spcAft>
              </a:pPr>
              <a:r>
                <a:rPr lang="en-US" sz="648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3</a:t>
              </a:r>
              <a:endParaRPr lang="en-US" sz="800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800761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0664">
                <a:spcAft>
                  <a:spcPts val="600"/>
                </a:spcAft>
              </a:pPr>
              <a:r>
                <a:rPr lang="en-US" sz="648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800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2209800"/>
              <a:ext cx="3886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0664">
                <a:spcAft>
                  <a:spcPts val="600"/>
                </a:spcAft>
              </a:pPr>
              <a:r>
                <a:rPr lang="en-US" sz="1296" kern="1200">
                  <a:solidFill>
                    <a:schemeClr val="accent1"/>
                  </a:solidFill>
                  <a:latin typeface="Calibri" pitchFamily="34" charset="0"/>
                  <a:ea typeface="+mn-ea"/>
                  <a:cs typeface="+mn-cs"/>
                </a:rPr>
                <a:t>https://tea.texas.gov/texas-schools/accountability/academic-accountability/performance-reporting/texas-performance-reporting-system</a:t>
              </a:r>
              <a:endParaRPr lang="en-US" sz="567" kern="120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n-ea"/>
                <a:cs typeface="+mn-cs"/>
              </a:endParaRPr>
            </a:p>
            <a:p>
              <a:pPr defTabSz="740664">
                <a:spcAft>
                  <a:spcPts val="600"/>
                </a:spcAft>
              </a:pPr>
              <a:r>
                <a:rPr lang="en-US" sz="1944" kern="1200">
                  <a:solidFill>
                    <a:schemeClr val="accent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libri" pitchFamily="34" charset="0"/>
                  <a:ea typeface="+mn-ea"/>
                  <a:cs typeface="+mn-cs"/>
                </a:rPr>
                <a:t>www.fabensisd.net</a:t>
              </a:r>
            </a:p>
            <a:p>
              <a:pPr defTabSz="740664">
                <a:spcAft>
                  <a:spcPts val="600"/>
                </a:spcAft>
              </a:pPr>
              <a:endParaRPr lang="en-US" sz="1944" kern="120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n-ea"/>
                <a:cs typeface="+mn-cs"/>
              </a:endParaRPr>
            </a:p>
            <a:p>
              <a:pPr defTabSz="740664">
                <a:spcAft>
                  <a:spcPts val="600"/>
                </a:spcAft>
              </a:pPr>
              <a:endParaRPr lang="en-US" sz="648" kern="120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+mn-ea"/>
                <a:cs typeface="+mn-cs"/>
              </a:endParaRPr>
            </a:p>
            <a:p>
              <a:pPr defTabSz="740664">
                <a:spcAft>
                  <a:spcPts val="600"/>
                </a:spcAft>
              </a:pPr>
              <a:r>
                <a:rPr lang="en-US" sz="1944" kern="1200">
                  <a:solidFill>
                    <a:schemeClr val="accent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libri" pitchFamily="34" charset="0"/>
                  <a:ea typeface="+mn-ea"/>
                  <a:cs typeface="+mn-cs"/>
                </a:rPr>
                <a:t>Campus or District Offices</a:t>
              </a:r>
              <a:endParaRPr lang="en-US" sz="240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6C4CC-4101-F6B6-0FE7-655E2510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90525"/>
            <a:ext cx="818223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2022-2023 Accreditation Status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8DEFA-11EE-8F16-4564-945B49CD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2" y="3779979"/>
            <a:ext cx="7588949" cy="159367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FA0E51CA-85AA-2404-329B-55BBD669D61D}"/>
              </a:ext>
            </a:extLst>
          </p:cNvPr>
          <p:cNvSpPr txBox="1"/>
          <p:nvPr/>
        </p:nvSpPr>
        <p:spPr>
          <a:xfrm>
            <a:off x="1219200" y="1676400"/>
            <a:ext cx="6324600" cy="251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exasesf.org | Effective Schools Framework">
            <a:extLst>
              <a:ext uri="{FF2B5EF4-FFF2-40B4-BE49-F238E27FC236}">
                <a16:creationId xmlns:a16="http://schemas.microsoft.com/office/drawing/2014/main" id="{0C0B6A76-433A-2B98-62EC-D292497D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10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C2875-23E5-B0E0-83BA-A485E12C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31009"/>
            <a:ext cx="7010400" cy="51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1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4E3DD-2A18-3723-04D8-A0035BCE2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8" y="643467"/>
            <a:ext cx="7657822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43EAD-4DC5-D9CD-0080-8AB8B461D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4533"/>
            <a:ext cx="9144000" cy="6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44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762000"/>
            <a:ext cx="6984999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2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I - STAAR Question Types Video Series | ESC Region 13">
            <a:extLst>
              <a:ext uri="{FF2B5EF4-FFF2-40B4-BE49-F238E27FC236}">
                <a16:creationId xmlns:a16="http://schemas.microsoft.com/office/drawing/2014/main" id="{AC58CF2D-683F-9DD9-FC9F-B25D0C4E2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15606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1935DB0-36D0-5C2E-7342-262D3538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55514" y="2344729"/>
            <a:ext cx="6861971" cy="21645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lumMod val="60000"/>
                  <a:lumOff val="40000"/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53D31893-BB06-4F90-7CCA-0A7A2694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43039" y="2647828"/>
            <a:ext cx="6858001" cy="1567013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F8ABF93-7FE7-6D3B-6AD7-C3921745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33413" y="2763688"/>
            <a:ext cx="3022133" cy="409664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3C4FB21-0C2C-3F62-3EC5-DD378DBD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88220" y="-2595037"/>
            <a:ext cx="3140765" cy="8330843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accent5">
                  <a:lumMod val="60000"/>
                  <a:lumOff val="40000"/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09123-08D9-5B6C-CFA1-4930B77E7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"/>
          <a:stretch/>
        </p:blipFill>
        <p:spPr>
          <a:xfrm>
            <a:off x="482600" y="667949"/>
            <a:ext cx="8178799" cy="55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8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286A7-AA24-0FC7-8316-EDF5302A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74781"/>
            <a:ext cx="8178799" cy="53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9EFC0-9BA5-4F3A-0FF8-2B1815E7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3467"/>
            <a:ext cx="76200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6ED91-188C-B719-A3F7-48D6B14BF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780380"/>
            <a:ext cx="8178799" cy="52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7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BF548-FC8B-5C0E-C536-01C0F139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65736"/>
            <a:ext cx="8178799" cy="53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D80E7-1261-DC88-7CD1-EACC3E91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07178"/>
            <a:ext cx="5052536" cy="58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porate Blue and Orang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04269"/>
      </a:accent1>
      <a:accent2>
        <a:srgbClr val="91BED4"/>
      </a:accent2>
      <a:accent3>
        <a:srgbClr val="D9E8F5"/>
      </a:accent3>
      <a:accent4>
        <a:srgbClr val="FFFFFF"/>
      </a:accent4>
      <a:accent5>
        <a:srgbClr val="F26101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rporate Blue and Orang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304269"/>
    </a:accent1>
    <a:accent2>
      <a:srgbClr val="91BED4"/>
    </a:accent2>
    <a:accent3>
      <a:srgbClr val="D9E8F5"/>
    </a:accent3>
    <a:accent4>
      <a:srgbClr val="FFFFFF"/>
    </a:accent4>
    <a:accent5>
      <a:srgbClr val="F26101"/>
    </a:accent5>
    <a:accent6>
      <a:srgbClr val="000000"/>
    </a:accent6>
    <a:hlink>
      <a:srgbClr val="FFFFFF"/>
    </a:hlink>
    <a:folHlink>
      <a:srgbClr val="FFFF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259CD05-802F-4018-A284-9A5354BE04F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0E396AA-A056-4F18-8E42-74DD5416D50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6244AD4-B606-4ED9-B1F0-594E88C784F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FCF79F6-0856-46F3-BAE5-584CB557358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7E4CF4E-9D33-4C17-A175-2081106CD8C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6B2C8E4-7741-4188-B15F-73F8E461CF7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B6681F5-9785-41EA-B4DA-BBC9F817180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3306A8A-AC4B-4A77-8CFB-370A780DF33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D72E681-D014-47C3-BE3A-86B4C489698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B04F250-6CFA-4871-9208-6AF49270E46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80AFE25-897A-41E0-940D-E3F26D4BEE1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4E0FC11-99B9-4768-BB4D-528C91E79C7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94142</TotalTime>
  <Words>1166</Words>
  <Application>Microsoft Office PowerPoint</Application>
  <PresentationFormat>On-screen Show (4:3)</PresentationFormat>
  <Paragraphs>323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Albany AMT</vt:lpstr>
      <vt:lpstr>Arial</vt:lpstr>
      <vt:lpstr>Calibri</vt:lpstr>
      <vt:lpstr>LibreFranklin</vt:lpstr>
      <vt:lpstr>Office Theme</vt:lpstr>
      <vt:lpstr>Fabens Independent School District 2022-2023 Annual Performance Report</vt:lpstr>
      <vt:lpstr>Accessing the TAPR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Course/Dual Enrollment Completion (Grades 9-12)  </vt:lpstr>
      <vt:lpstr>Violent and Criminal Incidents</vt:lpstr>
      <vt:lpstr>Prevention Measures to  Promote Safe Campuses</vt:lpstr>
      <vt:lpstr>Texas Higher Education  Coordinating Board</vt:lpstr>
      <vt:lpstr>PowerPoint Presentation</vt:lpstr>
      <vt:lpstr>PEIMS Financial Reporting 2021-2022 Actual Financial Data</vt:lpstr>
      <vt:lpstr>District and Campus Goals</vt:lpstr>
      <vt:lpstr>2022-2023 Accreditation Status</vt:lpstr>
      <vt:lpstr>PowerPoint Presentation</vt:lpstr>
      <vt:lpstr>PowerPoint Presentation</vt:lpstr>
      <vt:lpstr>PowerPoint Presentation</vt:lpstr>
      <vt:lpstr>PowerPoint Presentation</vt:lpstr>
    </vt:vector>
  </TitlesOfParts>
  <Company>Education Service Center Region XIII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Academic Performance Report Template</dc:title>
  <dc:creator>jdelgado</dc:creator>
  <cp:lastModifiedBy>Michele Gonzalez</cp:lastModifiedBy>
  <cp:revision>309</cp:revision>
  <cp:lastPrinted>2024-02-15T00:04:32Z</cp:lastPrinted>
  <dcterms:created xsi:type="dcterms:W3CDTF">2010-10-29T20:07:42Z</dcterms:created>
  <dcterms:modified xsi:type="dcterms:W3CDTF">2024-02-15T00:04:58Z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e5615f-6c77-4c4d-bc28-c568853b1528_Enabled">
    <vt:lpwstr>true</vt:lpwstr>
  </property>
  <property fmtid="{D5CDD505-2E9C-101B-9397-08002B2CF9AE}" pid="3" name="MSIP_Label_1de5615f-6c77-4c4d-bc28-c568853b1528_SetDate">
    <vt:lpwstr>2024-02-12T22:58:38Z</vt:lpwstr>
  </property>
  <property fmtid="{D5CDD505-2E9C-101B-9397-08002B2CF9AE}" pid="4" name="MSIP_Label_1de5615f-6c77-4c4d-bc28-c568853b1528_Method">
    <vt:lpwstr>Standard</vt:lpwstr>
  </property>
  <property fmtid="{D5CDD505-2E9C-101B-9397-08002B2CF9AE}" pid="5" name="MSIP_Label_1de5615f-6c77-4c4d-bc28-c568853b1528_Name">
    <vt:lpwstr>defa4170-0d19-0005-0004-bc88714345d2</vt:lpwstr>
  </property>
  <property fmtid="{D5CDD505-2E9C-101B-9397-08002B2CF9AE}" pid="6" name="MSIP_Label_1de5615f-6c77-4c4d-bc28-c568853b1528_SiteId">
    <vt:lpwstr>8c896f8d-b853-4daf-8aa5-f1d4a2daa1e3</vt:lpwstr>
  </property>
  <property fmtid="{D5CDD505-2E9C-101B-9397-08002B2CF9AE}" pid="7" name="MSIP_Label_1de5615f-6c77-4c4d-bc28-c568853b1528_ActionId">
    <vt:lpwstr>b12c209d-c573-4c57-a95a-7ab692b31816</vt:lpwstr>
  </property>
  <property fmtid="{D5CDD505-2E9C-101B-9397-08002B2CF9AE}" pid="8" name="MSIP_Label_1de5615f-6c77-4c4d-bc28-c568853b1528_ContentBits">
    <vt:lpwstr>0</vt:lpwstr>
  </property>
</Properties>
</file>