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6"/>
  </p:notesMasterIdLst>
  <p:handoutMasterIdLst>
    <p:handoutMasterId r:id="rId17"/>
  </p:handoutMasterIdLst>
  <p:sldIdLst>
    <p:sldId id="326" r:id="rId3"/>
    <p:sldId id="267" r:id="rId4"/>
    <p:sldId id="298" r:id="rId5"/>
    <p:sldId id="293" r:id="rId6"/>
    <p:sldId id="270" r:id="rId7"/>
    <p:sldId id="312" r:id="rId8"/>
    <p:sldId id="319" r:id="rId9"/>
    <p:sldId id="292" r:id="rId10"/>
    <p:sldId id="287" r:id="rId11"/>
    <p:sldId id="327" r:id="rId12"/>
    <p:sldId id="329" r:id="rId13"/>
    <p:sldId id="323" r:id="rId14"/>
    <p:sldId id="308" r:id="rId15"/>
  </p:sldIdLst>
  <p:sldSz cx="12192000" cy="6858000"/>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BFA"/>
    <a:srgbClr val="F9E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0" autoAdjust="0"/>
    <p:restoredTop sz="94216" autoAdjust="0"/>
  </p:normalViewPr>
  <p:slideViewPr>
    <p:cSldViewPr snapToGrid="0">
      <p:cViewPr varScale="1">
        <p:scale>
          <a:sx n="96" d="100"/>
          <a:sy n="96" d="100"/>
        </p:scale>
        <p:origin x="102" y="318"/>
      </p:cViewPr>
      <p:guideLst>
        <p:guide pos="3840"/>
        <p:guide orient="horz" pos="2160"/>
      </p:guideLst>
    </p:cSldViewPr>
  </p:slideViewPr>
  <p:notesTextViewPr>
    <p:cViewPr>
      <p:scale>
        <a:sx n="3" d="2"/>
        <a:sy n="3" d="2"/>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3.5219675097110628E-3"/>
          <c:y val="0.12364888139242255"/>
          <c:w val="0.97417223826211885"/>
          <c:h val="0.7761468086608323"/>
        </c:manualLayout>
      </c:layout>
      <c:barChart>
        <c:barDir val="col"/>
        <c:grouping val="clustered"/>
        <c:varyColors val="0"/>
        <c:ser>
          <c:idx val="0"/>
          <c:order val="0"/>
          <c:tx>
            <c:strRef>
              <c:f>Sheet1!$B$1</c:f>
              <c:strCache>
                <c:ptCount val="1"/>
                <c:pt idx="0">
                  <c:v>Total Assessments</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0"/>
              <c:layout>
                <c:manualLayout>
                  <c:x val="4.1010495323942315E-8"/>
                  <c:y val="9.3144380849436659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3134587177281234"/>
                      <c:h val="7.3878444380303318E-2"/>
                    </c:manualLayout>
                  </c15:layout>
                </c:ext>
                <c:ext xmlns:c16="http://schemas.microsoft.com/office/drawing/2014/chart" uri="{C3380CC4-5D6E-409C-BE32-E72D297353CC}">
                  <c16:uniqueId val="{00000001-688F-47EF-8F88-E3110AF7054B}"/>
                </c:ext>
              </c:extLst>
            </c:dLbl>
            <c:dLbl>
              <c:idx val="1"/>
              <c:layout>
                <c:manualLayout>
                  <c:x val="7.7698484440740997E-4"/>
                  <c:y val="9.828176164082271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4384587074754998"/>
                      <c:h val="9.4428776614045543E-2"/>
                    </c:manualLayout>
                  </c15:layout>
                </c:ext>
                <c:ext xmlns:c16="http://schemas.microsoft.com/office/drawing/2014/chart" uri="{C3380CC4-5D6E-409C-BE32-E72D297353CC}">
                  <c16:uniqueId val="{00000002-688F-47EF-8F88-E3110AF7054B}"/>
                </c:ext>
              </c:extLst>
            </c:dLbl>
            <c:dLbl>
              <c:idx val="2"/>
              <c:layout>
                <c:manualLayout>
                  <c:x val="5.870242300669103E-4"/>
                  <c:y val="0.12140108767083223"/>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1608406200097916"/>
                      <c:h val="0.11754790037700555"/>
                    </c:manualLayout>
                  </c15:layout>
                </c:ext>
                <c:ext xmlns:c16="http://schemas.microsoft.com/office/drawing/2014/chart" uri="{C3380CC4-5D6E-409C-BE32-E72D297353CC}">
                  <c16:uniqueId val="{00000003-688F-47EF-8F88-E3110AF7054B}"/>
                </c:ext>
              </c:extLst>
            </c:dLbl>
            <c:dLbl>
              <c:idx val="3"/>
              <c:layout>
                <c:manualLayout>
                  <c:x val="1.7609375348093862E-3"/>
                  <c:y val="0.1124102161850452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1931843550320732"/>
                      <c:h val="8.5836270082336838E-2"/>
                    </c:manualLayout>
                  </c15:layout>
                </c:ext>
                <c:ext xmlns:c16="http://schemas.microsoft.com/office/drawing/2014/chart" uri="{C3380CC4-5D6E-409C-BE32-E72D297353CC}">
                  <c16:uniqueId val="{00000004-688F-47EF-8F88-E3110AF7054B}"/>
                </c:ext>
              </c:extLst>
            </c:dLbl>
            <c:dLbl>
              <c:idx val="4"/>
              <c:layout>
                <c:manualLayout>
                  <c:x val="2.3479783398073751E-3"/>
                  <c:y val="8.32674785531190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88F-47EF-8F88-E3110AF7054B}"/>
                </c:ext>
              </c:extLst>
            </c:dLbl>
            <c:dLbl>
              <c:idx val="5"/>
              <c:layout>
                <c:manualLayout>
                  <c:x val="0"/>
                  <c:y val="8.75059845763283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27-49CC-B998-D0EF4124547F}"/>
                </c:ext>
              </c:extLst>
            </c:dLbl>
            <c:dLbl>
              <c:idx val="6"/>
              <c:layout>
                <c:manualLayout>
                  <c:x val="0"/>
                  <c:y val="7.72308184594572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27-49CC-B998-D0EF4124547F}"/>
                </c:ext>
              </c:extLst>
            </c:dLbl>
            <c:dLbl>
              <c:idx val="7"/>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8.896349335929353E-2"/>
                      <c:h val="3.869894552119061E-2"/>
                    </c:manualLayout>
                  </c15:layout>
                </c:ext>
                <c:ext xmlns:c16="http://schemas.microsoft.com/office/drawing/2014/chart" uri="{C3380CC4-5D6E-409C-BE32-E72D297353CC}">
                  <c16:uniqueId val="{00000004-2127-49CC-B998-D0EF4124547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trendline>
            <c:spPr>
              <a:ln w="19050" cap="rnd">
                <a:solidFill>
                  <a:schemeClr val="accent1"/>
                </a:solidFill>
                <a:prstDash val="sysDash"/>
              </a:ln>
              <a:effectLst/>
            </c:spPr>
            <c:trendlineType val="linear"/>
            <c:dispRSqr val="0"/>
            <c:dispEq val="0"/>
          </c:trendline>
          <c:errBars>
            <c:errBarType val="both"/>
            <c:errValType val="stdErr"/>
            <c:noEndCap val="0"/>
            <c:spPr>
              <a:noFill/>
              <a:ln w="9525">
                <a:solidFill>
                  <a:schemeClr val="dk1">
                    <a:lumMod val="50000"/>
                    <a:lumOff val="50000"/>
                  </a:schemeClr>
                </a:solidFill>
                <a:round/>
              </a:ln>
              <a:effectLst/>
            </c:spPr>
          </c:errBars>
          <c:cat>
            <c:strRef>
              <c:f>Sheet1!$A$2:$A$9</c:f>
              <c:strCache>
                <c:ptCount val="8"/>
                <c:pt idx="0">
                  <c:v>FY'18</c:v>
                </c:pt>
                <c:pt idx="1">
                  <c:v>FY'19</c:v>
                </c:pt>
                <c:pt idx="2">
                  <c:v>FY'20</c:v>
                </c:pt>
                <c:pt idx="3">
                  <c:v>FY'21</c:v>
                </c:pt>
                <c:pt idx="4">
                  <c:v>FY'22</c:v>
                </c:pt>
                <c:pt idx="5">
                  <c:v>FY'23</c:v>
                </c:pt>
                <c:pt idx="6">
                  <c:v>FY'24</c:v>
                </c:pt>
                <c:pt idx="7">
                  <c:v>FY '25</c:v>
                </c:pt>
              </c:strCache>
            </c:strRef>
          </c:cat>
          <c:val>
            <c:numRef>
              <c:f>Sheet1!$B$2:$B$9</c:f>
              <c:numCache>
                <c:formatCode>#,##0</c:formatCode>
                <c:ptCount val="8"/>
                <c:pt idx="0">
                  <c:v>5905464662</c:v>
                </c:pt>
                <c:pt idx="1">
                  <c:v>6136959631</c:v>
                </c:pt>
                <c:pt idx="2">
                  <c:v>6248158936</c:v>
                </c:pt>
                <c:pt idx="3">
                  <c:v>6493218653</c:v>
                </c:pt>
                <c:pt idx="4">
                  <c:v>6507142424</c:v>
                </c:pt>
                <c:pt idx="5">
                  <c:v>6576440723</c:v>
                </c:pt>
                <c:pt idx="6">
                  <c:v>7006654954</c:v>
                </c:pt>
                <c:pt idx="7">
                  <c:v>7861365591</c:v>
                </c:pt>
              </c:numCache>
            </c:numRef>
          </c:val>
          <c:extLst>
            <c:ext xmlns:c16="http://schemas.microsoft.com/office/drawing/2014/chart" uri="{C3380CC4-5D6E-409C-BE32-E72D297353CC}">
              <c16:uniqueId val="{00000000-859F-4D00-BB2C-8FB66840D7F8}"/>
            </c:ext>
          </c:extLst>
        </c:ser>
        <c:dLbls>
          <c:dLblPos val="inEnd"/>
          <c:showLegendKey val="0"/>
          <c:showVal val="1"/>
          <c:showCatName val="0"/>
          <c:showSerName val="0"/>
          <c:showPercent val="0"/>
          <c:showBubbleSize val="0"/>
        </c:dLbls>
        <c:gapWidth val="41"/>
        <c:axId val="455246816"/>
        <c:axId val="455250096"/>
      </c:barChart>
      <c:catAx>
        <c:axId val="455246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2"/>
                </a:solidFill>
                <a:effectLst/>
                <a:latin typeface="+mn-lt"/>
                <a:ea typeface="+mn-ea"/>
                <a:cs typeface="+mn-cs"/>
              </a:defRPr>
            </a:pPr>
            <a:endParaRPr lang="en-US"/>
          </a:p>
        </c:txPr>
        <c:crossAx val="455250096"/>
        <c:crosses val="autoZero"/>
        <c:auto val="1"/>
        <c:lblAlgn val="ctr"/>
        <c:lblOffset val="100"/>
        <c:noMultiLvlLbl val="0"/>
      </c:catAx>
      <c:valAx>
        <c:axId val="455250096"/>
        <c:scaling>
          <c:orientation val="minMax"/>
        </c:scaling>
        <c:delete val="1"/>
        <c:axPos val="l"/>
        <c:numFmt formatCode="#,##0" sourceLinked="1"/>
        <c:majorTickMark val="none"/>
        <c:minorTickMark val="none"/>
        <c:tickLblPos val="nextTo"/>
        <c:crossAx val="45524681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3-03-08T11:17:17.385" idx="1">
    <p:pos x="7680" y="869"/>
    <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0.19761</cdr:x>
      <cdr:y>0.49169</cdr:y>
    </cdr:from>
    <cdr:to>
      <cdr:x>0.23957</cdr:x>
      <cdr:y>0.59136</cdr:y>
    </cdr:to>
    <cdr:sp macro="" textlink="">
      <cdr:nvSpPr>
        <cdr:cNvPr id="2" name="TextBox 1"/>
        <cdr:cNvSpPr txBox="1"/>
      </cdr:nvSpPr>
      <cdr:spPr>
        <a:xfrm xmlns:a="http://schemas.openxmlformats.org/drawingml/2006/main">
          <a:off x="1897250" y="2293748"/>
          <a:ext cx="402956" cy="4649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0.0943</cdr:x>
      <cdr:y>0.53488</cdr:y>
    </cdr:from>
    <cdr:to>
      <cdr:x>0.13949</cdr:x>
      <cdr:y>0.66113</cdr:y>
    </cdr:to>
    <cdr:sp macro="" textlink="">
      <cdr:nvSpPr>
        <cdr:cNvPr id="3" name="TextBox 2"/>
        <cdr:cNvSpPr txBox="1"/>
      </cdr:nvSpPr>
      <cdr:spPr>
        <a:xfrm xmlns:a="http://schemas.openxmlformats.org/drawingml/2006/main">
          <a:off x="905359" y="2495226"/>
          <a:ext cx="433952" cy="5889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0.04155</cdr:x>
      <cdr:y>0.46844</cdr:y>
    </cdr:from>
    <cdr:to>
      <cdr:x>0.17192</cdr:x>
      <cdr:y>0.62126</cdr:y>
    </cdr:to>
    <cdr:sp macro="" textlink="">
      <cdr:nvSpPr>
        <cdr:cNvPr id="4" name="TextBox 3"/>
        <cdr:cNvSpPr txBox="1"/>
      </cdr:nvSpPr>
      <cdr:spPr>
        <a:xfrm xmlns:a="http://schemas.openxmlformats.org/drawingml/2006/main">
          <a:off x="449453" y="2185261"/>
          <a:ext cx="1410344" cy="7129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0.05014</cdr:x>
      <cdr:y>0.51163</cdr:y>
    </cdr:from>
    <cdr:to>
      <cdr:x>0.16905</cdr:x>
      <cdr:y>0.74086</cdr:y>
    </cdr:to>
    <cdr:sp macro="" textlink="">
      <cdr:nvSpPr>
        <cdr:cNvPr id="5" name="TextBox 4"/>
        <cdr:cNvSpPr txBox="1"/>
      </cdr:nvSpPr>
      <cdr:spPr>
        <a:xfrm xmlns:a="http://schemas.openxmlformats.org/drawingml/2006/main">
          <a:off x="542441" y="2386738"/>
          <a:ext cx="1286360" cy="106938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0.0696</cdr:x>
      <cdr:y>0.46844</cdr:y>
    </cdr:from>
    <cdr:to>
      <cdr:x>0.1404</cdr:x>
      <cdr:y>0.62458</cdr:y>
    </cdr:to>
    <cdr:sp macro="" textlink="">
      <cdr:nvSpPr>
        <cdr:cNvPr id="6" name="TextBox 5"/>
        <cdr:cNvSpPr txBox="1"/>
      </cdr:nvSpPr>
      <cdr:spPr>
        <a:xfrm xmlns:a="http://schemas.openxmlformats.org/drawingml/2006/main">
          <a:off x="752960" y="2185260"/>
          <a:ext cx="765875" cy="7284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2000" dirty="0">
            <a:solidFill>
              <a:schemeClr val="bg1"/>
            </a:solidFill>
          </a:endParaRPr>
        </a:p>
      </cdr:txBody>
    </cdr:sp>
  </cdr:relSizeAnchor>
  <cdr:relSizeAnchor xmlns:cdr="http://schemas.openxmlformats.org/drawingml/2006/chartDrawing">
    <cdr:from>
      <cdr:x>0.26361</cdr:x>
      <cdr:y>0.46179</cdr:y>
    </cdr:from>
    <cdr:to>
      <cdr:x>0.32521</cdr:x>
      <cdr:y>0.5814</cdr:y>
    </cdr:to>
    <cdr:sp macro="" textlink="">
      <cdr:nvSpPr>
        <cdr:cNvPr id="7" name="TextBox 6"/>
        <cdr:cNvSpPr txBox="1"/>
      </cdr:nvSpPr>
      <cdr:spPr>
        <a:xfrm xmlns:a="http://schemas.openxmlformats.org/drawingml/2006/main">
          <a:off x="2851689" y="2154263"/>
          <a:ext cx="666427" cy="5579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0.25788</cdr:x>
      <cdr:y>0.46179</cdr:y>
    </cdr:from>
    <cdr:to>
      <cdr:x>0.31232</cdr:x>
      <cdr:y>0.56478</cdr:y>
    </cdr:to>
    <cdr:sp macro="" textlink="">
      <cdr:nvSpPr>
        <cdr:cNvPr id="8" name="TextBox 7"/>
        <cdr:cNvSpPr txBox="1"/>
      </cdr:nvSpPr>
      <cdr:spPr>
        <a:xfrm xmlns:a="http://schemas.openxmlformats.org/drawingml/2006/main">
          <a:off x="2789696" y="2154263"/>
          <a:ext cx="588935" cy="4804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0.14375</cdr:x>
      <cdr:y>0.62265</cdr:y>
    </cdr:from>
    <cdr:to>
      <cdr:x>0.22917</cdr:x>
      <cdr:y>0.73139</cdr:y>
    </cdr:to>
    <cdr:sp macro="" textlink="">
      <cdr:nvSpPr>
        <cdr:cNvPr id="9" name="TextBox 8"/>
        <cdr:cNvSpPr txBox="1"/>
      </cdr:nvSpPr>
      <cdr:spPr>
        <a:xfrm xmlns:a="http://schemas.openxmlformats.org/drawingml/2006/main">
          <a:off x="1752599" y="3078356"/>
          <a:ext cx="1041401" cy="5376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solidFill>
                <a:schemeClr val="bg1"/>
              </a:solidFill>
            </a:rPr>
            <a:t>3.92%</a:t>
          </a:r>
        </a:p>
      </cdr:txBody>
    </cdr:sp>
  </cdr:relSizeAnchor>
  <cdr:relSizeAnchor xmlns:cdr="http://schemas.openxmlformats.org/drawingml/2006/chartDrawing">
    <cdr:from>
      <cdr:x>0.26458</cdr:x>
      <cdr:y>0.62265</cdr:y>
    </cdr:from>
    <cdr:to>
      <cdr:x>0.35104</cdr:x>
      <cdr:y>0.72454</cdr:y>
    </cdr:to>
    <cdr:sp macro="" textlink="">
      <cdr:nvSpPr>
        <cdr:cNvPr id="10" name="TextBox 9"/>
        <cdr:cNvSpPr txBox="1"/>
      </cdr:nvSpPr>
      <cdr:spPr>
        <a:xfrm xmlns:a="http://schemas.openxmlformats.org/drawingml/2006/main">
          <a:off x="3225800" y="3078356"/>
          <a:ext cx="1054100" cy="5037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solidFill>
                <a:schemeClr val="bg1"/>
              </a:solidFill>
            </a:rPr>
            <a:t>1.81%</a:t>
          </a:r>
        </a:p>
        <a:p xmlns:a="http://schemas.openxmlformats.org/drawingml/2006/main">
          <a:pPr algn="ctr"/>
          <a:endParaRPr lang="en-US" sz="1100" dirty="0"/>
        </a:p>
      </cdr:txBody>
    </cdr:sp>
  </cdr:relSizeAnchor>
  <cdr:relSizeAnchor xmlns:cdr="http://schemas.openxmlformats.org/drawingml/2006/chartDrawing">
    <cdr:from>
      <cdr:x>0.65903</cdr:x>
      <cdr:y>0.40532</cdr:y>
    </cdr:from>
    <cdr:to>
      <cdr:x>0.72063</cdr:x>
      <cdr:y>0.52159</cdr:y>
    </cdr:to>
    <cdr:sp macro="" textlink="">
      <cdr:nvSpPr>
        <cdr:cNvPr id="11" name="TextBox 10"/>
        <cdr:cNvSpPr txBox="1"/>
      </cdr:nvSpPr>
      <cdr:spPr>
        <a:xfrm xmlns:a="http://schemas.openxmlformats.org/drawingml/2006/main">
          <a:off x="7129221" y="1890792"/>
          <a:ext cx="666427" cy="5424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0.38646</cdr:x>
      <cdr:y>0.62265</cdr:y>
    </cdr:from>
    <cdr:to>
      <cdr:x>0.47396</cdr:x>
      <cdr:y>0.70852</cdr:y>
    </cdr:to>
    <cdr:sp macro="" textlink="">
      <cdr:nvSpPr>
        <cdr:cNvPr id="12" name="TextBox 11"/>
        <cdr:cNvSpPr txBox="1"/>
      </cdr:nvSpPr>
      <cdr:spPr>
        <a:xfrm xmlns:a="http://schemas.openxmlformats.org/drawingml/2006/main">
          <a:off x="4711701" y="3078356"/>
          <a:ext cx="1066800" cy="4245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solidFill>
                <a:schemeClr val="bg1"/>
              </a:solidFill>
            </a:rPr>
            <a:t>3.92%</a:t>
          </a:r>
        </a:p>
      </cdr:txBody>
    </cdr:sp>
  </cdr:relSizeAnchor>
  <cdr:relSizeAnchor xmlns:cdr="http://schemas.openxmlformats.org/drawingml/2006/chartDrawing">
    <cdr:from>
      <cdr:x>0.50937</cdr:x>
      <cdr:y>0.62595</cdr:y>
    </cdr:from>
    <cdr:to>
      <cdr:x>0.59479</cdr:x>
      <cdr:y>0.73164</cdr:y>
    </cdr:to>
    <cdr:sp macro="" textlink="">
      <cdr:nvSpPr>
        <cdr:cNvPr id="13" name="TextBox 12"/>
        <cdr:cNvSpPr txBox="1"/>
      </cdr:nvSpPr>
      <cdr:spPr>
        <a:xfrm xmlns:a="http://schemas.openxmlformats.org/drawingml/2006/main">
          <a:off x="6210300" y="3094671"/>
          <a:ext cx="1041399" cy="5225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solidFill>
                <a:schemeClr val="bg1"/>
              </a:solidFill>
            </a:rPr>
            <a:t>.21%</a:t>
          </a:r>
        </a:p>
        <a:p xmlns:a="http://schemas.openxmlformats.org/drawingml/2006/main">
          <a:pPr algn="ctr"/>
          <a:endParaRPr lang="en-US" dirty="0"/>
        </a:p>
        <a:p xmlns:a="http://schemas.openxmlformats.org/drawingml/2006/main">
          <a:pPr algn="ctr"/>
          <a:endParaRPr lang="en-US" sz="1100" dirty="0"/>
        </a:p>
      </cdr:txBody>
    </cdr:sp>
  </cdr:relSizeAnchor>
  <cdr:relSizeAnchor xmlns:cdr="http://schemas.openxmlformats.org/drawingml/2006/chartDrawing">
    <cdr:from>
      <cdr:x>0.91547</cdr:x>
      <cdr:y>0.57804</cdr:y>
    </cdr:from>
    <cdr:to>
      <cdr:x>1</cdr:x>
      <cdr:y>0.76299</cdr:y>
    </cdr:to>
    <cdr:sp macro="" textlink="">
      <cdr:nvSpPr>
        <cdr:cNvPr id="14" name="TextBox 13">
          <a:extLst xmlns:a="http://schemas.openxmlformats.org/drawingml/2006/main">
            <a:ext uri="{FF2B5EF4-FFF2-40B4-BE49-F238E27FC236}">
              <a16:creationId xmlns:a16="http://schemas.microsoft.com/office/drawing/2014/main" id="{1CC1646F-7394-44CA-B130-2B4ABD6F1555}"/>
            </a:ext>
          </a:extLst>
        </cdr:cNvPr>
        <cdr:cNvSpPr txBox="1"/>
      </cdr:nvSpPr>
      <cdr:spPr>
        <a:xfrm xmlns:a="http://schemas.openxmlformats.org/drawingml/2006/main">
          <a:off x="9903417" y="2857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0.62917</cdr:x>
      <cdr:y>0.63036</cdr:y>
    </cdr:from>
    <cdr:to>
      <cdr:x>0.71458</cdr:x>
      <cdr:y>0.73054</cdr:y>
    </cdr:to>
    <cdr:sp macro="" textlink="">
      <cdr:nvSpPr>
        <cdr:cNvPr id="15" name="TextBox 14">
          <a:extLst xmlns:a="http://schemas.openxmlformats.org/drawingml/2006/main">
            <a:ext uri="{FF2B5EF4-FFF2-40B4-BE49-F238E27FC236}">
              <a16:creationId xmlns:a16="http://schemas.microsoft.com/office/drawing/2014/main" id="{0185E4F5-0C11-45D1-B0C0-85AEC23F76F5}"/>
            </a:ext>
          </a:extLst>
        </cdr:cNvPr>
        <cdr:cNvSpPr txBox="1"/>
      </cdr:nvSpPr>
      <cdr:spPr>
        <a:xfrm xmlns:a="http://schemas.openxmlformats.org/drawingml/2006/main">
          <a:off x="7670800" y="3116451"/>
          <a:ext cx="1041400" cy="4953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b="1" dirty="0">
              <a:solidFill>
                <a:schemeClr val="bg1"/>
              </a:solidFill>
            </a:rPr>
            <a:t>1.06%</a:t>
          </a:r>
        </a:p>
      </cdr:txBody>
    </cdr:sp>
  </cdr:relSizeAnchor>
  <cdr:relSizeAnchor xmlns:cdr="http://schemas.openxmlformats.org/drawingml/2006/chartDrawing">
    <cdr:from>
      <cdr:x>0.88333</cdr:x>
      <cdr:y>0.59439</cdr:y>
    </cdr:from>
    <cdr:to>
      <cdr:x>0.94722</cdr:x>
      <cdr:y>0.68687</cdr:y>
    </cdr:to>
    <cdr:sp macro="" textlink="">
      <cdr:nvSpPr>
        <cdr:cNvPr id="17" name="TextBox 16">
          <a:extLst xmlns:a="http://schemas.openxmlformats.org/drawingml/2006/main">
            <a:ext uri="{FF2B5EF4-FFF2-40B4-BE49-F238E27FC236}">
              <a16:creationId xmlns:a16="http://schemas.microsoft.com/office/drawing/2014/main" id="{84CB6965-DD55-42F1-9E4C-3C0DFAA0ABDD}"/>
            </a:ext>
          </a:extLst>
        </cdr:cNvPr>
        <cdr:cNvSpPr txBox="1"/>
      </cdr:nvSpPr>
      <cdr:spPr>
        <a:xfrm xmlns:a="http://schemas.openxmlformats.org/drawingml/2006/main">
          <a:off x="10769599" y="2938651"/>
          <a:ext cx="778933"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0.75208</cdr:x>
      <cdr:y>0.62925</cdr:y>
    </cdr:from>
    <cdr:to>
      <cdr:x>0.83854</cdr:x>
      <cdr:y>0.77457</cdr:y>
    </cdr:to>
    <cdr:sp macro="" textlink="">
      <cdr:nvSpPr>
        <cdr:cNvPr id="18" name="TextBox 17">
          <a:extLst xmlns:a="http://schemas.openxmlformats.org/drawingml/2006/main">
            <a:ext uri="{FF2B5EF4-FFF2-40B4-BE49-F238E27FC236}">
              <a16:creationId xmlns:a16="http://schemas.microsoft.com/office/drawing/2014/main" id="{92315BDF-1A45-4067-A225-03D91A649F69}"/>
            </a:ext>
          </a:extLst>
        </cdr:cNvPr>
        <cdr:cNvSpPr txBox="1"/>
      </cdr:nvSpPr>
      <cdr:spPr>
        <a:xfrm xmlns:a="http://schemas.openxmlformats.org/drawingml/2006/main">
          <a:off x="9169401" y="3110986"/>
          <a:ext cx="1054099" cy="7184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solidFill>
                <a:schemeClr val="bg1"/>
              </a:solidFill>
            </a:rPr>
            <a:t>6.54%</a:t>
          </a:r>
        </a:p>
      </cdr:txBody>
    </cdr:sp>
  </cdr:relSizeAnchor>
  <cdr:relSizeAnchor xmlns:cdr="http://schemas.openxmlformats.org/drawingml/2006/chartDrawing">
    <cdr:from>
      <cdr:x>0.88021</cdr:x>
      <cdr:y>0.62779</cdr:y>
    </cdr:from>
    <cdr:to>
      <cdr:x>0.95208</cdr:x>
      <cdr:y>0.76136</cdr:y>
    </cdr:to>
    <cdr:sp macro="" textlink="">
      <cdr:nvSpPr>
        <cdr:cNvPr id="16" name="TextBox 15">
          <a:extLst xmlns:a="http://schemas.openxmlformats.org/drawingml/2006/main">
            <a:ext uri="{FF2B5EF4-FFF2-40B4-BE49-F238E27FC236}">
              <a16:creationId xmlns:a16="http://schemas.microsoft.com/office/drawing/2014/main" id="{08100B50-6E2A-4ECE-92A1-E8950D449632}"/>
            </a:ext>
          </a:extLst>
        </cdr:cNvPr>
        <cdr:cNvSpPr txBox="1"/>
      </cdr:nvSpPr>
      <cdr:spPr>
        <a:xfrm xmlns:a="http://schemas.openxmlformats.org/drawingml/2006/main">
          <a:off x="10731500" y="3103751"/>
          <a:ext cx="876300" cy="660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0.87396</cdr:x>
      <cdr:y>0.62779</cdr:y>
    </cdr:from>
    <cdr:to>
      <cdr:x>0.95937</cdr:x>
      <cdr:y>0.73568</cdr:y>
    </cdr:to>
    <cdr:sp macro="" textlink="">
      <cdr:nvSpPr>
        <cdr:cNvPr id="19" name="TextBox 18">
          <a:extLst xmlns:a="http://schemas.openxmlformats.org/drawingml/2006/main">
            <a:ext uri="{FF2B5EF4-FFF2-40B4-BE49-F238E27FC236}">
              <a16:creationId xmlns:a16="http://schemas.microsoft.com/office/drawing/2014/main" id="{81DA1746-8FCF-419E-B0F5-895FFE330AF5}"/>
            </a:ext>
          </a:extLst>
        </cdr:cNvPr>
        <cdr:cNvSpPr txBox="1"/>
      </cdr:nvSpPr>
      <cdr:spPr>
        <a:xfrm xmlns:a="http://schemas.openxmlformats.org/drawingml/2006/main">
          <a:off x="10655300" y="3103751"/>
          <a:ext cx="10414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solidFill>
                <a:schemeClr val="bg1"/>
              </a:solidFill>
            </a:rPr>
            <a:t>12.10%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407"/>
          </a:xfrm>
          <a:prstGeom prst="rect">
            <a:avLst/>
          </a:prstGeom>
        </p:spPr>
        <p:txBody>
          <a:bodyPr vert="horz" lIns="91956" tIns="45979" rIns="91956" bIns="45979"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3407"/>
          </a:xfrm>
          <a:prstGeom prst="rect">
            <a:avLst/>
          </a:prstGeom>
        </p:spPr>
        <p:txBody>
          <a:bodyPr vert="horz" lIns="91956" tIns="45979" rIns="91956" bIns="45979" rtlCol="0"/>
          <a:lstStyle>
            <a:lvl1pPr algn="r">
              <a:defRPr sz="1200"/>
            </a:lvl1pPr>
          </a:lstStyle>
          <a:p>
            <a:fld id="{65DD71D7-55AC-46BD-81B3-09AB2F9EFBD8}" type="datetimeFigureOut">
              <a:rPr lang="en-US" smtClean="0"/>
              <a:t>3/13/2024</a:t>
            </a:fld>
            <a:endParaRPr lang="en-US" dirty="0"/>
          </a:p>
        </p:txBody>
      </p:sp>
      <p:sp>
        <p:nvSpPr>
          <p:cNvPr id="4" name="Footer Placeholder 3"/>
          <p:cNvSpPr>
            <a:spLocks noGrp="1"/>
          </p:cNvSpPr>
          <p:nvPr>
            <p:ph type="ftr" sz="quarter" idx="2"/>
          </p:nvPr>
        </p:nvSpPr>
        <p:spPr>
          <a:xfrm>
            <a:off x="0" y="8772669"/>
            <a:ext cx="2971800" cy="463406"/>
          </a:xfrm>
          <a:prstGeom prst="rect">
            <a:avLst/>
          </a:prstGeom>
        </p:spPr>
        <p:txBody>
          <a:bodyPr vert="horz" lIns="91956" tIns="45979" rIns="91956" bIns="459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772669"/>
            <a:ext cx="2971800" cy="463406"/>
          </a:xfrm>
          <a:prstGeom prst="rect">
            <a:avLst/>
          </a:prstGeom>
        </p:spPr>
        <p:txBody>
          <a:bodyPr vert="horz" lIns="91956" tIns="45979" rIns="91956" bIns="45979" rtlCol="0" anchor="b"/>
          <a:lstStyle>
            <a:lvl1pPr algn="r">
              <a:defRPr sz="1200"/>
            </a:lvl1pPr>
          </a:lstStyle>
          <a:p>
            <a:fld id="{2840BD58-3BFF-4EAF-BB8B-AC67FE801E47}" type="slidenum">
              <a:rPr lang="en-US" smtClean="0"/>
              <a:t>‹#›</a:t>
            </a:fld>
            <a:endParaRPr lang="en-US" dirty="0"/>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407"/>
          </a:xfrm>
          <a:prstGeom prst="rect">
            <a:avLst/>
          </a:prstGeom>
        </p:spPr>
        <p:txBody>
          <a:bodyPr vert="horz" lIns="91956" tIns="45979" rIns="91956" bIns="45979" rtlCol="0"/>
          <a:lstStyle>
            <a:lvl1pPr algn="l">
              <a:defRPr sz="1200"/>
            </a:lvl1pPr>
          </a:lstStyle>
          <a:p>
            <a:endParaRPr lang="en-US" dirty="0"/>
          </a:p>
        </p:txBody>
      </p:sp>
      <p:sp>
        <p:nvSpPr>
          <p:cNvPr id="3" name="Date Placeholder 2"/>
          <p:cNvSpPr>
            <a:spLocks noGrp="1"/>
          </p:cNvSpPr>
          <p:nvPr>
            <p:ph type="dt" idx="1"/>
          </p:nvPr>
        </p:nvSpPr>
        <p:spPr>
          <a:xfrm>
            <a:off x="3884613" y="0"/>
            <a:ext cx="2971800" cy="463407"/>
          </a:xfrm>
          <a:prstGeom prst="rect">
            <a:avLst/>
          </a:prstGeom>
        </p:spPr>
        <p:txBody>
          <a:bodyPr vert="horz" lIns="91956" tIns="45979" rIns="91956" bIns="45979" rtlCol="0"/>
          <a:lstStyle>
            <a:lvl1pPr algn="r">
              <a:defRPr sz="1200"/>
            </a:lvl1pPr>
          </a:lstStyle>
          <a:p>
            <a:fld id="{1F89424F-BB59-4F4E-9822-4CA3E770FFD2}" type="datetimeFigureOut">
              <a:rPr lang="en-US" smtClean="0"/>
              <a:t>3/13/2024</a:t>
            </a:fld>
            <a:endParaRPr lang="en-US" dirty="0"/>
          </a:p>
        </p:txBody>
      </p:sp>
      <p:sp>
        <p:nvSpPr>
          <p:cNvPr id="4" name="Slide Image Placeholder 3"/>
          <p:cNvSpPr>
            <a:spLocks noGrp="1" noRot="1" noChangeAspect="1"/>
          </p:cNvSpPr>
          <p:nvPr>
            <p:ph type="sldImg" idx="2"/>
          </p:nvPr>
        </p:nvSpPr>
        <p:spPr>
          <a:xfrm>
            <a:off x="660400" y="1154113"/>
            <a:ext cx="5537200" cy="3116262"/>
          </a:xfrm>
          <a:prstGeom prst="rect">
            <a:avLst/>
          </a:prstGeom>
          <a:noFill/>
          <a:ln w="12700">
            <a:solidFill>
              <a:prstClr val="black"/>
            </a:solidFill>
          </a:ln>
        </p:spPr>
        <p:txBody>
          <a:bodyPr vert="horz" lIns="91956" tIns="45979" rIns="91956" bIns="45979" rtlCol="0" anchor="ctr"/>
          <a:lstStyle/>
          <a:p>
            <a:endParaRPr lang="en-US" dirty="0"/>
          </a:p>
        </p:txBody>
      </p:sp>
      <p:sp>
        <p:nvSpPr>
          <p:cNvPr id="5" name="Notes Placeholder 4"/>
          <p:cNvSpPr>
            <a:spLocks noGrp="1"/>
          </p:cNvSpPr>
          <p:nvPr>
            <p:ph type="body" sz="quarter" idx="3"/>
          </p:nvPr>
        </p:nvSpPr>
        <p:spPr>
          <a:xfrm>
            <a:off x="685800" y="4444862"/>
            <a:ext cx="5486400" cy="3117175"/>
          </a:xfrm>
          <a:prstGeom prst="rect">
            <a:avLst/>
          </a:prstGeom>
        </p:spPr>
        <p:txBody>
          <a:bodyPr vert="horz" lIns="91956" tIns="45979" rIns="91956" bIns="459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2971800" cy="463406"/>
          </a:xfrm>
          <a:prstGeom prst="rect">
            <a:avLst/>
          </a:prstGeom>
        </p:spPr>
        <p:txBody>
          <a:bodyPr vert="horz" lIns="91956" tIns="45979" rIns="91956" bIns="459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72669"/>
            <a:ext cx="2971800" cy="463406"/>
          </a:xfrm>
          <a:prstGeom prst="rect">
            <a:avLst/>
          </a:prstGeom>
        </p:spPr>
        <p:txBody>
          <a:bodyPr vert="horz" lIns="91956" tIns="45979" rIns="91956" bIns="45979" rtlCol="0" anchor="b"/>
          <a:lstStyle>
            <a:lvl1pPr algn="r">
              <a:defRPr sz="1200"/>
            </a:lvl1pPr>
          </a:lstStyle>
          <a:p>
            <a:fld id="{68322CDD-9D6C-4F63-9EC2-648226624108}" type="slidenum">
              <a:rPr lang="en-US" smtClean="0"/>
              <a:t>‹#›</a:t>
            </a:fld>
            <a:endParaRPr lang="en-US" dirty="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pPr/>
              <a:t>‹#›</a:t>
            </a:fld>
            <a:endParaRPr lang="en-US" dirty="0"/>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10"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9.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Excel_Worksheet.xlsx"/></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434108"/>
            <a:ext cx="10058400" cy="1828800"/>
          </a:xfrm>
        </p:spPr>
        <p:txBody>
          <a:bodyPr>
            <a:normAutofit fontScale="90000"/>
          </a:bodyPr>
          <a:lstStyle/>
          <a:p>
            <a:pPr algn="ctr"/>
            <a:r>
              <a:rPr lang="en-US" dirty="0"/>
              <a:t>Proposed levy rates for the Fiscal year ending June 30, 2025</a:t>
            </a:r>
          </a:p>
        </p:txBody>
      </p:sp>
    </p:spTree>
    <p:extLst>
      <p:ext uri="{BB962C8B-B14F-4D97-AF65-F5344CB8AC3E}">
        <p14:creationId xmlns:p14="http://schemas.microsoft.com/office/powerpoint/2010/main" val="276086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074" name="Picture 2" descr="Bonds Pictures | Download Free Images on Unsplash">
            <a:extLst>
              <a:ext uri="{FF2B5EF4-FFF2-40B4-BE49-F238E27FC236}">
                <a16:creationId xmlns:a16="http://schemas.microsoft.com/office/drawing/2014/main" id="{B6023C1B-B657-41C4-BC34-4F36697686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7116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D908106-6233-46ED-B54B-E04CC1865C65}"/>
              </a:ext>
            </a:extLst>
          </p:cNvPr>
          <p:cNvPicPr>
            <a:picLocks noChangeAspect="1"/>
          </p:cNvPicPr>
          <p:nvPr/>
        </p:nvPicPr>
        <p:blipFill>
          <a:blip r:embed="rId3"/>
          <a:stretch>
            <a:fillRect/>
          </a:stretch>
        </p:blipFill>
        <p:spPr>
          <a:xfrm>
            <a:off x="4711700" y="0"/>
            <a:ext cx="7480300" cy="6858000"/>
          </a:xfrm>
          <a:prstGeom prst="rect">
            <a:avLst/>
          </a:prstGeom>
        </p:spPr>
      </p:pic>
    </p:spTree>
    <p:extLst>
      <p:ext uri="{BB962C8B-B14F-4D97-AF65-F5344CB8AC3E}">
        <p14:creationId xmlns:p14="http://schemas.microsoft.com/office/powerpoint/2010/main" val="393255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D03C8-A655-498F-B2ED-54D62D84F092}"/>
              </a:ext>
            </a:extLst>
          </p:cNvPr>
          <p:cNvSpPr>
            <a:spLocks noGrp="1"/>
          </p:cNvSpPr>
          <p:nvPr>
            <p:ph type="title"/>
          </p:nvPr>
        </p:nvSpPr>
        <p:spPr>
          <a:xfrm>
            <a:off x="7721599" y="-254000"/>
            <a:ext cx="4470401" cy="2235200"/>
          </a:xfrm>
        </p:spPr>
        <p:txBody>
          <a:bodyPr>
            <a:normAutofit/>
          </a:bodyPr>
          <a:lstStyle/>
          <a:p>
            <a:pPr algn="ctr"/>
            <a:r>
              <a:rPr lang="en-US" dirty="0"/>
              <a:t>Tax InCREMENT FINANCING (tif)</a:t>
            </a:r>
          </a:p>
        </p:txBody>
      </p:sp>
      <p:sp>
        <p:nvSpPr>
          <p:cNvPr id="4" name="Text Placeholder 3">
            <a:extLst>
              <a:ext uri="{FF2B5EF4-FFF2-40B4-BE49-F238E27FC236}">
                <a16:creationId xmlns:a16="http://schemas.microsoft.com/office/drawing/2014/main" id="{416EE949-E184-4179-A606-3259EAF0008D}"/>
              </a:ext>
            </a:extLst>
          </p:cNvPr>
          <p:cNvSpPr>
            <a:spLocks noGrp="1"/>
          </p:cNvSpPr>
          <p:nvPr>
            <p:ph type="body" sz="half" idx="2"/>
          </p:nvPr>
        </p:nvSpPr>
        <p:spPr>
          <a:xfrm>
            <a:off x="7937500" y="2413000"/>
            <a:ext cx="4051300" cy="4114800"/>
          </a:xfrm>
        </p:spPr>
        <p:txBody>
          <a:bodyPr>
            <a:normAutofit/>
          </a:bodyPr>
          <a:lstStyle/>
          <a:p>
            <a:r>
              <a:rPr lang="en-US" b="1" dirty="0"/>
              <a:t>Once an area is deemed a TIF, county commission issues bonds to build infrastructure.  Businesses then invest by building factories, retail stores, offices, etc.   Base taxes before development are remitted to the levying bodies.  Taxes on the added development are remitted to the county commission to repay the bonds. </a:t>
            </a:r>
          </a:p>
          <a:p>
            <a:r>
              <a:rPr lang="en-US" b="1" dirty="0"/>
              <a:t>School Aid Formula factors in TIFs; therefore, county boards are made whole.</a:t>
            </a:r>
            <a:endParaRPr lang="en-US" dirty="0"/>
          </a:p>
        </p:txBody>
      </p:sp>
      <p:graphicFrame>
        <p:nvGraphicFramePr>
          <p:cNvPr id="5" name="Object 4">
            <a:extLst>
              <a:ext uri="{FF2B5EF4-FFF2-40B4-BE49-F238E27FC236}">
                <a16:creationId xmlns:a16="http://schemas.microsoft.com/office/drawing/2014/main" id="{9970C7C3-D19C-42AC-A4EE-1FE82100DF02}"/>
              </a:ext>
            </a:extLst>
          </p:cNvPr>
          <p:cNvGraphicFramePr>
            <a:graphicFrameLocks noChangeAspect="1"/>
          </p:cNvGraphicFramePr>
          <p:nvPr>
            <p:extLst>
              <p:ext uri="{D42A27DB-BD31-4B8C-83A1-F6EECF244321}">
                <p14:modId xmlns:p14="http://schemas.microsoft.com/office/powerpoint/2010/main" val="3344074928"/>
              </p:ext>
            </p:extLst>
          </p:nvPr>
        </p:nvGraphicFramePr>
        <p:xfrm>
          <a:off x="1" y="0"/>
          <a:ext cx="7721598" cy="6858000"/>
        </p:xfrm>
        <a:graphic>
          <a:graphicData uri="http://schemas.openxmlformats.org/presentationml/2006/ole">
            <mc:AlternateContent xmlns:mc="http://schemas.openxmlformats.org/markup-compatibility/2006">
              <mc:Choice xmlns:v="urn:schemas-microsoft-com:vml" Requires="v">
                <p:oleObj spid="_x0000_s4098" name="Worksheet" r:id="rId3" imgW="7610546" imgH="9772520" progId="Excel.Sheet.12">
                  <p:embed/>
                </p:oleObj>
              </mc:Choice>
              <mc:Fallback>
                <p:oleObj name="Worksheet" r:id="rId3" imgW="7610546" imgH="9772520" progId="Excel.Sheet.12">
                  <p:embed/>
                  <p:pic>
                    <p:nvPicPr>
                      <p:cNvPr id="5" name="Object 4">
                        <a:extLst>
                          <a:ext uri="{FF2B5EF4-FFF2-40B4-BE49-F238E27FC236}">
                            <a16:creationId xmlns:a16="http://schemas.microsoft.com/office/drawing/2014/main" id="{9970C7C3-D19C-42AC-A4EE-1FE82100DF02}"/>
                          </a:ext>
                        </a:extLst>
                      </p:cNvPr>
                      <p:cNvPicPr/>
                      <p:nvPr/>
                    </p:nvPicPr>
                    <p:blipFill>
                      <a:blip r:embed="rId4"/>
                      <a:stretch>
                        <a:fillRect/>
                      </a:stretch>
                    </p:blipFill>
                    <p:spPr>
                      <a:xfrm>
                        <a:off x="1" y="0"/>
                        <a:ext cx="7721598" cy="6858000"/>
                      </a:xfrm>
                      <a:prstGeom prst="rect">
                        <a:avLst/>
                      </a:prstGeom>
                    </p:spPr>
                  </p:pic>
                </p:oleObj>
              </mc:Fallback>
            </mc:AlternateContent>
          </a:graphicData>
        </a:graphic>
      </p:graphicFrame>
    </p:spTree>
    <p:extLst>
      <p:ext uri="{BB962C8B-B14F-4D97-AF65-F5344CB8AC3E}">
        <p14:creationId xmlns:p14="http://schemas.microsoft.com/office/powerpoint/2010/main" val="118366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451" y="381000"/>
            <a:ext cx="11081287" cy="1143000"/>
          </a:xfrm>
        </p:spPr>
        <p:txBody>
          <a:bodyPr/>
          <a:lstStyle/>
          <a:p>
            <a:pPr algn="ctr"/>
            <a:r>
              <a:rPr lang="en-US" dirty="0"/>
              <a:t>Comparison of Projected property tax revenue    by levy type</a:t>
            </a:r>
          </a:p>
        </p:txBody>
      </p:sp>
      <p:graphicFrame>
        <p:nvGraphicFramePr>
          <p:cNvPr id="128" name="Table 127"/>
          <p:cNvGraphicFramePr>
            <a:graphicFrameLocks noGrp="1"/>
          </p:cNvGraphicFramePr>
          <p:nvPr>
            <p:extLst>
              <p:ext uri="{D42A27DB-BD31-4B8C-83A1-F6EECF244321}">
                <p14:modId xmlns:p14="http://schemas.microsoft.com/office/powerpoint/2010/main" val="2073197504"/>
              </p:ext>
            </p:extLst>
          </p:nvPr>
        </p:nvGraphicFramePr>
        <p:xfrm>
          <a:off x="449451" y="1816100"/>
          <a:ext cx="11515241" cy="3492503"/>
        </p:xfrm>
        <a:graphic>
          <a:graphicData uri="http://schemas.openxmlformats.org/drawingml/2006/table">
            <a:tbl>
              <a:tblPr firstRow="1" bandRow="1">
                <a:tableStyleId>{BDBED569-4797-4DF1-A0F4-6AAB3CD982D8}</a:tableStyleId>
              </a:tblPr>
              <a:tblGrid>
                <a:gridCol w="3087791">
                  <a:extLst>
                    <a:ext uri="{9D8B030D-6E8A-4147-A177-3AD203B41FA5}">
                      <a16:colId xmlns:a16="http://schemas.microsoft.com/office/drawing/2014/main" val="1063730115"/>
                    </a:ext>
                  </a:extLst>
                </a:gridCol>
                <a:gridCol w="2836580">
                  <a:extLst>
                    <a:ext uri="{9D8B030D-6E8A-4147-A177-3AD203B41FA5}">
                      <a16:colId xmlns:a16="http://schemas.microsoft.com/office/drawing/2014/main" val="3978931464"/>
                    </a:ext>
                  </a:extLst>
                </a:gridCol>
                <a:gridCol w="2781720">
                  <a:extLst>
                    <a:ext uri="{9D8B030D-6E8A-4147-A177-3AD203B41FA5}">
                      <a16:colId xmlns:a16="http://schemas.microsoft.com/office/drawing/2014/main" val="3383059864"/>
                    </a:ext>
                  </a:extLst>
                </a:gridCol>
                <a:gridCol w="2809150">
                  <a:extLst>
                    <a:ext uri="{9D8B030D-6E8A-4147-A177-3AD203B41FA5}">
                      <a16:colId xmlns:a16="http://schemas.microsoft.com/office/drawing/2014/main" val="3328060944"/>
                    </a:ext>
                  </a:extLst>
                </a:gridCol>
              </a:tblGrid>
              <a:tr h="421668">
                <a:tc>
                  <a:txBody>
                    <a:bodyPr/>
                    <a:lstStyle/>
                    <a:p>
                      <a:pPr algn="l" fontAlgn="b"/>
                      <a:r>
                        <a:rPr lang="en-US" sz="2000" b="1" i="0" u="sng" strike="noStrike" dirty="0">
                          <a:solidFill>
                            <a:srgbClr val="000000"/>
                          </a:solidFill>
                          <a:effectLst/>
                          <a:latin typeface="Calibri" panose="020F0502020204030204" pitchFamily="34" charset="0"/>
                        </a:rPr>
                        <a:t>Revenues</a:t>
                      </a:r>
                    </a:p>
                  </a:txBody>
                  <a:tcPr marL="9525" marR="9525" marT="9525" marB="0" anchor="b"/>
                </a:tc>
                <a:tc>
                  <a:txBody>
                    <a:bodyPr/>
                    <a:lstStyle/>
                    <a:p>
                      <a:pPr algn="ctr" fontAlgn="b"/>
                      <a:r>
                        <a:rPr lang="en-US" sz="2000" b="1" i="0" u="sng" strike="noStrike" dirty="0">
                          <a:solidFill>
                            <a:srgbClr val="000000"/>
                          </a:solidFill>
                          <a:effectLst/>
                          <a:latin typeface="Calibri" panose="020F0502020204030204" pitchFamily="34" charset="0"/>
                        </a:rPr>
                        <a:t>2023-2024</a:t>
                      </a:r>
                    </a:p>
                  </a:txBody>
                  <a:tcPr marL="9525" marR="9525" marT="9525" marB="0" anchor="b"/>
                </a:tc>
                <a:tc>
                  <a:txBody>
                    <a:bodyPr/>
                    <a:lstStyle/>
                    <a:p>
                      <a:pPr algn="ctr" fontAlgn="b"/>
                      <a:r>
                        <a:rPr lang="en-US" sz="2000" b="1" i="0" u="sng" strike="noStrike" dirty="0">
                          <a:solidFill>
                            <a:srgbClr val="000000"/>
                          </a:solidFill>
                          <a:effectLst/>
                          <a:latin typeface="Calibri" panose="020F0502020204030204" pitchFamily="34" charset="0"/>
                        </a:rPr>
                        <a:t>2024-2025</a:t>
                      </a:r>
                    </a:p>
                  </a:txBody>
                  <a:tcPr marL="9525" marR="9525" marT="9525" marB="0" anchor="b"/>
                </a:tc>
                <a:tc>
                  <a:txBody>
                    <a:bodyPr/>
                    <a:lstStyle/>
                    <a:p>
                      <a:pPr algn="ctr" fontAlgn="b"/>
                      <a:r>
                        <a:rPr lang="en-US" sz="2000" b="1" i="0" u="sng" strike="noStrike" dirty="0">
                          <a:solidFill>
                            <a:srgbClr val="000000"/>
                          </a:solidFill>
                          <a:effectLst/>
                          <a:latin typeface="Calibri" panose="020F0502020204030204" pitchFamily="34" charset="0"/>
                        </a:rPr>
                        <a:t>Increase/(Decrease)</a:t>
                      </a:r>
                    </a:p>
                  </a:txBody>
                  <a:tcPr marL="9525" marR="9525" marT="9525" marB="0" anchor="b"/>
                </a:tc>
                <a:extLst>
                  <a:ext uri="{0D108BD9-81ED-4DB2-BD59-A6C34878D82A}">
                    <a16:rowId xmlns:a16="http://schemas.microsoft.com/office/drawing/2014/main" val="4077455974"/>
                  </a:ext>
                </a:extLst>
              </a:tr>
              <a:tr h="614167">
                <a:tc>
                  <a:txBody>
                    <a:bodyPr/>
                    <a:lstStyle/>
                    <a:p>
                      <a:pPr algn="l" fontAlgn="b"/>
                      <a:r>
                        <a:rPr lang="en-US" sz="2000" b="1" i="0" u="none" strike="noStrike" dirty="0">
                          <a:solidFill>
                            <a:srgbClr val="000000"/>
                          </a:solidFill>
                          <a:effectLst/>
                          <a:latin typeface="Calibri" panose="020F0502020204030204" pitchFamily="34" charset="0"/>
                        </a:rPr>
                        <a:t>Regular Levy</a:t>
                      </a: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 $   35,876,496</a:t>
                      </a: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 $  40,917,546</a:t>
                      </a: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 $   5,041,050*</a:t>
                      </a:r>
                    </a:p>
                  </a:txBody>
                  <a:tcPr marL="9525" marR="9525" marT="9525" marB="0" anchor="b"/>
                </a:tc>
                <a:extLst>
                  <a:ext uri="{0D108BD9-81ED-4DB2-BD59-A6C34878D82A}">
                    <a16:rowId xmlns:a16="http://schemas.microsoft.com/office/drawing/2014/main" val="2237254563"/>
                  </a:ext>
                </a:extLst>
              </a:tr>
              <a:tr h="614167">
                <a:tc>
                  <a:txBody>
                    <a:bodyPr/>
                    <a:lstStyle/>
                    <a:p>
                      <a:pPr algn="l" fontAlgn="b"/>
                      <a:r>
                        <a:rPr lang="en-US" sz="2000" b="1" i="0" u="none" strike="noStrike" dirty="0">
                          <a:solidFill>
                            <a:srgbClr val="000000"/>
                          </a:solidFill>
                          <a:effectLst/>
                          <a:latin typeface="Calibri" panose="020F0502020204030204" pitchFamily="34" charset="0"/>
                        </a:rPr>
                        <a:t>Excess Levy</a:t>
                      </a: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 $   34,225,332 </a:t>
                      </a: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 $  39,258,517 </a:t>
                      </a: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 $   5,033,185</a:t>
                      </a:r>
                    </a:p>
                  </a:txBody>
                  <a:tcPr marL="9525" marR="9525" marT="9525" marB="0" anchor="b"/>
                </a:tc>
                <a:extLst>
                  <a:ext uri="{0D108BD9-81ED-4DB2-BD59-A6C34878D82A}">
                    <a16:rowId xmlns:a16="http://schemas.microsoft.com/office/drawing/2014/main" val="2829676626"/>
                  </a:ext>
                </a:extLst>
              </a:tr>
              <a:tr h="614167">
                <a:tc>
                  <a:txBody>
                    <a:bodyPr/>
                    <a:lstStyle/>
                    <a:p>
                      <a:pPr algn="l" fontAlgn="b"/>
                      <a:r>
                        <a:rPr lang="en-US" sz="2000" b="1" i="0" u="none" strike="noStrike" dirty="0">
                          <a:solidFill>
                            <a:srgbClr val="000000"/>
                          </a:solidFill>
                          <a:effectLst/>
                          <a:latin typeface="Calibri" panose="020F0502020204030204" pitchFamily="34" charset="0"/>
                        </a:rPr>
                        <a:t>Bond Levy</a:t>
                      </a:r>
                    </a:p>
                  </a:txBody>
                  <a:tcPr marL="9525" marR="9525" marT="9525" marB="0" anchor="b"/>
                </a:tc>
                <a:tc>
                  <a:txBody>
                    <a:bodyPr/>
                    <a:lstStyle/>
                    <a:p>
                      <a:pPr algn="ctr" fontAlgn="b"/>
                      <a:r>
                        <a:rPr lang="en-US" sz="2000" b="1" i="0" u="sng" strike="noStrike" dirty="0">
                          <a:solidFill>
                            <a:srgbClr val="000000"/>
                          </a:solidFill>
                          <a:effectLst/>
                          <a:latin typeface="Calibri" panose="020F0502020204030204" pitchFamily="34" charset="0"/>
                        </a:rPr>
                        <a:t> $     2,929,796 </a:t>
                      </a:r>
                    </a:p>
                  </a:txBody>
                  <a:tcPr marL="9525" marR="9525" marT="9525" marB="0" anchor="b"/>
                </a:tc>
                <a:tc>
                  <a:txBody>
                    <a:bodyPr/>
                    <a:lstStyle/>
                    <a:p>
                      <a:pPr algn="ctr" fontAlgn="b"/>
                      <a:r>
                        <a:rPr lang="en-US" sz="2000" b="1" i="0" u="sng" strike="noStrike" dirty="0">
                          <a:solidFill>
                            <a:srgbClr val="000000"/>
                          </a:solidFill>
                          <a:effectLst/>
                          <a:latin typeface="Calibri" panose="020F0502020204030204" pitchFamily="34" charset="0"/>
                        </a:rPr>
                        <a:t> $    2,924,296 </a:t>
                      </a:r>
                    </a:p>
                  </a:txBody>
                  <a:tcPr marL="9525" marR="9525" marT="9525" marB="0" anchor="b"/>
                </a:tc>
                <a:tc>
                  <a:txBody>
                    <a:bodyPr/>
                    <a:lstStyle/>
                    <a:p>
                      <a:pPr algn="ctr" fontAlgn="b"/>
                      <a:r>
                        <a:rPr lang="en-US" sz="2000" b="1" i="0" u="sng" strike="noStrike" dirty="0">
                          <a:solidFill>
                            <a:srgbClr val="000000"/>
                          </a:solidFill>
                          <a:effectLst/>
                          <a:latin typeface="Calibri" panose="020F0502020204030204" pitchFamily="34" charset="0"/>
                        </a:rPr>
                        <a:t> $    </a:t>
                      </a:r>
                      <a:r>
                        <a:rPr lang="en-US" sz="2000" b="1" i="0" u="sng" strike="noStrike" dirty="0">
                          <a:solidFill>
                            <a:srgbClr val="FF0000"/>
                          </a:solidFill>
                          <a:effectLst/>
                          <a:latin typeface="Calibri" panose="020F0502020204030204" pitchFamily="34" charset="0"/>
                        </a:rPr>
                        <a:t>( 5,500)</a:t>
                      </a:r>
                    </a:p>
                  </a:txBody>
                  <a:tcPr marL="9525" marR="9525" marT="9525" marB="0" anchor="b"/>
                </a:tc>
                <a:extLst>
                  <a:ext uri="{0D108BD9-81ED-4DB2-BD59-A6C34878D82A}">
                    <a16:rowId xmlns:a16="http://schemas.microsoft.com/office/drawing/2014/main" val="2769489498"/>
                  </a:ext>
                </a:extLst>
              </a:tr>
              <a:tr h="614167">
                <a:tc>
                  <a:txBody>
                    <a:bodyPr/>
                    <a:lstStyle/>
                    <a:p>
                      <a:pPr algn="l" fontAlgn="b"/>
                      <a:r>
                        <a:rPr lang="en-US" sz="2000" b="1" i="0" u="none" strike="noStrike" dirty="0">
                          <a:solidFill>
                            <a:srgbClr val="000000"/>
                          </a:solidFill>
                          <a:effectLst/>
                          <a:latin typeface="Calibri" panose="020F0502020204030204" pitchFamily="34" charset="0"/>
                        </a:rPr>
                        <a:t>    Total</a:t>
                      </a: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 $   73,031,624 </a:t>
                      </a: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 $  83,100,359 </a:t>
                      </a: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 $    10,068,735</a:t>
                      </a:r>
                    </a:p>
                  </a:txBody>
                  <a:tcPr marL="9525" marR="9525" marT="9525" marB="0" anchor="b"/>
                </a:tc>
                <a:extLst>
                  <a:ext uri="{0D108BD9-81ED-4DB2-BD59-A6C34878D82A}">
                    <a16:rowId xmlns:a16="http://schemas.microsoft.com/office/drawing/2014/main" val="1692727873"/>
                  </a:ext>
                </a:extLst>
              </a:tr>
              <a:tr h="614167">
                <a:tc>
                  <a:txBody>
                    <a:bodyPr/>
                    <a:lstStyle/>
                    <a:p>
                      <a:pPr algn="l" fontAlgn="b"/>
                      <a:r>
                        <a:rPr lang="en-US" sz="2000" b="1" i="0" u="none" strike="noStrike" dirty="0">
                          <a:solidFill>
                            <a:srgbClr val="000000"/>
                          </a:solidFill>
                          <a:effectLst/>
                          <a:latin typeface="Calibri" panose="020F0502020204030204" pitchFamily="34" charset="0"/>
                        </a:rPr>
                        <a:t>Growth Facilities - Projected</a:t>
                      </a: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       0.00</a:t>
                      </a: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             0.00</a:t>
                      </a: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  0.00</a:t>
                      </a:r>
                      <a:endParaRPr lang="en-US" sz="2000" b="1"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17368152"/>
                  </a:ext>
                </a:extLst>
              </a:tr>
            </a:tbl>
          </a:graphicData>
        </a:graphic>
      </p:graphicFrame>
      <p:sp>
        <p:nvSpPr>
          <p:cNvPr id="3" name="TextBox 2">
            <a:extLst>
              <a:ext uri="{FF2B5EF4-FFF2-40B4-BE49-F238E27FC236}">
                <a16:creationId xmlns:a16="http://schemas.microsoft.com/office/drawing/2014/main" id="{691D27F8-D803-478D-B71A-2D39E672170C}"/>
              </a:ext>
            </a:extLst>
          </p:cNvPr>
          <p:cNvSpPr txBox="1"/>
          <p:nvPr/>
        </p:nvSpPr>
        <p:spPr>
          <a:xfrm>
            <a:off x="1930400" y="5600703"/>
            <a:ext cx="8750300" cy="369332"/>
          </a:xfrm>
          <a:prstGeom prst="rect">
            <a:avLst/>
          </a:prstGeom>
          <a:noFill/>
        </p:spPr>
        <p:txBody>
          <a:bodyPr wrap="square" rtlCol="0">
            <a:spAutoFit/>
          </a:bodyPr>
          <a:lstStyle/>
          <a:p>
            <a:pPr algn="ctr"/>
            <a:r>
              <a:rPr lang="en-US" dirty="0"/>
              <a:t>*</a:t>
            </a:r>
            <a:r>
              <a:rPr lang="en-US" b="1" dirty="0"/>
              <a:t>85% of Regular Levy Dollars are allocated as local share in funding formula</a:t>
            </a:r>
          </a:p>
        </p:txBody>
      </p:sp>
    </p:spTree>
    <p:extLst>
      <p:ext uri="{BB962C8B-B14F-4D97-AF65-F5344CB8AC3E}">
        <p14:creationId xmlns:p14="http://schemas.microsoft.com/office/powerpoint/2010/main" val="175117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6576" y="0"/>
            <a:ext cx="4498848" cy="685800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6576" y="0"/>
            <a:ext cx="4498848" cy="6858000"/>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6576" y="0"/>
            <a:ext cx="4498848" cy="6858000"/>
          </a:xfrm>
          <a:prstGeom prst="rect">
            <a:avLst/>
          </a:prstGeom>
        </p:spPr>
      </p:pic>
    </p:spTree>
    <p:extLst>
      <p:ext uri="{BB962C8B-B14F-4D97-AF65-F5344CB8AC3E}">
        <p14:creationId xmlns:p14="http://schemas.microsoft.com/office/powerpoint/2010/main" val="402735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Monongalia County BOARD OF EDUCATION</a:t>
            </a:r>
            <a:br>
              <a:rPr lang="en-US" dirty="0"/>
            </a:br>
            <a:r>
              <a:rPr lang="en-US" dirty="0"/>
              <a:t>Schedule of proposed levy rates</a:t>
            </a:r>
          </a:p>
        </p:txBody>
      </p:sp>
      <p:sp>
        <p:nvSpPr>
          <p:cNvPr id="3" name="Content Placeholder 2"/>
          <p:cNvSpPr>
            <a:spLocks noGrp="1"/>
          </p:cNvSpPr>
          <p:nvPr>
            <p:ph idx="1"/>
          </p:nvPr>
        </p:nvSpPr>
        <p:spPr/>
        <p:txBody>
          <a:bodyPr/>
          <a:lstStyle/>
          <a:p>
            <a:r>
              <a:rPr lang="en-US" b="1" dirty="0"/>
              <a:t>County assessors are required to issue to all levying bodies certificates of valuation certifying the assessed valuation of all property in the county by March 3rd of each year. A copy is to be provided to the Department of Education and to the State Auditor’s office.</a:t>
            </a:r>
          </a:p>
          <a:p>
            <a:r>
              <a:rPr lang="en-US" b="1" dirty="0"/>
              <a:t>Per WV Code sections §11-8-9 &amp; §11-8-12, between March 7</a:t>
            </a:r>
            <a:r>
              <a:rPr lang="en-US" b="1" baseline="30000" dirty="0"/>
              <a:t>th</a:t>
            </a:r>
            <a:r>
              <a:rPr lang="en-US" b="1" dirty="0"/>
              <a:t> and March 28</a:t>
            </a:r>
            <a:r>
              <a:rPr lang="en-US" b="1" baseline="30000" dirty="0"/>
              <a:t>th</a:t>
            </a:r>
            <a:r>
              <a:rPr lang="en-US" b="1" dirty="0"/>
              <a:t>, each county board is required to hold a meeting or meetings to ascertain the fiscal condition of the board and determine the amount to be raised by the levy of taxes. Once the rates have been approved by the board, they will be submitted to the State Auditors’ Office and the Department of Education.</a:t>
            </a:r>
          </a:p>
          <a:p>
            <a:r>
              <a:rPr lang="en-US" b="1" dirty="0"/>
              <a:t>After receiving approval from the State Auditor, the board is statutorily required to reconvene the March 13th meeting  on the third Tuesday in April to officially enter all levies.</a:t>
            </a:r>
          </a:p>
          <a:p>
            <a:endParaRPr lang="en-US" b="1" dirty="0"/>
          </a:p>
          <a:p>
            <a:endParaRPr lang="en-US"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BFA"/>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414082-FCAD-4186-B87D-F122D0AC5266}"/>
              </a:ext>
            </a:extLst>
          </p:cNvPr>
          <p:cNvSpPr txBox="1"/>
          <p:nvPr/>
        </p:nvSpPr>
        <p:spPr>
          <a:xfrm>
            <a:off x="227308" y="440267"/>
            <a:ext cx="11737384" cy="1354217"/>
          </a:xfrm>
          <a:prstGeom prst="rect">
            <a:avLst/>
          </a:prstGeom>
          <a:noFill/>
        </p:spPr>
        <p:txBody>
          <a:bodyPr wrap="square" rtlCol="0">
            <a:spAutoFit/>
          </a:bodyPr>
          <a:lstStyle/>
          <a:p>
            <a:pPr algn="ctr"/>
            <a:r>
              <a:rPr lang="en-US" sz="3200" b="1" dirty="0">
                <a:solidFill>
                  <a:schemeClr val="accent1"/>
                </a:solidFill>
                <a:latin typeface="+mj-lt"/>
              </a:rPr>
              <a:t>CERTIFICATE OF VALUATION – ASSESSED VALUE </a:t>
            </a:r>
          </a:p>
          <a:p>
            <a:pPr algn="ctr"/>
            <a:r>
              <a:rPr lang="en-US" sz="3200" b="1" dirty="0">
                <a:solidFill>
                  <a:schemeClr val="accent1"/>
                </a:solidFill>
                <a:latin typeface="+mj-lt"/>
              </a:rPr>
              <a:t>FOR TAX PURPOSES</a:t>
            </a:r>
          </a:p>
          <a:p>
            <a:endParaRPr lang="en-US" dirty="0"/>
          </a:p>
        </p:txBody>
      </p:sp>
      <p:pic>
        <p:nvPicPr>
          <p:cNvPr id="21508" name="Picture 4" descr="Property Tax Information | Town of Exeter New Hampshire Official Website">
            <a:extLst>
              <a:ext uri="{FF2B5EF4-FFF2-40B4-BE49-F238E27FC236}">
                <a16:creationId xmlns:a16="http://schemas.microsoft.com/office/drawing/2014/main" id="{4E6ADD10-417F-498D-9052-20158A6634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933" y="1794484"/>
            <a:ext cx="3810000" cy="47781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a:extLst>
              <a:ext uri="{FF2B5EF4-FFF2-40B4-BE49-F238E27FC236}">
                <a16:creationId xmlns:a16="http://schemas.microsoft.com/office/drawing/2014/main" id="{D0234AEB-611B-4806-8174-390A8EC143EC}"/>
              </a:ext>
            </a:extLst>
          </p:cNvPr>
          <p:cNvGraphicFramePr>
            <a:graphicFrameLocks noChangeAspect="1"/>
          </p:cNvGraphicFramePr>
          <p:nvPr>
            <p:extLst>
              <p:ext uri="{D42A27DB-BD31-4B8C-83A1-F6EECF244321}">
                <p14:modId xmlns:p14="http://schemas.microsoft.com/office/powerpoint/2010/main" val="945341932"/>
              </p:ext>
            </p:extLst>
          </p:nvPr>
        </p:nvGraphicFramePr>
        <p:xfrm>
          <a:off x="1066800" y="1794484"/>
          <a:ext cx="5499100" cy="4778104"/>
        </p:xfrm>
        <a:graphic>
          <a:graphicData uri="http://schemas.openxmlformats.org/presentationml/2006/ole">
            <mc:AlternateContent xmlns:mc="http://schemas.openxmlformats.org/markup-compatibility/2006">
              <mc:Choice xmlns:v="urn:schemas-microsoft-com:vml" Requires="v">
                <p:oleObj spid="_x0000_s1026" name="Worksheet" r:id="rId4" imgW="5257881" imgH="5953284" progId="Excel.Sheet.12">
                  <p:embed/>
                </p:oleObj>
              </mc:Choice>
              <mc:Fallback>
                <p:oleObj name="Worksheet" r:id="rId4" imgW="5257881" imgH="5953284" progId="Excel.Sheet.12">
                  <p:embed/>
                  <p:pic>
                    <p:nvPicPr>
                      <p:cNvPr id="3" name="Object 2">
                        <a:extLst>
                          <a:ext uri="{FF2B5EF4-FFF2-40B4-BE49-F238E27FC236}">
                            <a16:creationId xmlns:a16="http://schemas.microsoft.com/office/drawing/2014/main" id="{D0234AEB-611B-4806-8174-390A8EC143EC}"/>
                          </a:ext>
                        </a:extLst>
                      </p:cNvPr>
                      <p:cNvPicPr/>
                      <p:nvPr/>
                    </p:nvPicPr>
                    <p:blipFill>
                      <a:blip r:embed="rId5"/>
                      <a:stretch>
                        <a:fillRect/>
                      </a:stretch>
                    </p:blipFill>
                    <p:spPr>
                      <a:xfrm>
                        <a:off x="1066800" y="1794484"/>
                        <a:ext cx="5499100" cy="4778104"/>
                      </a:xfrm>
                      <a:prstGeom prst="rect">
                        <a:avLst/>
                      </a:prstGeom>
                    </p:spPr>
                  </p:pic>
                </p:oleObj>
              </mc:Fallback>
            </mc:AlternateContent>
          </a:graphicData>
        </a:graphic>
      </p:graphicFrame>
    </p:spTree>
    <p:extLst>
      <p:ext uri="{BB962C8B-B14F-4D97-AF65-F5344CB8AC3E}">
        <p14:creationId xmlns:p14="http://schemas.microsoft.com/office/powerpoint/2010/main" val="45307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dirty="0"/>
              <a:t>Comparison of prior years’ assessments</a:t>
            </a:r>
            <a:br>
              <a:rPr lang="en-US" dirty="0"/>
            </a:b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301986750"/>
              </p:ext>
            </p:extLst>
          </p:nvPr>
        </p:nvGraphicFramePr>
        <p:xfrm>
          <a:off x="0" y="1379349"/>
          <a:ext cx="12192001" cy="49439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46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Levy rates per $100 of assessed value</a:t>
            </a:r>
            <a:br>
              <a:rPr lang="en-US" dirty="0"/>
            </a:br>
            <a:r>
              <a:rPr lang="en-US" dirty="0"/>
              <a:t> for fy’25</a:t>
            </a:r>
          </a:p>
        </p:txBody>
      </p:sp>
      <p:sp>
        <p:nvSpPr>
          <p:cNvPr id="3" name="Content Placeholder 2"/>
          <p:cNvSpPr>
            <a:spLocks noGrp="1"/>
          </p:cNvSpPr>
          <p:nvPr>
            <p:ph sz="half" idx="1"/>
          </p:nvPr>
        </p:nvSpPr>
        <p:spPr/>
        <p:txBody>
          <a:bodyPr/>
          <a:lstStyle/>
          <a:p>
            <a:r>
              <a:rPr lang="en-US" b="1" dirty="0"/>
              <a:t>Regular Levy Rates are established by the Legislature for each class of property statewide. </a:t>
            </a:r>
          </a:p>
          <a:p>
            <a:r>
              <a:rPr lang="en-US" sz="2400" b="1" dirty="0"/>
              <a:t>Excess Levy Rates are established by the levy call at </a:t>
            </a:r>
            <a:r>
              <a:rPr lang="en-US" sz="2400" b="1" dirty="0">
                <a:solidFill>
                  <a:srgbClr val="C00000"/>
                </a:solidFill>
              </a:rPr>
              <a:t>73%</a:t>
            </a:r>
            <a:r>
              <a:rPr lang="en-US" sz="2400" b="1" dirty="0">
                <a:solidFill>
                  <a:schemeClr val="tx2"/>
                </a:solidFill>
              </a:rPr>
              <a:t> </a:t>
            </a:r>
            <a:r>
              <a:rPr lang="en-US" sz="2400" b="1" dirty="0"/>
              <a:t>of the maximum allowable levy rate.  </a:t>
            </a:r>
          </a:p>
          <a:p>
            <a:r>
              <a:rPr lang="en-US" b="1" dirty="0"/>
              <a:t>Bond Levy Rates are calculated based on the principal and interest due for FY’25.</a:t>
            </a:r>
          </a:p>
        </p:txBody>
      </p:sp>
      <p:graphicFrame>
        <p:nvGraphicFramePr>
          <p:cNvPr id="5" name="Content Placeholder 4" descr="Sample table with 3 columns, 4 rows" title="Table"/>
          <p:cNvGraphicFramePr>
            <a:graphicFrameLocks noGrp="1"/>
          </p:cNvGraphicFramePr>
          <p:nvPr>
            <p:ph sz="half" idx="2"/>
            <p:extLst>
              <p:ext uri="{D42A27DB-BD31-4B8C-83A1-F6EECF244321}">
                <p14:modId xmlns:p14="http://schemas.microsoft.com/office/powerpoint/2010/main" val="407698202"/>
              </p:ext>
            </p:extLst>
          </p:nvPr>
        </p:nvGraphicFramePr>
        <p:xfrm>
          <a:off x="6172200" y="1825625"/>
          <a:ext cx="4724400" cy="3062260"/>
        </p:xfrm>
        <a:graphic>
          <a:graphicData uri="http://schemas.openxmlformats.org/drawingml/2006/table">
            <a:tbl>
              <a:tblPr firstRow="1" bandRow="1">
                <a:tableStyleId>{9DCAF9ED-07DC-4A11-8D7F-57B35C25682E}</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4170981316"/>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tblGrid>
              <a:tr h="536965">
                <a:tc>
                  <a:txBody>
                    <a:bodyPr/>
                    <a:lstStyle/>
                    <a:p>
                      <a:endParaRPr lang="en-US" dirty="0"/>
                    </a:p>
                  </a:txBody>
                  <a:tcPr anchor="ctr"/>
                </a:tc>
                <a:tc>
                  <a:txBody>
                    <a:bodyPr/>
                    <a:lstStyle/>
                    <a:p>
                      <a:pPr algn="ctr"/>
                      <a:r>
                        <a:rPr lang="en-US" dirty="0">
                          <a:solidFill>
                            <a:schemeClr val="bg1"/>
                          </a:solidFill>
                        </a:rPr>
                        <a:t>Regular Levy Rates</a:t>
                      </a:r>
                    </a:p>
                  </a:txBody>
                  <a:tcPr anchor="ctr"/>
                </a:tc>
                <a:tc>
                  <a:txBody>
                    <a:bodyPr/>
                    <a:lstStyle/>
                    <a:p>
                      <a:pPr algn="ctr"/>
                      <a:r>
                        <a:rPr lang="en-US" dirty="0">
                          <a:solidFill>
                            <a:schemeClr val="bg1"/>
                          </a:solidFill>
                        </a:rPr>
                        <a:t>Excess Levy</a:t>
                      </a:r>
                      <a:r>
                        <a:rPr lang="en-US" baseline="0" dirty="0">
                          <a:solidFill>
                            <a:schemeClr val="bg1"/>
                          </a:solidFill>
                        </a:rPr>
                        <a:t> </a:t>
                      </a:r>
                    </a:p>
                    <a:p>
                      <a:pPr algn="ctr"/>
                      <a:r>
                        <a:rPr lang="en-US" baseline="0" dirty="0">
                          <a:solidFill>
                            <a:schemeClr val="bg1"/>
                          </a:solidFill>
                        </a:rPr>
                        <a:t>Rates</a:t>
                      </a:r>
                      <a:endParaRPr lang="en-US" dirty="0">
                        <a:solidFill>
                          <a:schemeClr val="bg1"/>
                        </a:solidFill>
                      </a:endParaRPr>
                    </a:p>
                  </a:txBody>
                  <a:tcPr anchor="ctr"/>
                </a:tc>
                <a:tc>
                  <a:txBody>
                    <a:bodyPr/>
                    <a:lstStyle/>
                    <a:p>
                      <a:pPr algn="ctr"/>
                      <a:r>
                        <a:rPr lang="en-US" dirty="0">
                          <a:solidFill>
                            <a:schemeClr val="bg1"/>
                          </a:solidFill>
                        </a:rPr>
                        <a:t>Bond Levy Rates</a:t>
                      </a:r>
                    </a:p>
                  </a:txBody>
                  <a:tcPr anchor="ctr"/>
                </a:tc>
                <a:extLst>
                  <a:ext uri="{0D108BD9-81ED-4DB2-BD59-A6C34878D82A}">
                    <a16:rowId xmlns:a16="http://schemas.microsoft.com/office/drawing/2014/main" val="10000"/>
                  </a:ext>
                </a:extLst>
              </a:tr>
              <a:tr h="536965">
                <a:tc>
                  <a:txBody>
                    <a:bodyPr/>
                    <a:lstStyle/>
                    <a:p>
                      <a:r>
                        <a:rPr lang="en-US" b="1" dirty="0"/>
                        <a:t>Class I</a:t>
                      </a:r>
                    </a:p>
                  </a:txBody>
                  <a:tcPr anchor="ctr"/>
                </a:tc>
                <a:tc>
                  <a:txBody>
                    <a:bodyPr/>
                    <a:lstStyle/>
                    <a:p>
                      <a:pPr algn="ctr"/>
                      <a:r>
                        <a:rPr lang="en-US" b="1" dirty="0"/>
                        <a:t>19.40 </a:t>
                      </a:r>
                    </a:p>
                  </a:txBody>
                  <a:tcPr anchor="ctr"/>
                </a:tc>
                <a:tc>
                  <a:txBody>
                    <a:bodyPr/>
                    <a:lstStyle/>
                    <a:p>
                      <a:pPr algn="ctr"/>
                      <a:r>
                        <a:rPr lang="en-US" b="1" dirty="0"/>
                        <a:t>16.75</a:t>
                      </a:r>
                    </a:p>
                  </a:txBody>
                  <a:tcPr anchor="ctr"/>
                </a:tc>
                <a:tc>
                  <a:txBody>
                    <a:bodyPr/>
                    <a:lstStyle/>
                    <a:p>
                      <a:pPr algn="ctr"/>
                      <a:r>
                        <a:rPr lang="en-US" b="1" dirty="0"/>
                        <a:t>1.17</a:t>
                      </a:r>
                    </a:p>
                  </a:txBody>
                  <a:tcPr anchor="ctr"/>
                </a:tc>
                <a:extLst>
                  <a:ext uri="{0D108BD9-81ED-4DB2-BD59-A6C34878D82A}">
                    <a16:rowId xmlns:a16="http://schemas.microsoft.com/office/drawing/2014/main" val="10001"/>
                  </a:ext>
                </a:extLst>
              </a:tr>
              <a:tr h="536965">
                <a:tc>
                  <a:txBody>
                    <a:bodyPr/>
                    <a:lstStyle/>
                    <a:p>
                      <a:r>
                        <a:rPr lang="en-US" b="1" dirty="0"/>
                        <a:t>Class II</a:t>
                      </a:r>
                    </a:p>
                  </a:txBody>
                  <a:tcPr anchor="ctr"/>
                </a:tc>
                <a:tc>
                  <a:txBody>
                    <a:bodyPr/>
                    <a:lstStyle/>
                    <a:p>
                      <a:pPr algn="ctr"/>
                      <a:r>
                        <a:rPr lang="en-US" b="1" dirty="0"/>
                        <a:t>38.80</a:t>
                      </a:r>
                    </a:p>
                  </a:txBody>
                  <a:tcPr anchor="ctr"/>
                </a:tc>
                <a:tc>
                  <a:txBody>
                    <a:bodyPr/>
                    <a:lstStyle/>
                    <a:p>
                      <a:pPr algn="ctr"/>
                      <a:r>
                        <a:rPr lang="en-US" b="1" dirty="0"/>
                        <a:t>33.50</a:t>
                      </a:r>
                    </a:p>
                  </a:txBody>
                  <a:tcPr anchor="ctr"/>
                </a:tc>
                <a:tc>
                  <a:txBody>
                    <a:bodyPr/>
                    <a:lstStyle/>
                    <a:p>
                      <a:pPr algn="ctr"/>
                      <a:r>
                        <a:rPr lang="en-US" b="1" dirty="0"/>
                        <a:t>2.34</a:t>
                      </a:r>
                    </a:p>
                  </a:txBody>
                  <a:tcPr anchor="ctr"/>
                </a:tc>
                <a:extLst>
                  <a:ext uri="{0D108BD9-81ED-4DB2-BD59-A6C34878D82A}">
                    <a16:rowId xmlns:a16="http://schemas.microsoft.com/office/drawing/2014/main" val="10002"/>
                  </a:ext>
                </a:extLst>
              </a:tr>
              <a:tr h="536965">
                <a:tc>
                  <a:txBody>
                    <a:bodyPr/>
                    <a:lstStyle/>
                    <a:p>
                      <a:r>
                        <a:rPr lang="en-US" b="1" dirty="0"/>
                        <a:t>Class III</a:t>
                      </a:r>
                    </a:p>
                  </a:txBody>
                  <a:tcPr anchor="ctr"/>
                </a:tc>
                <a:tc>
                  <a:txBody>
                    <a:bodyPr/>
                    <a:lstStyle/>
                    <a:p>
                      <a:pPr algn="ctr"/>
                      <a:r>
                        <a:rPr lang="en-US" b="1" dirty="0"/>
                        <a:t>77.60</a:t>
                      </a:r>
                    </a:p>
                  </a:txBody>
                  <a:tcPr anchor="ctr"/>
                </a:tc>
                <a:tc>
                  <a:txBody>
                    <a:bodyPr/>
                    <a:lstStyle/>
                    <a:p>
                      <a:pPr algn="ctr"/>
                      <a:r>
                        <a:rPr lang="en-US" b="1" dirty="0"/>
                        <a:t>67.00</a:t>
                      </a:r>
                    </a:p>
                  </a:txBody>
                  <a:tcPr anchor="ctr"/>
                </a:tc>
                <a:tc>
                  <a:txBody>
                    <a:bodyPr/>
                    <a:lstStyle/>
                    <a:p>
                      <a:pPr algn="ctr"/>
                      <a:r>
                        <a:rPr lang="en-US" b="1" dirty="0"/>
                        <a:t>4.68</a:t>
                      </a:r>
                    </a:p>
                  </a:txBody>
                  <a:tcPr anchor="ctr"/>
                </a:tc>
                <a:extLst>
                  <a:ext uri="{0D108BD9-81ED-4DB2-BD59-A6C34878D82A}">
                    <a16:rowId xmlns:a16="http://schemas.microsoft.com/office/drawing/2014/main" val="10003"/>
                  </a:ext>
                </a:extLst>
              </a:tr>
              <a:tr h="536965">
                <a:tc>
                  <a:txBody>
                    <a:bodyPr/>
                    <a:lstStyle/>
                    <a:p>
                      <a:r>
                        <a:rPr lang="en-US" b="1" dirty="0"/>
                        <a:t>Class</a:t>
                      </a:r>
                      <a:r>
                        <a:rPr lang="en-US" b="1" baseline="0" dirty="0"/>
                        <a:t> IV</a:t>
                      </a:r>
                      <a:endParaRPr lang="en-US" b="1" dirty="0"/>
                    </a:p>
                  </a:txBody>
                  <a:tcPr anchor="ctr"/>
                </a:tc>
                <a:tc>
                  <a:txBody>
                    <a:bodyPr/>
                    <a:lstStyle/>
                    <a:p>
                      <a:pPr algn="ctr"/>
                      <a:r>
                        <a:rPr lang="en-US" b="1" dirty="0"/>
                        <a:t>77.60</a:t>
                      </a:r>
                    </a:p>
                  </a:txBody>
                  <a:tcPr anchor="ctr"/>
                </a:tc>
                <a:tc>
                  <a:txBody>
                    <a:bodyPr/>
                    <a:lstStyle/>
                    <a:p>
                      <a:pPr algn="ctr"/>
                      <a:r>
                        <a:rPr lang="en-US" b="1" dirty="0"/>
                        <a:t>67.00</a:t>
                      </a:r>
                    </a:p>
                  </a:txBody>
                  <a:tcPr anchor="ctr"/>
                </a:tc>
                <a:tc>
                  <a:txBody>
                    <a:bodyPr/>
                    <a:lstStyle/>
                    <a:p>
                      <a:pPr algn="ctr"/>
                      <a:r>
                        <a:rPr lang="en-US" b="1" dirty="0"/>
                        <a:t>4.68</a:t>
                      </a:r>
                    </a:p>
                  </a:txBody>
                  <a:tcPr anchor="ctr"/>
                </a:tc>
                <a:extLst>
                  <a:ext uri="{0D108BD9-81ED-4DB2-BD59-A6C34878D82A}">
                    <a16:rowId xmlns:a16="http://schemas.microsoft.com/office/drawing/2014/main" val="3472196145"/>
                  </a:ext>
                </a:extLst>
              </a:tr>
            </a:tbl>
          </a:graphicData>
        </a:graphic>
      </p:graphicFrame>
    </p:spTree>
    <p:extLst>
      <p:ext uri="{BB962C8B-B14F-4D97-AF65-F5344CB8AC3E}">
        <p14:creationId xmlns:p14="http://schemas.microsoft.com/office/powerpoint/2010/main" val="1181435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Comparison of </a:t>
            </a:r>
            <a:br>
              <a:rPr lang="en-US" dirty="0"/>
            </a:br>
            <a:r>
              <a:rPr lang="en-US" dirty="0"/>
              <a:t>FY’24 Levy rates to FY’25 levy rates</a:t>
            </a:r>
          </a:p>
        </p:txBody>
      </p:sp>
      <p:graphicFrame>
        <p:nvGraphicFramePr>
          <p:cNvPr id="4" name="Object 3">
            <a:extLst>
              <a:ext uri="{FF2B5EF4-FFF2-40B4-BE49-F238E27FC236}">
                <a16:creationId xmlns:a16="http://schemas.microsoft.com/office/drawing/2014/main" id="{4CD18936-CB33-46B7-9C38-EDAD048A882D}"/>
              </a:ext>
            </a:extLst>
          </p:cNvPr>
          <p:cNvGraphicFramePr>
            <a:graphicFrameLocks noChangeAspect="1"/>
          </p:cNvGraphicFramePr>
          <p:nvPr>
            <p:extLst>
              <p:ext uri="{D42A27DB-BD31-4B8C-83A1-F6EECF244321}">
                <p14:modId xmlns:p14="http://schemas.microsoft.com/office/powerpoint/2010/main" val="1083204673"/>
              </p:ext>
            </p:extLst>
          </p:nvPr>
        </p:nvGraphicFramePr>
        <p:xfrm>
          <a:off x="1028700" y="2098675"/>
          <a:ext cx="10109200" cy="2930525"/>
        </p:xfrm>
        <a:graphic>
          <a:graphicData uri="http://schemas.openxmlformats.org/presentationml/2006/ole">
            <mc:AlternateContent xmlns:mc="http://schemas.openxmlformats.org/markup-compatibility/2006">
              <mc:Choice xmlns:v="urn:schemas-microsoft-com:vml" Requires="v">
                <p:oleObj spid="_x0000_s2050" name="Worksheet" r:id="rId3" imgW="9953757" imgH="2657611" progId="Excel.Sheet.8">
                  <p:embed/>
                </p:oleObj>
              </mc:Choice>
              <mc:Fallback>
                <p:oleObj name="Worksheet" r:id="rId3" imgW="9953757" imgH="2657611" progId="Excel.Sheet.8">
                  <p:embed/>
                  <p:pic>
                    <p:nvPicPr>
                      <p:cNvPr id="4" name="Object 3">
                        <a:extLst>
                          <a:ext uri="{FF2B5EF4-FFF2-40B4-BE49-F238E27FC236}">
                            <a16:creationId xmlns:a16="http://schemas.microsoft.com/office/drawing/2014/main" id="{4CD18936-CB33-46B7-9C38-EDAD048A882D}"/>
                          </a:ext>
                        </a:extLst>
                      </p:cNvPr>
                      <p:cNvPicPr/>
                      <p:nvPr/>
                    </p:nvPicPr>
                    <p:blipFill>
                      <a:blip r:embed="rId4"/>
                      <a:stretch>
                        <a:fillRect/>
                      </a:stretch>
                    </p:blipFill>
                    <p:spPr>
                      <a:xfrm>
                        <a:off x="1028700" y="2098675"/>
                        <a:ext cx="10109200" cy="2930525"/>
                      </a:xfrm>
                      <a:prstGeom prst="rect">
                        <a:avLst/>
                      </a:prstGeom>
                    </p:spPr>
                  </p:pic>
                </p:oleObj>
              </mc:Fallback>
            </mc:AlternateContent>
          </a:graphicData>
        </a:graphic>
      </p:graphicFrame>
    </p:spTree>
    <p:extLst>
      <p:ext uri="{BB962C8B-B14F-4D97-AF65-F5344CB8AC3E}">
        <p14:creationId xmlns:p14="http://schemas.microsoft.com/office/powerpoint/2010/main" val="167248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C5C24B3A-11EC-4812-89E7-26DCB49EF036}"/>
              </a:ext>
            </a:extLst>
          </p:cNvPr>
          <p:cNvGraphicFramePr>
            <a:graphicFrameLocks noChangeAspect="1"/>
          </p:cNvGraphicFramePr>
          <p:nvPr>
            <p:extLst>
              <p:ext uri="{D42A27DB-BD31-4B8C-83A1-F6EECF244321}">
                <p14:modId xmlns:p14="http://schemas.microsoft.com/office/powerpoint/2010/main" val="2790684247"/>
              </p:ext>
            </p:extLst>
          </p:nvPr>
        </p:nvGraphicFramePr>
        <p:xfrm>
          <a:off x="1168400" y="584200"/>
          <a:ext cx="10134600" cy="5880100"/>
        </p:xfrm>
        <a:graphic>
          <a:graphicData uri="http://schemas.openxmlformats.org/presentationml/2006/ole">
            <mc:AlternateContent xmlns:mc="http://schemas.openxmlformats.org/markup-compatibility/2006">
              <mc:Choice xmlns:v="urn:schemas-microsoft-com:vml" Requires="v">
                <p:oleObj spid="_x0000_s3074" name="Worksheet" r:id="rId3" imgW="10734828" imgH="10782458" progId="Excel.Sheet.12">
                  <p:embed/>
                </p:oleObj>
              </mc:Choice>
              <mc:Fallback>
                <p:oleObj name="Worksheet" r:id="rId3" imgW="10734828" imgH="10782458" progId="Excel.Sheet.12">
                  <p:embed/>
                  <p:pic>
                    <p:nvPicPr>
                      <p:cNvPr id="4" name="Object 3">
                        <a:extLst>
                          <a:ext uri="{FF2B5EF4-FFF2-40B4-BE49-F238E27FC236}">
                            <a16:creationId xmlns:a16="http://schemas.microsoft.com/office/drawing/2014/main" id="{C5C24B3A-11EC-4812-89E7-26DCB49EF036}"/>
                          </a:ext>
                        </a:extLst>
                      </p:cNvPr>
                      <p:cNvPicPr/>
                      <p:nvPr/>
                    </p:nvPicPr>
                    <p:blipFill>
                      <a:blip r:embed="rId4"/>
                      <a:stretch>
                        <a:fillRect/>
                      </a:stretch>
                    </p:blipFill>
                    <p:spPr>
                      <a:xfrm>
                        <a:off x="1168400" y="584200"/>
                        <a:ext cx="10134600" cy="5880100"/>
                      </a:xfrm>
                      <a:prstGeom prst="rect">
                        <a:avLst/>
                      </a:prstGeom>
                    </p:spPr>
                  </p:pic>
                </p:oleObj>
              </mc:Fallback>
            </mc:AlternateContent>
          </a:graphicData>
        </a:graphic>
      </p:graphicFrame>
    </p:spTree>
    <p:extLst>
      <p:ext uri="{BB962C8B-B14F-4D97-AF65-F5344CB8AC3E}">
        <p14:creationId xmlns:p14="http://schemas.microsoft.com/office/powerpoint/2010/main" val="107965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4182" y="235527"/>
            <a:ext cx="11028218" cy="1773382"/>
          </a:xfrm>
        </p:spPr>
        <p:txBody>
          <a:bodyPr>
            <a:normAutofit fontScale="90000"/>
          </a:bodyPr>
          <a:lstStyle/>
          <a:p>
            <a:pPr algn="ctr"/>
            <a:r>
              <a:rPr lang="en-US" dirty="0"/>
              <a:t>Excess levy </a:t>
            </a:r>
            <a:br>
              <a:rPr lang="en-US" dirty="0"/>
            </a:br>
            <a:r>
              <a:rPr lang="en-US" dirty="0"/>
              <a:t>determination of reduced (rolled back) levy rates </a:t>
            </a:r>
            <a:br>
              <a:rPr lang="en-US" dirty="0"/>
            </a:br>
            <a:r>
              <a:rPr lang="en-US" dirty="0"/>
              <a:t>for the fiscal year ENDED June 30, 2025</a:t>
            </a:r>
            <a:br>
              <a:rPr lang="en-US" dirty="0"/>
            </a:br>
            <a:endParaRPr lang="en-US" dirty="0"/>
          </a:p>
        </p:txBody>
      </p:sp>
      <p:sp>
        <p:nvSpPr>
          <p:cNvPr id="3" name="Content Placeholder 2"/>
          <p:cNvSpPr>
            <a:spLocks noGrp="1"/>
          </p:cNvSpPr>
          <p:nvPr>
            <p:ph idx="1"/>
          </p:nvPr>
        </p:nvSpPr>
        <p:spPr>
          <a:xfrm>
            <a:off x="665018" y="2008908"/>
            <a:ext cx="10764982" cy="3934691"/>
          </a:xfrm>
        </p:spPr>
        <p:txBody>
          <a:bodyPr/>
          <a:lstStyle/>
          <a:p>
            <a:r>
              <a:rPr lang="en-US" b="1" dirty="0"/>
              <a:t>Each year a calculation is performed to determine if the excess levy rates may need to be reduced/rolled back.  If the levy rate grew more than 104%, then the Board of Education may reduce/roll back levy rates.</a:t>
            </a:r>
          </a:p>
          <a:p>
            <a:pPr marL="45720" indent="0">
              <a:buNone/>
            </a:pPr>
            <a:endParaRPr lang="en-US" b="1" dirty="0"/>
          </a:p>
          <a:p>
            <a:pPr marL="45720" indent="0">
              <a:buNone/>
            </a:pPr>
            <a:r>
              <a:rPr lang="en-US" b="1" dirty="0"/>
              <a:t>Results for FY ’25 Rolled Back Levy Rate Calculation:</a:t>
            </a:r>
          </a:p>
          <a:p>
            <a:pPr marL="45720" indent="0">
              <a:buNone/>
            </a:pPr>
            <a:r>
              <a:rPr lang="en-US" b="1" dirty="0"/>
              <a:t>	Calculated Rolled Back Class I Excess Levy Rate for FY’25	19.11 cents</a:t>
            </a:r>
          </a:p>
          <a:p>
            <a:pPr marL="45720" indent="0">
              <a:buNone/>
            </a:pPr>
            <a:r>
              <a:rPr lang="en-US" b="1" dirty="0"/>
              <a:t>	Proposed Class I Excess Levy Rate per Levy Call for FY’25	16.75 cents</a:t>
            </a:r>
          </a:p>
          <a:p>
            <a:pPr marL="45720" indent="0">
              <a:buNone/>
            </a:pPr>
            <a:endParaRPr lang="en-US" dirty="0"/>
          </a:p>
          <a:p>
            <a:pPr marL="45720" indent="0">
              <a:buNone/>
            </a:pPr>
            <a:endParaRPr lang="en-US" dirty="0"/>
          </a:p>
          <a:p>
            <a:pPr marL="45720" indent="0">
              <a:buNone/>
            </a:pPr>
            <a:endParaRPr lang="en-US" dirty="0"/>
          </a:p>
        </p:txBody>
      </p:sp>
    </p:spTree>
    <p:extLst>
      <p:ext uri="{BB962C8B-B14F-4D97-AF65-F5344CB8AC3E}">
        <p14:creationId xmlns:p14="http://schemas.microsoft.com/office/powerpoint/2010/main" val="198749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9562"/>
            <a:ext cx="10972801" cy="833438"/>
          </a:xfrm>
        </p:spPr>
        <p:txBody>
          <a:bodyPr>
            <a:normAutofit fontScale="90000"/>
          </a:bodyPr>
          <a:lstStyle/>
          <a:p>
            <a:pPr algn="ctr"/>
            <a:r>
              <a:rPr lang="en-US" dirty="0"/>
              <a:t>Bond Levy requirements </a:t>
            </a:r>
            <a:br>
              <a:rPr lang="en-US" dirty="0"/>
            </a:br>
            <a:r>
              <a:rPr lang="en-US" dirty="0"/>
              <a:t>For the fiscal year ended June 30, 2025</a:t>
            </a:r>
          </a:p>
        </p:txBody>
      </p:sp>
      <p:sp>
        <p:nvSpPr>
          <p:cNvPr id="3" name="Rectangle 3"/>
          <p:cNvSpPr txBox="1">
            <a:spLocks noChangeArrowheads="1"/>
          </p:cNvSpPr>
          <p:nvPr/>
        </p:nvSpPr>
        <p:spPr bwMode="auto">
          <a:xfrm>
            <a:off x="863600" y="1371600"/>
            <a:ext cx="10134600" cy="4953000"/>
          </a:xfrm>
          <a:prstGeom prst="rect">
            <a:avLst/>
          </a:prstGeom>
          <a:no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a:ea typeface="+mn-ea"/>
                <a:cs typeface="+mn-cs"/>
              </a:rPr>
              <a:t>		</a:t>
            </a:r>
            <a:r>
              <a:rPr kumimoji="0" lang="en-US" sz="1600" b="1" i="0" u="none" strike="noStrike" kern="0" cap="none" spc="0" normalizeH="0" baseline="0" noProof="0" dirty="0">
                <a:ln>
                  <a:noFill/>
                </a:ln>
                <a:solidFill>
                  <a:srgbClr val="000000"/>
                </a:solidFill>
                <a:effectLst/>
                <a:uLnTx/>
                <a:uFillTx/>
                <a:latin typeface="Times New Roman"/>
                <a:ea typeface="+mn-ea"/>
                <a:cs typeface="+mn-cs"/>
              </a:rPr>
              <a:t>In compliance with Chapter 13, Article 3, Section 11, of the Code of West Virginia, of 1931, as amended, the West Virginia Municipal Bond Commission hereby submits amounts required for payment of interest and principal for outstanding general obligations bonds for the fiscal year beginning July 1, 2024.</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a:ea typeface="+mn-ea"/>
                <a:cs typeface="+mn-cs"/>
              </a:rPr>
              <a:t>			RE: Monongalia County Schools</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a:ea typeface="+mn-ea"/>
                <a:cs typeface="+mn-cs"/>
              </a:rPr>
              <a:t>		        	Public School Refunding Bonds, Dated 12/05/2019</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Times New Roman"/>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a:ea typeface="+mn-ea"/>
                <a:cs typeface="+mn-cs"/>
              </a:rPr>
              <a:t>			Date of Authorizing Vote:		           10/4/2003</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a:ea typeface="+mn-ea"/>
                <a:cs typeface="+mn-cs"/>
              </a:rPr>
              <a:t>			Original Amount of Issue:                	           $ 34,016,500</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a:ea typeface="+mn-ea"/>
                <a:cs typeface="+mn-cs"/>
              </a:rPr>
              <a:t>			Bonds Outstanding as of June 30, 2024:                $ 23,290,130</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Times New Roman"/>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a:ea typeface="+mn-ea"/>
                <a:cs typeface="+mn-cs"/>
              </a:rPr>
              <a:t>		 	  Principal Due:	   		                   $ 2,392,117</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a:ea typeface="+mn-ea"/>
                <a:cs typeface="+mn-cs"/>
              </a:rPr>
              <a:t>		   	  Interest Due:				       </a:t>
            </a:r>
            <a:r>
              <a:rPr kumimoji="0" lang="en-US" sz="1600" b="1" i="0" u="sng" strike="noStrike" kern="0" cap="none" spc="0" normalizeH="0" baseline="0" noProof="0" dirty="0">
                <a:ln>
                  <a:noFill/>
                </a:ln>
                <a:solidFill>
                  <a:srgbClr val="000000"/>
                </a:solidFill>
                <a:effectLst/>
                <a:uLnTx/>
                <a:uFillTx/>
                <a:latin typeface="Times New Roman"/>
                <a:ea typeface="+mn-ea"/>
                <a:cs typeface="+mn-cs"/>
              </a:rPr>
              <a:t>532,179</a:t>
            </a:r>
            <a:endParaRPr kumimoji="0" lang="en-US" sz="1600" b="1" i="0" u="none" strike="noStrike" kern="0" cap="none" spc="0" normalizeH="0" baseline="0" noProof="0" dirty="0">
              <a:ln>
                <a:noFill/>
              </a:ln>
              <a:solidFill>
                <a:srgbClr val="000000"/>
              </a:solidFill>
              <a:effectLst/>
              <a:uLnTx/>
              <a:uFillTx/>
              <a:latin typeface="Times New Roman"/>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a:ea typeface="+mn-ea"/>
                <a:cs typeface="+mn-cs"/>
              </a:rPr>
              <a:t>				Total Due:			 $ 2,924,296</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a:ea typeface="+mn-ea"/>
                <a:cs typeface="+mn-cs"/>
              </a:rPr>
              <a:t>		  	 0% Allowance-Delinquent taxes and exonerations	</a:t>
            </a:r>
            <a:r>
              <a:rPr kumimoji="0" lang="en-US" sz="1600" b="1" i="0" u="sng" strike="noStrike" kern="0" cap="none" spc="0" normalizeH="0" baseline="0" noProof="0" dirty="0">
                <a:ln>
                  <a:noFill/>
                </a:ln>
                <a:solidFill>
                  <a:srgbClr val="000000"/>
                </a:solidFill>
                <a:effectLst/>
                <a:uLnTx/>
                <a:uFillTx/>
                <a:latin typeface="Times New Roman"/>
                <a:ea typeface="+mn-ea"/>
                <a:cs typeface="+mn-cs"/>
              </a:rPr>
              <a:t>                  0</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1600" b="1" i="0" u="sng" strike="noStrike" kern="0" cap="none" spc="0" normalizeH="0" baseline="0" noProof="0" dirty="0">
              <a:ln>
                <a:noFill/>
              </a:ln>
              <a:solidFill>
                <a:srgbClr val="000000"/>
              </a:solidFill>
              <a:effectLst/>
              <a:uLnTx/>
              <a:uFillTx/>
              <a:latin typeface="Times New Roman"/>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a:ea typeface="+mn-ea"/>
                <a:cs typeface="+mn-cs"/>
              </a:rPr>
              <a:t>			</a:t>
            </a:r>
            <a:r>
              <a:rPr kumimoji="0" lang="en-US" sz="1600" b="1" i="0" u="sng" strike="noStrike" kern="0" cap="none" spc="0" normalizeH="0" baseline="0" noProof="0" dirty="0">
                <a:ln>
                  <a:noFill/>
                </a:ln>
                <a:solidFill>
                  <a:srgbClr val="000000"/>
                </a:solidFill>
                <a:effectLst/>
                <a:uLnTx/>
                <a:uFillTx/>
                <a:latin typeface="Times New Roman"/>
                <a:ea typeface="+mn-ea"/>
                <a:cs typeface="+mn-cs"/>
              </a:rPr>
              <a:t>TOTAL AMOUNT TO BE RAISED</a:t>
            </a:r>
            <a:r>
              <a:rPr kumimoji="0" lang="en-US" sz="1600" b="1" i="0" u="none" strike="noStrike" kern="0" cap="none" spc="0" normalizeH="0" baseline="0" noProof="0" dirty="0">
                <a:ln>
                  <a:noFill/>
                </a:ln>
                <a:solidFill>
                  <a:srgbClr val="000000"/>
                </a:solidFill>
                <a:effectLst/>
                <a:uLnTx/>
                <a:uFillTx/>
                <a:latin typeface="Times New Roman"/>
                <a:ea typeface="+mn-ea"/>
                <a:cs typeface="+mn-cs"/>
              </a:rPr>
              <a:t>	                    </a:t>
            </a:r>
            <a:r>
              <a:rPr kumimoji="0" lang="en-US" sz="1600" b="1" i="0" u="sng" strike="noStrike" kern="0" cap="none" spc="0" normalizeH="0" baseline="0" noProof="0" dirty="0">
                <a:ln>
                  <a:noFill/>
                </a:ln>
                <a:solidFill>
                  <a:srgbClr val="000000"/>
                </a:solidFill>
                <a:effectLst/>
                <a:uLnTx/>
                <a:uFillTx/>
                <a:latin typeface="Times New Roman"/>
                <a:ea typeface="+mn-ea"/>
                <a:cs typeface="+mn-cs"/>
              </a:rPr>
              <a:t>$2,924,296</a:t>
            </a:r>
            <a:endParaRPr kumimoji="0" lang="en-US" sz="1600" b="0" i="0" u="none" strike="noStrike" kern="0" cap="none" spc="0" normalizeH="0" baseline="0" noProof="0" dirty="0">
              <a:ln>
                <a:noFill/>
              </a:ln>
              <a:solidFill>
                <a:srgbClr val="000000"/>
              </a:solidFill>
              <a:effectLst/>
              <a:uLnTx/>
              <a:uFillTx/>
              <a:latin typeface="Times New Roman"/>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imes New Roman"/>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imes New Roman"/>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a:ea typeface="+mn-ea"/>
                <a:cs typeface="+mn-cs"/>
              </a:rPr>
              <a:t> </a:t>
            </a:r>
          </a:p>
        </p:txBody>
      </p:sp>
    </p:spTree>
    <p:extLst>
      <p:ext uri="{BB962C8B-B14F-4D97-AF65-F5344CB8AC3E}">
        <p14:creationId xmlns:p14="http://schemas.microsoft.com/office/powerpoint/2010/main" val="402337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777</Words>
  <Application>Microsoft Office PowerPoint</Application>
  <PresentationFormat>Widescreen</PresentationFormat>
  <Paragraphs>94</Paragraphs>
  <Slides>13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Arial</vt:lpstr>
      <vt:lpstr>Calibri</vt:lpstr>
      <vt:lpstr>Cambria</vt:lpstr>
      <vt:lpstr>Times New Roman</vt:lpstr>
      <vt:lpstr>Red Line Business 16x9</vt:lpstr>
      <vt:lpstr>Worksheet</vt:lpstr>
      <vt:lpstr>Proposed levy rates for the Fiscal year ending June 30, 2025</vt:lpstr>
      <vt:lpstr>Monongalia County BOARD OF EDUCATION Schedule of proposed levy rates</vt:lpstr>
      <vt:lpstr>PowerPoint Presentation</vt:lpstr>
      <vt:lpstr>Comparison of prior years’ assessments </vt:lpstr>
      <vt:lpstr>Levy rates per $100 of assessed value  for fy’25</vt:lpstr>
      <vt:lpstr>Comparison of  FY’24 Levy rates to FY’25 levy rates</vt:lpstr>
      <vt:lpstr>PowerPoint Presentation</vt:lpstr>
      <vt:lpstr>Excess levy  determination of reduced (rolled back) levy rates  for the fiscal year ENDED June 30, 2025 </vt:lpstr>
      <vt:lpstr>Bond Levy requirements  For the fiscal year ended June 30, 2025</vt:lpstr>
      <vt:lpstr>PowerPoint Presentation</vt:lpstr>
      <vt:lpstr>Tax InCREMENT FINANCING (tif)</vt:lpstr>
      <vt:lpstr>Comparison of Projected property tax revenue    by levy type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2017-03-16T22:39:23Z</dcterms:created>
  <dcterms:modified xsi:type="dcterms:W3CDTF">2024-03-13T17:26:33Z</dcterms:modified>
  <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