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7" r:id="rId2"/>
    <p:sldId id="258" r:id="rId3"/>
    <p:sldId id="265" r:id="rId4"/>
    <p:sldId id="266" r:id="rId5"/>
    <p:sldId id="267" r:id="rId6"/>
  </p:sldIdLst>
  <p:sldSz cx="10058400" cy="77724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SP Template" id="{EACAEA11-0CB5-4EF3-8D7A-D88486B6282A}">
          <p14:sldIdLst>
            <p14:sldId id="257"/>
            <p14:sldId id="258"/>
            <p14:sldId id="265"/>
            <p14:sldId id="266"/>
            <p14:sldId id="267"/>
          </p14:sldIdLst>
        </p14:section>
        <p14:section name="Process" id="{AD72D7BD-2F63-4C29-BAA7-5F5D504CBBCD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0231E"/>
    <a:srgbClr val="00583D"/>
    <a:srgbClr val="595959"/>
    <a:srgbClr val="8E0C3A"/>
    <a:srgbClr val="C2A204"/>
    <a:srgbClr val="203C74"/>
    <a:srgbClr val="025842"/>
    <a:srgbClr val="902C47"/>
    <a:srgbClr val="BC9A04"/>
    <a:srgbClr val="0059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2868"/>
  </p:normalViewPr>
  <p:slideViewPr>
    <p:cSldViewPr snapToGrid="0">
      <p:cViewPr varScale="1">
        <p:scale>
          <a:sx n="59" d="100"/>
          <a:sy n="59" d="100"/>
        </p:scale>
        <p:origin x="124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433681-5546-41ED-A101-0024059796A1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74788" y="1162050"/>
            <a:ext cx="406082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E31E03-7BDC-4BF1-8F29-C223FC1908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063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74788" y="1162050"/>
            <a:ext cx="406082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E31E03-7BDC-4BF1-8F29-C223FC1908C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692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0625-2B80-496B-BF3E-1541C00366C7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3E18C-7958-4AD3-9EEF-D1CA690B5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143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0625-2B80-496B-BF3E-1541C00366C7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3E18C-7958-4AD3-9EEF-D1CA690B5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800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0625-2B80-496B-BF3E-1541C00366C7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3E18C-7958-4AD3-9EEF-D1CA690B5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649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0625-2B80-496B-BF3E-1541C00366C7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3E18C-7958-4AD3-9EEF-D1CA690B5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137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0625-2B80-496B-BF3E-1541C00366C7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3E18C-7958-4AD3-9EEF-D1CA690B5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405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0625-2B80-496B-BF3E-1541C00366C7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3E18C-7958-4AD3-9EEF-D1CA690B5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014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0625-2B80-496B-BF3E-1541C00366C7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3E18C-7958-4AD3-9EEF-D1CA690B5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078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0625-2B80-496B-BF3E-1541C00366C7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3E18C-7958-4AD3-9EEF-D1CA690B5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72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0625-2B80-496B-BF3E-1541C00366C7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3E18C-7958-4AD3-9EEF-D1CA690B5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057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0625-2B80-496B-BF3E-1541C00366C7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3E18C-7958-4AD3-9EEF-D1CA690B5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755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0625-2B80-496B-BF3E-1541C00366C7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3E18C-7958-4AD3-9EEF-D1CA690B5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24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00625-2B80-496B-BF3E-1541C00366C7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E3E18C-7958-4AD3-9EEF-D1CA690B5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001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15518" y="345042"/>
            <a:ext cx="5086881" cy="5847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3200" b="1" dirty="0">
                <a:solidFill>
                  <a:srgbClr val="90231E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Love T. Nolan Elementary </a:t>
            </a:r>
          </a:p>
        </p:txBody>
      </p:sp>
      <p:sp>
        <p:nvSpPr>
          <p:cNvPr id="25" name="Rectangle 24"/>
          <p:cNvSpPr/>
          <p:nvPr/>
        </p:nvSpPr>
        <p:spPr>
          <a:xfrm rot="16200000">
            <a:off x="-598138" y="3636386"/>
            <a:ext cx="2224380" cy="60896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US" sz="1320" b="1">
                <a:solidFill>
                  <a:schemeClr val="bg1"/>
                </a:solidFill>
              </a:rPr>
              <a:t>Outcomes: </a:t>
            </a:r>
            <a:r>
              <a:rPr lang="en-US" sz="1320">
                <a:solidFill>
                  <a:schemeClr val="bg1"/>
                </a:solidFill>
              </a:rPr>
              <a:t>What will success look like for our school?</a:t>
            </a:r>
          </a:p>
        </p:txBody>
      </p:sp>
      <p:sp>
        <p:nvSpPr>
          <p:cNvPr id="26" name="Rectangle 25"/>
          <p:cNvSpPr/>
          <p:nvPr/>
        </p:nvSpPr>
        <p:spPr>
          <a:xfrm rot="16200000">
            <a:off x="-332314" y="5641572"/>
            <a:ext cx="1692736" cy="60896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US" sz="1320" b="1">
                <a:solidFill>
                  <a:schemeClr val="bg1"/>
                </a:solidFill>
              </a:rPr>
              <a:t>Initiatives: </a:t>
            </a:r>
            <a:r>
              <a:rPr lang="en-US" sz="1320">
                <a:solidFill>
                  <a:schemeClr val="bg1"/>
                </a:solidFill>
              </a:rPr>
              <a:t>What will we do to achieve success?</a:t>
            </a:r>
          </a:p>
        </p:txBody>
      </p:sp>
      <p:sp>
        <p:nvSpPr>
          <p:cNvPr id="42" name="Rectangle 41"/>
          <p:cNvSpPr/>
          <p:nvPr/>
        </p:nvSpPr>
        <p:spPr>
          <a:xfrm>
            <a:off x="911048" y="5090017"/>
            <a:ext cx="2187702" cy="829818"/>
          </a:xfrm>
          <a:prstGeom prst="rect">
            <a:avLst/>
          </a:prstGeom>
          <a:solidFill>
            <a:srgbClr val="203C74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>
                <a:solidFill>
                  <a:schemeClr val="bg1"/>
                </a:solidFill>
              </a:rPr>
              <a:t>Balanced Literacy Framework</a:t>
            </a:r>
          </a:p>
          <a:p>
            <a:pPr algn="ctr"/>
            <a:r>
              <a:rPr lang="en-US" sz="1000">
                <a:solidFill>
                  <a:schemeClr val="bg1"/>
                </a:solidFill>
              </a:rPr>
              <a:t>Implement literacy instruction that includes a progression of teacher modeling, guided  practice, and student independent learning.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911048" y="5962605"/>
            <a:ext cx="2187702" cy="829818"/>
          </a:xfrm>
          <a:prstGeom prst="rect">
            <a:avLst/>
          </a:prstGeom>
          <a:solidFill>
            <a:srgbClr val="203C74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>
                <a:solidFill>
                  <a:schemeClr val="bg1"/>
                </a:solidFill>
              </a:rPr>
              <a:t>Balanced Math Framework</a:t>
            </a:r>
          </a:p>
          <a:p>
            <a:pPr algn="ctr"/>
            <a:r>
              <a:rPr lang="en-US" sz="1000">
                <a:solidFill>
                  <a:schemeClr val="bg1"/>
                </a:solidFill>
              </a:rPr>
              <a:t>Implement math instruction that helps students build the computational and conceptual skills needed to solve complex problems</a:t>
            </a:r>
            <a:endParaRPr lang="en-US" sz="990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911048" y="2838159"/>
            <a:ext cx="2187702" cy="1093851"/>
          </a:xfrm>
          <a:prstGeom prst="rect">
            <a:avLst/>
          </a:prstGeom>
          <a:solidFill>
            <a:srgbClr val="203C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>
                <a:solidFill>
                  <a:schemeClr val="bg1"/>
                </a:solidFill>
              </a:rPr>
              <a:t>85% of 3</a:t>
            </a:r>
            <a:r>
              <a:rPr lang="en-US" sz="1000" baseline="30000">
                <a:solidFill>
                  <a:schemeClr val="bg1"/>
                </a:solidFill>
              </a:rPr>
              <a:t>rd</a:t>
            </a:r>
            <a:r>
              <a:rPr lang="en-US" sz="1000">
                <a:solidFill>
                  <a:schemeClr val="bg1"/>
                </a:solidFill>
              </a:rPr>
              <a:t> graders to be at or above grade level by 2022.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191263" y="2816775"/>
            <a:ext cx="2187702" cy="1093851"/>
          </a:xfrm>
          <a:prstGeom prst="rect">
            <a:avLst/>
          </a:prstGeom>
          <a:solidFill>
            <a:srgbClr val="BC9A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>
                <a:solidFill>
                  <a:schemeClr val="bg1"/>
                </a:solidFill>
              </a:rPr>
              <a:t>School and district culture</a:t>
            </a:r>
          </a:p>
          <a:p>
            <a:pPr algn="ctr"/>
            <a:r>
              <a:rPr lang="en-US" sz="1000">
                <a:solidFill>
                  <a:schemeClr val="bg1"/>
                </a:solidFill>
              </a:rPr>
              <a:t>Increase and maintain a 5 star climate rating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191263" y="5090017"/>
            <a:ext cx="2187702" cy="829818"/>
          </a:xfrm>
          <a:prstGeom prst="rect">
            <a:avLst/>
          </a:prstGeom>
          <a:solidFill>
            <a:srgbClr val="BC9A04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>
                <a:solidFill>
                  <a:schemeClr val="tx1"/>
                </a:solidFill>
              </a:rPr>
              <a:t>Stellar Customer Service</a:t>
            </a:r>
          </a:p>
          <a:p>
            <a:pPr algn="ctr"/>
            <a:r>
              <a:rPr lang="en-US" sz="1000">
                <a:solidFill>
                  <a:schemeClr val="tx1"/>
                </a:solidFill>
              </a:rPr>
              <a:t>Work to create a culture where families, students, and staff feel welcomed and appreciated through customer service training for staff.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191263" y="5962605"/>
            <a:ext cx="2187702" cy="829818"/>
          </a:xfrm>
          <a:prstGeom prst="rect">
            <a:avLst/>
          </a:prstGeom>
          <a:solidFill>
            <a:srgbClr val="BC9A04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>
                <a:solidFill>
                  <a:schemeClr val="tx1"/>
                </a:solidFill>
              </a:rPr>
              <a:t>Staff Leadership Development</a:t>
            </a:r>
          </a:p>
          <a:p>
            <a:pPr algn="ctr"/>
            <a:r>
              <a:rPr lang="en-US" sz="1000">
                <a:solidFill>
                  <a:schemeClr val="tx1"/>
                </a:solidFill>
              </a:rPr>
              <a:t>Provide staff with the necessary coaching and opportunities to grow as educators and enhance their performance with students. 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3191263" y="3953396"/>
            <a:ext cx="2187702" cy="1093851"/>
          </a:xfrm>
          <a:prstGeom prst="rect">
            <a:avLst/>
          </a:prstGeom>
          <a:solidFill>
            <a:srgbClr val="BC9A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>
                <a:solidFill>
                  <a:schemeClr val="bg1"/>
                </a:solidFill>
              </a:rPr>
              <a:t>Teacher Retention:</a:t>
            </a:r>
          </a:p>
          <a:p>
            <a:pPr algn="ctr"/>
            <a:r>
              <a:rPr lang="en-US" sz="1000">
                <a:solidFill>
                  <a:schemeClr val="bg1"/>
                </a:solidFill>
              </a:rPr>
              <a:t>Increase the percentage of teachers retained beyond their 5</a:t>
            </a:r>
            <a:r>
              <a:rPr lang="en-US" sz="1000" baseline="30000">
                <a:solidFill>
                  <a:schemeClr val="bg1"/>
                </a:solidFill>
              </a:rPr>
              <a:t>th</a:t>
            </a:r>
            <a:r>
              <a:rPr lang="en-US" sz="1000">
                <a:solidFill>
                  <a:schemeClr val="bg1"/>
                </a:solidFill>
              </a:rPr>
              <a:t> year.</a:t>
            </a:r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471477" y="2816775"/>
            <a:ext cx="2187702" cy="1093851"/>
          </a:xfrm>
          <a:prstGeom prst="rect">
            <a:avLst/>
          </a:prstGeom>
          <a:solidFill>
            <a:srgbClr val="902C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>
                <a:solidFill>
                  <a:schemeClr val="bg1"/>
                </a:solidFill>
              </a:rPr>
              <a:t>Increase the percentage of impactful partnerships that align to our school’s goals.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471478" y="5090017"/>
            <a:ext cx="2187702" cy="829818"/>
          </a:xfrm>
          <a:prstGeom prst="rect">
            <a:avLst/>
          </a:prstGeom>
          <a:solidFill>
            <a:srgbClr val="902C47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>
                <a:solidFill>
                  <a:schemeClr val="tx1"/>
                </a:solidFill>
              </a:rPr>
              <a:t>Community Champions</a:t>
            </a:r>
          </a:p>
          <a:p>
            <a:pPr algn="ctr"/>
            <a:r>
              <a:rPr lang="en-US" sz="1000">
                <a:solidFill>
                  <a:schemeClr val="tx1"/>
                </a:solidFill>
              </a:rPr>
              <a:t>Cultivate and sustain community champions to support student achievement.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471478" y="5962605"/>
            <a:ext cx="2187702" cy="829818"/>
          </a:xfrm>
          <a:prstGeom prst="rect">
            <a:avLst/>
          </a:prstGeom>
          <a:solidFill>
            <a:srgbClr val="902C47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>
                <a:solidFill>
                  <a:schemeClr val="tx1"/>
                </a:solidFill>
              </a:rPr>
              <a:t>Parent University</a:t>
            </a:r>
          </a:p>
          <a:p>
            <a:pPr algn="ctr"/>
            <a:r>
              <a:rPr lang="en-US" sz="1000">
                <a:solidFill>
                  <a:schemeClr val="tx1"/>
                </a:solidFill>
              </a:rPr>
              <a:t>Offer programs that include free courses, family events and activities to equip families with new or additional skills, knowledge, resources and confidence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471478" y="3953396"/>
            <a:ext cx="2187702" cy="1093851"/>
          </a:xfrm>
          <a:prstGeom prst="rect">
            <a:avLst/>
          </a:prstGeom>
          <a:solidFill>
            <a:srgbClr val="902C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>
                <a:solidFill>
                  <a:schemeClr val="bg1"/>
                </a:solidFill>
              </a:rPr>
              <a:t>Increase the percentage of families who feel empowered to support their child’s education.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751693" y="5090017"/>
            <a:ext cx="2187702" cy="1702406"/>
          </a:xfrm>
          <a:prstGeom prst="rect">
            <a:avLst/>
          </a:prstGeom>
          <a:solidFill>
            <a:srgbClr val="025842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90" b="1" dirty="0">
                <a:solidFill>
                  <a:schemeClr val="tx1"/>
                </a:solidFill>
              </a:rPr>
              <a:t>Effective budgeting</a:t>
            </a:r>
            <a:r>
              <a:rPr lang="en-US" sz="990" dirty="0">
                <a:solidFill>
                  <a:schemeClr val="tx1"/>
                </a:solidFill>
              </a:rPr>
              <a:t>: Refine and adjust our modified zero-based budgeting process to ensure that resources are used effectively and efficiently to impact district goals</a:t>
            </a:r>
          </a:p>
        </p:txBody>
      </p:sp>
      <p:sp>
        <p:nvSpPr>
          <p:cNvPr id="34" name="Rectangle 33"/>
          <p:cNvSpPr/>
          <p:nvPr/>
        </p:nvSpPr>
        <p:spPr>
          <a:xfrm>
            <a:off x="7751693" y="2816775"/>
            <a:ext cx="2187702" cy="2229353"/>
          </a:xfrm>
          <a:prstGeom prst="rect">
            <a:avLst/>
          </a:prstGeom>
          <a:solidFill>
            <a:srgbClr val="0258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90" b="1" dirty="0">
                <a:solidFill>
                  <a:schemeClr val="bg1"/>
                </a:solidFill>
              </a:rPr>
              <a:t>Transparent and efficient</a:t>
            </a:r>
          </a:p>
          <a:p>
            <a:pPr algn="ctr"/>
            <a:r>
              <a:rPr lang="en-US" sz="990" b="1" dirty="0">
                <a:solidFill>
                  <a:schemeClr val="bg1"/>
                </a:solidFill>
              </a:rPr>
              <a:t>management of local funds</a:t>
            </a:r>
            <a:r>
              <a:rPr lang="en-US" sz="990" dirty="0">
                <a:solidFill>
                  <a:schemeClr val="bg1"/>
                </a:solidFill>
              </a:rPr>
              <a:t>:</a:t>
            </a:r>
          </a:p>
          <a:p>
            <a:pPr algn="ctr"/>
            <a:r>
              <a:rPr lang="en-US" sz="990" dirty="0">
                <a:solidFill>
                  <a:schemeClr val="bg1"/>
                </a:solidFill>
              </a:rPr>
              <a:t>Reduce the number of audit</a:t>
            </a:r>
          </a:p>
          <a:p>
            <a:pPr algn="ctr"/>
            <a:r>
              <a:rPr lang="en-US" sz="990" dirty="0">
                <a:solidFill>
                  <a:schemeClr val="bg1"/>
                </a:solidFill>
              </a:rPr>
              <a:t>findings for Student Activity funds</a:t>
            </a:r>
          </a:p>
          <a:p>
            <a:pPr algn="ctr"/>
            <a:r>
              <a:rPr lang="en-US" sz="990" dirty="0">
                <a:solidFill>
                  <a:schemeClr val="bg1"/>
                </a:solidFill>
              </a:rPr>
              <a:t>and ensure effective management</a:t>
            </a:r>
          </a:p>
          <a:p>
            <a:pPr algn="ctr"/>
            <a:r>
              <a:rPr lang="en-US" sz="990" dirty="0">
                <a:solidFill>
                  <a:schemeClr val="bg1"/>
                </a:solidFill>
              </a:rPr>
              <a:t>of funds between schools and</a:t>
            </a:r>
          </a:p>
          <a:p>
            <a:pPr algn="ctr"/>
            <a:r>
              <a:rPr lang="en-US" sz="990" dirty="0">
                <a:solidFill>
                  <a:schemeClr val="bg1"/>
                </a:solidFill>
              </a:rPr>
              <a:t>School Governance Councils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B5ADC16-C76E-4162-AEA0-84C9C4CF44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5519" y="1253445"/>
            <a:ext cx="1051293" cy="145469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F0B0D6F-D5D0-44F2-9DB4-1B03080A0B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16588" y="1236413"/>
            <a:ext cx="1081059" cy="148669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FE27795-5686-4AA4-9C62-15866E278AC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17432" y="1239306"/>
            <a:ext cx="1095794" cy="148379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5A8F415-5F21-46D7-9D89-5B058843972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01911" y="1236412"/>
            <a:ext cx="1087267" cy="1483799"/>
          </a:xfrm>
          <a:prstGeom prst="rect">
            <a:avLst/>
          </a:prstGeom>
        </p:spPr>
      </p:pic>
      <p:sp>
        <p:nvSpPr>
          <p:cNvPr id="24" name="Rectangle 23"/>
          <p:cNvSpPr/>
          <p:nvPr/>
        </p:nvSpPr>
        <p:spPr>
          <a:xfrm>
            <a:off x="911048" y="3953395"/>
            <a:ext cx="2187702" cy="1093851"/>
          </a:xfrm>
          <a:prstGeom prst="rect">
            <a:avLst/>
          </a:prstGeom>
          <a:solidFill>
            <a:srgbClr val="203C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>
                <a:solidFill>
                  <a:schemeClr val="bg1"/>
                </a:solidFill>
              </a:rPr>
              <a:t>85% of 5</a:t>
            </a:r>
            <a:r>
              <a:rPr lang="en-US" sz="1000" baseline="30000">
                <a:solidFill>
                  <a:schemeClr val="bg1"/>
                </a:solidFill>
              </a:rPr>
              <a:t>th</a:t>
            </a:r>
            <a:r>
              <a:rPr lang="en-US" sz="1000">
                <a:solidFill>
                  <a:schemeClr val="bg1"/>
                </a:solidFill>
              </a:rPr>
              <a:t> graders will be proficient or distinguished in math</a:t>
            </a:r>
            <a:endParaRPr lang="en-US" sz="1000" dirty="0">
              <a:solidFill>
                <a:schemeClr val="bg1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BDABB1F-926B-4F7E-A6B6-D056FFB113DC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7433" r="71903" b="37126"/>
          <a:stretch/>
        </p:blipFill>
        <p:spPr>
          <a:xfrm>
            <a:off x="7113226" y="6728923"/>
            <a:ext cx="2826169" cy="979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14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/>
        </p:nvSpPr>
        <p:spPr>
          <a:xfrm>
            <a:off x="1863572" y="1940096"/>
            <a:ext cx="2323678" cy="2263140"/>
          </a:xfrm>
          <a:prstGeom prst="rect">
            <a:avLst/>
          </a:prstGeom>
          <a:solidFill>
            <a:srgbClr val="203C74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41451" indent="-141451">
              <a:buFont typeface="Arial" panose="020B0604020202020204" pitchFamily="34" charset="0"/>
              <a:buChar char="•"/>
            </a:pPr>
            <a:r>
              <a:rPr lang="en-US" sz="990" dirty="0">
                <a:solidFill>
                  <a:schemeClr val="tx1"/>
                </a:solidFill>
              </a:rPr>
              <a:t>Professional Development will be provided to all teachers on how to implement a balanced literacy framework efficiently.  </a:t>
            </a:r>
          </a:p>
          <a:p>
            <a:pPr marL="141451" indent="-141451">
              <a:buFont typeface="Arial" panose="020B0604020202020204" pitchFamily="34" charset="0"/>
              <a:buChar char="•"/>
            </a:pPr>
            <a:endParaRPr lang="en-US" sz="990" dirty="0">
              <a:solidFill>
                <a:schemeClr val="tx1"/>
              </a:solidFill>
            </a:endParaRPr>
          </a:p>
          <a:p>
            <a:pPr marL="141451" indent="-141451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Implement Lucy Calkins writers workshop</a:t>
            </a:r>
            <a:endParaRPr lang="en-US" sz="990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92759" y="2688013"/>
            <a:ext cx="1282446" cy="754380"/>
          </a:xfrm>
          <a:prstGeom prst="rect">
            <a:avLst/>
          </a:prstGeom>
          <a:solidFill>
            <a:srgbClr val="203C74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Balanced Literacy Framework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4586729" y="1940096"/>
            <a:ext cx="2323678" cy="2263140"/>
          </a:xfrm>
          <a:prstGeom prst="rect">
            <a:avLst/>
          </a:prstGeom>
          <a:solidFill>
            <a:srgbClr val="203C74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41451" indent="-141451">
              <a:buFont typeface="Arial" panose="020B0604020202020204" pitchFamily="34" charset="0"/>
              <a:buChar char="•"/>
            </a:pPr>
            <a:endParaRPr lang="en-US" sz="990" dirty="0">
              <a:solidFill>
                <a:schemeClr val="bg1"/>
              </a:solidFill>
            </a:endParaRPr>
          </a:p>
          <a:p>
            <a:pPr marL="141451" indent="-141451">
              <a:buFont typeface="Arial" panose="020B0604020202020204" pitchFamily="34" charset="0"/>
              <a:buChar char="•"/>
            </a:pPr>
            <a:r>
              <a:rPr lang="en-US" sz="990" dirty="0">
                <a:solidFill>
                  <a:schemeClr val="bg1"/>
                </a:solidFill>
              </a:rPr>
              <a:t>Teachers will monitor students’ </a:t>
            </a:r>
            <a:r>
              <a:rPr lang="en-US" sz="990" dirty="0" err="1">
                <a:solidFill>
                  <a:schemeClr val="bg1"/>
                </a:solidFill>
              </a:rPr>
              <a:t>iReady</a:t>
            </a:r>
            <a:r>
              <a:rPr lang="en-US" sz="990" dirty="0">
                <a:solidFill>
                  <a:schemeClr val="bg1"/>
                </a:solidFill>
              </a:rPr>
              <a:t> progressions and growth on pre/post reading unit assessments. </a:t>
            </a:r>
          </a:p>
          <a:p>
            <a:pPr marL="141451" indent="-141451">
              <a:buFont typeface="Arial" panose="020B0604020202020204" pitchFamily="34" charset="0"/>
              <a:buChar char="•"/>
            </a:pPr>
            <a:endParaRPr lang="en-US" sz="990" dirty="0">
              <a:solidFill>
                <a:schemeClr val="bg1"/>
              </a:solidFill>
            </a:endParaRPr>
          </a:p>
          <a:p>
            <a:pPr marL="141451" indent="-141451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</a:rPr>
              <a:t>Increase the percentage of students scoring in the low risk or above average performance bands on </a:t>
            </a:r>
            <a:r>
              <a:rPr lang="en-US" sz="1000" dirty="0" err="1">
                <a:solidFill>
                  <a:schemeClr val="bg1"/>
                </a:solidFill>
              </a:rPr>
              <a:t>fastbridge</a:t>
            </a:r>
            <a:r>
              <a:rPr lang="en-US" sz="1000" dirty="0">
                <a:solidFill>
                  <a:schemeClr val="bg1"/>
                </a:solidFill>
              </a:rPr>
              <a:t>.</a:t>
            </a:r>
          </a:p>
          <a:p>
            <a:pPr marL="141451" indent="-141451">
              <a:buFont typeface="Arial" panose="020B0604020202020204" pitchFamily="34" charset="0"/>
              <a:buChar char="•"/>
            </a:pPr>
            <a:endParaRPr lang="en-US" sz="990" dirty="0">
              <a:solidFill>
                <a:schemeClr val="bg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309886" y="1940096"/>
            <a:ext cx="2323678" cy="2263140"/>
          </a:xfrm>
          <a:prstGeom prst="rect">
            <a:avLst/>
          </a:prstGeom>
          <a:solidFill>
            <a:srgbClr val="203C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>
                <a:solidFill>
                  <a:schemeClr val="bg1"/>
                </a:solidFill>
              </a:rPr>
              <a:t>3</a:t>
            </a:r>
            <a:r>
              <a:rPr lang="en-US" sz="1000" baseline="30000">
                <a:solidFill>
                  <a:schemeClr val="bg1"/>
                </a:solidFill>
              </a:rPr>
              <a:t>rd</a:t>
            </a:r>
            <a:r>
              <a:rPr lang="en-US" sz="1000">
                <a:solidFill>
                  <a:schemeClr val="bg1"/>
                </a:solidFill>
              </a:rPr>
              <a:t> grade literacy:  85% of 3</a:t>
            </a:r>
            <a:r>
              <a:rPr lang="en-US" sz="1000" baseline="30000">
                <a:solidFill>
                  <a:schemeClr val="bg1"/>
                </a:solidFill>
              </a:rPr>
              <a:t>rd</a:t>
            </a:r>
            <a:r>
              <a:rPr lang="en-US" sz="1000">
                <a:solidFill>
                  <a:schemeClr val="bg1"/>
                </a:solidFill>
              </a:rPr>
              <a:t> grade students will read at or above grade level.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92759" y="5244776"/>
            <a:ext cx="1282446" cy="754380"/>
          </a:xfrm>
          <a:prstGeom prst="rect">
            <a:avLst/>
          </a:prstGeom>
          <a:solidFill>
            <a:srgbClr val="203C74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Balanced Math Framework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863571" y="4496859"/>
            <a:ext cx="2323678" cy="2263140"/>
          </a:xfrm>
          <a:prstGeom prst="rect">
            <a:avLst/>
          </a:prstGeom>
          <a:solidFill>
            <a:srgbClr val="203C74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41451" indent="-141451">
              <a:buFont typeface="Arial" panose="020B0604020202020204" pitchFamily="34" charset="0"/>
              <a:buChar char="•"/>
            </a:pPr>
            <a:r>
              <a:rPr lang="en-US" sz="990" dirty="0">
                <a:solidFill>
                  <a:schemeClr val="tx1"/>
                </a:solidFill>
              </a:rPr>
              <a:t>Professional Development will be provided to all teachers on how to implement a balanced math framework efficiently.  </a:t>
            </a:r>
          </a:p>
          <a:p>
            <a:pPr marL="141451" indent="-141451">
              <a:buFont typeface="Arial" panose="020B0604020202020204" pitchFamily="34" charset="0"/>
              <a:buChar char="•"/>
            </a:pPr>
            <a:endParaRPr lang="en-US" sz="990" dirty="0">
              <a:solidFill>
                <a:schemeClr val="tx1"/>
              </a:solidFill>
            </a:endParaRPr>
          </a:p>
          <a:p>
            <a:pPr marL="141451" indent="-141451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During PLC’s teachers will create math summative and common assessments that address rigor and DOK levels 3 and 4.</a:t>
            </a:r>
          </a:p>
          <a:p>
            <a:pPr marL="141451" indent="-141451">
              <a:buFont typeface="Arial" panose="020B0604020202020204" pitchFamily="34" charset="0"/>
              <a:buChar char="•"/>
            </a:pPr>
            <a:endParaRPr lang="en-US" sz="99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549054" y="4496859"/>
            <a:ext cx="2323678" cy="2263140"/>
          </a:xfrm>
          <a:prstGeom prst="rect">
            <a:avLst/>
          </a:prstGeom>
          <a:solidFill>
            <a:srgbClr val="203C74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41451" indent="-141451">
              <a:buFont typeface="Arial" panose="020B0604020202020204" pitchFamily="34" charset="0"/>
              <a:buChar char="•"/>
            </a:pPr>
            <a:r>
              <a:rPr lang="en-US" sz="990" dirty="0">
                <a:solidFill>
                  <a:schemeClr val="bg1"/>
                </a:solidFill>
              </a:rPr>
              <a:t>Teachers will monitor students’  </a:t>
            </a:r>
            <a:r>
              <a:rPr lang="en-US" sz="990" dirty="0" err="1">
                <a:solidFill>
                  <a:schemeClr val="bg1"/>
                </a:solidFill>
              </a:rPr>
              <a:t>iReady</a:t>
            </a:r>
            <a:r>
              <a:rPr lang="en-US" sz="990" dirty="0">
                <a:solidFill>
                  <a:schemeClr val="bg1"/>
                </a:solidFill>
              </a:rPr>
              <a:t> progress and growth on pre/post math unit assessments. </a:t>
            </a:r>
          </a:p>
          <a:p>
            <a:pPr marL="141451" indent="-141451">
              <a:buFont typeface="Arial" panose="020B0604020202020204" pitchFamily="34" charset="0"/>
              <a:buChar char="•"/>
            </a:pPr>
            <a:endParaRPr lang="en-US" sz="990" dirty="0">
              <a:solidFill>
                <a:schemeClr val="bg1"/>
              </a:solidFill>
            </a:endParaRPr>
          </a:p>
          <a:p>
            <a:pPr marL="141451" indent="-141451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</a:rPr>
              <a:t>Increase the percentage of students scoring 80% or higher on the Mathematics short cycle assessment.</a:t>
            </a:r>
          </a:p>
          <a:p>
            <a:pPr marL="141451" indent="-141451">
              <a:buFont typeface="Arial" panose="020B0604020202020204" pitchFamily="34" charset="0"/>
              <a:buChar char="•"/>
            </a:pPr>
            <a:endParaRPr lang="en-US" sz="990" dirty="0">
              <a:solidFill>
                <a:schemeClr val="bg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7309885" y="4496859"/>
            <a:ext cx="2323678" cy="2263140"/>
          </a:xfrm>
          <a:prstGeom prst="rect">
            <a:avLst/>
          </a:prstGeom>
          <a:solidFill>
            <a:srgbClr val="203C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>
                <a:solidFill>
                  <a:schemeClr val="bg1"/>
                </a:solidFill>
              </a:rPr>
              <a:t>5</a:t>
            </a:r>
            <a:r>
              <a:rPr lang="en-US" sz="1000" baseline="30000">
                <a:solidFill>
                  <a:schemeClr val="bg1"/>
                </a:solidFill>
              </a:rPr>
              <a:t>th</a:t>
            </a:r>
            <a:r>
              <a:rPr lang="en-US" sz="1000">
                <a:solidFill>
                  <a:schemeClr val="bg1"/>
                </a:solidFill>
              </a:rPr>
              <a:t> grade math:  85% of 5</a:t>
            </a:r>
            <a:r>
              <a:rPr lang="en-US" sz="1000" baseline="30000">
                <a:solidFill>
                  <a:schemeClr val="bg1"/>
                </a:solidFill>
              </a:rPr>
              <a:t>th</a:t>
            </a:r>
            <a:r>
              <a:rPr lang="en-US" sz="1000">
                <a:solidFill>
                  <a:schemeClr val="bg1"/>
                </a:solidFill>
              </a:rPr>
              <a:t> grade students will perform at proficient or distinguished levels in math.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3" name="Arrow: Right 2"/>
          <p:cNvSpPr/>
          <p:nvPr/>
        </p:nvSpPr>
        <p:spPr>
          <a:xfrm>
            <a:off x="1544338" y="2951651"/>
            <a:ext cx="238982" cy="240030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/>
          </a:p>
        </p:txBody>
      </p:sp>
      <p:sp>
        <p:nvSpPr>
          <p:cNvPr id="88" name="Arrow: Right 87"/>
          <p:cNvSpPr/>
          <p:nvPr/>
        </p:nvSpPr>
        <p:spPr>
          <a:xfrm>
            <a:off x="1544338" y="5508414"/>
            <a:ext cx="238982" cy="240030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/>
          </a:p>
        </p:txBody>
      </p:sp>
      <p:sp>
        <p:nvSpPr>
          <p:cNvPr id="93" name="Rectangle 92"/>
          <p:cNvSpPr/>
          <p:nvPr/>
        </p:nvSpPr>
        <p:spPr>
          <a:xfrm>
            <a:off x="311260" y="1307522"/>
            <a:ext cx="1045446" cy="85789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55" b="1">
                <a:solidFill>
                  <a:schemeClr val="bg1"/>
                </a:solidFill>
              </a:rPr>
              <a:t>Initiatives: What will we do to achieve success?</a:t>
            </a:r>
          </a:p>
        </p:txBody>
      </p:sp>
      <p:sp>
        <p:nvSpPr>
          <p:cNvPr id="94" name="Rectangle 93"/>
          <p:cNvSpPr/>
          <p:nvPr/>
        </p:nvSpPr>
        <p:spPr>
          <a:xfrm>
            <a:off x="1863570" y="1307522"/>
            <a:ext cx="2323490" cy="52766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55" b="1">
                <a:solidFill>
                  <a:schemeClr val="bg1"/>
                </a:solidFill>
              </a:rPr>
              <a:t>Critical actions: </a:t>
            </a:r>
            <a:r>
              <a:rPr lang="en-US" sz="1155">
                <a:solidFill>
                  <a:schemeClr val="bg1"/>
                </a:solidFill>
              </a:rPr>
              <a:t>What major actions will we complete and by when?</a:t>
            </a:r>
          </a:p>
        </p:txBody>
      </p:sp>
      <p:sp>
        <p:nvSpPr>
          <p:cNvPr id="95" name="Rectangle 94"/>
          <p:cNvSpPr/>
          <p:nvPr/>
        </p:nvSpPr>
        <p:spPr>
          <a:xfrm>
            <a:off x="4583751" y="1298213"/>
            <a:ext cx="2323490" cy="54476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55" b="1">
                <a:solidFill>
                  <a:schemeClr val="bg1"/>
                </a:solidFill>
              </a:rPr>
              <a:t>Evidence of progress: </a:t>
            </a:r>
            <a:r>
              <a:rPr lang="en-US" sz="1155">
                <a:solidFill>
                  <a:schemeClr val="bg1"/>
                </a:solidFill>
              </a:rPr>
              <a:t>How will we know that the initiative is working?</a:t>
            </a:r>
          </a:p>
        </p:txBody>
      </p:sp>
      <p:sp>
        <p:nvSpPr>
          <p:cNvPr id="96" name="Rectangle 95"/>
          <p:cNvSpPr/>
          <p:nvPr/>
        </p:nvSpPr>
        <p:spPr>
          <a:xfrm>
            <a:off x="7303930" y="1298213"/>
            <a:ext cx="2323490" cy="54476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55" b="1">
                <a:solidFill>
                  <a:schemeClr val="bg1"/>
                </a:solidFill>
              </a:rPr>
              <a:t>Outcomes: </a:t>
            </a:r>
            <a:r>
              <a:rPr lang="en-US" sz="1155">
                <a:solidFill>
                  <a:schemeClr val="bg1"/>
                </a:solidFill>
              </a:rPr>
              <a:t>What will success look like for our school?</a:t>
            </a:r>
          </a:p>
        </p:txBody>
      </p:sp>
      <p:sp>
        <p:nvSpPr>
          <p:cNvPr id="97" name="Arrow: Right 96"/>
          <p:cNvSpPr/>
          <p:nvPr/>
        </p:nvSpPr>
        <p:spPr>
          <a:xfrm>
            <a:off x="4266237" y="2951651"/>
            <a:ext cx="238982" cy="240030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/>
          </a:p>
        </p:txBody>
      </p:sp>
      <p:sp>
        <p:nvSpPr>
          <p:cNvPr id="98" name="Arrow: Right 97"/>
          <p:cNvSpPr/>
          <p:nvPr/>
        </p:nvSpPr>
        <p:spPr>
          <a:xfrm>
            <a:off x="4266237" y="5508414"/>
            <a:ext cx="238982" cy="240030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/>
          </a:p>
        </p:txBody>
      </p:sp>
      <p:sp>
        <p:nvSpPr>
          <p:cNvPr id="109" name="Arrow: Right 108"/>
          <p:cNvSpPr/>
          <p:nvPr/>
        </p:nvSpPr>
        <p:spPr>
          <a:xfrm>
            <a:off x="6990654" y="2951651"/>
            <a:ext cx="238982" cy="240030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/>
          </a:p>
        </p:txBody>
      </p:sp>
      <p:sp>
        <p:nvSpPr>
          <p:cNvPr id="110" name="Arrow: Right 109"/>
          <p:cNvSpPr/>
          <p:nvPr/>
        </p:nvSpPr>
        <p:spPr>
          <a:xfrm>
            <a:off x="6990654" y="5508414"/>
            <a:ext cx="238982" cy="240030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/>
          </a:p>
        </p:txBody>
      </p:sp>
      <p:sp>
        <p:nvSpPr>
          <p:cNvPr id="22" name="Slide Number Placeholder 5"/>
          <p:cNvSpPr txBox="1">
            <a:spLocks/>
          </p:cNvSpPr>
          <p:nvPr/>
        </p:nvSpPr>
        <p:spPr>
          <a:xfrm>
            <a:off x="9713810" y="6571314"/>
            <a:ext cx="253500" cy="301228"/>
          </a:xfrm>
          <a:prstGeom prst="rect">
            <a:avLst/>
          </a:prstGeom>
        </p:spPr>
        <p:txBody>
          <a:bodyPr vert="horz" lIns="75438" tIns="37719" rIns="75438" bIns="37719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DE3E18C-7958-4AD3-9EEF-D1CA690B5419}" type="slidenum">
              <a:rPr lang="en-US" sz="743"/>
              <a:pPr/>
              <a:t>2</a:t>
            </a:fld>
            <a:endParaRPr lang="en-US" sz="743"/>
          </a:p>
        </p:txBody>
      </p:sp>
      <p:sp>
        <p:nvSpPr>
          <p:cNvPr id="23" name="Slide Number Placeholder 5"/>
          <p:cNvSpPr txBox="1">
            <a:spLocks/>
          </p:cNvSpPr>
          <p:nvPr/>
        </p:nvSpPr>
        <p:spPr>
          <a:xfrm>
            <a:off x="0" y="6571314"/>
            <a:ext cx="1863569" cy="301228"/>
          </a:xfrm>
          <a:prstGeom prst="rect">
            <a:avLst/>
          </a:prstGeom>
        </p:spPr>
        <p:txBody>
          <a:bodyPr vert="horz" lIns="75438" tIns="37719" rIns="75438" bIns="37719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43" dirty="0"/>
              <a:t>Strategic Plan: [Love T. Nolan]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6CCB449E-E231-4321-A6DB-6323BA49B6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759" y="3610759"/>
            <a:ext cx="1282445" cy="1442197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C3CAFBC0-2FDC-40CE-8980-EC8C93091042}"/>
              </a:ext>
            </a:extLst>
          </p:cNvPr>
          <p:cNvSpPr txBox="1"/>
          <p:nvPr/>
        </p:nvSpPr>
        <p:spPr>
          <a:xfrm>
            <a:off x="1415518" y="345042"/>
            <a:ext cx="5226581" cy="5847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3200" b="1" dirty="0">
                <a:solidFill>
                  <a:srgbClr val="90231E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Love T. Nolan Elementary</a:t>
            </a: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1101BF1E-9ABA-4484-923A-BE880DA3E36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7433" r="71903" b="37126"/>
          <a:stretch/>
        </p:blipFill>
        <p:spPr>
          <a:xfrm>
            <a:off x="7113226" y="6728923"/>
            <a:ext cx="2826169" cy="979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793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7309885" y="4496859"/>
            <a:ext cx="2323678" cy="2263140"/>
          </a:xfrm>
          <a:prstGeom prst="rect">
            <a:avLst/>
          </a:prstGeom>
          <a:solidFill>
            <a:srgbClr val="C2A2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>
                <a:solidFill>
                  <a:schemeClr val="bg1"/>
                </a:solidFill>
              </a:rPr>
              <a:t>Teacher Retention:  Increase retention of teachers beyond their 5</a:t>
            </a:r>
            <a:r>
              <a:rPr lang="en-US" sz="1000" baseline="30000">
                <a:solidFill>
                  <a:schemeClr val="bg1"/>
                </a:solidFill>
              </a:rPr>
              <a:t>th</a:t>
            </a:r>
            <a:r>
              <a:rPr lang="en-US" sz="1000">
                <a:solidFill>
                  <a:schemeClr val="bg1"/>
                </a:solidFill>
              </a:rPr>
              <a:t> year.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309885" y="1940096"/>
            <a:ext cx="2323678" cy="2263140"/>
          </a:xfrm>
          <a:prstGeom prst="rect">
            <a:avLst/>
          </a:prstGeom>
          <a:solidFill>
            <a:srgbClr val="C2A2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>
                <a:solidFill>
                  <a:schemeClr val="bg1"/>
                </a:solidFill>
              </a:rPr>
              <a:t>School and District Culture:  Attain and maintain a Five –Star Climate Rating from the Georgia Department of Education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586728" y="1940096"/>
            <a:ext cx="2323678" cy="2263140"/>
          </a:xfrm>
          <a:prstGeom prst="rect">
            <a:avLst/>
          </a:prstGeom>
          <a:solidFill>
            <a:srgbClr val="C2A204">
              <a:alpha val="7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By the end of the 1</a:t>
            </a:r>
            <a:r>
              <a:rPr lang="en-US" sz="1000" baseline="30000" dirty="0">
                <a:solidFill>
                  <a:schemeClr val="tx1"/>
                </a:solidFill>
              </a:rPr>
              <a:t>st</a:t>
            </a:r>
            <a:r>
              <a:rPr lang="en-US" sz="1000" dirty="0">
                <a:solidFill>
                  <a:schemeClr val="tx1"/>
                </a:solidFill>
              </a:rPr>
              <a:t> semester celebrate at least 50% of staff, by the end of the year celebrate 100% of staff.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Decrease the number of disciplinary infractions </a:t>
            </a:r>
          </a:p>
          <a:p>
            <a:endParaRPr lang="en-US" sz="1000" dirty="0">
              <a:solidFill>
                <a:schemeClr val="tx1"/>
              </a:solidFill>
            </a:endParaRPr>
          </a:p>
          <a:p>
            <a:endParaRPr lang="en-US" sz="1000" dirty="0">
              <a:solidFill>
                <a:schemeClr val="tx1"/>
              </a:solidFill>
            </a:endParaRPr>
          </a:p>
          <a:p>
            <a:endParaRPr lang="en-US" sz="10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Track parent communication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586727" y="4496859"/>
            <a:ext cx="2323678" cy="2263140"/>
          </a:xfrm>
          <a:prstGeom prst="rect">
            <a:avLst/>
          </a:prstGeom>
          <a:solidFill>
            <a:srgbClr val="C2A204">
              <a:alpha val="7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Increase the number </a:t>
            </a:r>
            <a:r>
              <a:rPr lang="en-US" sz="1000">
                <a:solidFill>
                  <a:schemeClr val="tx1"/>
                </a:solidFill>
              </a:rPr>
              <a:t>of novice </a:t>
            </a:r>
            <a:r>
              <a:rPr lang="en-US" sz="1000" dirty="0">
                <a:solidFill>
                  <a:schemeClr val="tx1"/>
                </a:solidFill>
              </a:rPr>
              <a:t>teachers scoring in the three category of the teacher evaluation system.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Increase the number of teachers that stay with Love T. Nolan Elementary after one year.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Increase the number of teachers with school-based leadership roles.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863571" y="1940096"/>
            <a:ext cx="2323678" cy="2263140"/>
          </a:xfrm>
          <a:prstGeom prst="rect">
            <a:avLst/>
          </a:prstGeom>
          <a:solidFill>
            <a:srgbClr val="C2A204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41451" indent="-141451">
              <a:buFont typeface="Arial" panose="020B0604020202020204" pitchFamily="34" charset="0"/>
              <a:buChar char="•"/>
            </a:pPr>
            <a:r>
              <a:rPr lang="en-US" sz="990" dirty="0">
                <a:solidFill>
                  <a:schemeClr val="tx1"/>
                </a:solidFill>
              </a:rPr>
              <a:t>Each month during faculty meeting one grade level including the paraprofessionals and SEC teachers will be celebrated.</a:t>
            </a:r>
          </a:p>
          <a:p>
            <a:pPr marL="141451" indent="-141451">
              <a:buFont typeface="Arial" panose="020B0604020202020204" pitchFamily="34" charset="0"/>
              <a:buChar char="•"/>
            </a:pPr>
            <a:endParaRPr lang="en-US" sz="990" dirty="0">
              <a:solidFill>
                <a:schemeClr val="tx1"/>
              </a:solidFill>
            </a:endParaRPr>
          </a:p>
          <a:p>
            <a:pPr marL="141451" indent="-141451">
              <a:buFont typeface="Arial" panose="020B0604020202020204" pitchFamily="34" charset="0"/>
              <a:buChar char="•"/>
            </a:pPr>
            <a:r>
              <a:rPr lang="en-US" sz="990" dirty="0">
                <a:solidFill>
                  <a:schemeClr val="tx1"/>
                </a:solidFill>
              </a:rPr>
              <a:t>Continue implementing Positive Behavior Interventions and Supports (PBIS) to improve relationships between teachers and students.</a:t>
            </a:r>
          </a:p>
          <a:p>
            <a:pPr marL="141451" indent="-141451">
              <a:buFont typeface="Arial" panose="020B0604020202020204" pitchFamily="34" charset="0"/>
              <a:buChar char="•"/>
            </a:pPr>
            <a:endParaRPr lang="en-US" sz="990" dirty="0">
              <a:solidFill>
                <a:schemeClr val="tx1"/>
              </a:solidFill>
            </a:endParaRPr>
          </a:p>
          <a:p>
            <a:pPr marL="141451" indent="-141451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Implement parent communication program to keep parents informed and improve relationships.</a:t>
            </a:r>
          </a:p>
          <a:p>
            <a:pPr marL="141451" indent="-141451">
              <a:buFont typeface="Arial" panose="020B0604020202020204" pitchFamily="34" charset="0"/>
              <a:buChar char="•"/>
            </a:pPr>
            <a:endParaRPr lang="en-US" sz="99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863570" y="4496859"/>
            <a:ext cx="2323678" cy="2263140"/>
          </a:xfrm>
          <a:prstGeom prst="rect">
            <a:avLst/>
          </a:prstGeom>
          <a:solidFill>
            <a:srgbClr val="C2A204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tx1"/>
                </a:solidFill>
              </a:rPr>
              <a:t>Implement new teacher induction program designed to give support, coaching, and professional development to new teachers.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tx1"/>
                </a:solidFill>
              </a:rPr>
              <a:t>Assign teacher with less than 3 years experience to a mentor veteran teacher.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tx1"/>
                </a:solidFill>
              </a:rPr>
              <a:t>Identify teacher leader opportunities for veteran teachers to share and grow with faculty.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90686" y="2688013"/>
            <a:ext cx="1282446" cy="754380"/>
          </a:xfrm>
          <a:prstGeom prst="rect">
            <a:avLst/>
          </a:prstGeom>
          <a:solidFill>
            <a:srgbClr val="C2A204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Stellar Customer Service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3" name="Arrow: Right 2"/>
          <p:cNvSpPr/>
          <p:nvPr/>
        </p:nvSpPr>
        <p:spPr>
          <a:xfrm>
            <a:off x="1544338" y="2951651"/>
            <a:ext cx="238982" cy="240030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/>
          </a:p>
        </p:txBody>
      </p:sp>
      <p:sp>
        <p:nvSpPr>
          <p:cNvPr id="88" name="Arrow: Right 87"/>
          <p:cNvSpPr/>
          <p:nvPr/>
        </p:nvSpPr>
        <p:spPr>
          <a:xfrm>
            <a:off x="1544338" y="5508414"/>
            <a:ext cx="238982" cy="240030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/>
          </a:p>
        </p:txBody>
      </p:sp>
      <p:sp>
        <p:nvSpPr>
          <p:cNvPr id="94" name="Rectangle 93"/>
          <p:cNvSpPr/>
          <p:nvPr/>
        </p:nvSpPr>
        <p:spPr>
          <a:xfrm>
            <a:off x="1863570" y="1307522"/>
            <a:ext cx="2323490" cy="52766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55" b="1">
                <a:solidFill>
                  <a:schemeClr val="bg1"/>
                </a:solidFill>
              </a:rPr>
              <a:t>Critical actions: </a:t>
            </a:r>
            <a:r>
              <a:rPr lang="en-US" sz="1155">
                <a:solidFill>
                  <a:schemeClr val="bg1"/>
                </a:solidFill>
              </a:rPr>
              <a:t>What major actions will we complete and by when?</a:t>
            </a:r>
          </a:p>
        </p:txBody>
      </p:sp>
      <p:sp>
        <p:nvSpPr>
          <p:cNvPr id="95" name="Rectangle 94"/>
          <p:cNvSpPr/>
          <p:nvPr/>
        </p:nvSpPr>
        <p:spPr>
          <a:xfrm>
            <a:off x="4583751" y="1298213"/>
            <a:ext cx="2323490" cy="54476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55" b="1">
                <a:solidFill>
                  <a:schemeClr val="bg1"/>
                </a:solidFill>
              </a:rPr>
              <a:t>Evidence of progress: </a:t>
            </a:r>
            <a:r>
              <a:rPr lang="en-US" sz="1155">
                <a:solidFill>
                  <a:schemeClr val="bg1"/>
                </a:solidFill>
              </a:rPr>
              <a:t>How will we know that the initiative is working?</a:t>
            </a:r>
          </a:p>
        </p:txBody>
      </p:sp>
      <p:sp>
        <p:nvSpPr>
          <p:cNvPr id="96" name="Rectangle 95"/>
          <p:cNvSpPr/>
          <p:nvPr/>
        </p:nvSpPr>
        <p:spPr>
          <a:xfrm>
            <a:off x="7303930" y="1298213"/>
            <a:ext cx="2323490" cy="54476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55" b="1">
                <a:solidFill>
                  <a:schemeClr val="bg1"/>
                </a:solidFill>
              </a:rPr>
              <a:t>Outcomes: </a:t>
            </a:r>
            <a:r>
              <a:rPr lang="en-US" sz="1155">
                <a:solidFill>
                  <a:schemeClr val="bg1"/>
                </a:solidFill>
              </a:rPr>
              <a:t>What will success look like for our school?</a:t>
            </a:r>
          </a:p>
        </p:txBody>
      </p:sp>
      <p:sp>
        <p:nvSpPr>
          <p:cNvPr id="97" name="Arrow: Right 96"/>
          <p:cNvSpPr/>
          <p:nvPr/>
        </p:nvSpPr>
        <p:spPr>
          <a:xfrm>
            <a:off x="4266237" y="2951651"/>
            <a:ext cx="238982" cy="240030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/>
          </a:p>
        </p:txBody>
      </p:sp>
      <p:sp>
        <p:nvSpPr>
          <p:cNvPr id="98" name="Arrow: Right 97"/>
          <p:cNvSpPr/>
          <p:nvPr/>
        </p:nvSpPr>
        <p:spPr>
          <a:xfrm>
            <a:off x="4266237" y="5508414"/>
            <a:ext cx="238982" cy="240030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/>
          </a:p>
        </p:txBody>
      </p:sp>
      <p:sp>
        <p:nvSpPr>
          <p:cNvPr id="109" name="Arrow: Right 108"/>
          <p:cNvSpPr/>
          <p:nvPr/>
        </p:nvSpPr>
        <p:spPr>
          <a:xfrm>
            <a:off x="6990654" y="2951651"/>
            <a:ext cx="238982" cy="240030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/>
          </a:p>
        </p:txBody>
      </p:sp>
      <p:sp>
        <p:nvSpPr>
          <p:cNvPr id="110" name="Arrow: Right 109"/>
          <p:cNvSpPr/>
          <p:nvPr/>
        </p:nvSpPr>
        <p:spPr>
          <a:xfrm>
            <a:off x="6990654" y="5508414"/>
            <a:ext cx="238982" cy="240030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/>
          </a:p>
        </p:txBody>
      </p:sp>
      <p:sp>
        <p:nvSpPr>
          <p:cNvPr id="29" name="Rectangle 28"/>
          <p:cNvSpPr/>
          <p:nvPr/>
        </p:nvSpPr>
        <p:spPr>
          <a:xfrm>
            <a:off x="180383" y="5251239"/>
            <a:ext cx="1282446" cy="754380"/>
          </a:xfrm>
          <a:prstGeom prst="rect">
            <a:avLst/>
          </a:prstGeom>
          <a:solidFill>
            <a:srgbClr val="C2A204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Staff Leadership Development 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11260" y="1307522"/>
            <a:ext cx="1045446" cy="85789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55" b="1">
                <a:solidFill>
                  <a:schemeClr val="bg1"/>
                </a:solidFill>
              </a:rPr>
              <a:t>Initiatives: What will we do to achieve success?</a:t>
            </a:r>
          </a:p>
        </p:txBody>
      </p:sp>
      <p:sp>
        <p:nvSpPr>
          <p:cNvPr id="3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713810" y="6571314"/>
            <a:ext cx="253500" cy="301228"/>
          </a:xfrm>
        </p:spPr>
        <p:txBody>
          <a:bodyPr/>
          <a:lstStyle/>
          <a:p>
            <a:fld id="{0DE3E18C-7958-4AD3-9EEF-D1CA690B5419}" type="slidenum">
              <a:rPr lang="en-US" sz="743"/>
              <a:t>3</a:t>
            </a:fld>
            <a:endParaRPr lang="en-US" sz="743"/>
          </a:p>
        </p:txBody>
      </p:sp>
      <p:sp>
        <p:nvSpPr>
          <p:cNvPr id="36" name="Slide Number Placeholder 5"/>
          <p:cNvSpPr txBox="1">
            <a:spLocks/>
          </p:cNvSpPr>
          <p:nvPr/>
        </p:nvSpPr>
        <p:spPr>
          <a:xfrm>
            <a:off x="0" y="6571314"/>
            <a:ext cx="1863569" cy="301228"/>
          </a:xfrm>
          <a:prstGeom prst="rect">
            <a:avLst/>
          </a:prstGeom>
        </p:spPr>
        <p:txBody>
          <a:bodyPr vert="horz" lIns="75438" tIns="37719" rIns="75438" bIns="37719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43" dirty="0"/>
              <a:t>Strategic Plan: [Love T. Nolan]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F22DA56F-2B1C-4AA9-B451-A8D1FB33BA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686" y="3765277"/>
            <a:ext cx="1282446" cy="1303671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13003925-AFF6-4D13-B862-D8B169E44118}"/>
              </a:ext>
            </a:extLst>
          </p:cNvPr>
          <p:cNvSpPr txBox="1"/>
          <p:nvPr/>
        </p:nvSpPr>
        <p:spPr>
          <a:xfrm>
            <a:off x="1415518" y="345042"/>
            <a:ext cx="5697707" cy="107721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3200" b="1" dirty="0">
                <a:solidFill>
                  <a:srgbClr val="90231E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Love T. Nolan Elementary</a:t>
            </a:r>
          </a:p>
          <a:p>
            <a:endParaRPr lang="en-US" sz="3200" b="1" dirty="0">
              <a:solidFill>
                <a:srgbClr val="90231E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F9E71D1F-D5AC-4B10-9CE5-2276E45D750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7433" r="71903" b="37126"/>
          <a:stretch/>
        </p:blipFill>
        <p:spPr>
          <a:xfrm>
            <a:off x="7113226" y="6728923"/>
            <a:ext cx="2826169" cy="979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186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/>
        </p:nvSpPr>
        <p:spPr>
          <a:xfrm>
            <a:off x="1863572" y="1940096"/>
            <a:ext cx="2323678" cy="2263140"/>
          </a:xfrm>
          <a:prstGeom prst="rect">
            <a:avLst/>
          </a:prstGeom>
          <a:solidFill>
            <a:srgbClr val="8E0C3A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tx1"/>
                </a:solidFill>
              </a:rPr>
              <a:t>Identify potential external organizations that our school can partner with to support the literacy and math work.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tx1"/>
                </a:solidFill>
              </a:rPr>
              <a:t>Leverage SGC’s outreach and communication committee to regularly meet with PTA and other external stakeholders to better align around school goals.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90686" y="2688013"/>
            <a:ext cx="1282446" cy="754380"/>
          </a:xfrm>
          <a:prstGeom prst="rect">
            <a:avLst/>
          </a:prstGeom>
          <a:solidFill>
            <a:srgbClr val="8E0C3A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Community Champions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4586729" y="1940096"/>
            <a:ext cx="2323678" cy="2263140"/>
          </a:xfrm>
          <a:prstGeom prst="rect">
            <a:avLst/>
          </a:prstGeom>
          <a:solidFill>
            <a:srgbClr val="8E0C3A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</a:rPr>
              <a:t>Increase the number of partnerships that contribute resources to support the literacy and math work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</a:rPr>
              <a:t>Quarterly meeting with Community partners to discuss the school’s needs</a:t>
            </a:r>
          </a:p>
        </p:txBody>
      </p:sp>
      <p:sp>
        <p:nvSpPr>
          <p:cNvPr id="20" name="Rectangle 19"/>
          <p:cNvSpPr/>
          <p:nvPr/>
        </p:nvSpPr>
        <p:spPr>
          <a:xfrm>
            <a:off x="7309886" y="1940096"/>
            <a:ext cx="2323678" cy="2263140"/>
          </a:xfrm>
          <a:prstGeom prst="rect">
            <a:avLst/>
          </a:prstGeom>
          <a:solidFill>
            <a:srgbClr val="8E0C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>
                <a:solidFill>
                  <a:schemeClr val="bg1"/>
                </a:solidFill>
              </a:rPr>
              <a:t>Partnerships: Increase the number of impactful partnerships that align to school goals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93043" y="5244776"/>
            <a:ext cx="1282446" cy="754380"/>
          </a:xfrm>
          <a:prstGeom prst="rect">
            <a:avLst/>
          </a:prstGeom>
          <a:solidFill>
            <a:srgbClr val="8E0C3A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Parent University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863571" y="4496859"/>
            <a:ext cx="2323678" cy="2263140"/>
          </a:xfrm>
          <a:prstGeom prst="rect">
            <a:avLst/>
          </a:prstGeom>
          <a:solidFill>
            <a:srgbClr val="8E0C3A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Leverage SGC outreach committee and PTA to determine the top needs of families to address within a parent university program</a:t>
            </a:r>
          </a:p>
          <a:p>
            <a:endParaRPr lang="en-US" sz="10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Collaborative meetings with feeder schools to provide information, resources, and assistance with staff, parent and community needs.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586728" y="4496859"/>
            <a:ext cx="2323678" cy="2263140"/>
          </a:xfrm>
          <a:prstGeom prst="rect">
            <a:avLst/>
          </a:prstGeom>
          <a:solidFill>
            <a:srgbClr val="8E0C3A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</a:rPr>
              <a:t>Increase in parent participation in parent university offerings</a:t>
            </a: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</a:rPr>
              <a:t>Increase in parent satisfaction with parent university offerings</a:t>
            </a:r>
          </a:p>
        </p:txBody>
      </p:sp>
      <p:sp>
        <p:nvSpPr>
          <p:cNvPr id="34" name="Rectangle 33"/>
          <p:cNvSpPr/>
          <p:nvPr/>
        </p:nvSpPr>
        <p:spPr>
          <a:xfrm>
            <a:off x="7309885" y="4496859"/>
            <a:ext cx="2323678" cy="2263140"/>
          </a:xfrm>
          <a:prstGeom prst="rect">
            <a:avLst/>
          </a:prstGeom>
          <a:solidFill>
            <a:srgbClr val="8E0C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>
                <a:solidFill>
                  <a:schemeClr val="bg1"/>
                </a:solidFill>
              </a:rPr>
              <a:t>Family engagement: Increase the percentage of families who feel empowered to support their students’ educational journeys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3" name="Arrow: Right 2"/>
          <p:cNvSpPr/>
          <p:nvPr/>
        </p:nvSpPr>
        <p:spPr>
          <a:xfrm>
            <a:off x="1544338" y="2951651"/>
            <a:ext cx="238982" cy="240030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/>
          </a:p>
        </p:txBody>
      </p:sp>
      <p:sp>
        <p:nvSpPr>
          <p:cNvPr id="88" name="Arrow: Right 87"/>
          <p:cNvSpPr/>
          <p:nvPr/>
        </p:nvSpPr>
        <p:spPr>
          <a:xfrm>
            <a:off x="1544338" y="5508414"/>
            <a:ext cx="238982" cy="240030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/>
          </a:p>
        </p:txBody>
      </p:sp>
      <p:sp>
        <p:nvSpPr>
          <p:cNvPr id="94" name="Rectangle 93"/>
          <p:cNvSpPr/>
          <p:nvPr/>
        </p:nvSpPr>
        <p:spPr>
          <a:xfrm>
            <a:off x="1863570" y="1307522"/>
            <a:ext cx="2323490" cy="52766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55" b="1">
                <a:solidFill>
                  <a:schemeClr val="bg1"/>
                </a:solidFill>
              </a:rPr>
              <a:t>Critical actions: </a:t>
            </a:r>
            <a:r>
              <a:rPr lang="en-US" sz="1155">
                <a:solidFill>
                  <a:schemeClr val="bg1"/>
                </a:solidFill>
              </a:rPr>
              <a:t>What major actions will we complete and by when?</a:t>
            </a:r>
          </a:p>
        </p:txBody>
      </p:sp>
      <p:sp>
        <p:nvSpPr>
          <p:cNvPr id="95" name="Rectangle 94"/>
          <p:cNvSpPr/>
          <p:nvPr/>
        </p:nvSpPr>
        <p:spPr>
          <a:xfrm>
            <a:off x="4583751" y="1298213"/>
            <a:ext cx="2323490" cy="54476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55" b="1">
                <a:solidFill>
                  <a:schemeClr val="bg1"/>
                </a:solidFill>
              </a:rPr>
              <a:t>Evidence of progress: </a:t>
            </a:r>
            <a:r>
              <a:rPr lang="en-US" sz="1155">
                <a:solidFill>
                  <a:schemeClr val="bg1"/>
                </a:solidFill>
              </a:rPr>
              <a:t>How will we know that the initiative is working?</a:t>
            </a:r>
          </a:p>
        </p:txBody>
      </p:sp>
      <p:sp>
        <p:nvSpPr>
          <p:cNvPr id="96" name="Rectangle 95"/>
          <p:cNvSpPr/>
          <p:nvPr/>
        </p:nvSpPr>
        <p:spPr>
          <a:xfrm>
            <a:off x="7303930" y="1298213"/>
            <a:ext cx="2323490" cy="54476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55" b="1">
                <a:solidFill>
                  <a:schemeClr val="bg1"/>
                </a:solidFill>
              </a:rPr>
              <a:t>Outcomes: </a:t>
            </a:r>
            <a:r>
              <a:rPr lang="en-US" sz="1155">
                <a:solidFill>
                  <a:schemeClr val="bg1"/>
                </a:solidFill>
              </a:rPr>
              <a:t>What will success look like for our school?</a:t>
            </a:r>
          </a:p>
        </p:txBody>
      </p:sp>
      <p:sp>
        <p:nvSpPr>
          <p:cNvPr id="97" name="Arrow: Right 96"/>
          <p:cNvSpPr/>
          <p:nvPr/>
        </p:nvSpPr>
        <p:spPr>
          <a:xfrm>
            <a:off x="4266237" y="2951651"/>
            <a:ext cx="238982" cy="240030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/>
          </a:p>
        </p:txBody>
      </p:sp>
      <p:sp>
        <p:nvSpPr>
          <p:cNvPr id="98" name="Arrow: Right 97"/>
          <p:cNvSpPr/>
          <p:nvPr/>
        </p:nvSpPr>
        <p:spPr>
          <a:xfrm>
            <a:off x="4266237" y="5508414"/>
            <a:ext cx="238982" cy="240030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/>
          </a:p>
        </p:txBody>
      </p:sp>
      <p:sp>
        <p:nvSpPr>
          <p:cNvPr id="109" name="Arrow: Right 108"/>
          <p:cNvSpPr/>
          <p:nvPr/>
        </p:nvSpPr>
        <p:spPr>
          <a:xfrm>
            <a:off x="6990654" y="2951651"/>
            <a:ext cx="238982" cy="240030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/>
          </a:p>
        </p:txBody>
      </p:sp>
      <p:sp>
        <p:nvSpPr>
          <p:cNvPr id="110" name="Arrow: Right 109"/>
          <p:cNvSpPr/>
          <p:nvPr/>
        </p:nvSpPr>
        <p:spPr>
          <a:xfrm>
            <a:off x="6990654" y="5508414"/>
            <a:ext cx="238982" cy="240030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/>
          </a:p>
        </p:txBody>
      </p:sp>
      <p:sp>
        <p:nvSpPr>
          <p:cNvPr id="22" name="Rectangle 21"/>
          <p:cNvSpPr/>
          <p:nvPr/>
        </p:nvSpPr>
        <p:spPr>
          <a:xfrm>
            <a:off x="311260" y="1307522"/>
            <a:ext cx="1045446" cy="85789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55" b="1">
                <a:solidFill>
                  <a:schemeClr val="bg1"/>
                </a:solidFill>
              </a:rPr>
              <a:t>Initiatives: What will we do to achieve success?</a:t>
            </a:r>
          </a:p>
        </p:txBody>
      </p:sp>
      <p:sp>
        <p:nvSpPr>
          <p:cNvPr id="2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713810" y="6571314"/>
            <a:ext cx="253500" cy="301228"/>
          </a:xfrm>
        </p:spPr>
        <p:txBody>
          <a:bodyPr/>
          <a:lstStyle/>
          <a:p>
            <a:fld id="{0DE3E18C-7958-4AD3-9EEF-D1CA690B5419}" type="slidenum">
              <a:rPr lang="en-US" sz="743"/>
              <a:t>4</a:t>
            </a:fld>
            <a:endParaRPr lang="en-US" sz="743"/>
          </a:p>
        </p:txBody>
      </p:sp>
      <p:sp>
        <p:nvSpPr>
          <p:cNvPr id="26" name="Slide Number Placeholder 5"/>
          <p:cNvSpPr txBox="1">
            <a:spLocks/>
          </p:cNvSpPr>
          <p:nvPr/>
        </p:nvSpPr>
        <p:spPr>
          <a:xfrm>
            <a:off x="0" y="6571314"/>
            <a:ext cx="1863569" cy="301228"/>
          </a:xfrm>
          <a:prstGeom prst="rect">
            <a:avLst/>
          </a:prstGeom>
        </p:spPr>
        <p:txBody>
          <a:bodyPr vert="horz" lIns="75438" tIns="37719" rIns="75438" bIns="37719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43" dirty="0"/>
              <a:t>Strategic Plan: [Love T. Nolan]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90104976-06D2-46FA-BEF5-A0A6F119A0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686" y="3641879"/>
            <a:ext cx="1282446" cy="1483799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AF2096D6-60BB-4D00-A72A-7E028C7502EF}"/>
              </a:ext>
            </a:extLst>
          </p:cNvPr>
          <p:cNvSpPr txBox="1"/>
          <p:nvPr/>
        </p:nvSpPr>
        <p:spPr>
          <a:xfrm>
            <a:off x="1415518" y="345042"/>
            <a:ext cx="5814117" cy="5847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3200" b="1" dirty="0">
                <a:solidFill>
                  <a:srgbClr val="90231E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Love T. Nolan Elementary</a:t>
            </a: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79DFF3F2-570D-49EF-B19C-7B1D0E1CAFE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7433" r="71903" b="37126"/>
          <a:stretch/>
        </p:blipFill>
        <p:spPr>
          <a:xfrm>
            <a:off x="7113226" y="6728923"/>
            <a:ext cx="2826169" cy="979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280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/>
        </p:nvSpPr>
        <p:spPr>
          <a:xfrm>
            <a:off x="1863572" y="1940096"/>
            <a:ext cx="2323678" cy="2263140"/>
          </a:xfrm>
          <a:prstGeom prst="rect">
            <a:avLst/>
          </a:prstGeom>
          <a:solidFill>
            <a:srgbClr val="00583D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tx1"/>
                </a:solidFill>
              </a:rPr>
              <a:t>Minimize monthly deficits by monitoring your budget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tx1"/>
                </a:solidFill>
              </a:rPr>
              <a:t>Principal and administrative staff will review Budget Accountability (BAR) monthly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tx1"/>
                </a:solidFill>
              </a:rPr>
              <a:t>SCGs will monitor school General Fund on a quarterly basis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90686" y="2688013"/>
            <a:ext cx="1282446" cy="754380"/>
          </a:xfrm>
          <a:prstGeom prst="rect">
            <a:avLst/>
          </a:prstGeom>
          <a:solidFill>
            <a:srgbClr val="00583D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Effective Budgeting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4586729" y="1940096"/>
            <a:ext cx="2323678" cy="2263140"/>
          </a:xfrm>
          <a:prstGeom prst="rect">
            <a:avLst/>
          </a:prstGeom>
          <a:solidFill>
            <a:srgbClr val="00583D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bg1"/>
                </a:solidFill>
              </a:rPr>
              <a:t>Average monthly deficits are 1 or less each month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bg1"/>
                </a:solidFill>
              </a:rPr>
              <a:t>Carryover is projected to be less that 5% at the end of the school year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309886" y="1940096"/>
            <a:ext cx="2323678" cy="2263140"/>
          </a:xfrm>
          <a:prstGeom prst="rect">
            <a:avLst/>
          </a:prstGeom>
          <a:solidFill>
            <a:srgbClr val="0058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>
                <a:solidFill>
                  <a:schemeClr val="bg1"/>
                </a:solidFill>
              </a:rPr>
              <a:t>Transparent and efficient management of local funds:</a:t>
            </a:r>
          </a:p>
          <a:p>
            <a:pPr algn="ctr"/>
            <a:r>
              <a:rPr lang="en-US" sz="1000">
                <a:solidFill>
                  <a:schemeClr val="bg1"/>
                </a:solidFill>
              </a:rPr>
              <a:t>Reduce the number of audit findings for Student Activity funds and ensure effective management of funds between schools and School Governance Councils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93043" y="5244776"/>
            <a:ext cx="1282446" cy="754380"/>
          </a:xfrm>
          <a:prstGeom prst="rect">
            <a:avLst/>
          </a:prstGeom>
          <a:solidFill>
            <a:srgbClr val="00583D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9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863571" y="4496859"/>
            <a:ext cx="2323678" cy="2263140"/>
          </a:xfrm>
          <a:prstGeom prst="rect">
            <a:avLst/>
          </a:prstGeom>
          <a:solidFill>
            <a:srgbClr val="00583D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41451" indent="-141451">
              <a:buFont typeface="Arial" panose="020B0604020202020204" pitchFamily="34" charset="0"/>
              <a:buChar char="•"/>
            </a:pPr>
            <a:endParaRPr lang="en-US" sz="99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586728" y="4496859"/>
            <a:ext cx="2323678" cy="2263140"/>
          </a:xfrm>
          <a:prstGeom prst="rect">
            <a:avLst/>
          </a:prstGeom>
          <a:solidFill>
            <a:srgbClr val="00583D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41451" indent="-141451">
              <a:buFont typeface="Arial" panose="020B0604020202020204" pitchFamily="34" charset="0"/>
              <a:buChar char="•"/>
            </a:pPr>
            <a:endParaRPr lang="en-US" sz="990">
              <a:solidFill>
                <a:schemeClr val="bg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7309885" y="4496859"/>
            <a:ext cx="2323678" cy="2263140"/>
          </a:xfrm>
          <a:prstGeom prst="rect">
            <a:avLst/>
          </a:prstGeom>
          <a:solidFill>
            <a:srgbClr val="0058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90">
              <a:solidFill>
                <a:schemeClr val="bg1"/>
              </a:solidFill>
            </a:endParaRPr>
          </a:p>
        </p:txBody>
      </p:sp>
      <p:sp>
        <p:nvSpPr>
          <p:cNvPr id="3" name="Arrow: Right 2"/>
          <p:cNvSpPr/>
          <p:nvPr/>
        </p:nvSpPr>
        <p:spPr>
          <a:xfrm>
            <a:off x="1544338" y="2951651"/>
            <a:ext cx="238982" cy="240030"/>
          </a:xfrm>
          <a:prstGeom prst="rightArrow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/>
          </a:p>
        </p:txBody>
      </p:sp>
      <p:sp>
        <p:nvSpPr>
          <p:cNvPr id="88" name="Arrow: Right 87"/>
          <p:cNvSpPr/>
          <p:nvPr/>
        </p:nvSpPr>
        <p:spPr>
          <a:xfrm>
            <a:off x="1544338" y="5508414"/>
            <a:ext cx="238982" cy="240030"/>
          </a:xfrm>
          <a:prstGeom prst="rightArrow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/>
          </a:p>
        </p:txBody>
      </p:sp>
      <p:sp>
        <p:nvSpPr>
          <p:cNvPr id="94" name="Rectangle 93"/>
          <p:cNvSpPr/>
          <p:nvPr/>
        </p:nvSpPr>
        <p:spPr>
          <a:xfrm>
            <a:off x="1863570" y="1307522"/>
            <a:ext cx="2323490" cy="527665"/>
          </a:xfrm>
          <a:prstGeom prst="rect">
            <a:avLst/>
          </a:prstGeom>
          <a:solidFill>
            <a:srgbClr val="595959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55" b="1">
                <a:solidFill>
                  <a:schemeClr val="bg1"/>
                </a:solidFill>
              </a:rPr>
              <a:t>Critical actions: </a:t>
            </a:r>
            <a:r>
              <a:rPr lang="en-US" sz="1155">
                <a:solidFill>
                  <a:schemeClr val="bg1"/>
                </a:solidFill>
              </a:rPr>
              <a:t>What major actions will we complete and by when?</a:t>
            </a:r>
          </a:p>
        </p:txBody>
      </p:sp>
      <p:sp>
        <p:nvSpPr>
          <p:cNvPr id="95" name="Rectangle 94"/>
          <p:cNvSpPr/>
          <p:nvPr/>
        </p:nvSpPr>
        <p:spPr>
          <a:xfrm>
            <a:off x="4583751" y="1298213"/>
            <a:ext cx="2323490" cy="544760"/>
          </a:xfrm>
          <a:prstGeom prst="rect">
            <a:avLst/>
          </a:prstGeom>
          <a:solidFill>
            <a:srgbClr val="595959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55" b="1">
                <a:solidFill>
                  <a:schemeClr val="bg1"/>
                </a:solidFill>
              </a:rPr>
              <a:t>Evidence of progress: </a:t>
            </a:r>
            <a:r>
              <a:rPr lang="en-US" sz="1155">
                <a:solidFill>
                  <a:schemeClr val="bg1"/>
                </a:solidFill>
              </a:rPr>
              <a:t>How will we know that the initiative is working?</a:t>
            </a:r>
          </a:p>
        </p:txBody>
      </p:sp>
      <p:sp>
        <p:nvSpPr>
          <p:cNvPr id="96" name="Rectangle 95"/>
          <p:cNvSpPr/>
          <p:nvPr/>
        </p:nvSpPr>
        <p:spPr>
          <a:xfrm>
            <a:off x="7303930" y="1298213"/>
            <a:ext cx="2323490" cy="544760"/>
          </a:xfrm>
          <a:prstGeom prst="rect">
            <a:avLst/>
          </a:prstGeom>
          <a:solidFill>
            <a:srgbClr val="595959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55" b="1">
                <a:solidFill>
                  <a:schemeClr val="bg1"/>
                </a:solidFill>
              </a:rPr>
              <a:t>Outcomes: </a:t>
            </a:r>
            <a:r>
              <a:rPr lang="en-US" sz="1155">
                <a:solidFill>
                  <a:schemeClr val="bg1"/>
                </a:solidFill>
              </a:rPr>
              <a:t>What will success look like for our school?</a:t>
            </a:r>
          </a:p>
        </p:txBody>
      </p:sp>
      <p:sp>
        <p:nvSpPr>
          <p:cNvPr id="97" name="Arrow: Right 96"/>
          <p:cNvSpPr/>
          <p:nvPr/>
        </p:nvSpPr>
        <p:spPr>
          <a:xfrm>
            <a:off x="4266237" y="2951651"/>
            <a:ext cx="238982" cy="240030"/>
          </a:xfrm>
          <a:prstGeom prst="rightArrow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/>
          </a:p>
        </p:txBody>
      </p:sp>
      <p:sp>
        <p:nvSpPr>
          <p:cNvPr id="98" name="Arrow: Right 97"/>
          <p:cNvSpPr/>
          <p:nvPr/>
        </p:nvSpPr>
        <p:spPr>
          <a:xfrm>
            <a:off x="4266237" y="5508414"/>
            <a:ext cx="238982" cy="240030"/>
          </a:xfrm>
          <a:prstGeom prst="rightArrow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/>
          </a:p>
        </p:txBody>
      </p:sp>
      <p:sp>
        <p:nvSpPr>
          <p:cNvPr id="109" name="Arrow: Right 108"/>
          <p:cNvSpPr/>
          <p:nvPr/>
        </p:nvSpPr>
        <p:spPr>
          <a:xfrm>
            <a:off x="6990654" y="2951651"/>
            <a:ext cx="238982" cy="240030"/>
          </a:xfrm>
          <a:prstGeom prst="rightArrow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/>
          </a:p>
        </p:txBody>
      </p:sp>
      <p:sp>
        <p:nvSpPr>
          <p:cNvPr id="110" name="Arrow: Right 109"/>
          <p:cNvSpPr/>
          <p:nvPr/>
        </p:nvSpPr>
        <p:spPr>
          <a:xfrm>
            <a:off x="6990654" y="5508414"/>
            <a:ext cx="238982" cy="240030"/>
          </a:xfrm>
          <a:prstGeom prst="rightArrow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/>
          </a:p>
        </p:txBody>
      </p:sp>
      <p:sp>
        <p:nvSpPr>
          <p:cNvPr id="21" name="Rectangle 20"/>
          <p:cNvSpPr/>
          <p:nvPr/>
        </p:nvSpPr>
        <p:spPr>
          <a:xfrm>
            <a:off x="311260" y="1307522"/>
            <a:ext cx="1045446" cy="85789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55" b="1">
                <a:solidFill>
                  <a:schemeClr val="bg1"/>
                </a:solidFill>
              </a:rPr>
              <a:t>Initiatives: What will we do to achieve success?</a:t>
            </a:r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713810" y="6571314"/>
            <a:ext cx="253500" cy="301228"/>
          </a:xfrm>
        </p:spPr>
        <p:txBody>
          <a:bodyPr/>
          <a:lstStyle/>
          <a:p>
            <a:fld id="{0DE3E18C-7958-4AD3-9EEF-D1CA690B5419}" type="slidenum">
              <a:rPr lang="en-US" sz="743"/>
              <a:t>5</a:t>
            </a:fld>
            <a:endParaRPr lang="en-US" sz="743"/>
          </a:p>
        </p:txBody>
      </p:sp>
      <p:sp>
        <p:nvSpPr>
          <p:cNvPr id="27" name="Slide Number Placeholder 5"/>
          <p:cNvSpPr txBox="1">
            <a:spLocks/>
          </p:cNvSpPr>
          <p:nvPr/>
        </p:nvSpPr>
        <p:spPr>
          <a:xfrm>
            <a:off x="0" y="6571314"/>
            <a:ext cx="1863569" cy="301228"/>
          </a:xfrm>
          <a:prstGeom prst="rect">
            <a:avLst/>
          </a:prstGeom>
        </p:spPr>
        <p:txBody>
          <a:bodyPr vert="horz" lIns="75438" tIns="37719" rIns="75438" bIns="37719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43" dirty="0"/>
              <a:t>Strategic Plan: [Love T. Nolan]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D1DE8D32-4E09-4C2C-AE01-9458A14E75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647" y="3632644"/>
            <a:ext cx="1282445" cy="1483799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842D5F0D-D829-44E7-8B34-7132B4FAABE7}"/>
              </a:ext>
            </a:extLst>
          </p:cNvPr>
          <p:cNvSpPr txBox="1"/>
          <p:nvPr/>
        </p:nvSpPr>
        <p:spPr>
          <a:xfrm>
            <a:off x="1415518" y="345042"/>
            <a:ext cx="6140981" cy="107721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3200" b="1" dirty="0">
                <a:solidFill>
                  <a:srgbClr val="90231E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Love T. Nolan Elementary</a:t>
            </a:r>
          </a:p>
          <a:p>
            <a:endParaRPr lang="en-US" sz="3200" b="1" dirty="0">
              <a:solidFill>
                <a:srgbClr val="90231E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C712112-4484-4F74-AE06-F9AB1A6DD13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7433" r="71903" b="37126"/>
          <a:stretch/>
        </p:blipFill>
        <p:spPr>
          <a:xfrm>
            <a:off x="7113226" y="6728923"/>
            <a:ext cx="2826169" cy="979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3792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3600</TotalTime>
  <Words>1172</Words>
  <Application>Microsoft Office PowerPoint</Application>
  <PresentationFormat>Custom</PresentationFormat>
  <Paragraphs>132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Arial Unicode MS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Benschine, Frederick</dc:creator>
  <cp:lastModifiedBy>Wallace, Lakesha</cp:lastModifiedBy>
  <cp:revision>48</cp:revision>
  <cp:lastPrinted>2018-01-05T18:54:10Z</cp:lastPrinted>
  <dcterms:modified xsi:type="dcterms:W3CDTF">2020-10-23T13:13:19Z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ee3c538-ec52-435f-ae58-017644bd9513_Enabled">
    <vt:lpwstr>True</vt:lpwstr>
  </property>
  <property fmtid="{D5CDD505-2E9C-101B-9397-08002B2CF9AE}" pid="3" name="MSIP_Label_0ee3c538-ec52-435f-ae58-017644bd9513_SiteId">
    <vt:lpwstr>0cdcb198-8169-4b70-ba9f-da7e3ba700c2</vt:lpwstr>
  </property>
  <property fmtid="{D5CDD505-2E9C-101B-9397-08002B2CF9AE}" pid="4" name="MSIP_Label_0ee3c538-ec52-435f-ae58-017644bd9513_Owner">
    <vt:lpwstr>CrawfordC1@fultonschools.org</vt:lpwstr>
  </property>
  <property fmtid="{D5CDD505-2E9C-101B-9397-08002B2CF9AE}" pid="5" name="MSIP_Label_0ee3c538-ec52-435f-ae58-017644bd9513_SetDate">
    <vt:lpwstr>2020-10-13T15:41:38.9361802Z</vt:lpwstr>
  </property>
  <property fmtid="{D5CDD505-2E9C-101B-9397-08002B2CF9AE}" pid="6" name="MSIP_Label_0ee3c538-ec52-435f-ae58-017644bd9513_Name">
    <vt:lpwstr>General</vt:lpwstr>
  </property>
  <property fmtid="{D5CDD505-2E9C-101B-9397-08002B2CF9AE}" pid="7" name="MSIP_Label_0ee3c538-ec52-435f-ae58-017644bd9513_Application">
    <vt:lpwstr>Microsoft Azure Information Protection</vt:lpwstr>
  </property>
  <property fmtid="{D5CDD505-2E9C-101B-9397-08002B2CF9AE}" pid="8" name="MSIP_Label_0ee3c538-ec52-435f-ae58-017644bd9513_Extended_MSFT_Method">
    <vt:lpwstr>Automatic</vt:lpwstr>
  </property>
  <property fmtid="{D5CDD505-2E9C-101B-9397-08002B2CF9AE}" pid="9" name="Sensitivity">
    <vt:lpwstr>General</vt:lpwstr>
  </property>
</Properties>
</file>