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64" r:id="rId4"/>
    <p:sldId id="279" r:id="rId5"/>
    <p:sldId id="280" r:id="rId6"/>
    <p:sldId id="278" r:id="rId7"/>
    <p:sldId id="274" r:id="rId8"/>
    <p:sldId id="259" r:id="rId9"/>
    <p:sldId id="267" r:id="rId10"/>
    <p:sldId id="266" r:id="rId11"/>
    <p:sldId id="270" r:id="rId12"/>
    <p:sldId id="281" r:id="rId13"/>
    <p:sldId id="282" r:id="rId14"/>
    <p:sldId id="268" r:id="rId15"/>
    <p:sldId id="272" r:id="rId16"/>
    <p:sldId id="271" r:id="rId1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CC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BBF1E6-1C7E-4036-B310-A97BAD531F93}" v="88" dt="2024-02-13T02:09:27.5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59426AC-E89E-465E-94F9-19954D31FA47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B47074E-9D3A-4605-A510-012918CA6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81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20:38:13.8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20:38:14.4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2/14/2024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2/14/2024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2/14/2024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2/14/2024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2/14/2024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mailto:bulluck@fultonschools.or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Relationship Id="rId4" Type="http://schemas.openxmlformats.org/officeDocument/2006/relationships/customXml" Target="../ink/ink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Ridgeview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charter Middle School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2024-25 </a:t>
            </a:r>
            <a:r>
              <a:rPr lang="en-US" dirty="0" err="1"/>
              <a:t>Proceso</a:t>
            </a:r>
            <a:r>
              <a:rPr lang="en-US" dirty="0"/>
              <a:t> para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horarios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77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205" y="481914"/>
            <a:ext cx="1120757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</a:rPr>
              <a:t>Exenciones</a:t>
            </a:r>
            <a:r>
              <a:rPr lang="en-US" sz="3600" dirty="0">
                <a:solidFill>
                  <a:srgbClr val="C00000"/>
                </a:solidFill>
              </a:rPr>
              <a:t>/</a:t>
            </a:r>
            <a:r>
              <a:rPr lang="en-US" sz="3600" dirty="0" err="1">
                <a:solidFill>
                  <a:srgbClr val="C00000"/>
                </a:solidFill>
              </a:rPr>
              <a:t>Solicitud</a:t>
            </a:r>
            <a:r>
              <a:rPr lang="en-US" sz="3600" dirty="0">
                <a:solidFill>
                  <a:srgbClr val="C00000"/>
                </a:solidFill>
              </a:rPr>
              <a:t> para Cambio de </a:t>
            </a:r>
            <a:r>
              <a:rPr lang="en-US" sz="3600" dirty="0" err="1">
                <a:solidFill>
                  <a:srgbClr val="C00000"/>
                </a:solidFill>
              </a:rPr>
              <a:t>Horario</a:t>
            </a:r>
            <a:endParaRPr lang="en-US" sz="3600" dirty="0">
              <a:solidFill>
                <a:srgbClr val="C00000"/>
              </a:solidFill>
            </a:endParaRPr>
          </a:p>
          <a:p>
            <a:pPr algn="ctr"/>
            <a:endParaRPr lang="en-US" sz="1400" dirty="0">
              <a:solidFill>
                <a:srgbClr val="C00000"/>
              </a:solidFill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No se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requiere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exenciones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estudiantes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cumplen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con las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pautas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mínimas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colocación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estudiantes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cumplen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requisites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mínimos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ubicación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padres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desean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cambiar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ubicación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se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requiere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exención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exención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reconoce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padres son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conscientes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de que la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escuela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recomienda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colocación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curso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solicitado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Los padres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también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reconocen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serán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responsables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brindar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apoyo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adecuado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estudiante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vez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que se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someta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exención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cambio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ubicación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no se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podra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hacer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otro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cambio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mismo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curso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201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715" y="0"/>
            <a:ext cx="11207579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C00000"/>
                </a:solidFill>
              </a:rPr>
              <a:t>Verificación</a:t>
            </a:r>
            <a:r>
              <a:rPr lang="en-US" sz="3200" dirty="0">
                <a:solidFill>
                  <a:srgbClr val="C00000"/>
                </a:solidFill>
              </a:rPr>
              <a:t> de </a:t>
            </a:r>
            <a:r>
              <a:rPr lang="en-US" sz="3200" dirty="0" err="1">
                <a:solidFill>
                  <a:srgbClr val="C00000"/>
                </a:solidFill>
              </a:rPr>
              <a:t>Curso</a:t>
            </a:r>
            <a:endParaRPr lang="en-US" sz="3200" dirty="0">
              <a:solidFill>
                <a:srgbClr val="C00000"/>
              </a:solidFill>
            </a:endParaRPr>
          </a:p>
          <a:p>
            <a:pPr algn="ctr"/>
            <a:endParaRPr lang="en-US" sz="1400" dirty="0">
              <a:solidFill>
                <a:srgbClr val="C00000"/>
              </a:solidFill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verificación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curso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será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enviada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a casa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semana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del Feb. 26.  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Cursos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académicos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conecciones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 1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año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duración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banda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orquesta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coro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serán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enlistadas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Debe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revisar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document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detenidamente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firmarlo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devolverlo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a la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escuela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hijo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Comuníquese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maestros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actuales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tiene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preguntas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deberías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Cursos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En-Nivel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terminan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00        ex. 27.02100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b="1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Grade En </a:t>
            </a:r>
            <a:r>
              <a:rPr lang="en-US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Matemáticas</a:t>
            </a:r>
            <a:endParaRPr lang="en-US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Cursos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Avanzados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terminan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40      ex:  23.01300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            Avanzado 8</a:t>
            </a:r>
            <a:r>
              <a:rPr lang="en-US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Grade ELA</a:t>
            </a:r>
          </a:p>
          <a:p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Cursos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 TAG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tienen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un 2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3er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digito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ex:  26.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110000   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 Life Science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cursos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Estudios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Sociales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Ciencias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tienen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Avanzado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Están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asignados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número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curso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71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54C502-99CF-1C7A-677C-F09F74B047C0}"/>
              </a:ext>
            </a:extLst>
          </p:cNvPr>
          <p:cNvSpPr txBox="1"/>
          <p:nvPr/>
        </p:nvSpPr>
        <p:spPr>
          <a:xfrm>
            <a:off x="955964" y="515389"/>
            <a:ext cx="973420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</a:rPr>
              <a:t>Ejemplo</a:t>
            </a:r>
            <a:r>
              <a:rPr lang="en-US" sz="3600" dirty="0">
                <a:solidFill>
                  <a:srgbClr val="C00000"/>
                </a:solidFill>
              </a:rPr>
              <a:t> de </a:t>
            </a:r>
            <a:r>
              <a:rPr lang="en-US" sz="3600" dirty="0" err="1">
                <a:solidFill>
                  <a:srgbClr val="C00000"/>
                </a:solidFill>
              </a:rPr>
              <a:t>una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Verificación</a:t>
            </a:r>
            <a:r>
              <a:rPr lang="en-US" sz="3600" dirty="0">
                <a:solidFill>
                  <a:srgbClr val="C00000"/>
                </a:solidFill>
              </a:rPr>
              <a:t> de </a:t>
            </a:r>
            <a:r>
              <a:rPr lang="en-US" sz="3600" dirty="0" err="1">
                <a:solidFill>
                  <a:srgbClr val="C00000"/>
                </a:solidFill>
              </a:rPr>
              <a:t>Curso</a:t>
            </a:r>
            <a:endParaRPr lang="en-US" sz="3600" dirty="0">
              <a:solidFill>
                <a:srgbClr val="C00000"/>
              </a:solidFill>
            </a:endParaRPr>
          </a:p>
          <a:p>
            <a:pPr algn="ctr"/>
            <a:endParaRPr lang="en-US" sz="3600" dirty="0">
              <a:solidFill>
                <a:srgbClr val="C00000"/>
              </a:solidFill>
            </a:endParaRPr>
          </a:p>
          <a:p>
            <a:r>
              <a:rPr lang="en-US" sz="2400" dirty="0" err="1"/>
              <a:t>Nombre</a:t>
            </a:r>
            <a:r>
              <a:rPr lang="en-US" sz="2400" dirty="0"/>
              <a:t> del </a:t>
            </a:r>
            <a:r>
              <a:rPr lang="en-US" sz="2400" dirty="0" err="1"/>
              <a:t>estudiante</a:t>
            </a:r>
            <a:r>
              <a:rPr lang="en-US" sz="2400" dirty="0"/>
              <a:t>                                                           </a:t>
            </a:r>
          </a:p>
          <a:p>
            <a:r>
              <a:rPr lang="en-US" sz="2400" dirty="0" err="1"/>
              <a:t>Número</a:t>
            </a:r>
            <a:r>
              <a:rPr lang="en-US" sz="2400" dirty="0"/>
              <a:t> del </a:t>
            </a:r>
            <a:r>
              <a:rPr lang="en-US" sz="2400" dirty="0" err="1"/>
              <a:t>estudiante</a:t>
            </a:r>
            <a:endParaRPr lang="en-US" sz="2400" dirty="0"/>
          </a:p>
          <a:p>
            <a:r>
              <a:rPr lang="en-US" sz="2400" dirty="0"/>
              <a:t> Grado: 06 </a:t>
            </a:r>
          </a:p>
          <a:p>
            <a:endParaRPr lang="en-US" sz="2400" dirty="0"/>
          </a:p>
          <a:p>
            <a:r>
              <a:rPr lang="en-US" sz="2400" dirty="0" err="1"/>
              <a:t>Cursos</a:t>
            </a:r>
            <a:r>
              <a:rPr lang="en-US" sz="2400" dirty="0"/>
              <a:t> </a:t>
            </a:r>
            <a:r>
              <a:rPr lang="en-US" sz="2400" dirty="0" err="1"/>
              <a:t>Requeridos</a:t>
            </a:r>
            <a:r>
              <a:rPr lang="en-US" sz="2400" dirty="0"/>
              <a:t>: </a:t>
            </a:r>
          </a:p>
          <a:p>
            <a:r>
              <a:rPr lang="en-US" sz="2400" dirty="0"/>
              <a:t>40.06100</a:t>
            </a:r>
            <a:r>
              <a:rPr lang="en-US" sz="2400" dirty="0">
                <a:highlight>
                  <a:srgbClr val="FFFF00"/>
                </a:highlight>
              </a:rPr>
              <a:t>40</a:t>
            </a:r>
            <a:r>
              <a:rPr lang="en-US" sz="2400" dirty="0"/>
              <a:t> Earth Science 6      </a:t>
            </a:r>
            <a:r>
              <a:rPr lang="en-US" dirty="0">
                <a:solidFill>
                  <a:srgbClr val="C00000"/>
                </a:solidFill>
              </a:rPr>
              <a:t>Avanzado no </a:t>
            </a:r>
            <a:r>
              <a:rPr lang="en-US" dirty="0" err="1">
                <a:solidFill>
                  <a:srgbClr val="C00000"/>
                </a:solidFill>
              </a:rPr>
              <a:t>está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en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el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título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pero</a:t>
            </a:r>
            <a:r>
              <a:rPr lang="en-US" dirty="0">
                <a:solidFill>
                  <a:srgbClr val="C00000"/>
                </a:solidFill>
              </a:rPr>
              <a:t> 40 </a:t>
            </a:r>
            <a:r>
              <a:rPr lang="en-US" dirty="0" err="1">
                <a:solidFill>
                  <a:srgbClr val="C00000"/>
                </a:solidFill>
              </a:rPr>
              <a:t>significa</a:t>
            </a:r>
            <a:r>
              <a:rPr lang="en-US" dirty="0">
                <a:solidFill>
                  <a:srgbClr val="C00000"/>
                </a:solidFill>
              </a:rPr>
              <a:t>  </a:t>
            </a:r>
            <a:r>
              <a:rPr lang="en-US" dirty="0" err="1">
                <a:solidFill>
                  <a:srgbClr val="C00000"/>
                </a:solidFill>
              </a:rPr>
              <a:t>avanzado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sz="2400" dirty="0"/>
              <a:t>23.01100</a:t>
            </a:r>
            <a:r>
              <a:rPr lang="en-US" sz="2400" dirty="0">
                <a:highlight>
                  <a:srgbClr val="FFFF00"/>
                </a:highlight>
              </a:rPr>
              <a:t>40</a:t>
            </a:r>
            <a:r>
              <a:rPr lang="en-US" sz="2400" dirty="0"/>
              <a:t> Lang Arts 6 </a:t>
            </a:r>
            <a:r>
              <a:rPr lang="en-US" sz="2400" dirty="0" err="1">
                <a:highlight>
                  <a:srgbClr val="FFFF00"/>
                </a:highlight>
              </a:rPr>
              <a:t>Lv</a:t>
            </a:r>
            <a:r>
              <a:rPr lang="en-US" sz="2400" dirty="0">
                <a:highlight>
                  <a:srgbClr val="FFFF00"/>
                </a:highlight>
              </a:rPr>
              <a:t> A</a:t>
            </a:r>
            <a:r>
              <a:rPr lang="en-US" sz="2400" dirty="0"/>
              <a:t>        </a:t>
            </a:r>
            <a:r>
              <a:rPr lang="en-US" sz="2400" dirty="0" err="1">
                <a:solidFill>
                  <a:srgbClr val="C00000"/>
                </a:solidFill>
              </a:rPr>
              <a:t>A</a:t>
            </a:r>
            <a:r>
              <a:rPr lang="en-US" sz="2400" dirty="0">
                <a:solidFill>
                  <a:srgbClr val="C00000"/>
                </a:solidFill>
              </a:rPr>
              <a:t> – Avanzado y termina </a:t>
            </a:r>
            <a:r>
              <a:rPr lang="en-US" sz="2400" dirty="0" err="1">
                <a:solidFill>
                  <a:srgbClr val="C00000"/>
                </a:solidFill>
              </a:rPr>
              <a:t>en</a:t>
            </a:r>
            <a:r>
              <a:rPr lang="en-US" sz="2400" dirty="0">
                <a:solidFill>
                  <a:srgbClr val="C00000"/>
                </a:solidFill>
              </a:rPr>
              <a:t> 40</a:t>
            </a:r>
          </a:p>
          <a:p>
            <a:r>
              <a:rPr lang="en-US" sz="2400" dirty="0"/>
              <a:t>27.0210000 Math 6 </a:t>
            </a:r>
            <a:r>
              <a:rPr lang="en-US" sz="2400" dirty="0" err="1"/>
              <a:t>Lv</a:t>
            </a:r>
            <a:r>
              <a:rPr lang="en-US" sz="2400" dirty="0"/>
              <a:t> </a:t>
            </a:r>
            <a:r>
              <a:rPr lang="en-US" sz="2400" dirty="0">
                <a:highlight>
                  <a:srgbClr val="FFFF00"/>
                </a:highlight>
              </a:rPr>
              <a:t>O</a:t>
            </a:r>
            <a:r>
              <a:rPr lang="en-US" sz="2400" dirty="0"/>
              <a:t> 		  </a:t>
            </a:r>
            <a:r>
              <a:rPr lang="en-US" sz="2400" dirty="0">
                <a:solidFill>
                  <a:srgbClr val="C00000"/>
                </a:solidFill>
              </a:rPr>
              <a:t>O – En </a:t>
            </a:r>
            <a:r>
              <a:rPr lang="en-US" sz="2400" dirty="0" err="1">
                <a:solidFill>
                  <a:srgbClr val="C00000"/>
                </a:solidFill>
              </a:rPr>
              <a:t>nivel</a:t>
            </a:r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/>
              <a:t>23.0140000 Reading 6 </a:t>
            </a:r>
            <a:r>
              <a:rPr lang="en-US" sz="2400" dirty="0" err="1"/>
              <a:t>Lv</a:t>
            </a:r>
            <a:r>
              <a:rPr lang="en-US" sz="2400" dirty="0"/>
              <a:t> O </a:t>
            </a:r>
          </a:p>
          <a:p>
            <a:r>
              <a:rPr lang="en-US" sz="2400" dirty="0"/>
              <a:t>45.0070000 Social Studies 6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75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D90F7-0520-4302-D139-550241386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A1F5F2-7059-9C6A-6123-6E3FD7D906DB}"/>
              </a:ext>
            </a:extLst>
          </p:cNvPr>
          <p:cNvSpPr txBox="1"/>
          <p:nvPr/>
        </p:nvSpPr>
        <p:spPr>
          <a:xfrm>
            <a:off x="822960" y="299258"/>
            <a:ext cx="973420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</a:rPr>
              <a:t>Ejemplo</a:t>
            </a:r>
            <a:r>
              <a:rPr lang="en-US" sz="3600" dirty="0">
                <a:solidFill>
                  <a:srgbClr val="C00000"/>
                </a:solidFill>
              </a:rPr>
              <a:t> de </a:t>
            </a:r>
            <a:r>
              <a:rPr lang="en-US" sz="3600" dirty="0" err="1">
                <a:solidFill>
                  <a:srgbClr val="C00000"/>
                </a:solidFill>
              </a:rPr>
              <a:t>una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Verificación</a:t>
            </a:r>
            <a:r>
              <a:rPr lang="en-US" sz="3600" dirty="0">
                <a:solidFill>
                  <a:srgbClr val="C00000"/>
                </a:solidFill>
              </a:rPr>
              <a:t> de </a:t>
            </a:r>
            <a:r>
              <a:rPr lang="en-US" sz="3600" dirty="0" err="1">
                <a:solidFill>
                  <a:srgbClr val="C00000"/>
                </a:solidFill>
              </a:rPr>
              <a:t>Curso</a:t>
            </a:r>
            <a:endParaRPr lang="en-US" sz="3600" dirty="0">
              <a:solidFill>
                <a:srgbClr val="C00000"/>
              </a:solidFill>
            </a:endParaRPr>
          </a:p>
          <a:p>
            <a:r>
              <a:rPr lang="en-US" sz="2400" dirty="0" err="1"/>
              <a:t>Nombre</a:t>
            </a:r>
            <a:r>
              <a:rPr lang="en-US" sz="2400" dirty="0"/>
              <a:t> del </a:t>
            </a:r>
            <a:r>
              <a:rPr lang="en-US" sz="2400" dirty="0" err="1"/>
              <a:t>estudiante</a:t>
            </a:r>
            <a:r>
              <a:rPr lang="en-US" sz="2400" dirty="0"/>
              <a:t>                                                           </a:t>
            </a:r>
          </a:p>
          <a:p>
            <a:r>
              <a:rPr lang="en-US" sz="2400" dirty="0" err="1"/>
              <a:t>Número</a:t>
            </a:r>
            <a:r>
              <a:rPr lang="en-US" sz="2400" dirty="0"/>
              <a:t> del </a:t>
            </a:r>
            <a:r>
              <a:rPr lang="en-US" sz="2400" dirty="0" err="1"/>
              <a:t>estudiante</a:t>
            </a:r>
            <a:endParaRPr lang="en-US" sz="2400" dirty="0"/>
          </a:p>
          <a:p>
            <a:r>
              <a:rPr lang="en-US" sz="2400" dirty="0"/>
              <a:t> Grado: 07 </a:t>
            </a:r>
          </a:p>
          <a:p>
            <a:endParaRPr lang="en-US" sz="2400" dirty="0"/>
          </a:p>
          <a:p>
            <a:r>
              <a:rPr lang="en-US" sz="2400" dirty="0" err="1"/>
              <a:t>Cursos</a:t>
            </a:r>
            <a:r>
              <a:rPr lang="en-US" sz="2400" dirty="0"/>
              <a:t> </a:t>
            </a:r>
            <a:r>
              <a:rPr lang="en-US" sz="2400" dirty="0" err="1"/>
              <a:t>Requeridos</a:t>
            </a:r>
            <a:r>
              <a:rPr lang="en-US" sz="2400" dirty="0"/>
              <a:t>: </a:t>
            </a:r>
          </a:p>
          <a:p>
            <a:r>
              <a:rPr lang="en-US" sz="2400" dirty="0"/>
              <a:t>53.0340000 Band 7 </a:t>
            </a:r>
          </a:p>
          <a:p>
            <a:r>
              <a:rPr lang="en-US" sz="2400" dirty="0"/>
              <a:t>27.</a:t>
            </a:r>
            <a:r>
              <a:rPr lang="en-US" sz="2400" dirty="0">
                <a:highlight>
                  <a:srgbClr val="FFFF00"/>
                </a:highlight>
              </a:rPr>
              <a:t>2</a:t>
            </a:r>
            <a:r>
              <a:rPr lang="en-US" sz="2400" dirty="0"/>
              <a:t>2200</a:t>
            </a:r>
            <a:r>
              <a:rPr lang="en-US" sz="2400" dirty="0">
                <a:highlight>
                  <a:srgbClr val="FFFF00"/>
                </a:highlight>
              </a:rPr>
              <a:t>40</a:t>
            </a:r>
            <a:r>
              <a:rPr lang="en-US" sz="2400" dirty="0"/>
              <a:t> TAG Math – </a:t>
            </a:r>
            <a:r>
              <a:rPr lang="en-US" sz="2400" dirty="0">
                <a:solidFill>
                  <a:srgbClr val="C00000"/>
                </a:solidFill>
              </a:rPr>
              <a:t>2 indica TAG, 40 </a:t>
            </a:r>
            <a:r>
              <a:rPr lang="en-US" sz="2400" dirty="0" err="1">
                <a:solidFill>
                  <a:srgbClr val="C00000"/>
                </a:solidFill>
              </a:rPr>
              <a:t>avanzado</a:t>
            </a:r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/>
              <a:t>23.</a:t>
            </a:r>
            <a:r>
              <a:rPr lang="en-US" sz="2400" dirty="0">
                <a:highlight>
                  <a:srgbClr val="FFFF00"/>
                </a:highlight>
              </a:rPr>
              <a:t>2</a:t>
            </a:r>
            <a:r>
              <a:rPr lang="en-US" sz="2400" dirty="0"/>
              <a:t>1300</a:t>
            </a:r>
            <a:r>
              <a:rPr lang="en-US" sz="2400" dirty="0">
                <a:highlight>
                  <a:srgbClr val="FFFF00"/>
                </a:highlight>
              </a:rPr>
              <a:t>40</a:t>
            </a:r>
            <a:r>
              <a:rPr lang="en-US" sz="2400" dirty="0"/>
              <a:t> Lang Arts 8 </a:t>
            </a:r>
            <a:r>
              <a:rPr lang="en-US" sz="2400" dirty="0" err="1"/>
              <a:t>Lv</a:t>
            </a:r>
            <a:r>
              <a:rPr lang="en-US" sz="2400" dirty="0"/>
              <a:t> A - </a:t>
            </a:r>
            <a:r>
              <a:rPr lang="en-US" sz="2400" dirty="0">
                <a:solidFill>
                  <a:srgbClr val="C00000"/>
                </a:solidFill>
              </a:rPr>
              <a:t>2 indica TAG, 40 </a:t>
            </a:r>
            <a:r>
              <a:rPr lang="en-US" sz="2400" dirty="0" err="1">
                <a:solidFill>
                  <a:srgbClr val="C00000"/>
                </a:solidFill>
              </a:rPr>
              <a:t>avanzado</a:t>
            </a:r>
            <a:endParaRPr lang="en-US" sz="2400" dirty="0"/>
          </a:p>
          <a:p>
            <a:r>
              <a:rPr lang="en-US" sz="2400" dirty="0"/>
              <a:t>60.0680009 Spanish 7 Continuous </a:t>
            </a:r>
          </a:p>
          <a:p>
            <a:r>
              <a:rPr lang="en-US" sz="2400" dirty="0"/>
              <a:t>26.</a:t>
            </a:r>
            <a:r>
              <a:rPr lang="en-US" sz="2400" dirty="0">
                <a:highlight>
                  <a:srgbClr val="FFFF00"/>
                </a:highlight>
              </a:rPr>
              <a:t>2</a:t>
            </a:r>
            <a:r>
              <a:rPr lang="en-US" sz="2400" dirty="0"/>
              <a:t>110000 TAG Life Science  - </a:t>
            </a:r>
            <a:r>
              <a:rPr lang="en-US" sz="2400" dirty="0">
                <a:solidFill>
                  <a:srgbClr val="C00000"/>
                </a:solidFill>
              </a:rPr>
              <a:t>2 indica TAG</a:t>
            </a:r>
          </a:p>
          <a:p>
            <a:r>
              <a:rPr lang="en-US" sz="2400" dirty="0"/>
              <a:t>45.</a:t>
            </a:r>
            <a:r>
              <a:rPr lang="en-US" sz="2400" dirty="0">
                <a:highlight>
                  <a:srgbClr val="FFFF00"/>
                </a:highlight>
              </a:rPr>
              <a:t>2</a:t>
            </a:r>
            <a:r>
              <a:rPr lang="en-US" sz="2400" dirty="0"/>
              <a:t>080000 TAG Social Studies 7 – </a:t>
            </a:r>
            <a:r>
              <a:rPr lang="en-US" sz="2400" dirty="0">
                <a:solidFill>
                  <a:srgbClr val="C00000"/>
                </a:solidFill>
              </a:rPr>
              <a:t>2 indica TAG</a:t>
            </a:r>
          </a:p>
        </p:txBody>
      </p:sp>
    </p:spTree>
    <p:extLst>
      <p:ext uri="{BB962C8B-B14F-4D97-AF65-F5344CB8AC3E}">
        <p14:creationId xmlns:p14="http://schemas.microsoft.com/office/powerpoint/2010/main" val="54297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365" y="0"/>
            <a:ext cx="1076307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</a:rPr>
              <a:t>Cronográma</a:t>
            </a:r>
            <a:r>
              <a:rPr lang="en-US" sz="3600" dirty="0">
                <a:solidFill>
                  <a:srgbClr val="C00000"/>
                </a:solidFill>
              </a:rPr>
              <a:t> para </a:t>
            </a:r>
            <a:r>
              <a:rPr lang="en-US" sz="3600" dirty="0" err="1">
                <a:solidFill>
                  <a:srgbClr val="C00000"/>
                </a:solidFill>
              </a:rPr>
              <a:t>los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Horarios</a:t>
            </a:r>
            <a:endParaRPr lang="en-US" sz="3600" dirty="0">
              <a:solidFill>
                <a:srgbClr val="C00000"/>
              </a:solidFill>
            </a:endParaRPr>
          </a:p>
          <a:p>
            <a:pPr algn="ctr"/>
            <a:endParaRPr lang="en-US" sz="3600" dirty="0">
              <a:solidFill>
                <a:srgbClr val="C00000"/>
              </a:solidFill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Feb. 5	Las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maestras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de la Middle School son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entrenadas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realizar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ubicación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estudiantes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Feb. 7	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Entrenamiento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para las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Asistentes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Principales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de las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escuelas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primarias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Feb. 23   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Fecha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límite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para que las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maestras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hagan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curso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Feb. 26      (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semana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de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) Las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verificaciones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curso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enviadas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a casa (Los padres van a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recibir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un enlace 			via email con la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exención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forma para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hacer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cualquier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cambio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necesario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Mar. 4 - 11  Los padres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revisan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verificaciones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solicitan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cambios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exenciones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Mar. 12-17  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Correcciones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Cambios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hechos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Infinite Campus	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Mar. 20    (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semana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de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)	 Las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verificaciones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actualizadas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envian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a casa (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solamente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han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presentado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		sus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exenciones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cambios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Puede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ser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enviado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email.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March 31	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Fecha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límite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recibir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exención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electronica.	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69053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4322" y="487936"/>
            <a:ext cx="985720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WEBSITE</a:t>
            </a:r>
          </a:p>
          <a:p>
            <a:pPr algn="ctr"/>
            <a:endParaRPr 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siguientes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documentos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van a ser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compartidos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página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web de Ridgeview: 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							Power point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Pautas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para la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colocación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							Math flow charts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							Enlace para la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exención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	Para acceder: Vaya a la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página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web de Ridgeview					     							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Haga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click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Academics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		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Haga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click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Academic Scheduling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8321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5282" y="453102"/>
            <a:ext cx="9857201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200" dirty="0">
              <a:solidFill>
                <a:srgbClr val="C00000"/>
              </a:solidFill>
            </a:endParaRPr>
          </a:p>
          <a:p>
            <a:pPr algn="ctr"/>
            <a:r>
              <a:rPr lang="en-US" sz="7200" dirty="0" err="1">
                <a:solidFill>
                  <a:srgbClr val="C00000"/>
                </a:solidFill>
              </a:rPr>
              <a:t>Preguntas</a:t>
            </a:r>
            <a:endParaRPr lang="en-US" sz="7200" dirty="0">
              <a:solidFill>
                <a:srgbClr val="C00000"/>
              </a:solidFill>
            </a:endParaRP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2400" dirty="0"/>
              <a:t>Contact Info:</a:t>
            </a:r>
          </a:p>
          <a:p>
            <a:pPr algn="ctr"/>
            <a:r>
              <a:rPr lang="en-US" sz="2400" dirty="0"/>
              <a:t> Vicki Bulluck</a:t>
            </a:r>
          </a:p>
          <a:p>
            <a:pPr algn="ctr"/>
            <a:r>
              <a:rPr lang="en-US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bulluck@fultonschools.org</a:t>
            </a:r>
            <a:endParaRPr lang="en-US" sz="2400" dirty="0"/>
          </a:p>
          <a:p>
            <a:pPr algn="ctr"/>
            <a:r>
              <a:rPr lang="en-US" sz="2400" dirty="0"/>
              <a:t>470-254-7710</a:t>
            </a:r>
          </a:p>
          <a:p>
            <a:pPr algn="ctr"/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33" y="367674"/>
            <a:ext cx="2334120" cy="24173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363" y="3495338"/>
            <a:ext cx="1979803" cy="219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0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ACAdemicos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6" y="1837765"/>
            <a:ext cx="10394707" cy="331118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Ofrecemos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variedad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clases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academicamente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desafiantes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y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rigurosas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diseÑadas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satisfacer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diversas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necesidades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 sus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estudiantes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MatEMATICAS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(EN NIVEL, AVANZADA,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acELERADA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ELA (EN NIVEL, AVANZADA,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acELERADA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CIENCIAS (EN NIVEL Y  AVANZADA)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ESTUDIOS SOCIALES (EN NIVEL Y  AVANZADA)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LENGUA EXTRANJERA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ESPAñOL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FRANCES Y JAPONES)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LECTURA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66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925904"/>
              </p:ext>
            </p:extLst>
          </p:nvPr>
        </p:nvGraphicFramePr>
        <p:xfrm>
          <a:off x="199186" y="758662"/>
          <a:ext cx="10859651" cy="5103260"/>
        </p:xfrm>
        <a:graphic>
          <a:graphicData uri="http://schemas.openxmlformats.org/drawingml/2006/table">
            <a:tbl>
              <a:tblPr/>
              <a:tblGrid>
                <a:gridCol w="1296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8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3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80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785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 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6to Grado</a:t>
                      </a:r>
                      <a:endParaRPr lang="en-US" sz="1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7mo Grado</a:t>
                      </a:r>
                      <a:endParaRPr lang="en-US" sz="1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8vo Grado</a:t>
                      </a:r>
                      <a:endParaRPr lang="en-US" sz="1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123">
                <a:tc rowSpan="3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Language Arts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(ELA)</a:t>
                      </a: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4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En-Nivel</a:t>
                      </a:r>
                      <a:endParaRPr kumimoji="0" lang="en-US" sz="1400" b="0" i="0" u="none" strike="noStrike" kern="14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En-Nivel</a:t>
                      </a:r>
                      <a:endParaRPr kumimoji="0" lang="en-US" sz="1400" b="0" i="0" u="none" strike="noStrike" kern="14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En-Nivel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995">
                <a:tc vMerge="1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ELA Advanced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Avanzado —</a:t>
                      </a:r>
                      <a:r>
                        <a:rPr lang="en-US" sz="14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más</a:t>
                      </a: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 </a:t>
                      </a:r>
                      <a:r>
                        <a:rPr lang="en-US" sz="14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riguroso</a:t>
                      </a: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/</a:t>
                      </a:r>
                      <a:r>
                        <a:rPr lang="en-US" sz="14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menos</a:t>
                      </a: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 </a:t>
                      </a:r>
                      <a:r>
                        <a:rPr lang="en-US" sz="14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práctica</a:t>
                      </a: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 </a:t>
                      </a:r>
                      <a:r>
                        <a:rPr lang="en-US" sz="14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guiada</a:t>
                      </a: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/</a:t>
                      </a:r>
                      <a:r>
                        <a:rPr lang="en-US" sz="14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más</a:t>
                      </a: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 </a:t>
                      </a:r>
                      <a:r>
                        <a:rPr lang="en-US" sz="14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vocabulario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Avanzado —</a:t>
                      </a:r>
                      <a:r>
                        <a:rPr lang="en-US" sz="14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más</a:t>
                      </a: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 </a:t>
                      </a:r>
                      <a:r>
                        <a:rPr lang="en-US" sz="14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riguroso</a:t>
                      </a: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/</a:t>
                      </a:r>
                      <a:r>
                        <a:rPr lang="en-US" sz="14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menos</a:t>
                      </a: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 </a:t>
                      </a:r>
                      <a:r>
                        <a:rPr lang="en-US" sz="14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práctica</a:t>
                      </a: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 </a:t>
                      </a:r>
                      <a:r>
                        <a:rPr lang="en-US" sz="14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guiada</a:t>
                      </a: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/</a:t>
                      </a:r>
                      <a:r>
                        <a:rPr lang="en-US" sz="14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más</a:t>
                      </a: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 </a:t>
                      </a:r>
                      <a:r>
                        <a:rPr lang="en-US" sz="14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vocabulario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Avanzado —</a:t>
                      </a:r>
                      <a:r>
                        <a:rPr lang="en-US" sz="14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más</a:t>
                      </a: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 </a:t>
                      </a:r>
                      <a:r>
                        <a:rPr lang="en-US" sz="14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riguroso</a:t>
                      </a: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/</a:t>
                      </a:r>
                      <a:r>
                        <a:rPr lang="en-US" sz="14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menos</a:t>
                      </a: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 </a:t>
                      </a:r>
                      <a:r>
                        <a:rPr lang="en-US" sz="14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práctica</a:t>
                      </a: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 </a:t>
                      </a:r>
                      <a:r>
                        <a:rPr lang="en-US" sz="14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guiada</a:t>
                      </a: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/</a:t>
                      </a:r>
                      <a:r>
                        <a:rPr lang="en-US" sz="14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más</a:t>
                      </a: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 </a:t>
                      </a:r>
                      <a:r>
                        <a:rPr lang="en-US" sz="14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vocabulario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123">
                <a:tc vMerge="1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ELA Accelerated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Acelerado</a:t>
                      </a: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 –</a:t>
                      </a:r>
                      <a:r>
                        <a:rPr lang="en-US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contenido</a:t>
                      </a: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 de 7mo </a:t>
                      </a:r>
                      <a:r>
                        <a:rPr lang="en-US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grado</a:t>
                      </a:r>
                      <a:endParaRPr lang="en-U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Acelerado</a:t>
                      </a: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 –</a:t>
                      </a:r>
                      <a:r>
                        <a:rPr lang="en-US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contenido</a:t>
                      </a: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 de 8vo </a:t>
                      </a:r>
                      <a:r>
                        <a:rPr lang="en-US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grado</a:t>
                      </a:r>
                      <a:endParaRPr lang="en-U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Acelerado</a:t>
                      </a: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 – </a:t>
                      </a:r>
                      <a:r>
                        <a:rPr lang="en-US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Literatura</a:t>
                      </a: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 de 9no </a:t>
                      </a:r>
                      <a:r>
                        <a:rPr lang="en-US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grado</a:t>
                      </a: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. </a:t>
                      </a:r>
                      <a:endParaRPr lang="en-U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123">
                <a:tc rowSpan="4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MATEMATICAS</a:t>
                      </a: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Matemáticas</a:t>
                      </a: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 En </a:t>
                      </a:r>
                      <a:r>
                        <a:rPr lang="en-US" sz="14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nivel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Math En </a:t>
                      </a:r>
                      <a:r>
                        <a:rPr lang="en-US" sz="14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nivel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Matemática</a:t>
                      </a: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 de 8vo </a:t>
                      </a:r>
                      <a:r>
                        <a:rPr lang="en-US" sz="14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grado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Math 6 Enhanced</a:t>
                      </a:r>
                    </a:p>
                  </a:txBody>
                  <a:tcPr marL="28024" marR="28024" marT="28024" marB="280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Matemática</a:t>
                      </a: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 de 6to Avanzado </a:t>
                      </a: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Matemática</a:t>
                      </a: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 de 7mo Avanzado</a:t>
                      </a: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Matemática</a:t>
                      </a: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 Mejorada de 8 y </a:t>
                      </a:r>
                      <a:r>
                        <a:rPr lang="en-US" sz="14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Conceptos</a:t>
                      </a: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 de Algebra y </a:t>
                      </a:r>
                      <a:r>
                        <a:rPr lang="en-US" sz="14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conecciones</a:t>
                      </a: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  (2 </a:t>
                      </a:r>
                      <a:r>
                        <a:rPr lang="en-US" sz="14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años</a:t>
                      </a: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 </a:t>
                      </a:r>
                      <a:r>
                        <a:rPr lang="en-US" sz="14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Acelerado</a:t>
                      </a: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) Honor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835790"/>
                  </a:ext>
                </a:extLst>
              </a:tr>
              <a:tr h="369142">
                <a:tc vMerge="1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Math Advanced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Matemática</a:t>
                      </a: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 de 7mo (</a:t>
                      </a:r>
                      <a:r>
                        <a:rPr lang="en-US" sz="14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Acelerado</a:t>
                      </a: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)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Matemática</a:t>
                      </a: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 de 8vo  (</a:t>
                      </a:r>
                      <a:r>
                        <a:rPr lang="en-US" sz="14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Acelerado</a:t>
                      </a: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)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Algebra: </a:t>
                      </a:r>
                      <a:r>
                        <a:rPr lang="en-US" sz="14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Conceptos</a:t>
                      </a: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 y </a:t>
                      </a:r>
                      <a:r>
                        <a:rPr lang="en-US" sz="14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conecciones</a:t>
                      </a: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 Honor</a:t>
                      </a: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234">
                <a:tc vMerge="1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Matemática</a:t>
                      </a: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 Mejorada de 8 y </a:t>
                      </a:r>
                      <a:r>
                        <a:rPr lang="en-US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Conceptos</a:t>
                      </a: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 de Algebra y </a:t>
                      </a:r>
                      <a:r>
                        <a:rPr lang="en-US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conecciones</a:t>
                      </a: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  (2 </a:t>
                      </a:r>
                      <a:r>
                        <a:rPr lang="en-US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años</a:t>
                      </a: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 </a:t>
                      </a:r>
                      <a:r>
                        <a:rPr lang="en-US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Acelerado</a:t>
                      </a: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) Honor</a:t>
                      </a:r>
                      <a:endParaRPr lang="en-U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t-IT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Geometría:</a:t>
                      </a:r>
                      <a:r>
                        <a:rPr lang="en-US" sz="14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Conceptos</a:t>
                      </a: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 y </a:t>
                      </a:r>
                      <a:r>
                        <a:rPr lang="en-US" sz="14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conecciones</a:t>
                      </a: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 Honor</a:t>
                      </a:r>
                      <a:endParaRPr lang="it-IT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123">
                <a:tc rowSpan="3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Ciencias</a:t>
                      </a: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 </a:t>
                      </a: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7E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En - Nivel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7E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En - Nivel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7E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En - Nivel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7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1123">
                <a:tc vMerge="1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Science Advanced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D7E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Ciencias</a:t>
                      </a: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 </a:t>
                      </a:r>
                      <a:r>
                        <a:rPr lang="en-US" sz="14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Avanzadas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7E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Ciencias</a:t>
                      </a: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 </a:t>
                      </a:r>
                      <a:r>
                        <a:rPr lang="en-US" sz="14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Avanzadas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7E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Ciencias</a:t>
                      </a: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 </a:t>
                      </a:r>
                      <a:r>
                        <a:rPr lang="en-US" sz="14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Avanzadas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7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1123">
                <a:tc vMerge="1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 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D7E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 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5C5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 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5C5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Ciencias</a:t>
                      </a: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 </a:t>
                      </a:r>
                      <a:r>
                        <a:rPr lang="en-US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Físicas</a:t>
                      </a: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 de </a:t>
                      </a:r>
                      <a:r>
                        <a:rPr lang="en-US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Preparatoria</a:t>
                      </a: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 (High School)</a:t>
                      </a:r>
                      <a:endParaRPr lang="en-U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7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7599">
                <a:tc rowSpan="2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Estudios</a:t>
                      </a: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 </a:t>
                      </a:r>
                      <a:r>
                        <a:rPr lang="en-US" sz="14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Sociales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7E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En-Nivel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7E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En-Nivel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7E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En-Nivel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7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4891">
                <a:tc vMerge="1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Social Studies Advanced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D7E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Avanzado</a:t>
                      </a: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7E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Avanzado</a:t>
                      </a: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7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 </a:t>
                      </a: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Avanzado</a:t>
                      </a: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7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076700" y="3413125"/>
            <a:ext cx="7573963" cy="42926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10686" y="164324"/>
            <a:ext cx="8036653" cy="638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9000"/>
              </a:lnSpc>
            </a:pPr>
            <a:r>
              <a:rPr lang="en-US" sz="2000" kern="1400" dirty="0" err="1">
                <a:solidFill>
                  <a:schemeClr val="accent1">
                    <a:lumMod val="75000"/>
                  </a:schemeClr>
                </a:solidFill>
                <a:latin typeface="Bodoni MT Black" panose="02070A03080606020203" pitchFamily="18" charset="0"/>
              </a:rPr>
              <a:t>Cursos</a:t>
            </a:r>
            <a:r>
              <a:rPr lang="en-US" sz="2000" kern="1400" dirty="0">
                <a:solidFill>
                  <a:schemeClr val="accent1">
                    <a:lumMod val="75000"/>
                  </a:schemeClr>
                </a:solidFill>
                <a:latin typeface="Bodoni MT Black" panose="02070A03080606020203" pitchFamily="18" charset="0"/>
              </a:rPr>
              <a:t> que se </a:t>
            </a:r>
            <a:r>
              <a:rPr lang="en-US" sz="2000" kern="1400" dirty="0" err="1">
                <a:solidFill>
                  <a:schemeClr val="accent1">
                    <a:lumMod val="75000"/>
                  </a:schemeClr>
                </a:solidFill>
                <a:latin typeface="Bodoni MT Black" panose="02070A03080606020203" pitchFamily="18" charset="0"/>
              </a:rPr>
              <a:t>ofrecen</a:t>
            </a:r>
            <a:r>
              <a:rPr lang="en-US" sz="2000" kern="1400" dirty="0">
                <a:solidFill>
                  <a:schemeClr val="accent1">
                    <a:lumMod val="75000"/>
                  </a:schemeClr>
                </a:solidFill>
                <a:latin typeface="Bodoni MT Black" panose="02070A03080606020203" pitchFamily="18" charset="0"/>
              </a:rPr>
              <a:t> </a:t>
            </a:r>
            <a:r>
              <a:rPr lang="en-US" sz="2000" kern="1400" dirty="0" err="1">
                <a:solidFill>
                  <a:schemeClr val="accent1">
                    <a:lumMod val="75000"/>
                  </a:schemeClr>
                </a:solidFill>
                <a:latin typeface="Bodoni MT Black" panose="02070A03080606020203" pitchFamily="18" charset="0"/>
              </a:rPr>
              <a:t>en</a:t>
            </a:r>
            <a:r>
              <a:rPr lang="en-US" sz="2000" kern="1400" dirty="0">
                <a:solidFill>
                  <a:schemeClr val="accent1">
                    <a:lumMod val="75000"/>
                  </a:schemeClr>
                </a:solidFill>
                <a:latin typeface="Bodoni MT Black" panose="02070A03080606020203" pitchFamily="18" charset="0"/>
              </a:rPr>
              <a:t> Ridgeview Charter Middle School</a:t>
            </a:r>
            <a:endParaRPr lang="en-US" sz="2000" kern="1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US" sz="105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1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687F67-78D1-477F-37E6-E24B7E44A678}"/>
              </a:ext>
            </a:extLst>
          </p:cNvPr>
          <p:cNvSpPr txBox="1"/>
          <p:nvPr/>
        </p:nvSpPr>
        <p:spPr>
          <a:xfrm>
            <a:off x="731520" y="2119713"/>
            <a:ext cx="839377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nivel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– El plan de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estudio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consta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estándares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estatales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nivel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grado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.​</a:t>
            </a:r>
            <a:endParaRPr lang="en-US" sz="20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vanzado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– El plan de es​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tudio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consta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estándares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estatales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nivel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grado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más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estándares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estatales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del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siguiente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nivel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grado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(Grados 1-8)</a:t>
            </a:r>
            <a:endParaRPr lang="en-US" sz="20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Acelerado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– El plan de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estudio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consta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estándares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estatales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uno o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más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años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por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encima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del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nivel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grado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(Grados K-8)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C7A577-FC93-BDA3-7DB5-F28D4F0596E2}"/>
              </a:ext>
            </a:extLst>
          </p:cNvPr>
          <p:cNvSpPr txBox="1"/>
          <p:nvPr/>
        </p:nvSpPr>
        <p:spPr>
          <a:xfrm>
            <a:off x="731520" y="423949"/>
            <a:ext cx="87117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En-Nivel, Avanzado, </a:t>
            </a:r>
            <a:r>
              <a:rPr lang="en-US" sz="2800" dirty="0" err="1">
                <a:solidFill>
                  <a:srgbClr val="C00000"/>
                </a:solidFill>
              </a:rPr>
              <a:t>Acelerado</a:t>
            </a:r>
            <a:endParaRPr lang="en-US" sz="2800" dirty="0">
              <a:solidFill>
                <a:srgbClr val="C00000"/>
              </a:solidFill>
            </a:endParaRPr>
          </a:p>
          <a:p>
            <a:pPr algn="ctr"/>
            <a:r>
              <a:rPr lang="en-US" sz="2800" dirty="0" err="1">
                <a:solidFill>
                  <a:srgbClr val="C00000"/>
                </a:solidFill>
              </a:rPr>
              <a:t>Qué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significa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ésto</a:t>
            </a:r>
            <a:r>
              <a:rPr lang="en-US" sz="2800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007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C8C107-BAA3-F9DC-5AF0-3F1991A57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06" y="0"/>
            <a:ext cx="1129498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B64F79-04C6-AEF1-837C-77EFF4BC9C39}"/>
              </a:ext>
            </a:extLst>
          </p:cNvPr>
          <p:cNvSpPr txBox="1"/>
          <p:nvPr/>
        </p:nvSpPr>
        <p:spPr>
          <a:xfrm>
            <a:off x="4587289" y="163210"/>
            <a:ext cx="3548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Lectura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y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Lenguajes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del Mundo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9AEC76-9D6F-5FED-CA64-919449BE29FC}"/>
              </a:ext>
            </a:extLst>
          </p:cNvPr>
          <p:cNvSpPr txBox="1"/>
          <p:nvPr/>
        </p:nvSpPr>
        <p:spPr>
          <a:xfrm>
            <a:off x="487110" y="541353"/>
            <a:ext cx="1067863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Lectura</a:t>
            </a: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Puntajes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iReady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también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del Georgia Milestones es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usado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identificar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estudiantes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necesiten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apoyo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adicional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Quién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debería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colocado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Lectura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AutoNum type="arabicParenR"/>
            </a:pP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Estudiantes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un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puntaje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menor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35% NPR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Diágnostico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invierno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iReady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AutoNum type="arabicParenR"/>
            </a:pP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Estudiantes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un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puntaje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debajo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nivel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indicador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Lectura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GMAS (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Estudiantes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cursan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 6to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grado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   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Estudiantes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tienen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puntaje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menor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las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evalucaciones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Estudiantes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cursan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 7mo y 8vo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grado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pPr lvl="1" algn="ctr"/>
            <a:r>
              <a:rPr lang="en-US" dirty="0" err="1">
                <a:cs typeface="Arial" panose="020B0604020202020204" pitchFamily="34" charset="0"/>
              </a:rPr>
              <a:t>Lenguajes</a:t>
            </a:r>
            <a:r>
              <a:rPr lang="en-US" dirty="0">
                <a:cs typeface="Arial" panose="020B0604020202020204" pitchFamily="34" charset="0"/>
              </a:rPr>
              <a:t> del Mundo</a:t>
            </a:r>
          </a:p>
          <a:p>
            <a:pPr lvl="1"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ofrecen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lenguajes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todos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niveles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grado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Actualmente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ofrecemos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japonés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español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francés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91451ED-EEAE-9FEB-0FDF-92AD713A6D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489649"/>
              </p:ext>
            </p:extLst>
          </p:nvPr>
        </p:nvGraphicFramePr>
        <p:xfrm>
          <a:off x="1760434" y="3075330"/>
          <a:ext cx="8528703" cy="27987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2483">
                  <a:extLst>
                    <a:ext uri="{9D8B030D-6E8A-4147-A177-3AD203B41FA5}">
                      <a16:colId xmlns:a16="http://schemas.microsoft.com/office/drawing/2014/main" val="3390157071"/>
                    </a:ext>
                  </a:extLst>
                </a:gridCol>
                <a:gridCol w="2131412">
                  <a:extLst>
                    <a:ext uri="{9D8B030D-6E8A-4147-A177-3AD203B41FA5}">
                      <a16:colId xmlns:a16="http://schemas.microsoft.com/office/drawing/2014/main" val="1581413571"/>
                    </a:ext>
                  </a:extLst>
                </a:gridCol>
                <a:gridCol w="2132404">
                  <a:extLst>
                    <a:ext uri="{9D8B030D-6E8A-4147-A177-3AD203B41FA5}">
                      <a16:colId xmlns:a16="http://schemas.microsoft.com/office/drawing/2014/main" val="2883049070"/>
                    </a:ext>
                  </a:extLst>
                </a:gridCol>
                <a:gridCol w="2132404">
                  <a:extLst>
                    <a:ext uri="{9D8B030D-6E8A-4147-A177-3AD203B41FA5}">
                      <a16:colId xmlns:a16="http://schemas.microsoft.com/office/drawing/2014/main" val="2529432617"/>
                    </a:ext>
                  </a:extLst>
                </a:gridCol>
              </a:tblGrid>
              <a:tr h="1568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en-US" sz="1100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Grade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lang="en-US" sz="1100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Grade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lang="en-US" sz="1100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Grade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6301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Japonés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Japonés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6to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grado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Japonés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7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Continuación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Japonés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 (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Curso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preparatoria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)HS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249814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Español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Español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6to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Hablantes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nativos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Español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7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Hablantes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nativos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Español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Hablantes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nativos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Curso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Preparatoria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HS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98629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Español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6to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grado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Español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7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Continuación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Español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1(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Curso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preparatoria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HS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92756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Español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1er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año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(No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español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previo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Español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1 (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Curso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preparatoria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683018"/>
                  </a:ext>
                </a:extLst>
              </a:tr>
              <a:tr h="581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Español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Sin-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Credito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(No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español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previo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415504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Francés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Francé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6to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grado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Freancés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7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Continuación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Francés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 (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Curso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preparatoria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61301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Francés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1er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año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No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Francés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previo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Francésl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1 (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Curso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preparatoria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74173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Francé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Sin-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Credito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(No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Francés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previo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736028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60CA0AA3-06CA-A2E4-6D15-D8D133768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2117" y="338701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2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F8F95-6F9E-4D51-B260-79EA56A9F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45" y="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Cursos</a:t>
            </a:r>
            <a:r>
              <a:rPr lang="en-US" sz="3600" dirty="0"/>
              <a:t> para </a:t>
            </a:r>
            <a:r>
              <a:rPr lang="en-US" sz="3600" dirty="0" err="1"/>
              <a:t>creditos</a:t>
            </a:r>
            <a:r>
              <a:rPr lang="en-US" sz="3600" dirty="0"/>
              <a:t> de </a:t>
            </a:r>
            <a:r>
              <a:rPr lang="en-US" sz="3600" dirty="0" err="1"/>
              <a:t>preparatoria</a:t>
            </a:r>
            <a:r>
              <a:rPr lang="en-US" sz="3600" dirty="0"/>
              <a:t> (HS)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1E5DA7-EA35-410A-B91E-7363DCDADF6C}"/>
              </a:ext>
            </a:extLst>
          </p:cNvPr>
          <p:cNvSpPr txBox="1"/>
          <p:nvPr/>
        </p:nvSpPr>
        <p:spPr>
          <a:xfrm>
            <a:off x="402672" y="751344"/>
            <a:ext cx="1094763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estudiantes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octavo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grado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estén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camino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acelerado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áreas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contenido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tendrán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oportunidad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éstas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clases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Matemáticas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Matemática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Mejorada de 8vo 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Conceptos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Algebra 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Conneccions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     		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Algebra:Conceptos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Conecciones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ELA: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Literatura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Composición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9no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grado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Ciencias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Ciencia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Física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9no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grado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Lenguajes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del Mundo: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Español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Francés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Japonés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***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cursos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escuela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secundaria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extremadamente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rigurosos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requerirán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clase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típica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Los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estudiantes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deberán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poder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equilibrar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gran carga de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junto con sus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extracurriculares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Piénselo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detenidamente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antes de que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hijo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tome 4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cursos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crédito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la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preparatoria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3291D83-708E-263B-AD23-B763CA2FD368}"/>
                  </a:ext>
                </a:extLst>
              </p14:cNvPr>
              <p14:cNvContentPartPr/>
              <p14:nvPr/>
            </p14:nvContentPartPr>
            <p14:xfrm>
              <a:off x="4630541" y="2742678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3291D83-708E-263B-AD23-B763CA2FD3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21541" y="273403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9FE9315-E2C2-02A9-9458-2AF3193AED7B}"/>
                  </a:ext>
                </a:extLst>
              </p14:cNvPr>
              <p14:cNvContentPartPr/>
              <p14:nvPr/>
            </p14:nvContentPartPr>
            <p14:xfrm>
              <a:off x="4781381" y="2784798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9FE9315-E2C2-02A9-9458-2AF3193AED7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72381" y="277615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397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689" y="199239"/>
            <a:ext cx="10396882" cy="1151965"/>
          </a:xfrm>
        </p:spPr>
        <p:txBody>
          <a:bodyPr/>
          <a:lstStyle/>
          <a:p>
            <a:pPr algn="ctr"/>
            <a:r>
              <a:rPr lang="en-US" dirty="0" err="1"/>
              <a:t>Conecciones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8689" y="1233182"/>
            <a:ext cx="10394707" cy="4437776"/>
          </a:xfrm>
        </p:spPr>
        <p:txBody>
          <a:bodyPr>
            <a:normAutofit fontScale="92500"/>
          </a:bodyPr>
          <a:lstStyle/>
          <a:p>
            <a:r>
              <a:rPr lang="en-US" sz="2100" b="1" cap="none" dirty="0">
                <a:latin typeface="Arial" panose="020B0604020202020204" pitchFamily="34" charset="0"/>
                <a:cs typeface="Arial" panose="020B0604020202020204" pitchFamily="34" charset="0"/>
              </a:rPr>
              <a:t>Todo </a:t>
            </a:r>
            <a:r>
              <a:rPr lang="en-US" sz="21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21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año</a:t>
            </a:r>
            <a:r>
              <a:rPr lang="en-US" sz="2100" b="1" cap="none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1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banda</a:t>
            </a:r>
            <a:r>
              <a:rPr lang="en-US" sz="2100" b="1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orquesta</a:t>
            </a:r>
            <a:r>
              <a:rPr lang="en-US" sz="2100" b="1" cap="none" dirty="0">
                <a:latin typeface="Arial" panose="020B0604020202020204" pitchFamily="34" charset="0"/>
                <a:cs typeface="Arial" panose="020B0604020202020204" pitchFamily="34" charset="0"/>
              </a:rPr>
              <a:t>, y </a:t>
            </a:r>
            <a:r>
              <a:rPr lang="en-US" sz="21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coro</a:t>
            </a:r>
            <a:r>
              <a:rPr lang="en-US" sz="2100" b="1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1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Cada</a:t>
            </a:r>
            <a:r>
              <a:rPr lang="en-US" sz="2100" b="1" cap="none" dirty="0">
                <a:latin typeface="Arial" panose="020B0604020202020204" pitchFamily="34" charset="0"/>
                <a:cs typeface="Arial" panose="020B0604020202020204" pitchFamily="34" charset="0"/>
              </a:rPr>
              <a:t> 9 Semanas (quarter classes): </a:t>
            </a:r>
            <a:r>
              <a:rPr lang="en-US" sz="21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arte</a:t>
            </a:r>
            <a:r>
              <a:rPr lang="en-US" sz="2100" b="1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tecnología</a:t>
            </a:r>
            <a:r>
              <a:rPr lang="en-US" sz="2100" b="1" cap="none" dirty="0">
                <a:latin typeface="Arial" panose="020B0604020202020204" pitchFamily="34" charset="0"/>
                <a:cs typeface="Arial" panose="020B0604020202020204" pitchFamily="34" charset="0"/>
              </a:rPr>
              <a:t>, PE, </a:t>
            </a:r>
            <a:r>
              <a:rPr lang="en-US" sz="21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salud</a:t>
            </a:r>
            <a:r>
              <a:rPr lang="en-US" sz="2100" b="1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producción</a:t>
            </a:r>
            <a:r>
              <a:rPr lang="en-US" sz="2100" b="1" cap="none" dirty="0">
                <a:latin typeface="Arial" panose="020B0604020202020204" pitchFamily="34" charset="0"/>
                <a:cs typeface="Arial" panose="020B0604020202020204" pitchFamily="34" charset="0"/>
              </a:rPr>
              <a:t> de video para </a:t>
            </a:r>
            <a:r>
              <a:rPr lang="en-US" sz="21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transmisiones</a:t>
            </a:r>
            <a:r>
              <a:rPr lang="en-US" sz="2100" b="1" cap="none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1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película</a:t>
            </a:r>
            <a:r>
              <a:rPr lang="en-US" sz="2100" b="1" cap="none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1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gráficos</a:t>
            </a:r>
            <a:r>
              <a:rPr lang="en-US" sz="2100" b="1" cap="none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1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diseño</a:t>
            </a:r>
            <a:r>
              <a:rPr lang="en-US" sz="2100" b="1" cap="non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1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medios</a:t>
            </a:r>
            <a:r>
              <a:rPr lang="en-US" sz="2100" b="1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música</a:t>
            </a:r>
            <a:r>
              <a:rPr lang="en-US" sz="21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100" b="1" cap="none" dirty="0">
                <a:latin typeface="Arial" panose="020B0604020202020204" pitchFamily="34" charset="0"/>
                <a:cs typeface="Arial" panose="020B0604020202020204" pitchFamily="34" charset="0"/>
              </a:rPr>
              <a:t> general, broadcast video production/film/graphics/media design, general music, </a:t>
            </a:r>
            <a:r>
              <a:rPr lang="en-US" sz="21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r>
              <a:rPr lang="en-US" sz="21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sz="21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carreras</a:t>
            </a:r>
            <a:r>
              <a:rPr lang="en-US" sz="21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laborales</a:t>
            </a:r>
            <a:r>
              <a:rPr lang="en-US" sz="2100" b="1" cap="none" dirty="0">
                <a:latin typeface="Arial" panose="020B0604020202020204" pitchFamily="34" charset="0"/>
                <a:cs typeface="Arial" panose="020B0604020202020204" pitchFamily="34" charset="0"/>
              </a:rPr>
              <a:t> (6</a:t>
            </a:r>
            <a:r>
              <a:rPr lang="en-US" sz="2100" b="1" cap="none" baseline="300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100" b="1" cap="none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grado</a:t>
            </a:r>
            <a:r>
              <a:rPr lang="en-US" sz="2100" b="1" cap="none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cap="none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solamente</a:t>
            </a:r>
            <a:r>
              <a:rPr lang="en-US" sz="2100" b="1" cap="none" baseline="30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100" b="1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Japonés</a:t>
            </a:r>
            <a:r>
              <a:rPr lang="en-US" sz="2100" b="1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Francés</a:t>
            </a:r>
            <a:r>
              <a:rPr lang="en-US" sz="2100" b="1" cap="none" dirty="0">
                <a:latin typeface="Arial" panose="020B0604020202020204" pitchFamily="34" charset="0"/>
                <a:cs typeface="Arial" panose="020B0604020202020204" pitchFamily="34" charset="0"/>
              </a:rPr>
              <a:t> , y </a:t>
            </a:r>
            <a:r>
              <a:rPr lang="en-US" sz="21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Español</a:t>
            </a:r>
            <a:r>
              <a:rPr lang="en-US" sz="2100" b="1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1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Japonés</a:t>
            </a:r>
            <a:r>
              <a:rPr lang="en-US" sz="2100" b="1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Francés</a:t>
            </a:r>
            <a:r>
              <a:rPr lang="en-US" sz="2100" b="1" cap="none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1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español</a:t>
            </a:r>
            <a:r>
              <a:rPr lang="en-US" sz="2100" b="1" cap="none" dirty="0"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sz="21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cursos</a:t>
            </a:r>
            <a:r>
              <a:rPr lang="en-US" sz="21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básicos</a:t>
            </a:r>
            <a:r>
              <a:rPr lang="en-US" sz="2100" b="1" cap="none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1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r>
              <a:rPr lang="en-US" sz="2100" b="1" cap="none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21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lenguaje</a:t>
            </a:r>
            <a:r>
              <a:rPr lang="en-US" sz="2100" b="1" cap="none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21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cultura,etc</a:t>
            </a:r>
            <a:r>
              <a:rPr lang="en-US" sz="2100" b="1" cap="none" dirty="0">
                <a:latin typeface="Arial" panose="020B0604020202020204" pitchFamily="34" charset="0"/>
                <a:cs typeface="Arial" panose="020B0604020202020204" pitchFamily="34" charset="0"/>
              </a:rPr>
              <a:t> (No se </a:t>
            </a:r>
            <a:r>
              <a:rPr lang="en-US" sz="21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ofrecen</a:t>
            </a:r>
            <a:r>
              <a:rPr lang="en-US" sz="21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1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todos</a:t>
            </a:r>
            <a:r>
              <a:rPr lang="en-US" sz="21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21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niveles</a:t>
            </a:r>
            <a:r>
              <a:rPr lang="en-US" sz="2100" b="1" cap="non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1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grado</a:t>
            </a:r>
            <a:r>
              <a:rPr lang="en-US" sz="2100" b="1" cap="none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100" b="1" cap="none" dirty="0">
                <a:latin typeface="Arial" panose="020B0604020202020204" pitchFamily="34" charset="0"/>
                <a:cs typeface="Arial" panose="020B0604020202020204" pitchFamily="34" charset="0"/>
              </a:rPr>
              <a:t>Avid  - Advancement Via Individual Determination </a:t>
            </a:r>
          </a:p>
          <a:p>
            <a:pPr marL="0" indent="0">
              <a:buNone/>
            </a:pPr>
            <a:r>
              <a:rPr lang="en-US" sz="2100" b="1" cap="non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</a:t>
            </a:r>
            <a:r>
              <a:rPr lang="en-US" sz="2100" b="1" cap="none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Estas</a:t>
            </a:r>
            <a:r>
              <a:rPr lang="en-US" sz="2100" b="1" cap="non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cap="none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clases</a:t>
            </a:r>
            <a:r>
              <a:rPr lang="en-US" sz="2100" b="1" cap="non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sz="2100" b="1" cap="none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escojidas</a:t>
            </a:r>
            <a:r>
              <a:rPr lang="en-US" sz="2100" b="1" cap="non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azar. Los </a:t>
            </a:r>
            <a:r>
              <a:rPr lang="en-US" sz="2100" b="1" cap="none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estudiantes</a:t>
            </a:r>
            <a:r>
              <a:rPr lang="en-US" sz="2100" b="1" cap="non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cap="none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pueden</a:t>
            </a:r>
            <a:r>
              <a:rPr lang="en-US" sz="2100" b="1" cap="non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cap="none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repetir</a:t>
            </a:r>
            <a:r>
              <a:rPr lang="en-US" sz="2100" b="1" cap="non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cap="none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cursos</a:t>
            </a:r>
            <a:r>
              <a:rPr lang="en-US" sz="2100" b="1" cap="non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cap="none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</a:t>
            </a:r>
            <a:r>
              <a:rPr lang="en-US" sz="2100" b="1" cap="non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sus </a:t>
            </a:r>
            <a:r>
              <a:rPr lang="en-US" sz="2100" b="1" cap="none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tres</a:t>
            </a:r>
            <a:r>
              <a:rPr lang="en-US" sz="2100" b="1" cap="non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cap="none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años</a:t>
            </a:r>
            <a:r>
              <a:rPr lang="en-US" sz="2100" b="1" cap="non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cap="none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100" b="1" cap="non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Ridgeview.</a:t>
            </a:r>
          </a:p>
          <a:p>
            <a:pPr marL="0" indent="0">
              <a:buNone/>
            </a:pP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6117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117" y="655815"/>
            <a:ext cx="1126335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</a:rPr>
              <a:t>Cuál</a:t>
            </a:r>
            <a:r>
              <a:rPr lang="en-US" sz="3600" dirty="0">
                <a:solidFill>
                  <a:srgbClr val="C00000"/>
                </a:solidFill>
              </a:rPr>
              <a:t> es </a:t>
            </a:r>
            <a:r>
              <a:rPr lang="en-US" sz="3600" dirty="0" err="1">
                <a:solidFill>
                  <a:srgbClr val="C00000"/>
                </a:solidFill>
              </a:rPr>
              <a:t>el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Proceso</a:t>
            </a:r>
            <a:r>
              <a:rPr lang="en-US" sz="3600" dirty="0">
                <a:solidFill>
                  <a:srgbClr val="C00000"/>
                </a:solidFill>
              </a:rPr>
              <a:t>?</a:t>
            </a:r>
          </a:p>
          <a:p>
            <a:pPr algn="ctr"/>
            <a:endParaRPr lang="en-US" sz="3600" dirty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Los maestros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actuales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harán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cursos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para sus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estudiantes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Recibirá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verificación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curso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que le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mostrará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cursos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recomendados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estudiante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clases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académicas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y las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conecciones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de 1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año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duración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banda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orquesta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coro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serán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listadas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Anote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cualquier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correción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verificación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devuélvala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a la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escuela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hijo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harán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cambios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correcciones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necesarios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horarios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crearán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durante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verano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Por favor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tengan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cuenta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que: Las solicitudes de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consideración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cursos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acelerados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exenciones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deben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realizarse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antes del final del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año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escolar. La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escuela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primaria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debe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evaluar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cursos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acelerados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estudiantes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actuales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de quinto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grado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proporcionar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a Ridgeview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cualquier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actualización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8672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26311</TotalTime>
  <Words>1641</Words>
  <Application>Microsoft Office PowerPoint</Application>
  <PresentationFormat>Widescreen</PresentationFormat>
  <Paragraphs>225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Bodoni MT</vt:lpstr>
      <vt:lpstr>Bodoni MT Black</vt:lpstr>
      <vt:lpstr>Calibri</vt:lpstr>
      <vt:lpstr>Impact</vt:lpstr>
      <vt:lpstr>Symbol</vt:lpstr>
      <vt:lpstr>Main Event</vt:lpstr>
      <vt:lpstr>Ridgeview charter Middle School</vt:lpstr>
      <vt:lpstr>ACAdemicos</vt:lpstr>
      <vt:lpstr>PowerPoint Presentation</vt:lpstr>
      <vt:lpstr>PowerPoint Presentation</vt:lpstr>
      <vt:lpstr>PowerPoint Presentation</vt:lpstr>
      <vt:lpstr>PowerPoint Presentation</vt:lpstr>
      <vt:lpstr>Cursos para creditos de preparatoria (HS)</vt:lpstr>
      <vt:lpstr>Conecciones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Ridgeview charter School</dc:title>
  <dc:creator>Bulluck, Vicki M</dc:creator>
  <cp:lastModifiedBy>Bulluck, Vicki M</cp:lastModifiedBy>
  <cp:revision>55</cp:revision>
  <cp:lastPrinted>2020-02-20T20:21:57Z</cp:lastPrinted>
  <dcterms:created xsi:type="dcterms:W3CDTF">2017-12-07T17:53:55Z</dcterms:created>
  <dcterms:modified xsi:type="dcterms:W3CDTF">2024-02-14T16:44:02Z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e3c538-ec52-435f-ae58-017644bd9513_Enabled">
    <vt:lpwstr>True</vt:lpwstr>
  </property>
  <property fmtid="{D5CDD505-2E9C-101B-9397-08002B2CF9AE}" pid="3" name="MSIP_Label_0ee3c538-ec52-435f-ae58-017644bd9513_SiteId">
    <vt:lpwstr>0cdcb198-8169-4b70-ba9f-da7e3ba700c2</vt:lpwstr>
  </property>
  <property fmtid="{D5CDD505-2E9C-101B-9397-08002B2CF9AE}" pid="4" name="MSIP_Label_0ee3c538-ec52-435f-ae58-017644bd9513_Owner">
    <vt:lpwstr>Bulluck@fultonschools.org</vt:lpwstr>
  </property>
  <property fmtid="{D5CDD505-2E9C-101B-9397-08002B2CF9AE}" pid="5" name="MSIP_Label_0ee3c538-ec52-435f-ae58-017644bd9513_SetDate">
    <vt:lpwstr>2020-01-31T14:32:25.9900394Z</vt:lpwstr>
  </property>
  <property fmtid="{D5CDD505-2E9C-101B-9397-08002B2CF9AE}" pid="6" name="MSIP_Label_0ee3c538-ec52-435f-ae58-017644bd9513_Name">
    <vt:lpwstr>General</vt:lpwstr>
  </property>
  <property fmtid="{D5CDD505-2E9C-101B-9397-08002B2CF9AE}" pid="7" name="MSIP_Label_0ee3c538-ec52-435f-ae58-017644bd9513_Application">
    <vt:lpwstr>Microsoft Azure Information Protection</vt:lpwstr>
  </property>
  <property fmtid="{D5CDD505-2E9C-101B-9397-08002B2CF9AE}" pid="8" name="MSIP_Label_0ee3c538-ec52-435f-ae58-017644bd9513_Extended_MSFT_Method">
    <vt:lpwstr>Automatic</vt:lpwstr>
  </property>
  <property fmtid="{D5CDD505-2E9C-101B-9397-08002B2CF9AE}" pid="9" name="Sensitivity">
    <vt:lpwstr>General</vt:lpwstr>
  </property>
</Properties>
</file>