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10"/>
  </p:notesMasterIdLst>
  <p:sldIdLst>
    <p:sldId id="256" r:id="rId2"/>
    <p:sldId id="278" r:id="rId3"/>
    <p:sldId id="279" r:id="rId4"/>
    <p:sldId id="269" r:id="rId5"/>
    <p:sldId id="277" r:id="rId6"/>
    <p:sldId id="271" r:id="rId7"/>
    <p:sldId id="273" r:id="rId8"/>
    <p:sldId id="27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E81EB-745E-4796-99C8-3227EC40FD24}" v="4" dt="2020-08-25T17:15:11.101"/>
    <p1510:client id="{B37CB792-26C9-E9F7-CD54-90B271253177}" v="1" dt="2020-10-13T14:38:39.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137AA-63A5-46E1-B272-0D54E59BE592}"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45DC0-FEC2-4E15-89B1-CB2370491948}" type="slidenum">
              <a:rPr lang="en-US" smtClean="0"/>
              <a:t>‹#›</a:t>
            </a:fld>
            <a:endParaRPr lang="en-US"/>
          </a:p>
        </p:txBody>
      </p:sp>
    </p:spTree>
    <p:extLst>
      <p:ext uri="{BB962C8B-B14F-4D97-AF65-F5344CB8AC3E}">
        <p14:creationId xmlns:p14="http://schemas.microsoft.com/office/powerpoint/2010/main" val="201632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CEAF0FA-C56F-454A-86FD-583D4F47DD83}"/>
              </a:ext>
            </a:extLst>
          </p:cNvPr>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2DDDB09-745A-43F1-BBCB-197299CDECF6}" type="slidenum">
              <a:rPr lang="en-US" altLang="en-US" sz="1200"/>
              <a:pPr/>
              <a:t>4</a:t>
            </a:fld>
            <a:endParaRPr lang="en-US" altLang="en-US" sz="1200"/>
          </a:p>
        </p:txBody>
      </p:sp>
      <p:sp>
        <p:nvSpPr>
          <p:cNvPr id="31747" name="Rectangle 2">
            <a:extLst>
              <a:ext uri="{FF2B5EF4-FFF2-40B4-BE49-F238E27FC236}">
                <a16:creationId xmlns:a16="http://schemas.microsoft.com/office/drawing/2014/main" id="{2B4B4F93-BEC9-4FB6-BC13-EC8AD43D38E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7FDCA2E-39EB-4C76-888A-E0EFE1D557A1}"/>
              </a:ext>
            </a:extLst>
          </p:cNvPr>
          <p:cNvSpPr>
            <a:spLocks noGrp="1" noChangeArrowheads="1"/>
          </p:cNvSpPr>
          <p:nvPr>
            <p:ph type="body" idx="1"/>
          </p:nvPr>
        </p:nvSpPr>
        <p:spPr>
          <a:noFill/>
        </p:spPr>
        <p:txBody>
          <a:bodyPr/>
          <a:lstStyle/>
          <a:p>
            <a:pPr eaLnBrk="1" hangingPunct="1"/>
            <a:r>
              <a:rPr lang="en-US" altLang="en-US">
                <a:latin typeface="Times" panose="02020603050405020304" pitchFamily="18" charset="0"/>
              </a:rPr>
              <a:t>To intimidate: </a:t>
            </a:r>
            <a:r>
              <a:rPr lang="en-US" altLang="en-US">
                <a:solidFill>
                  <a:srgbClr val="6A6A6A"/>
                </a:solidFill>
                <a:latin typeface="LucidaGrande" charset="0"/>
              </a:rPr>
              <a:t>name-calling, profanity, rumors, threats, and abusive criticism</a:t>
            </a:r>
          </a:p>
          <a:p>
            <a:pPr eaLnBrk="1" hangingPunct="1"/>
            <a:r>
              <a:rPr lang="en-US" altLang="en-US">
                <a:solidFill>
                  <a:srgbClr val="6A6A6A"/>
                </a:solidFill>
                <a:latin typeface="LucidaGrande" charset="0"/>
              </a:rPr>
              <a:t>To </a:t>
            </a:r>
            <a:r>
              <a:rPr lang="en-US" altLang="en-US">
                <a:latin typeface="Times-Roman" charset="0"/>
              </a:rPr>
              <a:t>frighten someone especially in order to make them do what one wants</a:t>
            </a:r>
          </a:p>
          <a:p>
            <a:pPr eaLnBrk="1" hangingPunct="1"/>
            <a:r>
              <a:rPr lang="en-US" altLang="en-US">
                <a:latin typeface="Times-Roman" charset="0"/>
              </a:rPr>
              <a:t>Cyber Bullying is bullying through email, instant messaging, chat rooms, web and gaming sites, through digital messages or images sent on a cell phone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12/3/2020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486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582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9934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73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150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635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781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020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288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060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7408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t>12/3/2020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609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12/3/2020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3029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elfcarehaven.wordpress.com/2014/08/20/a-culture-of-narcissism-part-ii-cyberbullying-and-trollin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hyperlink" Target="https://thesecretrealtruth.blogspot.com/2015/03/cyberbullying-o.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e-confidant.info/2013/when-bullying-is-just-a-part-of-the-tool-kit-of-senior-executive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thesecretrealtruth.blogspot.com/2015/03/cyberbullying-o.html" TargetMode="Externa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39D021F5-26F8-4336-B64A-05E89B6C553F}"/>
              </a:ext>
            </a:extLst>
          </p:cNvPr>
          <p:cNvPicPr>
            <a:picLocks noChangeAspect="1"/>
          </p:cNvPicPr>
          <p:nvPr/>
        </p:nvPicPr>
        <p:blipFill rotWithShape="1">
          <a:blip r:embed="rId2">
            <a:duotone>
              <a:schemeClr val="bg2">
                <a:shade val="45000"/>
                <a:satMod val="135000"/>
              </a:schemeClr>
              <a:prstClr val="white"/>
            </a:duotone>
            <a:alphaModFix amt="50000"/>
            <a:extLst>
              <a:ext uri="{837473B0-CC2E-450A-ABE3-18F120FF3D39}">
                <a1611:picAttrSrcUrl xmlns:a1611="http://schemas.microsoft.com/office/drawing/2016/11/main" r:id="rId3"/>
              </a:ext>
            </a:extLst>
          </a:blip>
          <a:srcRect r="-1" b="15728"/>
          <a:stretch/>
        </p:blipFill>
        <p:spPr>
          <a:xfrm>
            <a:off x="-13101" y="11440"/>
            <a:ext cx="12191695" cy="6857990"/>
          </a:xfrm>
          <a:prstGeom prst="rect">
            <a:avLst/>
          </a:prstGeom>
        </p:spPr>
      </p:pic>
      <p:sp>
        <p:nvSpPr>
          <p:cNvPr id="13" name="Rectangle 12">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C4536-12B4-4A26-BF60-D326F2A683BB}"/>
              </a:ext>
            </a:extLst>
          </p:cNvPr>
          <p:cNvSpPr>
            <a:spLocks noGrp="1"/>
          </p:cNvSpPr>
          <p:nvPr>
            <p:ph type="ctrTitle"/>
          </p:nvPr>
        </p:nvSpPr>
        <p:spPr>
          <a:xfrm>
            <a:off x="954157" y="926326"/>
            <a:ext cx="10257181" cy="2541431"/>
          </a:xfrm>
        </p:spPr>
        <p:txBody>
          <a:bodyPr>
            <a:normAutofit fontScale="90000"/>
          </a:bodyPr>
          <a:lstStyle/>
          <a:p>
            <a:pPr algn="ctr"/>
            <a:br>
              <a:rPr lang="en-US" sz="3600" dirty="0">
                <a:latin typeface="+mn-lt"/>
              </a:rPr>
            </a:br>
            <a:r>
              <a:rPr lang="en-US" sz="4000" b="1" dirty="0">
                <a:latin typeface="+mn-lt"/>
              </a:rPr>
              <a:t>digital citizenship</a:t>
            </a:r>
            <a:br>
              <a:rPr lang="en-US" sz="4000" dirty="0">
                <a:latin typeface="+mn-lt"/>
              </a:rPr>
            </a:br>
            <a:r>
              <a:rPr lang="en-US" sz="4000" dirty="0" err="1">
                <a:latin typeface="+mn-lt"/>
              </a:rPr>
              <a:t>Brookview</a:t>
            </a:r>
            <a:r>
              <a:rPr lang="en-US" sz="4000" dirty="0">
                <a:latin typeface="+mn-lt"/>
              </a:rPr>
              <a:t> elementary</a:t>
            </a:r>
            <a:br>
              <a:rPr lang="en-US" sz="4000" dirty="0">
                <a:latin typeface="+mn-lt"/>
              </a:rPr>
            </a:br>
            <a:r>
              <a:rPr lang="en-US" sz="4000" b="1" dirty="0">
                <a:solidFill>
                  <a:srgbClr val="C00000"/>
                </a:solidFill>
                <a:latin typeface="+mn-lt"/>
              </a:rPr>
              <a:t>Cyberbullying and Digital Drama</a:t>
            </a:r>
            <a:br>
              <a:rPr lang="en-US" sz="4000" dirty="0">
                <a:latin typeface="+mn-lt"/>
              </a:rPr>
            </a:br>
            <a:r>
              <a:rPr lang="en-US" sz="4000" dirty="0">
                <a:latin typeface="+mn-lt"/>
              </a:rPr>
              <a:t>parent training</a:t>
            </a:r>
            <a:br>
              <a:rPr lang="en-US" sz="3600" dirty="0">
                <a:latin typeface="+mn-lt"/>
              </a:rPr>
            </a:br>
            <a:br>
              <a:rPr lang="en-US" sz="3600" dirty="0">
                <a:latin typeface="+mn-lt"/>
              </a:rPr>
            </a:br>
            <a:br>
              <a:rPr lang="en-US" sz="3600" dirty="0">
                <a:latin typeface="+mn-lt"/>
              </a:rPr>
            </a:br>
            <a:endParaRPr lang="en-US" sz="3600" dirty="0">
              <a:latin typeface="+mn-lt"/>
            </a:endParaRPr>
          </a:p>
        </p:txBody>
      </p:sp>
      <p:sp>
        <p:nvSpPr>
          <p:cNvPr id="3" name="Subtitle 2">
            <a:extLst>
              <a:ext uri="{FF2B5EF4-FFF2-40B4-BE49-F238E27FC236}">
                <a16:creationId xmlns:a16="http://schemas.microsoft.com/office/drawing/2014/main" id="{106085E8-0A90-408F-9B73-E79D6CB1A0B6}"/>
              </a:ext>
            </a:extLst>
          </p:cNvPr>
          <p:cNvSpPr>
            <a:spLocks noGrp="1"/>
          </p:cNvSpPr>
          <p:nvPr>
            <p:ph type="subTitle" idx="1"/>
          </p:nvPr>
        </p:nvSpPr>
        <p:spPr>
          <a:xfrm>
            <a:off x="1909835" y="3094825"/>
            <a:ext cx="8637072" cy="977621"/>
          </a:xfrm>
        </p:spPr>
        <p:txBody>
          <a:bodyPr>
            <a:normAutofit lnSpcReduction="10000"/>
          </a:bodyPr>
          <a:lstStyle/>
          <a:p>
            <a:pPr>
              <a:lnSpc>
                <a:spcPct val="110000"/>
              </a:lnSpc>
            </a:pPr>
            <a:endParaRPr lang="en-US" sz="1100" dirty="0"/>
          </a:p>
          <a:p>
            <a:pPr algn="ctr">
              <a:lnSpc>
                <a:spcPct val="110000"/>
              </a:lnSpc>
            </a:pPr>
            <a:r>
              <a:rPr lang="en-US" sz="3200" dirty="0"/>
              <a:t>2020-2021</a:t>
            </a:r>
          </a:p>
        </p:txBody>
      </p:sp>
      <p:cxnSp>
        <p:nvCxnSpPr>
          <p:cNvPr id="15" name="Straight Connector 14">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3"/>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7" name="Picture 16">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16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F9A3D-84B9-4EA4-AC4D-FDFDBA96BB42}"/>
              </a:ext>
            </a:extLst>
          </p:cNvPr>
          <p:cNvSpPr>
            <a:spLocks noGrp="1"/>
          </p:cNvSpPr>
          <p:nvPr>
            <p:ph idx="1"/>
          </p:nvPr>
        </p:nvSpPr>
        <p:spPr>
          <a:xfrm>
            <a:off x="4399722" y="1285462"/>
            <a:ext cx="7354956" cy="4180884"/>
          </a:xfrm>
        </p:spPr>
        <p:txBody>
          <a:bodyPr>
            <a:noAutofit/>
          </a:bodyPr>
          <a:lstStyle/>
          <a:p>
            <a:pPr marL="0" indent="0" algn="ctr">
              <a:buNone/>
            </a:pPr>
            <a:r>
              <a:rPr lang="en-US" sz="3200" b="1" dirty="0">
                <a:latin typeface="+mj-lt"/>
              </a:rPr>
              <a:t>What Is Cyberbullying?</a:t>
            </a:r>
          </a:p>
          <a:p>
            <a:pPr algn="ctr"/>
            <a:r>
              <a:rPr lang="en-US" sz="3200" dirty="0"/>
              <a:t>Cyberbullying is bullying that takes place over digital devices like cell phones, computers, and tablets. Cyberbullying can occur through SMS, Text, and apps, or online in social media, forums, or gaming where people can view, participate in, or share content. </a:t>
            </a:r>
          </a:p>
        </p:txBody>
      </p:sp>
      <p:pic>
        <p:nvPicPr>
          <p:cNvPr id="5" name="Picture 4" descr="A sign on a pole&#10;&#10;Description automatically generated">
            <a:extLst>
              <a:ext uri="{FF2B5EF4-FFF2-40B4-BE49-F238E27FC236}">
                <a16:creationId xmlns:a16="http://schemas.microsoft.com/office/drawing/2014/main" id="{4DB77F43-45DF-4A82-98D5-61DA436646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2279" y="2109413"/>
            <a:ext cx="3968751" cy="3942292"/>
          </a:xfrm>
          <a:prstGeom prst="rect">
            <a:avLst/>
          </a:prstGeom>
        </p:spPr>
      </p:pic>
    </p:spTree>
    <p:extLst>
      <p:ext uri="{BB962C8B-B14F-4D97-AF65-F5344CB8AC3E}">
        <p14:creationId xmlns:p14="http://schemas.microsoft.com/office/powerpoint/2010/main" val="184152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959DF-4425-4A71-A475-A6AF3947C723}"/>
              </a:ext>
            </a:extLst>
          </p:cNvPr>
          <p:cNvSpPr>
            <a:spLocks noGrp="1"/>
          </p:cNvSpPr>
          <p:nvPr>
            <p:ph idx="1"/>
          </p:nvPr>
        </p:nvSpPr>
        <p:spPr>
          <a:xfrm>
            <a:off x="4282920" y="2015731"/>
            <a:ext cx="7792278" cy="3450613"/>
          </a:xfrm>
        </p:spPr>
        <p:txBody>
          <a:bodyPr>
            <a:noAutofit/>
          </a:bodyPr>
          <a:lstStyle/>
          <a:p>
            <a:r>
              <a:rPr lang="en-US" sz="3200" dirty="0"/>
              <a:t>Cyberbullying includes sending, posting, or sharing negative, harmful, false, or mean content about someone else. It can include sharing personal or private information about someone else causing embarrassment or humiliation. Some cyberbullying crosses the line into unlawful or criminal behavior.</a:t>
            </a:r>
          </a:p>
        </p:txBody>
      </p:sp>
      <p:pic>
        <p:nvPicPr>
          <p:cNvPr id="5" name="Picture 4" descr="A close up of a sign&#10;&#10;Description automatically generated">
            <a:extLst>
              <a:ext uri="{FF2B5EF4-FFF2-40B4-BE49-F238E27FC236}">
                <a16:creationId xmlns:a16="http://schemas.microsoft.com/office/drawing/2014/main" id="{8D7E7708-1A3B-4102-83D4-80E1075534F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7610" y="2015731"/>
            <a:ext cx="3915310" cy="3915310"/>
          </a:xfrm>
          <a:prstGeom prst="rect">
            <a:avLst/>
          </a:prstGeom>
        </p:spPr>
      </p:pic>
    </p:spTree>
    <p:extLst>
      <p:ext uri="{BB962C8B-B14F-4D97-AF65-F5344CB8AC3E}">
        <p14:creationId xmlns:p14="http://schemas.microsoft.com/office/powerpoint/2010/main" val="197308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0EB792C-3103-4695-934A-F2ED6E48F2E5}"/>
              </a:ext>
            </a:extLst>
          </p:cNvPr>
          <p:cNvSpPr>
            <a:spLocks noGrp="1" noChangeArrowheads="1"/>
          </p:cNvSpPr>
          <p:nvPr>
            <p:ph type="title"/>
          </p:nvPr>
        </p:nvSpPr>
        <p:spPr>
          <a:xfrm>
            <a:off x="2322443" y="289650"/>
            <a:ext cx="7772400" cy="990600"/>
          </a:xfrm>
        </p:spPr>
        <p:txBody>
          <a:bodyPr/>
          <a:lstStyle/>
          <a:p>
            <a:pPr algn="ctr" eaLnBrk="1" hangingPunct="1"/>
            <a:r>
              <a:rPr lang="en-US" altLang="en-US" b="1" dirty="0"/>
              <a:t>Don’t be a Cyber Bully</a:t>
            </a:r>
          </a:p>
        </p:txBody>
      </p:sp>
      <p:sp>
        <p:nvSpPr>
          <p:cNvPr id="15363" name="Rectangle 3">
            <a:extLst>
              <a:ext uri="{FF2B5EF4-FFF2-40B4-BE49-F238E27FC236}">
                <a16:creationId xmlns:a16="http://schemas.microsoft.com/office/drawing/2014/main" id="{95C8F0CE-06AE-4374-A4F5-76F2EDDEAFFC}"/>
              </a:ext>
            </a:extLst>
          </p:cNvPr>
          <p:cNvSpPr>
            <a:spLocks noGrp="1" noChangeArrowheads="1"/>
          </p:cNvSpPr>
          <p:nvPr>
            <p:ph type="body" sz="half" idx="1"/>
          </p:nvPr>
        </p:nvSpPr>
        <p:spPr>
          <a:xfrm>
            <a:off x="3107635" y="1041997"/>
            <a:ext cx="5976730" cy="3185491"/>
          </a:xfrm>
        </p:spPr>
        <p:txBody>
          <a:bodyPr>
            <a:normAutofit/>
          </a:bodyPr>
          <a:lstStyle/>
          <a:p>
            <a:pPr algn="ctr" eaLnBrk="1" hangingPunct="1">
              <a:buFontTx/>
              <a:buNone/>
            </a:pPr>
            <a:r>
              <a:rPr lang="en-US" altLang="en-US" sz="3200" dirty="0"/>
              <a:t>Just like there are bullies in the real world, there are bullies in the cyber world.  The words you say online can hurt just as bad as being physically hurt</a:t>
            </a:r>
            <a:r>
              <a:rPr lang="en-US" altLang="en-US" sz="2800" dirty="0"/>
              <a:t>.</a:t>
            </a:r>
          </a:p>
        </p:txBody>
      </p:sp>
      <p:pic>
        <p:nvPicPr>
          <p:cNvPr id="15364" name="Picture 6" descr="Bully Hair.jpg                                                 00BDA5C4Macintosh HD                   7C262522:">
            <a:extLst>
              <a:ext uri="{FF2B5EF4-FFF2-40B4-BE49-F238E27FC236}">
                <a16:creationId xmlns:a16="http://schemas.microsoft.com/office/drawing/2014/main" id="{7707D91E-846E-4E1F-9009-91B6ABCB202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7565" y="249451"/>
            <a:ext cx="1887538"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5" name="Picture 7" descr="cyberbully.jpg                                                 00BDA5C4Macintosh HD                   7C262522:">
            <a:extLst>
              <a:ext uri="{FF2B5EF4-FFF2-40B4-BE49-F238E27FC236}">
                <a16:creationId xmlns:a16="http://schemas.microsoft.com/office/drawing/2014/main" id="{286C7485-D907-41AF-9BF3-A422C15D0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65" y="3176543"/>
            <a:ext cx="2362200" cy="166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BullyONphone.jpg                                               00BDA5C4Macintosh HD                   7C262522:">
            <a:extLst>
              <a:ext uri="{FF2B5EF4-FFF2-40B4-BE49-F238E27FC236}">
                <a16:creationId xmlns:a16="http://schemas.microsoft.com/office/drawing/2014/main" id="{1350D6C2-8139-4869-9239-2495AD947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9530" y="3032729"/>
            <a:ext cx="2302565" cy="1807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367" name="Picture 9" descr="NObully.jpg                                                    00BDA5C4Macintosh HD                   7C262522:">
            <a:extLst>
              <a:ext uri="{FF2B5EF4-FFF2-40B4-BE49-F238E27FC236}">
                <a16:creationId xmlns:a16="http://schemas.microsoft.com/office/drawing/2014/main" id="{2DFF8FEF-58F2-4D52-A28A-F77625408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0501" y="249451"/>
            <a:ext cx="1887538"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0">
            <a:extLst>
              <a:ext uri="{FF2B5EF4-FFF2-40B4-BE49-F238E27FC236}">
                <a16:creationId xmlns:a16="http://schemas.microsoft.com/office/drawing/2014/main" id="{48AA2831-5DC2-4D5E-94BF-1CC9053A718F}"/>
              </a:ext>
            </a:extLst>
          </p:cNvPr>
          <p:cNvSpPr txBox="1">
            <a:spLocks noChangeArrowheads="1"/>
          </p:cNvSpPr>
          <p:nvPr/>
        </p:nvSpPr>
        <p:spPr bwMode="auto">
          <a:xfrm>
            <a:off x="530087" y="5354338"/>
            <a:ext cx="11357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b="1" dirty="0">
                <a:solidFill>
                  <a:srgbClr val="C00000"/>
                </a:solidFill>
              </a:rPr>
              <a:t>In the Real world vs. the Cyber world a Bully uses Intimidation as their favorite tool.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5D5F7A4-E8A5-4970-969B-9C11F0F8270B}"/>
              </a:ext>
            </a:extLst>
          </p:cNvPr>
          <p:cNvSpPr>
            <a:spLocks noGrp="1" noChangeArrowheads="1"/>
          </p:cNvSpPr>
          <p:nvPr>
            <p:ph type="title"/>
          </p:nvPr>
        </p:nvSpPr>
        <p:spPr>
          <a:xfrm>
            <a:off x="2209800" y="381000"/>
            <a:ext cx="7772400" cy="838200"/>
          </a:xfrm>
        </p:spPr>
        <p:txBody>
          <a:bodyPr>
            <a:normAutofit/>
          </a:bodyPr>
          <a:lstStyle/>
          <a:p>
            <a:pPr algn="ctr" eaLnBrk="1" hangingPunct="1"/>
            <a:r>
              <a:rPr lang="en-US" altLang="en-US" sz="3600" b="1" dirty="0"/>
              <a:t>YOU ARE NOT ALONE!</a:t>
            </a:r>
          </a:p>
        </p:txBody>
      </p:sp>
      <p:pic>
        <p:nvPicPr>
          <p:cNvPr id="16387" name="Picture 3" descr="CyberBullyStats.jpg                                            00BDA5C4Macintosh HD                   7C262522:">
            <a:extLst>
              <a:ext uri="{FF2B5EF4-FFF2-40B4-BE49-F238E27FC236}">
                <a16:creationId xmlns:a16="http://schemas.microsoft.com/office/drawing/2014/main" id="{DBD5EB55-6909-454D-B757-CAA08503D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398" y="2054087"/>
            <a:ext cx="3825330" cy="3872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onceSaid.jpg                                                   00117A2EMacintosh HD                   7C262522:">
            <a:extLst>
              <a:ext uri="{FF2B5EF4-FFF2-40B4-BE49-F238E27FC236}">
                <a16:creationId xmlns:a16="http://schemas.microsoft.com/office/drawing/2014/main" id="{46EEF88C-7CD2-448B-BE27-5CF5D800B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813" y="2054087"/>
            <a:ext cx="3931751" cy="3872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top-cyberbullying-t#BD8E54.jpg                                00BDA5C4Macintosh HD                   7C262522:">
            <a:extLst>
              <a:ext uri="{FF2B5EF4-FFF2-40B4-BE49-F238E27FC236}">
                <a16:creationId xmlns:a16="http://schemas.microsoft.com/office/drawing/2014/main" id="{DAEC5CCB-A445-4FCF-BFCA-F2324224F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19" y="556591"/>
            <a:ext cx="3589762" cy="4929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a:extLst>
              <a:ext uri="{FF2B5EF4-FFF2-40B4-BE49-F238E27FC236}">
                <a16:creationId xmlns:a16="http://schemas.microsoft.com/office/drawing/2014/main" id="{4DA05678-EC1E-4684-9DE6-17821049A769}"/>
              </a:ext>
            </a:extLst>
          </p:cNvPr>
          <p:cNvSpPr>
            <a:spLocks noGrp="1" noChangeArrowheads="1"/>
          </p:cNvSpPr>
          <p:nvPr>
            <p:ph type="title"/>
          </p:nvPr>
        </p:nvSpPr>
        <p:spPr>
          <a:xfrm>
            <a:off x="4174435" y="304800"/>
            <a:ext cx="8017566" cy="1905000"/>
          </a:xfrm>
        </p:spPr>
        <p:txBody>
          <a:bodyPr>
            <a:normAutofit/>
          </a:bodyPr>
          <a:lstStyle/>
          <a:p>
            <a:pPr eaLnBrk="1" hangingPunct="1"/>
            <a:r>
              <a:rPr lang="en-US" altLang="en-US" b="1" dirty="0"/>
              <a:t>How Do You Stop a Cyber Bully?</a:t>
            </a:r>
          </a:p>
        </p:txBody>
      </p:sp>
      <p:pic>
        <p:nvPicPr>
          <p:cNvPr id="17412" name="Picture 10" descr="CBsNotCool.jpg                                                 00BDA5C4Macintosh HD                   7C262522:">
            <a:extLst>
              <a:ext uri="{FF2B5EF4-FFF2-40B4-BE49-F238E27FC236}">
                <a16:creationId xmlns:a16="http://schemas.microsoft.com/office/drawing/2014/main" id="{8FD444D2-E2B2-40EA-B9D3-3E37BFBC2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430" y="2037522"/>
            <a:ext cx="2724144" cy="3737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312B20-781C-468D-A8B3-269A16B47A6D}"/>
              </a:ext>
            </a:extLst>
          </p:cNvPr>
          <p:cNvSpPr>
            <a:spLocks noGrp="1" noChangeArrowheads="1"/>
          </p:cNvSpPr>
          <p:nvPr>
            <p:ph type="title"/>
          </p:nvPr>
        </p:nvSpPr>
        <p:spPr>
          <a:xfrm>
            <a:off x="2209800" y="106017"/>
            <a:ext cx="7772400" cy="609600"/>
          </a:xfrm>
        </p:spPr>
        <p:txBody>
          <a:bodyPr>
            <a:normAutofit/>
          </a:bodyPr>
          <a:lstStyle/>
          <a:p>
            <a:pPr algn="ctr" eaLnBrk="1" hangingPunct="1"/>
            <a:r>
              <a:rPr lang="en-US" altLang="en-US" b="1" dirty="0"/>
              <a:t>MORE TIPS…</a:t>
            </a:r>
            <a:endParaRPr lang="en-US" altLang="en-US" dirty="0"/>
          </a:p>
        </p:txBody>
      </p:sp>
      <p:pic>
        <p:nvPicPr>
          <p:cNvPr id="18435" name="Picture 3" descr="&#10;cpTips.jpg                                                     00BDA5C4Macintosh HD                   7C262522:">
            <a:extLst>
              <a:ext uri="{FF2B5EF4-FFF2-40B4-BE49-F238E27FC236}">
                <a16:creationId xmlns:a16="http://schemas.microsoft.com/office/drawing/2014/main" id="{3010215A-81D7-4CA3-9E7B-A6537D11F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694" y="848345"/>
            <a:ext cx="8716020" cy="5161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635906-9439-4B9A-9708-6BACBF283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ign on a pole&#10;&#10;Description automatically generated">
            <a:extLst>
              <a:ext uri="{FF2B5EF4-FFF2-40B4-BE49-F238E27FC236}">
                <a16:creationId xmlns:a16="http://schemas.microsoft.com/office/drawing/2014/main" id="{DA04C07C-560F-4002-B5FF-87A4C289E6D4}"/>
              </a:ext>
            </a:extLst>
          </p:cNvPr>
          <p:cNvPicPr>
            <a:picLocks noChangeAspect="1"/>
          </p:cNvPicPr>
          <p:nvPr/>
        </p:nvPicPr>
        <p:blipFill rotWithShape="1">
          <a:blip r:embed="rId2">
            <a:duotone>
              <a:schemeClr val="bg2">
                <a:shade val="45000"/>
                <a:satMod val="135000"/>
              </a:schemeClr>
              <a:prstClr val="white"/>
            </a:duotone>
            <a:alphaModFix amt="50000"/>
            <a:extLst>
              <a:ext uri="{837473B0-CC2E-450A-ABE3-18F120FF3D39}">
                <a1611:picAttrSrcUrl xmlns:a1611="http://schemas.microsoft.com/office/drawing/2016/11/main" r:id="rId3"/>
              </a:ext>
            </a:extLst>
          </a:blip>
          <a:srcRect t="21662" r="-1" b="21661"/>
          <a:stretch/>
        </p:blipFill>
        <p:spPr>
          <a:xfrm>
            <a:off x="305" y="10"/>
            <a:ext cx="12191695" cy="6857990"/>
          </a:xfrm>
          <a:prstGeom prst="rect">
            <a:avLst/>
          </a:prstGeom>
        </p:spPr>
      </p:pic>
      <p:sp>
        <p:nvSpPr>
          <p:cNvPr id="11" name="Rectangle 10">
            <a:extLst>
              <a:ext uri="{FF2B5EF4-FFF2-40B4-BE49-F238E27FC236}">
                <a16:creationId xmlns:a16="http://schemas.microsoft.com/office/drawing/2014/main" id="{90E99921-394E-4BF5-9CA4-EAFB21E88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D5E8B-7D58-454E-8891-FC387E452550}"/>
              </a:ext>
            </a:extLst>
          </p:cNvPr>
          <p:cNvSpPr>
            <a:spLocks noGrp="1"/>
          </p:cNvSpPr>
          <p:nvPr>
            <p:ph type="title"/>
          </p:nvPr>
        </p:nvSpPr>
        <p:spPr>
          <a:xfrm>
            <a:off x="1776728" y="1553634"/>
            <a:ext cx="8654522" cy="3018150"/>
          </a:xfrm>
        </p:spPr>
        <p:txBody>
          <a:bodyPr vert="horz" lIns="228600" tIns="228600" rIns="228600" bIns="0" rtlCol="0" anchor="b">
            <a:normAutofit/>
          </a:bodyPr>
          <a:lstStyle/>
          <a:p>
            <a:pPr algn="ctr"/>
            <a:r>
              <a:rPr lang="en-US" sz="4400" dirty="0">
                <a:solidFill>
                  <a:srgbClr val="C00000"/>
                </a:solidFill>
              </a:rPr>
              <a:t>For additional resources and information </a:t>
            </a:r>
            <a:r>
              <a:rPr lang="en-US" sz="4400" b="1" dirty="0"/>
              <a:t>www.stopbullying.gov</a:t>
            </a:r>
          </a:p>
        </p:txBody>
      </p:sp>
      <p:cxnSp>
        <p:nvCxnSpPr>
          <p:cNvPr id="13" name="Straight Connector 12">
            <a:extLst>
              <a:ext uri="{FF2B5EF4-FFF2-40B4-BE49-F238E27FC236}">
                <a16:creationId xmlns:a16="http://schemas.microsoft.com/office/drawing/2014/main" id="{B53949AE-122B-4DB6-87D4-A568D2A1DA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5" name="Picture 14">
            <a:extLst>
              <a:ext uri="{FF2B5EF4-FFF2-40B4-BE49-F238E27FC236}">
                <a16:creationId xmlns:a16="http://schemas.microsoft.com/office/drawing/2014/main" id="{0446D9D3-6B41-4FCB-9575-24D062750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28033013-E1F0-4ADF-A097-D63ECD4A01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72808DF-93FE-43E0-BAB0-05F6C99F0AD9}"/>
              </a:ext>
            </a:extLst>
          </p:cNvPr>
          <p:cNvSpPr txBox="1"/>
          <p:nvPr/>
        </p:nvSpPr>
        <p:spPr>
          <a:xfrm>
            <a:off x="9607639" y="6657945"/>
            <a:ext cx="258436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secretrealtruth.blogspot.com/2015/03/cyberbullying-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92210585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269</Words>
  <Application>Microsoft Office PowerPoint</Application>
  <PresentationFormat>Widescreen</PresentationFormat>
  <Paragraphs>18</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Gill Sans MT</vt:lpstr>
      <vt:lpstr>LucidaGrande</vt:lpstr>
      <vt:lpstr>Times</vt:lpstr>
      <vt:lpstr>Times-Roman</vt:lpstr>
      <vt:lpstr>Gallery</vt:lpstr>
      <vt:lpstr> digital citizenship Brookview elementary Cyberbullying and Digital Drama parent training   </vt:lpstr>
      <vt:lpstr>PowerPoint Presentation</vt:lpstr>
      <vt:lpstr>PowerPoint Presentation</vt:lpstr>
      <vt:lpstr>Don’t be a Cyber Bully</vt:lpstr>
      <vt:lpstr>YOU ARE NOT ALONE!</vt:lpstr>
      <vt:lpstr>How Do You Stop a Cyber Bully?</vt:lpstr>
      <vt:lpstr>MORE TIPS…</vt:lpstr>
      <vt:lpstr>For additional resources and information www.stopbullying.gov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Brookview elementary Cyberbullying and Digital Drama parent training</dc:title>
  <dc:creator>Shabazz-Tolbert, Nichole</dc:creator>
  <cp:lastModifiedBy>Shabazz-Tolbert, Nichole</cp:lastModifiedBy>
  <cp:revision>2</cp:revision>
  <dcterms:created xsi:type="dcterms:W3CDTF">2020-12-03T15:38:14Z</dcterms:created>
  <dcterms:modified xsi:type="dcterms:W3CDTF">2020-12-03T15:40:28Z</dcterms:modified>
</cp:coreProperties>
</file>