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1" r:id="rId1"/>
  </p:sldMasterIdLst>
  <p:notesMasterIdLst>
    <p:notesMasterId r:id="rId10"/>
  </p:notesMasterIdLst>
  <p:sldIdLst>
    <p:sldId id="256" r:id="rId2"/>
    <p:sldId id="257" r:id="rId3"/>
    <p:sldId id="264" r:id="rId4"/>
    <p:sldId id="262" r:id="rId5"/>
    <p:sldId id="263" r:id="rId6"/>
    <p:sldId id="261"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D15934-2383-488B-B603-8C9CCC10CB84}" v="2" dt="2020-10-13T19:30:12.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09" autoAdjust="0"/>
    <p:restoredTop sz="94660"/>
  </p:normalViewPr>
  <p:slideViewPr>
    <p:cSldViewPr snapToGrid="0">
      <p:cViewPr varScale="1">
        <p:scale>
          <a:sx n="44" d="100"/>
          <a:sy n="44" d="100"/>
        </p:scale>
        <p:origin x="8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489289-00F4-4257-9756-C6A22AC62C79}" type="datetimeFigureOut">
              <a:rPr lang="en-US" smtClean="0"/>
              <a:t>12/3/2020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A9F78B-4A68-4C30-B0A1-999BD861645A}" type="slidenum">
              <a:rPr lang="en-US" smtClean="0"/>
              <a:t>‹#›</a:t>
            </a:fld>
            <a:endParaRPr lang="en-US"/>
          </a:p>
        </p:txBody>
      </p:sp>
    </p:spTree>
    <p:extLst>
      <p:ext uri="{BB962C8B-B14F-4D97-AF65-F5344CB8AC3E}">
        <p14:creationId xmlns:p14="http://schemas.microsoft.com/office/powerpoint/2010/main" val="2703680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C5D1C7BA-CECD-4AA9-BCA2-AED99B5AE439}"/>
              </a:ext>
            </a:extLst>
          </p:cNvPr>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7871E59-5A17-4C68-9888-8917DED06624}" type="slidenum">
              <a:rPr lang="en-US" altLang="en-US" sz="1200"/>
              <a:pPr/>
              <a:t>6</a:t>
            </a:fld>
            <a:endParaRPr lang="en-US" altLang="en-US" sz="1200"/>
          </a:p>
        </p:txBody>
      </p:sp>
      <p:sp>
        <p:nvSpPr>
          <p:cNvPr id="28675" name="Rectangle 2">
            <a:extLst>
              <a:ext uri="{FF2B5EF4-FFF2-40B4-BE49-F238E27FC236}">
                <a16:creationId xmlns:a16="http://schemas.microsoft.com/office/drawing/2014/main" id="{CE2EAAAF-85E0-4515-9E2A-18C3678599F4}"/>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38CF6D82-D75D-41E6-96C5-A07257DD1CF9}"/>
              </a:ext>
            </a:extLst>
          </p:cNvPr>
          <p:cNvSpPr>
            <a:spLocks noGrp="1" noChangeArrowheads="1"/>
          </p:cNvSpPr>
          <p:nvPr>
            <p:ph type="body" idx="1"/>
          </p:nvPr>
        </p:nvSpPr>
        <p:spPr>
          <a:noFill/>
        </p:spPr>
        <p:txBody>
          <a:bodyPr/>
          <a:lstStyle/>
          <a:p>
            <a:pPr eaLnBrk="1" hangingPunct="1"/>
            <a:r>
              <a:rPr lang="en-US" altLang="en-US">
                <a:latin typeface="Times" panose="02020603050405020304" pitchFamily="18" charset="0"/>
              </a:rPr>
              <a:t>Never share personal information!</a:t>
            </a:r>
          </a:p>
          <a:p>
            <a:pPr eaLnBrk="1" hangingPunct="1"/>
            <a:r>
              <a:rPr lang="en-US" altLang="en-US">
                <a:latin typeface="Times" panose="02020603050405020304" pitchFamily="18" charset="0"/>
              </a:rPr>
              <a:t>I have seen some of you on games after school where you can chat with strangers AND have even used your real names.  That is so dangerous!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12/3/2020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4FAB73BC-B049-4115-A692-8D63A059BFB8}"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8197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247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4642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a:p>
        </p:txBody>
      </p:sp>
    </p:spTree>
    <p:extLst>
      <p:ext uri="{BB962C8B-B14F-4D97-AF65-F5344CB8AC3E}">
        <p14:creationId xmlns:p14="http://schemas.microsoft.com/office/powerpoint/2010/main" val="190123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1709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060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365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032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652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3150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334A90-EB03-42F3-8859-2C2B2724C058}" type="datetimeFigureOut">
              <a:rPr lang="en-US" smtClean="0"/>
              <a:t>12/3/2020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3718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BC48EC7-AF6A-48D3-8284-14BACBEBDD84}" type="datetimeFigureOut">
              <a:rPr lang="en-US" smtClean="0"/>
              <a:t>12/3/2020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8233031"/>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hyperlink" Target="https://webstockreview.net/explore/computer-clipart-chil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dreamstime.com/stock-image-private-sign-image24610381" TargetMode="External"/><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testertested.blogspot.com/2014/10/thats-all-folks.html" TargetMode="External"/><Relationship Id="rId2" Type="http://schemas.openxmlformats.org/officeDocument/2006/relationships/image" Target="../media/image5.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E485E7-7D6D-4CB0-A3AD-261D97B2EF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5E3208-F0C4-4962-8946-065C94F89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302A9AD6-57B5-4330-BCE9-75E37D8B6427}"/>
              </a:ext>
            </a:extLst>
          </p:cNvPr>
          <p:cNvSpPr>
            <a:spLocks noGrp="1"/>
          </p:cNvSpPr>
          <p:nvPr>
            <p:ph type="ctrTitle"/>
          </p:nvPr>
        </p:nvSpPr>
        <p:spPr>
          <a:xfrm>
            <a:off x="5140235" y="1027937"/>
            <a:ext cx="6732772" cy="3711894"/>
          </a:xfrm>
        </p:spPr>
        <p:txBody>
          <a:bodyPr anchor="ctr">
            <a:normAutofit/>
          </a:bodyPr>
          <a:lstStyle/>
          <a:p>
            <a:pPr algn="ctr"/>
            <a:r>
              <a:rPr lang="en-US" sz="4200" dirty="0" err="1"/>
              <a:t>brookview</a:t>
            </a:r>
            <a:r>
              <a:rPr lang="en-US" sz="4200" dirty="0"/>
              <a:t> Elementary</a:t>
            </a:r>
            <a:br>
              <a:rPr lang="en-US" sz="4200" dirty="0"/>
            </a:br>
            <a:r>
              <a:rPr lang="en-US" sz="4200" b="1" dirty="0"/>
              <a:t>Parent Training</a:t>
            </a:r>
            <a:br>
              <a:rPr lang="en-US" sz="4200" dirty="0"/>
            </a:br>
            <a:r>
              <a:rPr lang="en-US" sz="4200" dirty="0">
                <a:solidFill>
                  <a:srgbClr val="C00000"/>
                </a:solidFill>
              </a:rPr>
              <a:t>Online Relationships and communication</a:t>
            </a:r>
            <a:br>
              <a:rPr lang="en-US" sz="4200" dirty="0"/>
            </a:br>
            <a:r>
              <a:rPr lang="en-US" sz="4200" dirty="0"/>
              <a:t>2020-2021</a:t>
            </a:r>
          </a:p>
        </p:txBody>
      </p:sp>
      <p:sp>
        <p:nvSpPr>
          <p:cNvPr id="3" name="Subtitle 2">
            <a:extLst>
              <a:ext uri="{FF2B5EF4-FFF2-40B4-BE49-F238E27FC236}">
                <a16:creationId xmlns:a16="http://schemas.microsoft.com/office/drawing/2014/main" id="{4A611768-DE1F-43B0-83A1-0E0D2B1D5FB1}"/>
              </a:ext>
            </a:extLst>
          </p:cNvPr>
          <p:cNvSpPr>
            <a:spLocks noGrp="1"/>
          </p:cNvSpPr>
          <p:nvPr>
            <p:ph type="subTitle" idx="1"/>
          </p:nvPr>
        </p:nvSpPr>
        <p:spPr>
          <a:xfrm>
            <a:off x="318980" y="1027937"/>
            <a:ext cx="3903977" cy="3711894"/>
          </a:xfrm>
        </p:spPr>
        <p:txBody>
          <a:bodyPr anchor="ctr">
            <a:normAutofit/>
          </a:bodyPr>
          <a:lstStyle/>
          <a:p>
            <a:pPr algn="r"/>
            <a:r>
              <a:rPr lang="en-US" sz="4800" dirty="0"/>
              <a:t>Digital Citizenship</a:t>
            </a:r>
          </a:p>
        </p:txBody>
      </p:sp>
      <p:cxnSp>
        <p:nvCxnSpPr>
          <p:cNvPr id="22" name="Straight Connector 11">
            <a:extLst>
              <a:ext uri="{FF2B5EF4-FFF2-40B4-BE49-F238E27FC236}">
                <a16:creationId xmlns:a16="http://schemas.microsoft.com/office/drawing/2014/main" id="{4FAE17D3-C2DC-4665-AF20-33C5BACD5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375124"/>
            <a:ext cx="0" cy="3017520"/>
          </a:xfrm>
          <a:prstGeom prst="line">
            <a:avLst/>
          </a:prstGeom>
          <a:ln w="31750"/>
        </p:spPr>
        <p:style>
          <a:lnRef idx="1">
            <a:schemeClr val="accent1"/>
          </a:lnRef>
          <a:fillRef idx="0">
            <a:schemeClr val="accent1"/>
          </a:fillRef>
          <a:effectRef idx="0">
            <a:schemeClr val="accent1"/>
          </a:effectRef>
          <a:fontRef idx="minor">
            <a:schemeClr val="tx1"/>
          </a:fontRef>
        </p:style>
      </p:cxnSp>
      <p:pic>
        <p:nvPicPr>
          <p:cNvPr id="23" name="Picture 13">
            <a:extLst>
              <a:ext uri="{FF2B5EF4-FFF2-40B4-BE49-F238E27FC236}">
                <a16:creationId xmlns:a16="http://schemas.microsoft.com/office/drawing/2014/main" id="{7021C573-B3FF-44B8-A5DE-AB39E9AA6B9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4" name="Straight Connector 15">
            <a:extLst>
              <a:ext uri="{FF2B5EF4-FFF2-40B4-BE49-F238E27FC236}">
                <a16:creationId xmlns:a16="http://schemas.microsoft.com/office/drawing/2014/main" id="{50B0CCD4-E9B0-43B2-806F-05EDF57A7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51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E3B9-2368-4448-9401-EAD0F7614B56}"/>
              </a:ext>
            </a:extLst>
          </p:cNvPr>
          <p:cNvSpPr>
            <a:spLocks noGrp="1"/>
          </p:cNvSpPr>
          <p:nvPr>
            <p:ph type="title"/>
          </p:nvPr>
        </p:nvSpPr>
        <p:spPr/>
        <p:txBody>
          <a:bodyPr/>
          <a:lstStyle/>
          <a:p>
            <a:r>
              <a:rPr lang="en-US" dirty="0"/>
              <a:t>		Online Communication</a:t>
            </a:r>
          </a:p>
        </p:txBody>
      </p:sp>
      <p:sp>
        <p:nvSpPr>
          <p:cNvPr id="3" name="Content Placeholder 2">
            <a:extLst>
              <a:ext uri="{FF2B5EF4-FFF2-40B4-BE49-F238E27FC236}">
                <a16:creationId xmlns:a16="http://schemas.microsoft.com/office/drawing/2014/main" id="{959C9E8E-03D3-40B8-AD09-FC5BD01B8B28}"/>
              </a:ext>
            </a:extLst>
          </p:cNvPr>
          <p:cNvSpPr>
            <a:spLocks noGrp="1"/>
          </p:cNvSpPr>
          <p:nvPr>
            <p:ph idx="1"/>
          </p:nvPr>
        </p:nvSpPr>
        <p:spPr>
          <a:xfrm>
            <a:off x="0" y="2015732"/>
            <a:ext cx="12191999" cy="4037749"/>
          </a:xfrm>
        </p:spPr>
        <p:txBody>
          <a:bodyPr>
            <a:noAutofit/>
          </a:bodyPr>
          <a:lstStyle/>
          <a:p>
            <a:pPr algn="ctr"/>
            <a:r>
              <a:rPr lang="en-US" sz="2800" dirty="0"/>
              <a:t>Communication is a bit different than in a face-to-face setting.  We pride ourselves in providing several opportunities for social interactions, but the difference is that most communication is via written text in an online environment.  Because this means you are missing body language cues and immediate feedback from your “listener,” it is very important to understand some common rules for good online etiquette.  This ensures that the message you intend to convey is received correctly.</a:t>
            </a:r>
          </a:p>
        </p:txBody>
      </p:sp>
    </p:spTree>
    <p:extLst>
      <p:ext uri="{BB962C8B-B14F-4D97-AF65-F5344CB8AC3E}">
        <p14:creationId xmlns:p14="http://schemas.microsoft.com/office/powerpoint/2010/main" val="658179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FA2E-96CD-44CC-974A-CB9ABE128EBD}"/>
              </a:ext>
            </a:extLst>
          </p:cNvPr>
          <p:cNvSpPr>
            <a:spLocks noGrp="1"/>
          </p:cNvSpPr>
          <p:nvPr>
            <p:ph type="title"/>
          </p:nvPr>
        </p:nvSpPr>
        <p:spPr/>
        <p:txBody>
          <a:bodyPr/>
          <a:lstStyle/>
          <a:p>
            <a:pPr algn="ctr"/>
            <a:r>
              <a:rPr lang="en-US" dirty="0"/>
              <a:t>Be Respectful</a:t>
            </a:r>
          </a:p>
        </p:txBody>
      </p:sp>
      <p:sp>
        <p:nvSpPr>
          <p:cNvPr id="3" name="Content Placeholder 2">
            <a:extLst>
              <a:ext uri="{FF2B5EF4-FFF2-40B4-BE49-F238E27FC236}">
                <a16:creationId xmlns:a16="http://schemas.microsoft.com/office/drawing/2014/main" id="{EED1959F-8552-456D-82DB-84D49182609B}"/>
              </a:ext>
            </a:extLst>
          </p:cNvPr>
          <p:cNvSpPr>
            <a:spLocks noGrp="1"/>
          </p:cNvSpPr>
          <p:nvPr>
            <p:ph idx="1"/>
          </p:nvPr>
        </p:nvSpPr>
        <p:spPr>
          <a:xfrm>
            <a:off x="1110344" y="2037504"/>
            <a:ext cx="10662968" cy="3450613"/>
          </a:xfrm>
        </p:spPr>
        <p:txBody>
          <a:bodyPr>
            <a:noAutofit/>
          </a:bodyPr>
          <a:lstStyle/>
          <a:p>
            <a:r>
              <a:rPr lang="en-US" sz="3200" dirty="0"/>
              <a:t>Parents help you child to understand  that it is important to remember that your classmates and teachers are real people who are affected by the words that are spoken as well as written.  It is essential to keep in mind the feelings and opinions of others, even if they differ from your own.  If you wouldn’t say it to someone’s face, don’t say it online either.</a:t>
            </a:r>
          </a:p>
        </p:txBody>
      </p:sp>
    </p:spTree>
    <p:extLst>
      <p:ext uri="{BB962C8B-B14F-4D97-AF65-F5344CB8AC3E}">
        <p14:creationId xmlns:p14="http://schemas.microsoft.com/office/powerpoint/2010/main" val="165602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5062-FD26-43C2-93BE-E6D134D16ADB}"/>
              </a:ext>
            </a:extLst>
          </p:cNvPr>
          <p:cNvSpPr>
            <a:spLocks noGrp="1"/>
          </p:cNvSpPr>
          <p:nvPr>
            <p:ph type="title"/>
          </p:nvPr>
        </p:nvSpPr>
        <p:spPr>
          <a:xfrm>
            <a:off x="1294363" y="342420"/>
            <a:ext cx="9603274" cy="1049235"/>
          </a:xfrm>
        </p:spPr>
        <p:txBody>
          <a:bodyPr>
            <a:normAutofit fontScale="90000"/>
          </a:bodyPr>
          <a:lstStyle/>
          <a:p>
            <a:pPr algn="ctr"/>
            <a:r>
              <a:rPr lang="en-US" sz="4000" dirty="0"/>
              <a:t>Helpful Tips </a:t>
            </a:r>
            <a:br>
              <a:rPr lang="en-US" dirty="0"/>
            </a:br>
            <a:r>
              <a:rPr lang="en-US" sz="2200" dirty="0"/>
              <a:t>Your child can learn to communicate in safe and healthy ways.</a:t>
            </a:r>
            <a:r>
              <a:rPr lang="en-US" dirty="0"/>
              <a:t> </a:t>
            </a:r>
          </a:p>
        </p:txBody>
      </p:sp>
      <p:sp>
        <p:nvSpPr>
          <p:cNvPr id="3" name="Content Placeholder 2">
            <a:extLst>
              <a:ext uri="{FF2B5EF4-FFF2-40B4-BE49-F238E27FC236}">
                <a16:creationId xmlns:a16="http://schemas.microsoft.com/office/drawing/2014/main" id="{2190A2DE-60E1-4043-8E3D-C6894ED836C7}"/>
              </a:ext>
            </a:extLst>
          </p:cNvPr>
          <p:cNvSpPr>
            <a:spLocks noGrp="1"/>
          </p:cNvSpPr>
          <p:nvPr>
            <p:ph idx="1"/>
          </p:nvPr>
        </p:nvSpPr>
        <p:spPr>
          <a:xfrm>
            <a:off x="0" y="1391655"/>
            <a:ext cx="12192001" cy="4573715"/>
          </a:xfrm>
        </p:spPr>
        <p:txBody>
          <a:bodyPr>
            <a:normAutofit/>
          </a:bodyPr>
          <a:lstStyle/>
          <a:p>
            <a:endParaRPr lang="en-US" b="1" dirty="0"/>
          </a:p>
          <a:p>
            <a:r>
              <a:rPr lang="en-US" sz="2800" b="1" dirty="0"/>
              <a:t>Give them the right words</a:t>
            </a:r>
            <a:r>
              <a:rPr lang="en-US" sz="2800" dirty="0"/>
              <a:t>-Kids learn about appropriate verbal and physical communication from watching you. But online conversations can be invisible. Occasionally, narrate as you're writing texts or social media comments.</a:t>
            </a:r>
          </a:p>
          <a:p>
            <a:r>
              <a:rPr lang="en-US" sz="2800" b="1" dirty="0"/>
              <a:t>Learn about their worlds</a:t>
            </a:r>
            <a:r>
              <a:rPr lang="en-US" sz="2800" dirty="0"/>
              <a:t>- As much as possible, keep an eye on what they're saying and doing online to understand the norm in their worlds. Don't police everything they say, but keep an ear out for aggressive trash-talking, hate speech, rude images, or anything hurtful.</a:t>
            </a:r>
          </a:p>
        </p:txBody>
      </p:sp>
    </p:spTree>
    <p:extLst>
      <p:ext uri="{BB962C8B-B14F-4D97-AF65-F5344CB8AC3E}">
        <p14:creationId xmlns:p14="http://schemas.microsoft.com/office/powerpoint/2010/main" val="102385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EA4D4-C28E-4EBD-B393-ACE174D7B3C8}"/>
              </a:ext>
            </a:extLst>
          </p:cNvPr>
          <p:cNvSpPr>
            <a:spLocks noGrp="1"/>
          </p:cNvSpPr>
          <p:nvPr>
            <p:ph type="title"/>
          </p:nvPr>
        </p:nvSpPr>
        <p:spPr>
          <a:xfrm>
            <a:off x="1457646" y="342420"/>
            <a:ext cx="9603275" cy="1049235"/>
          </a:xfrm>
        </p:spPr>
        <p:txBody>
          <a:bodyPr>
            <a:normAutofit/>
          </a:bodyPr>
          <a:lstStyle/>
          <a:p>
            <a:r>
              <a:rPr lang="en-US" dirty="0"/>
              <a:t>			Helpful Tips </a:t>
            </a:r>
            <a:r>
              <a:rPr lang="en-US" sz="2200" dirty="0"/>
              <a:t>continued..</a:t>
            </a:r>
          </a:p>
        </p:txBody>
      </p:sp>
      <p:sp>
        <p:nvSpPr>
          <p:cNvPr id="3" name="Content Placeholder 2">
            <a:extLst>
              <a:ext uri="{FF2B5EF4-FFF2-40B4-BE49-F238E27FC236}">
                <a16:creationId xmlns:a16="http://schemas.microsoft.com/office/drawing/2014/main" id="{7BC30D30-2B62-4BD2-B19E-9287BC7E360B}"/>
              </a:ext>
            </a:extLst>
          </p:cNvPr>
          <p:cNvSpPr>
            <a:spLocks noGrp="1"/>
          </p:cNvSpPr>
          <p:nvPr>
            <p:ph idx="1"/>
          </p:nvPr>
        </p:nvSpPr>
        <p:spPr>
          <a:xfrm>
            <a:off x="1" y="1703693"/>
            <a:ext cx="12192000" cy="3450613"/>
          </a:xfrm>
        </p:spPr>
        <p:txBody>
          <a:bodyPr>
            <a:normAutofit fontScale="25000" lnSpcReduction="20000"/>
          </a:bodyPr>
          <a:lstStyle/>
          <a:p>
            <a:r>
              <a:rPr lang="en-US" sz="11200" b="1" dirty="0"/>
              <a:t>Empathize with the pressure to overshare-</a:t>
            </a:r>
            <a:r>
              <a:rPr lang="en-US" sz="11200" dirty="0"/>
              <a:t>Tell</a:t>
            </a:r>
            <a:r>
              <a:rPr lang="en-US" sz="11200" b="1" dirty="0"/>
              <a:t> </a:t>
            </a:r>
            <a:r>
              <a:rPr lang="en-US" sz="11200" dirty="0"/>
              <a:t>them that you understand how bad it can feel to disappoint a friend. Then help them imagine how much worse it would feel if a private picture were shared with their whole school.</a:t>
            </a:r>
          </a:p>
          <a:p>
            <a:r>
              <a:rPr lang="en-US" sz="11200" b="1" dirty="0"/>
              <a:t>Develop their instincts</a:t>
            </a:r>
            <a:r>
              <a:rPr lang="en-US" sz="11200" dirty="0"/>
              <a:t>-Help kids learn to trust their guts so they can weed out risky, or otherwise unsafe online situations. Playact a few scenarios: What if someone asks to take a conversation private? What if someone asks for your phone number? What if someone invites you to a private chat room? Be aware that some kids (even "good" kids) will explore iffy stuff online out of curiosity. But the minute they feel uncomfortable, they need to shut things down.</a:t>
            </a:r>
          </a:p>
          <a:p>
            <a:endParaRPr lang="en-US" dirty="0"/>
          </a:p>
          <a:p>
            <a:endParaRPr lang="en-US" dirty="0"/>
          </a:p>
          <a:p>
            <a:endParaRPr lang="en-US" dirty="0"/>
          </a:p>
        </p:txBody>
      </p:sp>
    </p:spTree>
    <p:extLst>
      <p:ext uri="{BB962C8B-B14F-4D97-AF65-F5344CB8AC3E}">
        <p14:creationId xmlns:p14="http://schemas.microsoft.com/office/powerpoint/2010/main" val="1636684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7EB8E47-3BCA-4F18-BA17-44E54996EFF5}"/>
              </a:ext>
            </a:extLst>
          </p:cNvPr>
          <p:cNvSpPr>
            <a:spLocks noGrp="1" noChangeArrowheads="1"/>
          </p:cNvSpPr>
          <p:nvPr>
            <p:ph type="title"/>
          </p:nvPr>
        </p:nvSpPr>
        <p:spPr>
          <a:xfrm>
            <a:off x="1752600" y="609600"/>
            <a:ext cx="8686800" cy="762000"/>
          </a:xfrm>
        </p:spPr>
        <p:txBody>
          <a:bodyPr/>
          <a:lstStyle/>
          <a:p>
            <a:pPr eaLnBrk="1" hangingPunct="1"/>
            <a:r>
              <a:rPr lang="en-US" altLang="en-US"/>
              <a:t>ARE YOU REALLY YOU?</a:t>
            </a:r>
          </a:p>
        </p:txBody>
      </p:sp>
      <p:sp>
        <p:nvSpPr>
          <p:cNvPr id="10243" name="Rectangle 3">
            <a:extLst>
              <a:ext uri="{FF2B5EF4-FFF2-40B4-BE49-F238E27FC236}">
                <a16:creationId xmlns:a16="http://schemas.microsoft.com/office/drawing/2014/main" id="{4B95E142-6527-4705-9E2A-7F2150F43A57}"/>
              </a:ext>
            </a:extLst>
          </p:cNvPr>
          <p:cNvSpPr>
            <a:spLocks noGrp="1" noChangeArrowheads="1"/>
          </p:cNvSpPr>
          <p:nvPr>
            <p:ph type="body" sz="half" idx="1"/>
          </p:nvPr>
        </p:nvSpPr>
        <p:spPr>
          <a:xfrm>
            <a:off x="413657" y="1371600"/>
            <a:ext cx="5225143" cy="4267200"/>
          </a:xfrm>
        </p:spPr>
        <p:txBody>
          <a:bodyPr>
            <a:normAutofit/>
          </a:bodyPr>
          <a:lstStyle/>
          <a:p>
            <a:pPr eaLnBrk="1" hangingPunct="1"/>
            <a:r>
              <a:rPr lang="en-US" altLang="en-US" sz="3200" dirty="0"/>
              <a:t>Some of your online “friends  may not be who they say they are.</a:t>
            </a:r>
          </a:p>
          <a:p>
            <a:pPr eaLnBrk="1" hangingPunct="1"/>
            <a:r>
              <a:rPr lang="en-US" altLang="en-US" sz="3200" dirty="0"/>
              <a:t>Someone who tells you “she” is a  teenager could be a 40-year old man posing as a teenager.</a:t>
            </a:r>
          </a:p>
        </p:txBody>
      </p:sp>
      <p:pic>
        <p:nvPicPr>
          <p:cNvPr id="10244" name="Picture 5">
            <a:extLst>
              <a:ext uri="{FF2B5EF4-FFF2-40B4-BE49-F238E27FC236}">
                <a16:creationId xmlns:a16="http://schemas.microsoft.com/office/drawing/2014/main" id="{FD646CC4-3369-40EA-B27F-CF219BBEF1F0}"/>
              </a:ext>
            </a:extLst>
          </p:cNvPr>
          <p:cNvPicPr>
            <a:picLocks noGrp="1" noChangeAspect="1" noChangeArrowheads="1"/>
          </p:cNvPicPr>
          <p:nvPr>
            <p:ph type="clipArt" sz="half" idx="2"/>
          </p:nvPr>
        </p:nvPicPr>
        <p:blipFill>
          <a:blip r:embed="rId3">
            <a:extLst>
              <a:ext uri="{837473B0-CC2E-450A-ABE3-18F120FF3D39}">
                <a1611:picAttrSrcUrl xmlns:a1611="http://schemas.microsoft.com/office/drawing/2016/11/main" r:id="rId4"/>
              </a:ext>
            </a:extLst>
          </a:blip>
          <a:srcRect/>
          <a:stretch/>
        </p:blipFill>
        <p:spPr>
          <a:xfrm>
            <a:off x="6553202" y="612519"/>
            <a:ext cx="2003425" cy="1870698"/>
          </a:xfrm>
        </p:spPr>
      </p:pic>
      <p:sp>
        <p:nvSpPr>
          <p:cNvPr id="10245" name="Text Box 6">
            <a:extLst>
              <a:ext uri="{FF2B5EF4-FFF2-40B4-BE49-F238E27FC236}">
                <a16:creationId xmlns:a16="http://schemas.microsoft.com/office/drawing/2014/main" id="{14CE1B4D-4B99-4BE5-9D1B-56AE49C5B1D8}"/>
              </a:ext>
            </a:extLst>
          </p:cNvPr>
          <p:cNvSpPr txBox="1">
            <a:spLocks noChangeArrowheads="1"/>
          </p:cNvSpPr>
          <p:nvPr/>
        </p:nvSpPr>
        <p:spPr bwMode="auto">
          <a:xfrm>
            <a:off x="9105900" y="217438"/>
            <a:ext cx="2362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i="1" dirty="0"/>
              <a:t>Gee, you sound really cute and we have the same birthday! We must be destined to meet</a:t>
            </a:r>
            <a:r>
              <a:rPr lang="en-US" altLang="en-US" sz="2000" i="1" dirty="0"/>
              <a:t>!</a:t>
            </a:r>
          </a:p>
        </p:txBody>
      </p:sp>
      <p:pic>
        <p:nvPicPr>
          <p:cNvPr id="10246" name="Picture 7" descr="skeleton-computer.jpg                                          00BDA5C4Macintosh HD                   7C262522:">
            <a:extLst>
              <a:ext uri="{FF2B5EF4-FFF2-40B4-BE49-F238E27FC236}">
                <a16:creationId xmlns:a16="http://schemas.microsoft.com/office/drawing/2014/main" id="{A59C4281-F6D8-495A-8DD9-24B1CF94C8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67800" y="2673491"/>
            <a:ext cx="2438400"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Text Box 8">
            <a:extLst>
              <a:ext uri="{FF2B5EF4-FFF2-40B4-BE49-F238E27FC236}">
                <a16:creationId xmlns:a16="http://schemas.microsoft.com/office/drawing/2014/main" id="{90C3F9D3-42EC-4D3C-99B5-E5C7E7B4F419}"/>
              </a:ext>
            </a:extLst>
          </p:cNvPr>
          <p:cNvSpPr txBox="1">
            <a:spLocks noChangeArrowheads="1"/>
          </p:cNvSpPr>
          <p:nvPr/>
        </p:nvSpPr>
        <p:spPr bwMode="auto">
          <a:xfrm>
            <a:off x="6629400" y="56388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endParaRPr lang="en-US" altLang="en-US"/>
          </a:p>
        </p:txBody>
      </p:sp>
      <p:sp>
        <p:nvSpPr>
          <p:cNvPr id="10248" name="Rectangle 9">
            <a:extLst>
              <a:ext uri="{FF2B5EF4-FFF2-40B4-BE49-F238E27FC236}">
                <a16:creationId xmlns:a16="http://schemas.microsoft.com/office/drawing/2014/main" id="{984655E1-6A6E-421C-822B-4AF56E1DBA54}"/>
              </a:ext>
            </a:extLst>
          </p:cNvPr>
          <p:cNvSpPr>
            <a:spLocks noChangeArrowheads="1"/>
          </p:cNvSpPr>
          <p:nvPr/>
        </p:nvSpPr>
        <p:spPr bwMode="auto">
          <a:xfrm>
            <a:off x="7315200" y="57912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249" name="Rectangle 10">
            <a:extLst>
              <a:ext uri="{FF2B5EF4-FFF2-40B4-BE49-F238E27FC236}">
                <a16:creationId xmlns:a16="http://schemas.microsoft.com/office/drawing/2014/main" id="{8093E5DE-E1CE-4836-871D-92A4D78CE26F}"/>
              </a:ext>
            </a:extLst>
          </p:cNvPr>
          <p:cNvSpPr>
            <a:spLocks noChangeArrowheads="1"/>
          </p:cNvSpPr>
          <p:nvPr/>
        </p:nvSpPr>
        <p:spPr bwMode="auto">
          <a:xfrm>
            <a:off x="5812972" y="4782419"/>
            <a:ext cx="6248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i="1" dirty="0"/>
              <a:t>Well, I don’t mind admitting I was homecoming queen and maybe we could celebrate our birthdays together.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428C-304B-4BBB-B7D8-29459055D37E}"/>
              </a:ext>
            </a:extLst>
          </p:cNvPr>
          <p:cNvSpPr>
            <a:spLocks noGrp="1"/>
          </p:cNvSpPr>
          <p:nvPr>
            <p:ph type="title"/>
          </p:nvPr>
        </p:nvSpPr>
        <p:spPr/>
        <p:txBody>
          <a:bodyPr/>
          <a:lstStyle/>
          <a:p>
            <a:pPr algn="ctr"/>
            <a:r>
              <a:rPr lang="en-US" b="1" dirty="0"/>
              <a:t>That’s Private</a:t>
            </a:r>
          </a:p>
        </p:txBody>
      </p:sp>
      <p:sp>
        <p:nvSpPr>
          <p:cNvPr id="3" name="Text Placeholder 2">
            <a:extLst>
              <a:ext uri="{FF2B5EF4-FFF2-40B4-BE49-F238E27FC236}">
                <a16:creationId xmlns:a16="http://schemas.microsoft.com/office/drawing/2014/main" id="{940EECC6-4924-4302-8A43-180A2DAAE7B5}"/>
              </a:ext>
            </a:extLst>
          </p:cNvPr>
          <p:cNvSpPr>
            <a:spLocks noGrp="1"/>
          </p:cNvSpPr>
          <p:nvPr>
            <p:ph type="body" sz="half" idx="1"/>
          </p:nvPr>
        </p:nvSpPr>
        <p:spPr>
          <a:xfrm>
            <a:off x="413657" y="1393371"/>
            <a:ext cx="5580743" cy="4702629"/>
          </a:xfrm>
        </p:spPr>
        <p:txBody>
          <a:bodyPr>
            <a:normAutofit lnSpcReduction="10000"/>
          </a:bodyPr>
          <a:lstStyle/>
          <a:p>
            <a:pPr algn="ctr"/>
            <a:r>
              <a:rPr lang="en-US" sz="3200" dirty="0"/>
              <a:t>Please remind your child that everyone is not who they say they are online and to keep private information to themselves. Such as, their full name, parent’s name, address, birthdays, passwords, home address and phone numbers. </a:t>
            </a:r>
            <a:r>
              <a:rPr lang="en-US" dirty="0"/>
              <a:t>		</a:t>
            </a:r>
          </a:p>
        </p:txBody>
      </p:sp>
      <p:pic>
        <p:nvPicPr>
          <p:cNvPr id="6" name="Online Image Placeholder 5">
            <a:extLst>
              <a:ext uri="{FF2B5EF4-FFF2-40B4-BE49-F238E27FC236}">
                <a16:creationId xmlns:a16="http://schemas.microsoft.com/office/drawing/2014/main" id="{6EFA2247-E5F9-41B8-A212-181E4EE70F05}"/>
              </a:ext>
            </a:extLst>
          </p:cNvPr>
          <p:cNvPicPr>
            <a:picLocks noGrp="1" noChangeAspect="1"/>
          </p:cNvPicPr>
          <p:nvPr>
            <p:ph type="clipArt" sz="half" idx="2"/>
          </p:nvPr>
        </p:nvPicPr>
        <p:blipFill>
          <a:blip r:embed="rId2">
            <a:extLst>
              <a:ext uri="{837473B0-CC2E-450A-ABE3-18F120FF3D39}">
                <a1611:picAttrSrcUrl xmlns:a1611="http://schemas.microsoft.com/office/drawing/2016/11/main" r:id="rId3"/>
              </a:ext>
            </a:extLst>
          </a:blip>
          <a:srcRect/>
          <a:stretch/>
        </p:blipFill>
        <p:spPr>
          <a:xfrm>
            <a:off x="7113666" y="1752600"/>
            <a:ext cx="4163934" cy="3810000"/>
          </a:xfrm>
        </p:spPr>
      </p:pic>
    </p:spTree>
    <p:extLst>
      <p:ext uri="{BB962C8B-B14F-4D97-AF65-F5344CB8AC3E}">
        <p14:creationId xmlns:p14="http://schemas.microsoft.com/office/powerpoint/2010/main" val="351626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5319F-ED68-4170-991D-7DD860F7B73D}"/>
              </a:ext>
            </a:extLst>
          </p:cNvPr>
          <p:cNvSpPr>
            <a:spLocks noGrp="1"/>
          </p:cNvSpPr>
          <p:nvPr>
            <p:ph type="title"/>
          </p:nvPr>
        </p:nvSpPr>
        <p:spPr>
          <a:xfrm>
            <a:off x="979715" y="390416"/>
            <a:ext cx="10755086" cy="1143000"/>
          </a:xfrm>
        </p:spPr>
        <p:txBody>
          <a:bodyPr>
            <a:normAutofit/>
          </a:bodyPr>
          <a:lstStyle/>
          <a:p>
            <a:pPr algn="ctr"/>
            <a:r>
              <a:rPr lang="en-US" b="1" dirty="0"/>
              <a:t>Remember to always be kind to </a:t>
            </a:r>
            <a:br>
              <a:rPr lang="en-US" b="1" dirty="0"/>
            </a:br>
            <a:r>
              <a:rPr lang="en-US" b="1" dirty="0"/>
              <a:t>each other!</a:t>
            </a:r>
          </a:p>
        </p:txBody>
      </p:sp>
      <p:pic>
        <p:nvPicPr>
          <p:cNvPr id="6" name="Online Image Placeholder 5" descr="Logo&#10;&#10;Description automatically generated">
            <a:extLst>
              <a:ext uri="{FF2B5EF4-FFF2-40B4-BE49-F238E27FC236}">
                <a16:creationId xmlns:a16="http://schemas.microsoft.com/office/drawing/2014/main" id="{DF9FAF10-C0F2-40E3-9FB6-1AD5BB32B57F}"/>
              </a:ext>
            </a:extLst>
          </p:cNvPr>
          <p:cNvPicPr>
            <a:picLocks noGrp="1" noChangeAspect="1"/>
          </p:cNvPicPr>
          <p:nvPr>
            <p:ph type="clipArt" sz="half" idx="2"/>
          </p:nvPr>
        </p:nvPicPr>
        <p:blipFill>
          <a:blip r:embed="rId2">
            <a:extLst>
              <a:ext uri="{837473B0-CC2E-450A-ABE3-18F120FF3D39}">
                <a1611:picAttrSrcUrl xmlns:a1611="http://schemas.microsoft.com/office/drawing/2016/11/main" r:id="rId3"/>
              </a:ext>
            </a:extLst>
          </a:blip>
          <a:stretch>
            <a:fillRect/>
          </a:stretch>
        </p:blipFill>
        <p:spPr>
          <a:xfrm>
            <a:off x="2747766" y="1524000"/>
            <a:ext cx="6710479" cy="4509497"/>
          </a:xfrm>
        </p:spPr>
      </p:pic>
    </p:spTree>
    <p:extLst>
      <p:ext uri="{BB962C8B-B14F-4D97-AF65-F5344CB8AC3E}">
        <p14:creationId xmlns:p14="http://schemas.microsoft.com/office/powerpoint/2010/main" val="74628113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588</Words>
  <Application>Microsoft Office PowerPoint</Application>
  <PresentationFormat>Widescreen</PresentationFormat>
  <Paragraphs>25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Gill Sans MT</vt:lpstr>
      <vt:lpstr>Times</vt:lpstr>
      <vt:lpstr>Gallery</vt:lpstr>
      <vt:lpstr>brookview Elementary Parent Training Online Relationships and communication 2020-2021</vt:lpstr>
      <vt:lpstr>  Online Communication</vt:lpstr>
      <vt:lpstr>Be Respectful</vt:lpstr>
      <vt:lpstr>Helpful Tips  Your child can learn to communicate in safe and healthy ways. </vt:lpstr>
      <vt:lpstr>   Helpful Tips continued..</vt:lpstr>
      <vt:lpstr>ARE YOU REALLY YOU?</vt:lpstr>
      <vt:lpstr>That’s Private</vt:lpstr>
      <vt:lpstr>Remember to always be kind to  each 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brookview Elementary Parent Training Online Relationships and communication 2020-2021</dc:title>
  <dc:creator>Shabazz-Tolbert, Nichole</dc:creator>
  <cp:lastModifiedBy>Shabazz-Tolbert, Nichole</cp:lastModifiedBy>
  <cp:revision>3</cp:revision>
  <dcterms:created xsi:type="dcterms:W3CDTF">2020-12-03T14:08:37Z</dcterms:created>
  <dcterms:modified xsi:type="dcterms:W3CDTF">2020-12-03T14:33:03Z</dcterms:modified>
</cp:coreProperties>
</file>