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4"/>
  </p:sldMasterIdLst>
  <p:sldIdLst>
    <p:sldId id="256" r:id="rId5"/>
    <p:sldId id="267" r:id="rId6"/>
    <p:sldId id="258" r:id="rId7"/>
    <p:sldId id="259" r:id="rId8"/>
    <p:sldId id="257" r:id="rId9"/>
    <p:sldId id="260" r:id="rId10"/>
    <p:sldId id="262" r:id="rId11"/>
    <p:sldId id="263" r:id="rId12"/>
    <p:sldId id="264" r:id="rId13"/>
    <p:sldId id="265" r:id="rId14"/>
    <p:sldId id="271" r:id="rId15"/>
    <p:sldId id="272" r:id="rId16"/>
    <p:sldId id="268"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CD28E3-B717-4D80-B5BB-AAA3859BA3AF}" v="2" dt="2021-08-16T11:50:13.2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R. Edwards" userId="f14e8700-89ac-4acc-bf1e-43b8605dcbf6" providerId="ADAL" clId="{3FDAB287-7C39-4CB3-8BF5-0F702E5F58B6}"/>
    <pc:docChg chg="custSel modSld">
      <pc:chgData name="Ryan R. Edwards" userId="f14e8700-89ac-4acc-bf1e-43b8605dcbf6" providerId="ADAL" clId="{3FDAB287-7C39-4CB3-8BF5-0F702E5F58B6}" dt="2021-07-14T17:57:13.113" v="471" actId="13926"/>
      <pc:docMkLst>
        <pc:docMk/>
      </pc:docMkLst>
      <pc:sldChg chg="modSp mod">
        <pc:chgData name="Ryan R. Edwards" userId="f14e8700-89ac-4acc-bf1e-43b8605dcbf6" providerId="ADAL" clId="{3FDAB287-7C39-4CB3-8BF5-0F702E5F58B6}" dt="2021-07-14T13:26:09.424" v="247" actId="20577"/>
        <pc:sldMkLst>
          <pc:docMk/>
          <pc:sldMk cId="1792524535" sldId="257"/>
        </pc:sldMkLst>
        <pc:spChg chg="mod">
          <ac:chgData name="Ryan R. Edwards" userId="f14e8700-89ac-4acc-bf1e-43b8605dcbf6" providerId="ADAL" clId="{3FDAB287-7C39-4CB3-8BF5-0F702E5F58B6}" dt="2021-07-14T13:26:09.424" v="247" actId="20577"/>
          <ac:spMkLst>
            <pc:docMk/>
            <pc:sldMk cId="1792524535" sldId="257"/>
            <ac:spMk id="3" creationId="{A695CF8E-DFD0-41B9-ADCD-6814158AEEA6}"/>
          </ac:spMkLst>
        </pc:spChg>
      </pc:sldChg>
      <pc:sldChg chg="modSp mod">
        <pc:chgData name="Ryan R. Edwards" userId="f14e8700-89ac-4acc-bf1e-43b8605dcbf6" providerId="ADAL" clId="{3FDAB287-7C39-4CB3-8BF5-0F702E5F58B6}" dt="2021-07-14T13:25:43.744" v="240" actId="27636"/>
        <pc:sldMkLst>
          <pc:docMk/>
          <pc:sldMk cId="3178320125" sldId="259"/>
        </pc:sldMkLst>
        <pc:spChg chg="mod">
          <ac:chgData name="Ryan R. Edwards" userId="f14e8700-89ac-4acc-bf1e-43b8605dcbf6" providerId="ADAL" clId="{3FDAB287-7C39-4CB3-8BF5-0F702E5F58B6}" dt="2021-07-14T13:25:43.744" v="240" actId="27636"/>
          <ac:spMkLst>
            <pc:docMk/>
            <pc:sldMk cId="3178320125" sldId="259"/>
            <ac:spMk id="3" creationId="{33D95346-5451-4A4B-B996-E5BCF27243A1}"/>
          </ac:spMkLst>
        </pc:spChg>
      </pc:sldChg>
      <pc:sldChg chg="modSp mod">
        <pc:chgData name="Ryan R. Edwards" userId="f14e8700-89ac-4acc-bf1e-43b8605dcbf6" providerId="ADAL" clId="{3FDAB287-7C39-4CB3-8BF5-0F702E5F58B6}" dt="2021-07-14T13:27:27.268" v="266" actId="20577"/>
        <pc:sldMkLst>
          <pc:docMk/>
          <pc:sldMk cId="219045018" sldId="260"/>
        </pc:sldMkLst>
        <pc:spChg chg="mod">
          <ac:chgData name="Ryan R. Edwards" userId="f14e8700-89ac-4acc-bf1e-43b8605dcbf6" providerId="ADAL" clId="{3FDAB287-7C39-4CB3-8BF5-0F702E5F58B6}" dt="2021-07-14T13:27:27.268" v="266" actId="20577"/>
          <ac:spMkLst>
            <pc:docMk/>
            <pc:sldMk cId="219045018" sldId="260"/>
            <ac:spMk id="3" creationId="{6168D233-25BE-4C18-A1F2-87053A5AEA95}"/>
          </ac:spMkLst>
        </pc:spChg>
      </pc:sldChg>
      <pc:sldChg chg="modSp mod">
        <pc:chgData name="Ryan R. Edwards" userId="f14e8700-89ac-4acc-bf1e-43b8605dcbf6" providerId="ADAL" clId="{3FDAB287-7C39-4CB3-8BF5-0F702E5F58B6}" dt="2021-07-14T13:29:33.084" v="382" actId="20577"/>
        <pc:sldMkLst>
          <pc:docMk/>
          <pc:sldMk cId="3029908007" sldId="262"/>
        </pc:sldMkLst>
        <pc:spChg chg="mod">
          <ac:chgData name="Ryan R. Edwards" userId="f14e8700-89ac-4acc-bf1e-43b8605dcbf6" providerId="ADAL" clId="{3FDAB287-7C39-4CB3-8BF5-0F702E5F58B6}" dt="2021-07-14T13:29:33.084" v="382" actId="20577"/>
          <ac:spMkLst>
            <pc:docMk/>
            <pc:sldMk cId="3029908007" sldId="262"/>
            <ac:spMk id="3" creationId="{C1C9DB05-77F8-4FB5-9B6A-11F64CC4F7A4}"/>
          </ac:spMkLst>
        </pc:spChg>
      </pc:sldChg>
      <pc:sldChg chg="modSp mod">
        <pc:chgData name="Ryan R. Edwards" userId="f14e8700-89ac-4acc-bf1e-43b8605dcbf6" providerId="ADAL" clId="{3FDAB287-7C39-4CB3-8BF5-0F702E5F58B6}" dt="2021-07-14T13:30:16.197" v="430" actId="20577"/>
        <pc:sldMkLst>
          <pc:docMk/>
          <pc:sldMk cId="3788418940" sldId="263"/>
        </pc:sldMkLst>
        <pc:spChg chg="mod">
          <ac:chgData name="Ryan R. Edwards" userId="f14e8700-89ac-4acc-bf1e-43b8605dcbf6" providerId="ADAL" clId="{3FDAB287-7C39-4CB3-8BF5-0F702E5F58B6}" dt="2021-07-14T13:30:16.197" v="430" actId="20577"/>
          <ac:spMkLst>
            <pc:docMk/>
            <pc:sldMk cId="3788418940" sldId="263"/>
            <ac:spMk id="3" creationId="{27DC4CAF-B2B7-4DD5-85D4-623B6952E46D}"/>
          </ac:spMkLst>
        </pc:spChg>
      </pc:sldChg>
      <pc:sldChg chg="modSp mod">
        <pc:chgData name="Ryan R. Edwards" userId="f14e8700-89ac-4acc-bf1e-43b8605dcbf6" providerId="ADAL" clId="{3FDAB287-7C39-4CB3-8BF5-0F702E5F58B6}" dt="2021-07-14T13:31:47.235" v="432" actId="13926"/>
        <pc:sldMkLst>
          <pc:docMk/>
          <pc:sldMk cId="2768792010" sldId="265"/>
        </pc:sldMkLst>
        <pc:spChg chg="mod">
          <ac:chgData name="Ryan R. Edwards" userId="f14e8700-89ac-4acc-bf1e-43b8605dcbf6" providerId="ADAL" clId="{3FDAB287-7C39-4CB3-8BF5-0F702E5F58B6}" dt="2021-07-14T13:31:47.235" v="432" actId="13926"/>
          <ac:spMkLst>
            <pc:docMk/>
            <pc:sldMk cId="2768792010" sldId="265"/>
            <ac:spMk id="3" creationId="{5D22D8EF-0BB5-4122-BB28-E17A52917C75}"/>
          </ac:spMkLst>
        </pc:spChg>
      </pc:sldChg>
      <pc:sldChg chg="modSp mod">
        <pc:chgData name="Ryan R. Edwards" userId="f14e8700-89ac-4acc-bf1e-43b8605dcbf6" providerId="ADAL" clId="{3FDAB287-7C39-4CB3-8BF5-0F702E5F58B6}" dt="2021-07-14T13:32:39.029" v="468" actId="13926"/>
        <pc:sldMkLst>
          <pc:docMk/>
          <pc:sldMk cId="676574802" sldId="268"/>
        </pc:sldMkLst>
        <pc:spChg chg="mod">
          <ac:chgData name="Ryan R. Edwards" userId="f14e8700-89ac-4acc-bf1e-43b8605dcbf6" providerId="ADAL" clId="{3FDAB287-7C39-4CB3-8BF5-0F702E5F58B6}" dt="2021-07-14T13:32:39.029" v="468" actId="13926"/>
          <ac:spMkLst>
            <pc:docMk/>
            <pc:sldMk cId="676574802" sldId="268"/>
            <ac:spMk id="3" creationId="{1E4FDABB-793D-48B0-A93F-DD50D9DCA5E2}"/>
          </ac:spMkLst>
        </pc:spChg>
      </pc:sldChg>
      <pc:sldChg chg="modSp mod">
        <pc:chgData name="Ryan R. Edwards" userId="f14e8700-89ac-4acc-bf1e-43b8605dcbf6" providerId="ADAL" clId="{3FDAB287-7C39-4CB3-8BF5-0F702E5F58B6}" dt="2021-07-14T13:10:54.331" v="105" actId="33524"/>
        <pc:sldMkLst>
          <pc:docMk/>
          <pc:sldMk cId="926502562" sldId="271"/>
        </pc:sldMkLst>
        <pc:spChg chg="mod">
          <ac:chgData name="Ryan R. Edwards" userId="f14e8700-89ac-4acc-bf1e-43b8605dcbf6" providerId="ADAL" clId="{3FDAB287-7C39-4CB3-8BF5-0F702E5F58B6}" dt="2021-07-14T13:10:54.331" v="105" actId="33524"/>
          <ac:spMkLst>
            <pc:docMk/>
            <pc:sldMk cId="926502562" sldId="271"/>
            <ac:spMk id="5" creationId="{DB4DB5EE-EA16-4202-B7B5-685E45192A1C}"/>
          </ac:spMkLst>
        </pc:spChg>
      </pc:sldChg>
      <pc:sldChg chg="modSp mod">
        <pc:chgData name="Ryan R. Edwards" userId="f14e8700-89ac-4acc-bf1e-43b8605dcbf6" providerId="ADAL" clId="{3FDAB287-7C39-4CB3-8BF5-0F702E5F58B6}" dt="2021-07-14T13:12:07.020" v="238" actId="13926"/>
        <pc:sldMkLst>
          <pc:docMk/>
          <pc:sldMk cId="3310428229" sldId="272"/>
        </pc:sldMkLst>
        <pc:spChg chg="mod">
          <ac:chgData name="Ryan R. Edwards" userId="f14e8700-89ac-4acc-bf1e-43b8605dcbf6" providerId="ADAL" clId="{3FDAB287-7C39-4CB3-8BF5-0F702E5F58B6}" dt="2021-07-14T13:12:07.020" v="238" actId="13926"/>
          <ac:spMkLst>
            <pc:docMk/>
            <pc:sldMk cId="3310428229" sldId="272"/>
            <ac:spMk id="5" creationId="{D317016A-3C91-4F1A-A7C1-EE8F018928CC}"/>
          </ac:spMkLst>
        </pc:spChg>
      </pc:sldChg>
      <pc:sldChg chg="modSp mod">
        <pc:chgData name="Ryan R. Edwards" userId="f14e8700-89ac-4acc-bf1e-43b8605dcbf6" providerId="ADAL" clId="{3FDAB287-7C39-4CB3-8BF5-0F702E5F58B6}" dt="2021-07-14T17:57:13.113" v="471" actId="13926"/>
        <pc:sldMkLst>
          <pc:docMk/>
          <pc:sldMk cId="742426068" sldId="274"/>
        </pc:sldMkLst>
        <pc:spChg chg="mod">
          <ac:chgData name="Ryan R. Edwards" userId="f14e8700-89ac-4acc-bf1e-43b8605dcbf6" providerId="ADAL" clId="{3FDAB287-7C39-4CB3-8BF5-0F702E5F58B6}" dt="2021-07-14T17:57:13.113" v="471" actId="13926"/>
          <ac:spMkLst>
            <pc:docMk/>
            <pc:sldMk cId="742426068" sldId="274"/>
            <ac:spMk id="3" creationId="{D258B076-00F6-4FF7-8627-A6110E2A03CF}"/>
          </ac:spMkLst>
        </pc:spChg>
      </pc:sldChg>
    </pc:docChg>
  </pc:docChgLst>
  <pc:docChgLst>
    <pc:chgData name="Ryan R. Edwards" userId="f14e8700-89ac-4acc-bf1e-43b8605dcbf6" providerId="ADAL" clId="{D4CD28E3-B717-4D80-B5BB-AAA3859BA3AF}"/>
    <pc:docChg chg="undo custSel modSld">
      <pc:chgData name="Ryan R. Edwards" userId="f14e8700-89ac-4acc-bf1e-43b8605dcbf6" providerId="ADAL" clId="{D4CD28E3-B717-4D80-B5BB-AAA3859BA3AF}" dt="2021-08-16T11:50:40.619" v="64" actId="13926"/>
      <pc:docMkLst>
        <pc:docMk/>
      </pc:docMkLst>
      <pc:sldChg chg="modSp mod">
        <pc:chgData name="Ryan R. Edwards" userId="f14e8700-89ac-4acc-bf1e-43b8605dcbf6" providerId="ADAL" clId="{D4CD28E3-B717-4D80-B5BB-AAA3859BA3AF}" dt="2021-08-16T11:50:40.619" v="64" actId="13926"/>
        <pc:sldMkLst>
          <pc:docMk/>
          <pc:sldMk cId="3029908007" sldId="262"/>
        </pc:sldMkLst>
        <pc:spChg chg="mod">
          <ac:chgData name="Ryan R. Edwards" userId="f14e8700-89ac-4acc-bf1e-43b8605dcbf6" providerId="ADAL" clId="{D4CD28E3-B717-4D80-B5BB-AAA3859BA3AF}" dt="2021-08-16T11:50:40.619" v="64" actId="13926"/>
          <ac:spMkLst>
            <pc:docMk/>
            <pc:sldMk cId="3029908007" sldId="262"/>
            <ac:spMk id="3" creationId="{C1C9DB05-77F8-4FB5-9B6A-11F64CC4F7A4}"/>
          </ac:spMkLst>
        </pc:spChg>
      </pc:sldChg>
      <pc:sldChg chg="modSp mod">
        <pc:chgData name="Ryan R. Edwards" userId="f14e8700-89ac-4acc-bf1e-43b8605dcbf6" providerId="ADAL" clId="{D4CD28E3-B717-4D80-B5BB-AAA3859BA3AF}" dt="2021-08-16T11:47:24.908" v="2" actId="13926"/>
        <pc:sldMkLst>
          <pc:docMk/>
          <pc:sldMk cId="676574802" sldId="268"/>
        </pc:sldMkLst>
        <pc:spChg chg="mod">
          <ac:chgData name="Ryan R. Edwards" userId="f14e8700-89ac-4acc-bf1e-43b8605dcbf6" providerId="ADAL" clId="{D4CD28E3-B717-4D80-B5BB-AAA3859BA3AF}" dt="2021-08-16T11:47:24.908" v="2" actId="13926"/>
          <ac:spMkLst>
            <pc:docMk/>
            <pc:sldMk cId="676574802" sldId="268"/>
            <ac:spMk id="3" creationId="{1E4FDABB-793D-48B0-A93F-DD50D9DCA5E2}"/>
          </ac:spMkLst>
        </pc:spChg>
      </pc:sldChg>
      <pc:sldChg chg="modSp mod">
        <pc:chgData name="Ryan R. Edwards" userId="f14e8700-89ac-4acc-bf1e-43b8605dcbf6" providerId="ADAL" clId="{D4CD28E3-B717-4D80-B5BB-AAA3859BA3AF}" dt="2021-08-16T11:47:11.754" v="0" actId="13926"/>
        <pc:sldMkLst>
          <pc:docMk/>
          <pc:sldMk cId="3310428229" sldId="272"/>
        </pc:sldMkLst>
        <pc:spChg chg="mod">
          <ac:chgData name="Ryan R. Edwards" userId="f14e8700-89ac-4acc-bf1e-43b8605dcbf6" providerId="ADAL" clId="{D4CD28E3-B717-4D80-B5BB-AAA3859BA3AF}" dt="2021-08-16T11:47:11.754" v="0" actId="13926"/>
          <ac:spMkLst>
            <pc:docMk/>
            <pc:sldMk cId="3310428229" sldId="272"/>
            <ac:spMk id="5" creationId="{D317016A-3C91-4F1A-A7C1-EE8F018928CC}"/>
          </ac:spMkLst>
        </pc:spChg>
      </pc:sldChg>
      <pc:sldChg chg="modSp mod">
        <pc:chgData name="Ryan R. Edwards" userId="f14e8700-89ac-4acc-bf1e-43b8605dcbf6" providerId="ADAL" clId="{D4CD28E3-B717-4D80-B5BB-AAA3859BA3AF}" dt="2021-08-16T11:50:23.046" v="61" actId="13926"/>
        <pc:sldMkLst>
          <pc:docMk/>
          <pc:sldMk cId="742426068" sldId="274"/>
        </pc:sldMkLst>
        <pc:spChg chg="mod">
          <ac:chgData name="Ryan R. Edwards" userId="f14e8700-89ac-4acc-bf1e-43b8605dcbf6" providerId="ADAL" clId="{D4CD28E3-B717-4D80-B5BB-AAA3859BA3AF}" dt="2021-08-16T11:50:23.046" v="61" actId="13926"/>
          <ac:spMkLst>
            <pc:docMk/>
            <pc:sldMk cId="742426068" sldId="274"/>
            <ac:spMk id="3" creationId="{D258B076-00F6-4FF7-8627-A6110E2A03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C2A56E-14B6-4B99-A8F7-6DF5136718C0}" type="datetimeFigureOut">
              <a:rPr lang="en-US" smtClean="0"/>
              <a:t>8/12/2021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A66C0C8-2C5C-4758-A63F-F4B5777BEDF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1762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2A56E-14B6-4B99-A8F7-6DF5136718C0}"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6C0C8-2C5C-4758-A63F-F4B5777BEDF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607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2A56E-14B6-4B99-A8F7-6DF5136718C0}"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6C0C8-2C5C-4758-A63F-F4B5777BEDF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759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C2A56E-14B6-4B99-A8F7-6DF5136718C0}"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6C0C8-2C5C-4758-A63F-F4B5777BEDF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728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C2A56E-14B6-4B99-A8F7-6DF5136718C0}"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6C0C8-2C5C-4758-A63F-F4B5777BEDF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0486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C2A56E-14B6-4B99-A8F7-6DF5136718C0}"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6C0C8-2C5C-4758-A63F-F4B5777BEDF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2247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C2A56E-14B6-4B99-A8F7-6DF5136718C0}" type="datetimeFigureOut">
              <a:rPr lang="en-US" smtClean="0"/>
              <a:t>8/12/2021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66C0C8-2C5C-4758-A63F-F4B5777BEDF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350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C2A56E-14B6-4B99-A8F7-6DF5136718C0}" type="datetimeFigureOut">
              <a:rPr lang="en-US" smtClean="0"/>
              <a:t>8/12/2021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6C0C8-2C5C-4758-A63F-F4B5777BEDF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70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2A56E-14B6-4B99-A8F7-6DF5136718C0}" type="datetimeFigureOut">
              <a:rPr lang="en-US" smtClean="0"/>
              <a:t>8/12/2021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66C0C8-2C5C-4758-A63F-F4B5777BEDFE}" type="slidenum">
              <a:rPr lang="en-US" smtClean="0"/>
              <a:t>‹#›</a:t>
            </a:fld>
            <a:endParaRPr lang="en-US"/>
          </a:p>
        </p:txBody>
      </p:sp>
    </p:spTree>
    <p:extLst>
      <p:ext uri="{BB962C8B-B14F-4D97-AF65-F5344CB8AC3E}">
        <p14:creationId xmlns:p14="http://schemas.microsoft.com/office/powerpoint/2010/main" val="2012488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C2A56E-14B6-4B99-A8F7-6DF5136718C0}"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6C0C8-2C5C-4758-A63F-F4B5777BEDF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6998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3C2A56E-14B6-4B99-A8F7-6DF5136718C0}" type="datetimeFigureOut">
              <a:rPr lang="en-US" smtClean="0"/>
              <a:t>8/12/2021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A66C0C8-2C5C-4758-A63F-F4B5777BEDF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9968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3C2A56E-14B6-4B99-A8F7-6DF5136718C0}" type="datetimeFigureOut">
              <a:rPr lang="en-US" smtClean="0"/>
              <a:t>8/12/2021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A66C0C8-2C5C-4758-A63F-F4B5777BEDF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22404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learningcoach.accelerate.educ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jcal@northernyork.org" TargetMode="External"/><Relationship Id="rId2" Type="http://schemas.openxmlformats.org/officeDocument/2006/relationships/hyperlink" Target="mailto:lquintana@northernyork.org" TargetMode="External"/><Relationship Id="rId1" Type="http://schemas.openxmlformats.org/officeDocument/2006/relationships/slideLayout" Target="../slideLayouts/slideLayout2.xml"/><Relationship Id="rId5" Type="http://schemas.openxmlformats.org/officeDocument/2006/relationships/hyperlink" Target="mailto:arittle@northernyork.org" TargetMode="External"/><Relationship Id="rId4" Type="http://schemas.openxmlformats.org/officeDocument/2006/relationships/hyperlink" Target="mailto:dechelmeier@northernyork.org"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hslda.org/legal/Pennsylvani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lc-pa.org/wp-content/uploads/2019/08/Truancy-Fact-Sheet-Compulsory-School-Age-Updated-August-2019-final.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30F71-CEA6-41CD-AAFA-E7106429AFB7}"/>
              </a:ext>
            </a:extLst>
          </p:cNvPr>
          <p:cNvSpPr>
            <a:spLocks noGrp="1"/>
          </p:cNvSpPr>
          <p:nvPr>
            <p:ph type="ctrTitle"/>
          </p:nvPr>
        </p:nvSpPr>
        <p:spPr/>
        <p:txBody>
          <a:bodyPr/>
          <a:lstStyle/>
          <a:p>
            <a:r>
              <a:rPr lang="en-US" dirty="0"/>
              <a:t>Northern Online Academy </a:t>
            </a:r>
          </a:p>
        </p:txBody>
      </p:sp>
      <p:sp>
        <p:nvSpPr>
          <p:cNvPr id="3" name="Subtitle 2">
            <a:extLst>
              <a:ext uri="{FF2B5EF4-FFF2-40B4-BE49-F238E27FC236}">
                <a16:creationId xmlns:a16="http://schemas.microsoft.com/office/drawing/2014/main" id="{55EC147E-AAD5-4A54-A5C6-77CEC39B1643}"/>
              </a:ext>
            </a:extLst>
          </p:cNvPr>
          <p:cNvSpPr>
            <a:spLocks noGrp="1"/>
          </p:cNvSpPr>
          <p:nvPr>
            <p:ph type="subTitle" idx="1"/>
          </p:nvPr>
        </p:nvSpPr>
        <p:spPr/>
        <p:txBody>
          <a:bodyPr/>
          <a:lstStyle/>
          <a:p>
            <a:r>
              <a:rPr lang="en-US"/>
              <a:t>Elementary Family presentation</a:t>
            </a:r>
          </a:p>
        </p:txBody>
      </p:sp>
    </p:spTree>
    <p:extLst>
      <p:ext uri="{BB962C8B-B14F-4D97-AF65-F5344CB8AC3E}">
        <p14:creationId xmlns:p14="http://schemas.microsoft.com/office/powerpoint/2010/main" val="893298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E362-6B04-43A2-8763-C99011E1609D}"/>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5D22D8EF-0BB5-4122-BB28-E17A52917C75}"/>
              </a:ext>
            </a:extLst>
          </p:cNvPr>
          <p:cNvSpPr>
            <a:spLocks noGrp="1"/>
          </p:cNvSpPr>
          <p:nvPr>
            <p:ph idx="1"/>
          </p:nvPr>
        </p:nvSpPr>
        <p:spPr/>
        <p:txBody>
          <a:bodyPr/>
          <a:lstStyle/>
          <a:p>
            <a:r>
              <a:rPr lang="en-US" dirty="0"/>
              <a:t>Grading</a:t>
            </a:r>
          </a:p>
          <a:p>
            <a:pPr lvl="1"/>
            <a:r>
              <a:rPr lang="en-US" dirty="0"/>
              <a:t>Lesson based assessments are graded quickly while the designated teacher grades quizzes, tests and written responses require more time</a:t>
            </a:r>
          </a:p>
          <a:p>
            <a:pPr lvl="2"/>
            <a:r>
              <a:rPr lang="en-US" dirty="0"/>
              <a:t>Teachers will have a week from the date of submission (not including weekends) to grade the assignments and provide feedback</a:t>
            </a:r>
          </a:p>
          <a:p>
            <a:pPr lvl="2"/>
            <a:r>
              <a:rPr lang="en-US" dirty="0">
                <a:highlight>
                  <a:srgbClr val="FFFF00"/>
                </a:highlight>
              </a:rPr>
              <a:t>Teacher conferences with students</a:t>
            </a:r>
          </a:p>
          <a:p>
            <a:pPr lvl="1"/>
            <a:r>
              <a:rPr lang="en-US" dirty="0"/>
              <a:t>Uncompleted assignments or not submitted properly will be graded as a zero when grades are finalized</a:t>
            </a:r>
          </a:p>
        </p:txBody>
      </p:sp>
    </p:spTree>
    <p:extLst>
      <p:ext uri="{BB962C8B-B14F-4D97-AF65-F5344CB8AC3E}">
        <p14:creationId xmlns:p14="http://schemas.microsoft.com/office/powerpoint/2010/main" val="2768792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5EDEF-CE26-4502-BD38-428D9F36A644}"/>
              </a:ext>
            </a:extLst>
          </p:cNvPr>
          <p:cNvSpPr>
            <a:spLocks noGrp="1"/>
          </p:cNvSpPr>
          <p:nvPr>
            <p:ph type="title"/>
          </p:nvPr>
        </p:nvSpPr>
        <p:spPr/>
        <p:txBody>
          <a:bodyPr/>
          <a:lstStyle/>
          <a:p>
            <a:r>
              <a:rPr lang="en-US"/>
              <a:t>Northern Online Academy </a:t>
            </a:r>
          </a:p>
        </p:txBody>
      </p:sp>
      <p:sp>
        <p:nvSpPr>
          <p:cNvPr id="5" name="Content Placeholder 4">
            <a:extLst>
              <a:ext uri="{FF2B5EF4-FFF2-40B4-BE49-F238E27FC236}">
                <a16:creationId xmlns:a16="http://schemas.microsoft.com/office/drawing/2014/main" id="{DB4DB5EE-EA16-4202-B7B5-685E45192A1C}"/>
              </a:ext>
            </a:extLst>
          </p:cNvPr>
          <p:cNvSpPr>
            <a:spLocks noGrp="1"/>
          </p:cNvSpPr>
          <p:nvPr>
            <p:ph idx="1"/>
          </p:nvPr>
        </p:nvSpPr>
        <p:spPr>
          <a:xfrm>
            <a:off x="838199" y="1906004"/>
            <a:ext cx="5257800" cy="4351338"/>
          </a:xfrm>
        </p:spPr>
        <p:txBody>
          <a:bodyPr/>
          <a:lstStyle/>
          <a:p>
            <a:r>
              <a:rPr lang="en-US" dirty="0"/>
              <a:t>Accelerate Education</a:t>
            </a:r>
          </a:p>
          <a:p>
            <a:pPr lvl="1"/>
            <a:r>
              <a:rPr lang="en-US" dirty="0"/>
              <a:t>Vendor for Elementary Curriculum</a:t>
            </a:r>
          </a:p>
          <a:p>
            <a:pPr lvl="1"/>
            <a:r>
              <a:rPr lang="en-US" dirty="0"/>
              <a:t>Provides platform for all coursework</a:t>
            </a:r>
          </a:p>
          <a:p>
            <a:pPr lvl="1"/>
            <a:r>
              <a:rPr lang="en-US" dirty="0"/>
              <a:t>Objectives and learning goals provide direction for schoolwork</a:t>
            </a:r>
          </a:p>
          <a:p>
            <a:pPr lvl="1"/>
            <a:r>
              <a:rPr lang="en-US" dirty="0"/>
              <a:t>Pacing and a tasks list to keep materials structured</a:t>
            </a:r>
          </a:p>
          <a:p>
            <a:pPr marL="457200" lvl="1" indent="0">
              <a:buNone/>
            </a:pPr>
            <a:endParaRPr lang="en-US" sz="1800" i="1" dirty="0"/>
          </a:p>
          <a:p>
            <a:pPr lvl="1"/>
            <a:endParaRPr lang="en-US" dirty="0"/>
          </a:p>
        </p:txBody>
      </p:sp>
      <p:pic>
        <p:nvPicPr>
          <p:cNvPr id="6" name="Content Placeholder 3">
            <a:extLst>
              <a:ext uri="{FF2B5EF4-FFF2-40B4-BE49-F238E27FC236}">
                <a16:creationId xmlns:a16="http://schemas.microsoft.com/office/drawing/2014/main" id="{7EE78DB3-39CD-48AF-AA03-AE77E1328DF3}"/>
              </a:ext>
            </a:extLst>
          </p:cNvPr>
          <p:cNvPicPr>
            <a:picLocks noChangeAspect="1"/>
          </p:cNvPicPr>
          <p:nvPr/>
        </p:nvPicPr>
        <p:blipFill>
          <a:blip r:embed="rId2"/>
          <a:stretch>
            <a:fillRect/>
          </a:stretch>
        </p:blipFill>
        <p:spPr>
          <a:xfrm>
            <a:off x="6095999" y="1690687"/>
            <a:ext cx="5957985" cy="3427223"/>
          </a:xfrm>
          <a:prstGeom prst="rect">
            <a:avLst/>
          </a:prstGeom>
        </p:spPr>
      </p:pic>
    </p:spTree>
    <p:extLst>
      <p:ext uri="{BB962C8B-B14F-4D97-AF65-F5344CB8AC3E}">
        <p14:creationId xmlns:p14="http://schemas.microsoft.com/office/powerpoint/2010/main" val="926502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71475-8FC2-4838-97DC-9F6E52BEE335}"/>
              </a:ext>
            </a:extLst>
          </p:cNvPr>
          <p:cNvSpPr>
            <a:spLocks noGrp="1"/>
          </p:cNvSpPr>
          <p:nvPr>
            <p:ph type="title"/>
          </p:nvPr>
        </p:nvSpPr>
        <p:spPr/>
        <p:txBody>
          <a:bodyPr/>
          <a:lstStyle/>
          <a:p>
            <a:r>
              <a:rPr lang="en-US"/>
              <a:t>Northern Online Academy </a:t>
            </a:r>
          </a:p>
        </p:txBody>
      </p:sp>
      <p:sp>
        <p:nvSpPr>
          <p:cNvPr id="5" name="Content Placeholder 4">
            <a:extLst>
              <a:ext uri="{FF2B5EF4-FFF2-40B4-BE49-F238E27FC236}">
                <a16:creationId xmlns:a16="http://schemas.microsoft.com/office/drawing/2014/main" id="{D317016A-3C91-4F1A-A7C1-EE8F018928CC}"/>
              </a:ext>
            </a:extLst>
          </p:cNvPr>
          <p:cNvSpPr>
            <a:spLocks noGrp="1"/>
          </p:cNvSpPr>
          <p:nvPr>
            <p:ph idx="1"/>
          </p:nvPr>
        </p:nvSpPr>
        <p:spPr>
          <a:xfrm>
            <a:off x="1097507" y="2026576"/>
            <a:ext cx="5257800" cy="4351338"/>
          </a:xfrm>
        </p:spPr>
        <p:txBody>
          <a:bodyPr/>
          <a:lstStyle/>
          <a:p>
            <a:r>
              <a:rPr lang="en-US" dirty="0"/>
              <a:t>Accelerate Education Workbook</a:t>
            </a:r>
          </a:p>
          <a:p>
            <a:pPr lvl="1"/>
            <a:r>
              <a:rPr lang="en-US" dirty="0"/>
              <a:t>Provides manipulatives for students</a:t>
            </a:r>
          </a:p>
          <a:p>
            <a:pPr lvl="1"/>
            <a:r>
              <a:rPr lang="en-US" dirty="0"/>
              <a:t>Reduces screen time</a:t>
            </a:r>
          </a:p>
          <a:p>
            <a:pPr lvl="1"/>
            <a:r>
              <a:rPr lang="en-US" dirty="0"/>
              <a:t>Can be done electronically</a:t>
            </a:r>
          </a:p>
          <a:p>
            <a:pPr lvl="1"/>
            <a:r>
              <a:rPr lang="en-US" dirty="0"/>
              <a:t>Eliminates need to print materials</a:t>
            </a:r>
          </a:p>
          <a:p>
            <a:r>
              <a:rPr lang="en-US" dirty="0"/>
              <a:t>Accelerate Education Curriculum Kit</a:t>
            </a:r>
          </a:p>
          <a:p>
            <a:pPr lvl="1"/>
            <a:r>
              <a:rPr lang="en-US" dirty="0"/>
              <a:t>Provides materials needed </a:t>
            </a:r>
          </a:p>
          <a:p>
            <a:pPr lvl="1"/>
            <a:r>
              <a:rPr lang="en-US" dirty="0"/>
              <a:t>School supplies for the semester</a:t>
            </a:r>
          </a:p>
          <a:p>
            <a:pPr lvl="1"/>
            <a:endParaRPr lang="en-US" dirty="0"/>
          </a:p>
        </p:txBody>
      </p:sp>
      <p:pic>
        <p:nvPicPr>
          <p:cNvPr id="6" name="Content Placeholder 3">
            <a:extLst>
              <a:ext uri="{FF2B5EF4-FFF2-40B4-BE49-F238E27FC236}">
                <a16:creationId xmlns:a16="http://schemas.microsoft.com/office/drawing/2014/main" id="{D95B7DEF-2621-482A-8A25-C103AC517954}"/>
              </a:ext>
            </a:extLst>
          </p:cNvPr>
          <p:cNvPicPr>
            <a:picLocks noChangeAspect="1"/>
          </p:cNvPicPr>
          <p:nvPr/>
        </p:nvPicPr>
        <p:blipFill rotWithShape="1">
          <a:blip r:embed="rId2"/>
          <a:srcRect l="4379" t="8085" r="9236" b="3025"/>
          <a:stretch/>
        </p:blipFill>
        <p:spPr>
          <a:xfrm>
            <a:off x="5490448" y="2043694"/>
            <a:ext cx="6464992" cy="3645326"/>
          </a:xfrm>
          <a:prstGeom prst="rect">
            <a:avLst/>
          </a:prstGeom>
        </p:spPr>
      </p:pic>
    </p:spTree>
    <p:extLst>
      <p:ext uri="{BB962C8B-B14F-4D97-AF65-F5344CB8AC3E}">
        <p14:creationId xmlns:p14="http://schemas.microsoft.com/office/powerpoint/2010/main" val="331042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CFCC9-5E79-4358-B3F4-1E83868C0D08}"/>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1E4FDABB-793D-48B0-A93F-DD50D9DCA5E2}"/>
              </a:ext>
            </a:extLst>
          </p:cNvPr>
          <p:cNvSpPr>
            <a:spLocks noGrp="1"/>
          </p:cNvSpPr>
          <p:nvPr>
            <p:ph idx="1"/>
          </p:nvPr>
        </p:nvSpPr>
        <p:spPr/>
        <p:txBody>
          <a:bodyPr>
            <a:normAutofit/>
          </a:bodyPr>
          <a:lstStyle/>
          <a:p>
            <a:r>
              <a:rPr lang="en-US" dirty="0"/>
              <a:t>Available Resources </a:t>
            </a:r>
          </a:p>
          <a:p>
            <a:pPr lvl="1"/>
            <a:r>
              <a:rPr lang="en-US" dirty="0"/>
              <a:t>CAOLA Helpdesk (717-732-8403)</a:t>
            </a:r>
          </a:p>
          <a:p>
            <a:pPr lvl="2"/>
            <a:r>
              <a:rPr lang="en-US" dirty="0"/>
              <a:t>Navigation and programmatic concerns</a:t>
            </a:r>
          </a:p>
          <a:p>
            <a:pPr lvl="1"/>
            <a:r>
              <a:rPr lang="en-US" dirty="0"/>
              <a:t>Teacher support during meetings</a:t>
            </a:r>
          </a:p>
          <a:p>
            <a:pPr lvl="1"/>
            <a:r>
              <a:rPr lang="en-US" dirty="0"/>
              <a:t>Learning Coach Resource (</a:t>
            </a:r>
            <a:r>
              <a:rPr lang="en-US" dirty="0">
                <a:hlinkClick r:id="rId2"/>
              </a:rPr>
              <a:t>https://learningcoach.accelerate.education/</a:t>
            </a:r>
            <a:r>
              <a:rPr lang="en-US" dirty="0"/>
              <a:t>)</a:t>
            </a:r>
          </a:p>
          <a:p>
            <a:pPr lvl="1"/>
            <a:r>
              <a:rPr lang="en-US" dirty="0"/>
              <a:t>Chromebook loaned from the district</a:t>
            </a:r>
          </a:p>
          <a:p>
            <a:pPr lvl="1"/>
            <a:r>
              <a:rPr lang="en-US" dirty="0"/>
              <a:t>Workbook and curriculum kits</a:t>
            </a:r>
          </a:p>
        </p:txBody>
      </p:sp>
    </p:spTree>
    <p:extLst>
      <p:ext uri="{BB962C8B-B14F-4D97-AF65-F5344CB8AC3E}">
        <p14:creationId xmlns:p14="http://schemas.microsoft.com/office/powerpoint/2010/main" val="676574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58104-12BF-4AEA-B112-90196C73D2B9}"/>
              </a:ext>
            </a:extLst>
          </p:cNvPr>
          <p:cNvSpPr>
            <a:spLocks noGrp="1"/>
          </p:cNvSpPr>
          <p:nvPr>
            <p:ph type="title"/>
          </p:nvPr>
        </p:nvSpPr>
        <p:spPr/>
        <p:txBody>
          <a:bodyPr/>
          <a:lstStyle/>
          <a:p>
            <a:r>
              <a:rPr lang="en-US"/>
              <a:t>Northern Online Academy</a:t>
            </a:r>
          </a:p>
        </p:txBody>
      </p:sp>
      <p:sp>
        <p:nvSpPr>
          <p:cNvPr id="3" name="Content Placeholder 2">
            <a:extLst>
              <a:ext uri="{FF2B5EF4-FFF2-40B4-BE49-F238E27FC236}">
                <a16:creationId xmlns:a16="http://schemas.microsoft.com/office/drawing/2014/main" id="{DF36C8B6-7B43-4861-8172-15AB8E9D6C66}"/>
              </a:ext>
            </a:extLst>
          </p:cNvPr>
          <p:cNvSpPr>
            <a:spLocks noGrp="1"/>
          </p:cNvSpPr>
          <p:nvPr>
            <p:ph idx="1"/>
          </p:nvPr>
        </p:nvSpPr>
        <p:spPr/>
        <p:txBody>
          <a:bodyPr>
            <a:normAutofit fontScale="92500" lnSpcReduction="10000"/>
          </a:bodyPr>
          <a:lstStyle/>
          <a:p>
            <a:r>
              <a:rPr lang="en-US"/>
              <a:t>Creating a successful environment for your child:</a:t>
            </a:r>
          </a:p>
          <a:p>
            <a:pPr lvl="1"/>
            <a:r>
              <a:rPr lang="en-US"/>
              <a:t>Establishing a designated area for school</a:t>
            </a:r>
          </a:p>
          <a:p>
            <a:pPr lvl="2"/>
            <a:r>
              <a:rPr lang="en-US"/>
              <a:t>Quiet, free of distraction…</a:t>
            </a:r>
          </a:p>
          <a:p>
            <a:pPr lvl="1"/>
            <a:r>
              <a:rPr lang="en-US"/>
              <a:t>Daily routines to provide structure and consistency for learning</a:t>
            </a:r>
          </a:p>
          <a:p>
            <a:pPr lvl="2"/>
            <a:r>
              <a:rPr lang="en-US"/>
              <a:t>Set schedule of times for your child to work</a:t>
            </a:r>
          </a:p>
          <a:p>
            <a:pPr lvl="2"/>
            <a:r>
              <a:rPr lang="en-US"/>
              <a:t>Establishing breaks and re-engagement times</a:t>
            </a:r>
          </a:p>
          <a:p>
            <a:pPr lvl="1"/>
            <a:r>
              <a:rPr lang="en-US"/>
              <a:t>Engaging in the learning process with your child</a:t>
            </a:r>
          </a:p>
          <a:p>
            <a:pPr lvl="2"/>
            <a:r>
              <a:rPr lang="en-US"/>
              <a:t>Ask questions and engage in learning</a:t>
            </a:r>
          </a:p>
          <a:p>
            <a:pPr lvl="2"/>
            <a:r>
              <a:rPr lang="en-US"/>
              <a:t>Use the Learning Coach content to engage in dialogue and encourage continuation of the learning process</a:t>
            </a:r>
          </a:p>
          <a:p>
            <a:pPr lvl="1"/>
            <a:r>
              <a:rPr lang="en-US"/>
              <a:t>Recognize that young children will require assistance with any online experience</a:t>
            </a:r>
          </a:p>
          <a:p>
            <a:pPr lvl="1"/>
            <a:endParaRPr lang="en-US"/>
          </a:p>
          <a:p>
            <a:endParaRPr lang="en-US"/>
          </a:p>
        </p:txBody>
      </p:sp>
    </p:spTree>
    <p:extLst>
      <p:ext uri="{BB962C8B-B14F-4D97-AF65-F5344CB8AC3E}">
        <p14:creationId xmlns:p14="http://schemas.microsoft.com/office/powerpoint/2010/main" val="692422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C9F52-7AAA-4297-A1DC-7072CDBE0DB1}"/>
              </a:ext>
            </a:extLst>
          </p:cNvPr>
          <p:cNvSpPr>
            <a:spLocks noGrp="1"/>
          </p:cNvSpPr>
          <p:nvPr>
            <p:ph type="title"/>
          </p:nvPr>
        </p:nvSpPr>
        <p:spPr/>
        <p:txBody>
          <a:bodyPr/>
          <a:lstStyle/>
          <a:p>
            <a:r>
              <a:rPr lang="en-US"/>
              <a:t>Northern Online Academy</a:t>
            </a:r>
          </a:p>
        </p:txBody>
      </p:sp>
      <p:sp>
        <p:nvSpPr>
          <p:cNvPr id="3" name="Content Placeholder 2">
            <a:extLst>
              <a:ext uri="{FF2B5EF4-FFF2-40B4-BE49-F238E27FC236}">
                <a16:creationId xmlns:a16="http://schemas.microsoft.com/office/drawing/2014/main" id="{D258B076-00F6-4FF7-8627-A6110E2A03CF}"/>
              </a:ext>
            </a:extLst>
          </p:cNvPr>
          <p:cNvSpPr>
            <a:spLocks noGrp="1"/>
          </p:cNvSpPr>
          <p:nvPr>
            <p:ph idx="1"/>
          </p:nvPr>
        </p:nvSpPr>
        <p:spPr/>
        <p:txBody>
          <a:bodyPr>
            <a:normAutofit fontScale="92500"/>
          </a:bodyPr>
          <a:lstStyle/>
          <a:p>
            <a:r>
              <a:rPr lang="en-US" dirty="0"/>
              <a:t>Next Steps</a:t>
            </a:r>
          </a:p>
          <a:p>
            <a:pPr lvl="1"/>
            <a:r>
              <a:rPr lang="en-US" dirty="0"/>
              <a:t>Registering for the Northern Online Academy is committing to at least the first semester (first half) of the school year. </a:t>
            </a:r>
          </a:p>
          <a:p>
            <a:pPr lvl="1"/>
            <a:r>
              <a:rPr lang="en-US" dirty="0"/>
              <a:t>If committing to enroll in the Northern Online Academy:</a:t>
            </a:r>
          </a:p>
          <a:p>
            <a:pPr lvl="2"/>
            <a:r>
              <a:rPr lang="en-US" dirty="0"/>
              <a:t>Notify your child’s building principal:</a:t>
            </a:r>
          </a:p>
          <a:p>
            <a:pPr lvl="3"/>
            <a:r>
              <a:rPr lang="en-US" dirty="0">
                <a:hlinkClick r:id="rId2"/>
              </a:rPr>
              <a:t>lquintana@northernyork.org</a:t>
            </a:r>
            <a:r>
              <a:rPr lang="en-US" dirty="0"/>
              <a:t> – Mrs. Quintana – Dillsburg Elementary School (717) 432-8691 x1400</a:t>
            </a:r>
          </a:p>
          <a:p>
            <a:pPr lvl="3"/>
            <a:r>
              <a:rPr lang="en-US" dirty="0">
                <a:hlinkClick r:id="rId3"/>
              </a:rPr>
              <a:t>jcal@northernyork.org</a:t>
            </a:r>
            <a:r>
              <a:rPr lang="en-US" dirty="0"/>
              <a:t> – Ms. Cal – Northern Elementary School (717) 432-8691 x1500</a:t>
            </a:r>
          </a:p>
          <a:p>
            <a:pPr lvl="3"/>
            <a:r>
              <a:rPr lang="en-US" dirty="0">
                <a:hlinkClick r:id="rId4"/>
              </a:rPr>
              <a:t>dechelmeier@northernyork.org</a:t>
            </a:r>
            <a:r>
              <a:rPr lang="en-US" dirty="0"/>
              <a:t> – Mr. Echelmeier – South Mountain Elementary School (717) 432-8619 x1700</a:t>
            </a:r>
          </a:p>
          <a:p>
            <a:pPr lvl="3"/>
            <a:r>
              <a:rPr lang="en-US" dirty="0">
                <a:hlinkClick r:id="rId5"/>
              </a:rPr>
              <a:t>arittle@northernyork.org</a:t>
            </a:r>
            <a:r>
              <a:rPr lang="en-US" dirty="0"/>
              <a:t> – Mrs. </a:t>
            </a:r>
            <a:r>
              <a:rPr lang="en-US" dirty="0" err="1"/>
              <a:t>Rittle</a:t>
            </a:r>
            <a:r>
              <a:rPr lang="en-US" dirty="0"/>
              <a:t> – Wellsville Elementary School (717) 432-8691 x1600</a:t>
            </a:r>
          </a:p>
          <a:p>
            <a:pPr lvl="2"/>
            <a:r>
              <a:rPr lang="en-US" dirty="0"/>
              <a:t>An enrollment meeting will be scheduled</a:t>
            </a:r>
          </a:p>
        </p:txBody>
      </p:sp>
    </p:spTree>
    <p:extLst>
      <p:ext uri="{BB962C8B-B14F-4D97-AF65-F5344CB8AC3E}">
        <p14:creationId xmlns:p14="http://schemas.microsoft.com/office/powerpoint/2010/main" val="742426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DFF27-1ED1-464F-898C-F8EB1F3B299C}"/>
              </a:ext>
            </a:extLst>
          </p:cNvPr>
          <p:cNvSpPr>
            <a:spLocks noGrp="1"/>
          </p:cNvSpPr>
          <p:nvPr>
            <p:ph type="title"/>
          </p:nvPr>
        </p:nvSpPr>
        <p:spPr/>
        <p:txBody>
          <a:bodyPr/>
          <a:lstStyle/>
          <a:p>
            <a:r>
              <a:rPr lang="en-US"/>
              <a:t>Northern Online Academy</a:t>
            </a:r>
          </a:p>
        </p:txBody>
      </p:sp>
      <p:sp>
        <p:nvSpPr>
          <p:cNvPr id="3" name="Content Placeholder 2">
            <a:extLst>
              <a:ext uri="{FF2B5EF4-FFF2-40B4-BE49-F238E27FC236}">
                <a16:creationId xmlns:a16="http://schemas.microsoft.com/office/drawing/2014/main" id="{DA16970A-31A2-4033-B6CF-A4E074139BE0}"/>
              </a:ext>
            </a:extLst>
          </p:cNvPr>
          <p:cNvSpPr>
            <a:spLocks noGrp="1"/>
          </p:cNvSpPr>
          <p:nvPr>
            <p:ph idx="1"/>
          </p:nvPr>
        </p:nvSpPr>
        <p:spPr/>
        <p:txBody>
          <a:bodyPr/>
          <a:lstStyle/>
          <a:p>
            <a:r>
              <a:rPr lang="en-US" b="1"/>
              <a:t>What is the program?</a:t>
            </a:r>
          </a:p>
          <a:p>
            <a:pPr lvl="1"/>
            <a:r>
              <a:rPr lang="en-US" i="1"/>
              <a:t>Homeschool</a:t>
            </a:r>
            <a:r>
              <a:rPr lang="en-US"/>
              <a:t> – providing education for your child through one of the four state regulated options (</a:t>
            </a:r>
            <a:r>
              <a:rPr lang="en-US">
                <a:hlinkClick r:id="rId2"/>
              </a:rPr>
              <a:t>Homeschool Law</a:t>
            </a:r>
            <a:r>
              <a:rPr lang="en-US"/>
              <a:t>)</a:t>
            </a:r>
          </a:p>
          <a:p>
            <a:pPr lvl="1"/>
            <a:r>
              <a:rPr lang="en-US" i="1"/>
              <a:t>Remote Learning</a:t>
            </a:r>
            <a:r>
              <a:rPr lang="en-US"/>
              <a:t> – learning that takes place over distance for a time frame due to not being able to participate in person</a:t>
            </a:r>
          </a:p>
          <a:p>
            <a:pPr lvl="1"/>
            <a:r>
              <a:rPr lang="en-US" i="1"/>
              <a:t>Cyber School </a:t>
            </a:r>
            <a:r>
              <a:rPr lang="en-US"/>
              <a:t>– all schooling aspects are done through an online platform</a:t>
            </a:r>
          </a:p>
          <a:p>
            <a:pPr lvl="1"/>
            <a:endParaRPr lang="en-US"/>
          </a:p>
          <a:p>
            <a:pPr lvl="1"/>
            <a:endParaRPr lang="en-US"/>
          </a:p>
          <a:p>
            <a:endParaRPr lang="en-US"/>
          </a:p>
        </p:txBody>
      </p:sp>
    </p:spTree>
    <p:extLst>
      <p:ext uri="{BB962C8B-B14F-4D97-AF65-F5344CB8AC3E}">
        <p14:creationId xmlns:p14="http://schemas.microsoft.com/office/powerpoint/2010/main" val="232617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63245-61B5-44B3-8C63-DC5F6B7BF545}"/>
              </a:ext>
            </a:extLst>
          </p:cNvPr>
          <p:cNvSpPr>
            <a:spLocks noGrp="1"/>
          </p:cNvSpPr>
          <p:nvPr>
            <p:ph type="title"/>
          </p:nvPr>
        </p:nvSpPr>
        <p:spPr/>
        <p:txBody>
          <a:bodyPr/>
          <a:lstStyle/>
          <a:p>
            <a:r>
              <a:rPr lang="en-US"/>
              <a:t>Northern Online Academy</a:t>
            </a:r>
          </a:p>
        </p:txBody>
      </p:sp>
      <p:sp>
        <p:nvSpPr>
          <p:cNvPr id="3" name="Content Placeholder 2">
            <a:extLst>
              <a:ext uri="{FF2B5EF4-FFF2-40B4-BE49-F238E27FC236}">
                <a16:creationId xmlns:a16="http://schemas.microsoft.com/office/drawing/2014/main" id="{2E220FDB-223B-4BF2-94AC-FE421E14DEA4}"/>
              </a:ext>
            </a:extLst>
          </p:cNvPr>
          <p:cNvSpPr>
            <a:spLocks noGrp="1"/>
          </p:cNvSpPr>
          <p:nvPr>
            <p:ph idx="1"/>
          </p:nvPr>
        </p:nvSpPr>
        <p:spPr/>
        <p:txBody>
          <a:bodyPr>
            <a:normAutofit fontScale="85000" lnSpcReduction="10000"/>
          </a:bodyPr>
          <a:lstStyle/>
          <a:p>
            <a:r>
              <a:rPr lang="en-US" b="1"/>
              <a:t>What is the Northern Online Academy </a:t>
            </a:r>
            <a:r>
              <a:rPr lang="en-US" b="1" i="1"/>
              <a:t>Cyber</a:t>
            </a:r>
            <a:r>
              <a:rPr lang="en-US" b="1"/>
              <a:t> program?</a:t>
            </a:r>
          </a:p>
          <a:p>
            <a:pPr lvl="1"/>
            <a:r>
              <a:rPr lang="en-US"/>
              <a:t>Local consortium partnered with the CAIU called Capital Area Online Learning Association (CAOLA)</a:t>
            </a:r>
          </a:p>
          <a:p>
            <a:pPr lvl="1"/>
            <a:r>
              <a:rPr lang="en-US"/>
              <a:t>Cyber option for </a:t>
            </a:r>
            <a:r>
              <a:rPr lang="en-US" b="1" u="sng"/>
              <a:t>our</a:t>
            </a:r>
            <a:r>
              <a:rPr lang="en-US"/>
              <a:t> students</a:t>
            </a:r>
          </a:p>
          <a:p>
            <a:pPr lvl="2"/>
            <a:r>
              <a:rPr lang="en-US"/>
              <a:t>Students are Polar Bears and remain at Northern </a:t>
            </a:r>
          </a:p>
          <a:p>
            <a:pPr lvl="2"/>
            <a:r>
              <a:rPr lang="en-US"/>
              <a:t>Students enroll in the cyber school program</a:t>
            </a:r>
          </a:p>
          <a:p>
            <a:pPr lvl="1"/>
            <a:r>
              <a:rPr lang="en-US"/>
              <a:t>Regional, comprehensive and student-centered learning opportunity</a:t>
            </a:r>
          </a:p>
          <a:p>
            <a:pPr lvl="2"/>
            <a:r>
              <a:rPr lang="en-US"/>
              <a:t>Teacher serve as learning coaches supporting the learning process</a:t>
            </a:r>
          </a:p>
          <a:p>
            <a:pPr lvl="2"/>
            <a:r>
              <a:rPr lang="en-US"/>
              <a:t>Vendors provide curriculum and instructional content</a:t>
            </a:r>
          </a:p>
          <a:p>
            <a:pPr lvl="3"/>
            <a:r>
              <a:rPr lang="en-US"/>
              <a:t>Accelerate Education (Elementary)</a:t>
            </a:r>
          </a:p>
          <a:p>
            <a:pPr lvl="3"/>
            <a:r>
              <a:rPr lang="en-US"/>
              <a:t>Edison and </a:t>
            </a:r>
            <a:r>
              <a:rPr lang="en-US" err="1"/>
              <a:t>eDynamic</a:t>
            </a:r>
            <a:r>
              <a:rPr lang="en-US"/>
              <a:t> (Secondary) </a:t>
            </a:r>
          </a:p>
          <a:p>
            <a:pPr lvl="3"/>
            <a:r>
              <a:rPr lang="en-US"/>
              <a:t>APEX Learning (Secondary – AP Courses)</a:t>
            </a:r>
          </a:p>
          <a:p>
            <a:pPr lvl="1"/>
            <a:endParaRPr lang="en-US"/>
          </a:p>
          <a:p>
            <a:pPr lvl="1"/>
            <a:endParaRPr lang="en-US"/>
          </a:p>
          <a:p>
            <a:pPr lvl="1"/>
            <a:endParaRPr lang="en-US"/>
          </a:p>
        </p:txBody>
      </p:sp>
    </p:spTree>
    <p:extLst>
      <p:ext uri="{BB962C8B-B14F-4D97-AF65-F5344CB8AC3E}">
        <p14:creationId xmlns:p14="http://schemas.microsoft.com/office/powerpoint/2010/main" val="404597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6574A-711F-410B-B430-BE06CF2BFFE8}"/>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33D95346-5451-4A4B-B996-E5BCF27243A1}"/>
              </a:ext>
            </a:extLst>
          </p:cNvPr>
          <p:cNvSpPr>
            <a:spLocks noGrp="1"/>
          </p:cNvSpPr>
          <p:nvPr>
            <p:ph idx="1"/>
          </p:nvPr>
        </p:nvSpPr>
        <p:spPr/>
        <p:txBody>
          <a:bodyPr>
            <a:normAutofit/>
          </a:bodyPr>
          <a:lstStyle/>
          <a:p>
            <a:r>
              <a:rPr lang="en-US" b="1" dirty="0"/>
              <a:t>Student Profile – Who?</a:t>
            </a:r>
          </a:p>
          <a:p>
            <a:pPr lvl="1"/>
            <a:r>
              <a:rPr lang="en-US" dirty="0"/>
              <a:t>Students in grades K-12 </a:t>
            </a:r>
          </a:p>
          <a:p>
            <a:pPr lvl="1"/>
            <a:r>
              <a:rPr lang="en-US" dirty="0"/>
              <a:t>Increase learning options</a:t>
            </a:r>
          </a:p>
          <a:p>
            <a:pPr lvl="1"/>
            <a:r>
              <a:rPr lang="en-US" dirty="0"/>
              <a:t>Provide flexibility and personalized experience</a:t>
            </a:r>
          </a:p>
          <a:p>
            <a:pPr lvl="1"/>
            <a:r>
              <a:rPr lang="en-US" dirty="0"/>
              <a:t>Need another environment</a:t>
            </a:r>
          </a:p>
          <a:p>
            <a:pPr marL="0" indent="0">
              <a:buNone/>
            </a:pPr>
            <a:endParaRPr lang="en-US" dirty="0"/>
          </a:p>
        </p:txBody>
      </p:sp>
    </p:spTree>
    <p:extLst>
      <p:ext uri="{BB962C8B-B14F-4D97-AF65-F5344CB8AC3E}">
        <p14:creationId xmlns:p14="http://schemas.microsoft.com/office/powerpoint/2010/main" val="3178320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1734-4BAC-4FA0-B40B-8B1A0B5C922C}"/>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A695CF8E-DFD0-41B9-ADCD-6814158AEEA6}"/>
              </a:ext>
            </a:extLst>
          </p:cNvPr>
          <p:cNvSpPr>
            <a:spLocks noGrp="1"/>
          </p:cNvSpPr>
          <p:nvPr>
            <p:ph idx="1"/>
          </p:nvPr>
        </p:nvSpPr>
        <p:spPr/>
        <p:txBody>
          <a:bodyPr>
            <a:normAutofit fontScale="92500" lnSpcReduction="10000"/>
          </a:bodyPr>
          <a:lstStyle/>
          <a:p>
            <a:r>
              <a:rPr lang="en-US" dirty="0"/>
              <a:t>Attendance Expectations </a:t>
            </a:r>
          </a:p>
          <a:p>
            <a:pPr lvl="1"/>
            <a:r>
              <a:rPr lang="en-US" dirty="0"/>
              <a:t>Measured through weekly assignment completion based on Enrollment Form </a:t>
            </a:r>
          </a:p>
          <a:p>
            <a:pPr lvl="1"/>
            <a:r>
              <a:rPr lang="en-US" dirty="0"/>
              <a:t>PA State Law says that parents/legal guardians are responsible for ensuring students attend school as per compulsory attendance (</a:t>
            </a:r>
            <a:r>
              <a:rPr lang="en-US" dirty="0">
                <a:hlinkClick r:id="rId2"/>
              </a:rPr>
              <a:t>Compulsory Attendance Fact Sheet</a:t>
            </a:r>
            <a:r>
              <a:rPr lang="en-US" dirty="0"/>
              <a:t>)</a:t>
            </a:r>
          </a:p>
          <a:p>
            <a:r>
              <a:rPr lang="en-US" dirty="0"/>
              <a:t>Excused Absences</a:t>
            </a:r>
          </a:p>
          <a:p>
            <a:pPr lvl="1"/>
            <a:r>
              <a:rPr lang="en-US" dirty="0"/>
              <a:t>Illness, School Approved Activity, Parental Excuse, Discipline Actions</a:t>
            </a:r>
          </a:p>
          <a:p>
            <a:r>
              <a:rPr lang="en-US" dirty="0"/>
              <a:t>Students that are unable to meet weekly expectations will result in conferencing with school staff. </a:t>
            </a:r>
          </a:p>
          <a:p>
            <a:pPr lvl="1"/>
            <a:r>
              <a:rPr lang="en-US" dirty="0"/>
              <a:t>If concerns continue, student may be removed from the cyber program.</a:t>
            </a:r>
          </a:p>
          <a:p>
            <a:pPr lvl="1"/>
            <a:endParaRPr lang="en-US" dirty="0"/>
          </a:p>
          <a:p>
            <a:endParaRPr lang="en-US" dirty="0"/>
          </a:p>
          <a:p>
            <a:endParaRPr lang="en-US" dirty="0"/>
          </a:p>
        </p:txBody>
      </p:sp>
    </p:spTree>
    <p:extLst>
      <p:ext uri="{BB962C8B-B14F-4D97-AF65-F5344CB8AC3E}">
        <p14:creationId xmlns:p14="http://schemas.microsoft.com/office/powerpoint/2010/main" val="1792524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82C7-1387-43B6-AA19-367E1CBC7BAE}"/>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6168D233-25BE-4C18-A1F2-87053A5AEA95}"/>
              </a:ext>
            </a:extLst>
          </p:cNvPr>
          <p:cNvSpPr>
            <a:spLocks noGrp="1"/>
          </p:cNvSpPr>
          <p:nvPr>
            <p:ph idx="1"/>
          </p:nvPr>
        </p:nvSpPr>
        <p:spPr/>
        <p:txBody>
          <a:bodyPr>
            <a:normAutofit fontScale="85000" lnSpcReduction="20000"/>
          </a:bodyPr>
          <a:lstStyle/>
          <a:p>
            <a:r>
              <a:rPr lang="en-US" dirty="0"/>
              <a:t>Family Responsibility</a:t>
            </a:r>
          </a:p>
          <a:p>
            <a:pPr lvl="1"/>
            <a:r>
              <a:rPr lang="en-US" dirty="0"/>
              <a:t>Attend the Northern Online Academy Cyber School enrollment meeting</a:t>
            </a:r>
          </a:p>
          <a:p>
            <a:pPr lvl="1"/>
            <a:r>
              <a:rPr lang="en-US" dirty="0"/>
              <a:t>Sign contract with Online Advisor</a:t>
            </a:r>
          </a:p>
          <a:p>
            <a:pPr lvl="1"/>
            <a:r>
              <a:rPr lang="en-US" dirty="0"/>
              <a:t>Login weekly to monitor progress </a:t>
            </a:r>
          </a:p>
          <a:p>
            <a:pPr lvl="1"/>
            <a:r>
              <a:rPr lang="en-US" dirty="0"/>
              <a:t>Provide physical environment for student success</a:t>
            </a:r>
          </a:p>
          <a:p>
            <a:pPr lvl="1"/>
            <a:r>
              <a:rPr lang="en-US" dirty="0"/>
              <a:t>Assist student with documents, forms and school needs</a:t>
            </a:r>
          </a:p>
          <a:p>
            <a:pPr lvl="1"/>
            <a:r>
              <a:rPr lang="en-US" dirty="0"/>
              <a:t>Monitor school computer use for appropriateness of access and usage</a:t>
            </a:r>
          </a:p>
          <a:p>
            <a:pPr lvl="1"/>
            <a:r>
              <a:rPr lang="en-US" dirty="0"/>
              <a:t>Notify the school of any change in contact information</a:t>
            </a:r>
          </a:p>
          <a:p>
            <a:pPr lvl="1"/>
            <a:r>
              <a:rPr lang="en-US" dirty="0"/>
              <a:t>Provide transportation as needed to participate in testing (Grades 3-5)</a:t>
            </a:r>
          </a:p>
          <a:p>
            <a:pPr lvl="1"/>
            <a:r>
              <a:rPr lang="en-US" dirty="0"/>
              <a:t>Communicate needs to counselors for support and continued progress</a:t>
            </a:r>
          </a:p>
          <a:p>
            <a:pPr lvl="1"/>
            <a:r>
              <a:rPr lang="en-US" dirty="0"/>
              <a:t>Communicate with counselor/advisor for scheduled absences</a:t>
            </a:r>
          </a:p>
          <a:p>
            <a:pPr lvl="1"/>
            <a:endParaRPr lang="en-US" dirty="0"/>
          </a:p>
        </p:txBody>
      </p:sp>
    </p:spTree>
    <p:extLst>
      <p:ext uri="{BB962C8B-B14F-4D97-AF65-F5344CB8AC3E}">
        <p14:creationId xmlns:p14="http://schemas.microsoft.com/office/powerpoint/2010/main" val="219045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02235-CD06-4CBC-AFE9-BD13A78949E7}"/>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C1C9DB05-77F8-4FB5-9B6A-11F64CC4F7A4}"/>
              </a:ext>
            </a:extLst>
          </p:cNvPr>
          <p:cNvSpPr>
            <a:spLocks noGrp="1"/>
          </p:cNvSpPr>
          <p:nvPr>
            <p:ph idx="1"/>
          </p:nvPr>
        </p:nvSpPr>
        <p:spPr/>
        <p:txBody>
          <a:bodyPr>
            <a:normAutofit fontScale="85000" lnSpcReduction="20000"/>
          </a:bodyPr>
          <a:lstStyle/>
          <a:p>
            <a:r>
              <a:rPr lang="en-US" dirty="0"/>
              <a:t>Academic Support and Placement</a:t>
            </a:r>
          </a:p>
          <a:p>
            <a:pPr lvl="1"/>
            <a:r>
              <a:rPr lang="en-US" dirty="0"/>
              <a:t>Curriculum aligned with PA State Standards and vetted by highly qualified teachers</a:t>
            </a:r>
          </a:p>
          <a:p>
            <a:pPr lvl="1"/>
            <a:r>
              <a:rPr lang="en-US" dirty="0"/>
              <a:t>There are multiple modalities of learning for students in each lesson</a:t>
            </a:r>
          </a:p>
          <a:p>
            <a:pPr lvl="1"/>
            <a:r>
              <a:rPr lang="en-US" dirty="0"/>
              <a:t>School counselors/online advisor, families and students will work together to determine proper course placements</a:t>
            </a:r>
          </a:p>
          <a:p>
            <a:pPr lvl="1"/>
            <a:r>
              <a:rPr lang="en-US" dirty="0"/>
              <a:t>Each student has online teachers that monitor their progress in their courses and can create interventions to help master content</a:t>
            </a:r>
          </a:p>
          <a:p>
            <a:pPr lvl="1"/>
            <a:r>
              <a:rPr lang="en-US" dirty="0"/>
              <a:t>Meetings with their teacher during the week</a:t>
            </a:r>
          </a:p>
          <a:p>
            <a:pPr lvl="1"/>
            <a:r>
              <a:rPr lang="en-US" dirty="0"/>
              <a:t>Students are in grades 3-5 are required to continue with state mandated testing and will be contacted by the school’s assessment coordinator to complete the PSSA. </a:t>
            </a:r>
          </a:p>
          <a:p>
            <a:pPr lvl="1"/>
            <a:r>
              <a:rPr lang="en-US" dirty="0"/>
              <a:t>Students have 24/7 access to their courses with the academic week starting on Monday at 12:01 AM and ending on Sunday at 11:59 PM. </a:t>
            </a:r>
          </a:p>
          <a:p>
            <a:pPr lvl="1"/>
            <a:endParaRPr lang="en-US" dirty="0"/>
          </a:p>
        </p:txBody>
      </p:sp>
    </p:spTree>
    <p:extLst>
      <p:ext uri="{BB962C8B-B14F-4D97-AF65-F5344CB8AC3E}">
        <p14:creationId xmlns:p14="http://schemas.microsoft.com/office/powerpoint/2010/main" val="302990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8ADC0-9A6F-40B0-94B6-1B0E815B7ED0}"/>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27DC4CAF-B2B7-4DD5-85D4-623B6952E46D}"/>
              </a:ext>
            </a:extLst>
          </p:cNvPr>
          <p:cNvSpPr>
            <a:spLocks noGrp="1"/>
          </p:cNvSpPr>
          <p:nvPr>
            <p:ph idx="1"/>
          </p:nvPr>
        </p:nvSpPr>
        <p:spPr>
          <a:xfrm>
            <a:off x="1451579" y="2015732"/>
            <a:ext cx="10256417" cy="3460509"/>
          </a:xfrm>
        </p:spPr>
        <p:txBody>
          <a:bodyPr>
            <a:normAutofit fontScale="85000" lnSpcReduction="10000"/>
          </a:bodyPr>
          <a:lstStyle/>
          <a:p>
            <a:r>
              <a:rPr lang="en-US" dirty="0"/>
              <a:t>Withdrawing</a:t>
            </a:r>
          </a:p>
          <a:p>
            <a:pPr lvl="1"/>
            <a:r>
              <a:rPr lang="en-US" dirty="0"/>
              <a:t>Students withdrawing from the program and district must have written legal parent/guardian reason for withdrawal and information provided for where the student will be enrolled</a:t>
            </a:r>
          </a:p>
          <a:p>
            <a:r>
              <a:rPr lang="en-US" dirty="0"/>
              <a:t>Transferring</a:t>
            </a:r>
          </a:p>
          <a:p>
            <a:pPr lvl="1"/>
            <a:r>
              <a:rPr lang="en-US" dirty="0"/>
              <a:t>If transferring to another district in partnership with CAOLA, coursework may be able to transfer</a:t>
            </a:r>
          </a:p>
          <a:p>
            <a:pPr lvl="1"/>
            <a:r>
              <a:rPr lang="en-US" dirty="0"/>
              <a:t>If absent from the area for multiple weeks, a temporary transfer of location form would need completed</a:t>
            </a:r>
          </a:p>
          <a:p>
            <a:r>
              <a:rPr lang="en-US" dirty="0"/>
              <a:t>Dropping Courses </a:t>
            </a:r>
          </a:p>
          <a:p>
            <a:pPr lvl="1"/>
            <a:r>
              <a:rPr lang="en-US" dirty="0"/>
              <a:t>Students have 14 days to drop an enrollment without incurring penalty (including weekends)</a:t>
            </a:r>
          </a:p>
          <a:p>
            <a:pPr marL="457200" lvl="1" indent="0">
              <a:buNone/>
            </a:pPr>
            <a:endParaRPr lang="en-US" dirty="0"/>
          </a:p>
          <a:p>
            <a:pPr marL="0" indent="0">
              <a:buNone/>
            </a:pPr>
            <a:r>
              <a:rPr lang="en-US" i="1" dirty="0"/>
              <a:t>We use semester breaks (half-way through the year) to transition students between cyber and traditional schooling options.  </a:t>
            </a:r>
            <a:endParaRPr lang="en-US" dirty="0"/>
          </a:p>
          <a:p>
            <a:pPr marL="0" indent="0">
              <a:buNone/>
            </a:pPr>
            <a:endParaRPr lang="en-US" i="1" dirty="0"/>
          </a:p>
          <a:p>
            <a:pPr lvl="1"/>
            <a:endParaRPr lang="en-US" dirty="0"/>
          </a:p>
        </p:txBody>
      </p:sp>
    </p:spTree>
    <p:extLst>
      <p:ext uri="{BB962C8B-B14F-4D97-AF65-F5344CB8AC3E}">
        <p14:creationId xmlns:p14="http://schemas.microsoft.com/office/powerpoint/2010/main" val="3788418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1315-B33B-4217-AA1C-37197E9FA125}"/>
              </a:ext>
            </a:extLst>
          </p:cNvPr>
          <p:cNvSpPr>
            <a:spLocks noGrp="1"/>
          </p:cNvSpPr>
          <p:nvPr>
            <p:ph type="title"/>
          </p:nvPr>
        </p:nvSpPr>
        <p:spPr/>
        <p:txBody>
          <a:bodyPr/>
          <a:lstStyle/>
          <a:p>
            <a:r>
              <a:rPr lang="en-US"/>
              <a:t>Northern Online Academy </a:t>
            </a:r>
          </a:p>
        </p:txBody>
      </p:sp>
      <p:sp>
        <p:nvSpPr>
          <p:cNvPr id="3" name="Content Placeholder 2">
            <a:extLst>
              <a:ext uri="{FF2B5EF4-FFF2-40B4-BE49-F238E27FC236}">
                <a16:creationId xmlns:a16="http://schemas.microsoft.com/office/drawing/2014/main" id="{8D6063CC-CC03-4B72-85D5-27CB12579828}"/>
              </a:ext>
            </a:extLst>
          </p:cNvPr>
          <p:cNvSpPr>
            <a:spLocks noGrp="1"/>
          </p:cNvSpPr>
          <p:nvPr>
            <p:ph idx="1"/>
          </p:nvPr>
        </p:nvSpPr>
        <p:spPr/>
        <p:txBody>
          <a:bodyPr>
            <a:normAutofit fontScale="85000" lnSpcReduction="10000"/>
          </a:bodyPr>
          <a:lstStyle/>
          <a:p>
            <a:r>
              <a:rPr lang="en-US"/>
              <a:t>Student Services</a:t>
            </a:r>
          </a:p>
          <a:p>
            <a:pPr lvl="1"/>
            <a:r>
              <a:rPr lang="en-US"/>
              <a:t>Family Educational Rights and Privacy Act (FERPA) </a:t>
            </a:r>
          </a:p>
          <a:p>
            <a:pPr lvl="2"/>
            <a:r>
              <a:rPr lang="en-US"/>
              <a:t>Northern York County SD follows FERPA and requires that requests for academic records be made to the school of residence where all academic records are maintained</a:t>
            </a:r>
          </a:p>
          <a:p>
            <a:pPr lvl="1"/>
            <a:r>
              <a:rPr lang="en-US"/>
              <a:t>Student Records</a:t>
            </a:r>
          </a:p>
          <a:p>
            <a:pPr lvl="2"/>
            <a:r>
              <a:rPr lang="en-US"/>
              <a:t>A cumulative folder is maintained while students are enrolled in Northern York County SD and only contains verified information of educational importance and may be used for the benefit, promotion and welfare of the student</a:t>
            </a:r>
          </a:p>
          <a:p>
            <a:pPr lvl="1"/>
            <a:r>
              <a:rPr lang="en-US"/>
              <a:t>Special Education Services </a:t>
            </a:r>
          </a:p>
          <a:p>
            <a:pPr lvl="2"/>
            <a:r>
              <a:rPr lang="en-US"/>
              <a:t>Norther York County SD is required under Individuals with Disabilities Education Act (IDEA) therefore students with Individualized Education Plans (IEP) or 504 plans will be accommodated within their coursework. A student’s evaluation report and IEP will be used to determine if their needs can be met in an online setting effectively</a:t>
            </a:r>
          </a:p>
        </p:txBody>
      </p:sp>
    </p:spTree>
    <p:extLst>
      <p:ext uri="{BB962C8B-B14F-4D97-AF65-F5344CB8AC3E}">
        <p14:creationId xmlns:p14="http://schemas.microsoft.com/office/powerpoint/2010/main" val="3588408370"/>
      </p:ext>
    </p:extLst>
  </p:cSld>
  <p:clrMapOvr>
    <a:masterClrMapping/>
  </p:clrMapOvr>
</p:sld>
</file>

<file path=ppt/theme/theme1.xml><?xml version="1.0" encoding="utf-8"?>
<a:theme xmlns:a="http://schemas.openxmlformats.org/drawingml/2006/main" name="Gallery">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amsChannelId xmlns="38fd1dd8-7878-4448-b2d4-0b192908d33c" xsi:nil="true"/>
    <Invited_Teachers xmlns="38fd1dd8-7878-4448-b2d4-0b192908d33c" xsi:nil="true"/>
    <IsNotebookLocked xmlns="38fd1dd8-7878-4448-b2d4-0b192908d33c" xsi:nil="true"/>
    <Self_Registration_Enabled xmlns="38fd1dd8-7878-4448-b2d4-0b192908d33c" xsi:nil="true"/>
    <Teachers xmlns="38fd1dd8-7878-4448-b2d4-0b192908d33c">
      <UserInfo>
        <DisplayName/>
        <AccountId xsi:nil="true"/>
        <AccountType/>
      </UserInfo>
    </Teachers>
    <Student_Groups xmlns="38fd1dd8-7878-4448-b2d4-0b192908d33c">
      <UserInfo>
        <DisplayName/>
        <AccountId xsi:nil="true"/>
        <AccountType/>
      </UserInfo>
    </Student_Groups>
    <Distribution_Groups xmlns="38fd1dd8-7878-4448-b2d4-0b192908d33c" xsi:nil="true"/>
    <DefaultSectionNames xmlns="38fd1dd8-7878-4448-b2d4-0b192908d33c" xsi:nil="true"/>
    <Is_Collaboration_Space_Locked xmlns="38fd1dd8-7878-4448-b2d4-0b192908d33c" xsi:nil="true"/>
    <Has_Teacher_Only_SectionGroup xmlns="38fd1dd8-7878-4448-b2d4-0b192908d33c" xsi:nil="true"/>
    <NotebookType xmlns="38fd1dd8-7878-4448-b2d4-0b192908d33c" xsi:nil="true"/>
    <Students xmlns="38fd1dd8-7878-4448-b2d4-0b192908d33c">
      <UserInfo>
        <DisplayName/>
        <AccountId xsi:nil="true"/>
        <AccountType/>
      </UserInfo>
    </Students>
    <LMS_Mappings xmlns="38fd1dd8-7878-4448-b2d4-0b192908d33c" xsi:nil="true"/>
    <Invited_Students xmlns="38fd1dd8-7878-4448-b2d4-0b192908d33c" xsi:nil="true"/>
    <FolderType xmlns="38fd1dd8-7878-4448-b2d4-0b192908d33c" xsi:nil="true"/>
    <CultureName xmlns="38fd1dd8-7878-4448-b2d4-0b192908d33c" xsi:nil="true"/>
    <Owner xmlns="38fd1dd8-7878-4448-b2d4-0b192908d33c">
      <UserInfo>
        <DisplayName/>
        <AccountId xsi:nil="true"/>
        <AccountType/>
      </UserInfo>
    </Owner>
    <AppVersion xmlns="38fd1dd8-7878-4448-b2d4-0b192908d33c" xsi:nil="true"/>
    <Math_Settings xmlns="38fd1dd8-7878-4448-b2d4-0b192908d33c" xsi:nil="true"/>
    <Templates xmlns="38fd1dd8-7878-4448-b2d4-0b192908d33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A66C2F9060D445B2A292A8CFFE2B28" ma:contentTypeVersion="33" ma:contentTypeDescription="Create a new document." ma:contentTypeScope="" ma:versionID="1a5d976893d55fa211ce896e883e5d59">
  <xsd:schema xmlns:xsd="http://www.w3.org/2001/XMLSchema" xmlns:xs="http://www.w3.org/2001/XMLSchema" xmlns:p="http://schemas.microsoft.com/office/2006/metadata/properties" xmlns:ns3="38fd1dd8-7878-4448-b2d4-0b192908d33c" xmlns:ns4="8a390c77-bf2f-4204-8d98-50afff53e625" targetNamespace="http://schemas.microsoft.com/office/2006/metadata/properties" ma:root="true" ma:fieldsID="a1a42197b0c163c8d2c50fbef13bb783" ns3:_="" ns4:_="">
    <xsd:import namespace="38fd1dd8-7878-4448-b2d4-0b192908d33c"/>
    <xsd:import namespace="8a390c77-bf2f-4204-8d98-50afff53e62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fd1dd8-7878-4448-b2d4-0b192908d3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NotebookType" ma:index="18" nillable="true" ma:displayName="Notebook Type" ma:internalName="NotebookType">
      <xsd:simpleType>
        <xsd:restriction base="dms:Text"/>
      </xsd:simpleType>
    </xsd:element>
    <xsd:element name="FolderType" ma:index="19" nillable="true" ma:displayName="Folder Type" ma:internalName="FolderType">
      <xsd:simpleType>
        <xsd:restriction base="dms:Text"/>
      </xsd:simpleType>
    </xsd:element>
    <xsd:element name="CultureName" ma:index="20" nillable="true" ma:displayName="Culture Name" ma:internalName="CultureName">
      <xsd:simpleType>
        <xsd:restriction base="dms:Text"/>
      </xsd:simpleType>
    </xsd:element>
    <xsd:element name="AppVersion" ma:index="21" nillable="true" ma:displayName="App Version" ma:internalName="AppVersion">
      <xsd:simpleType>
        <xsd:restriction base="dms:Text"/>
      </xsd:simpleType>
    </xsd:element>
    <xsd:element name="TeamsChannelId" ma:index="22" nillable="true" ma:displayName="Teams Channel Id" ma:internalName="TeamsChannelId">
      <xsd:simpleType>
        <xsd:restriction base="dms:Text"/>
      </xsd:simpleType>
    </xsd:element>
    <xsd:element name="Owner" ma:index="2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4" nillable="true" ma:displayName="Math Settings" ma:internalName="Math_Settings">
      <xsd:simpleType>
        <xsd:restriction base="dms:Text"/>
      </xsd:simpleType>
    </xsd:element>
    <xsd:element name="DefaultSectionNames" ma:index="25" nillable="true" ma:displayName="Default Section Names" ma:internalName="DefaultSectionNames">
      <xsd:simpleType>
        <xsd:restriction base="dms:Note">
          <xsd:maxLength value="255"/>
        </xsd:restriction>
      </xsd:simpleType>
    </xsd:element>
    <xsd:element name="Templates" ma:index="26" nillable="true" ma:displayName="Templates" ma:internalName="Templates">
      <xsd:simpleType>
        <xsd:restriction base="dms:Note">
          <xsd:maxLength value="255"/>
        </xsd:restriction>
      </xsd:simpleType>
    </xsd:element>
    <xsd:element name="Teachers" ma:index="2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0" nillable="true" ma:displayName="Distribution Groups" ma:internalName="Distribution_Groups">
      <xsd:simpleType>
        <xsd:restriction base="dms:Note">
          <xsd:maxLength value="255"/>
        </xsd:restriction>
      </xsd:simpleType>
    </xsd:element>
    <xsd:element name="LMS_Mappings" ma:index="31" nillable="true" ma:displayName="LMS Mappings" ma:internalName="LMS_Mappings">
      <xsd:simpleType>
        <xsd:restriction base="dms:Note">
          <xsd:maxLength value="255"/>
        </xsd:restriction>
      </xsd:simpleType>
    </xsd:element>
    <xsd:element name="Invited_Teachers" ma:index="32" nillable="true" ma:displayName="Invited Teachers" ma:internalName="Invited_Teachers">
      <xsd:simpleType>
        <xsd:restriction base="dms:Note">
          <xsd:maxLength value="255"/>
        </xsd:restriction>
      </xsd:simpleType>
    </xsd:element>
    <xsd:element name="Invited_Students" ma:index="33" nillable="true" ma:displayName="Invited Students" ma:internalName="Invited_Students">
      <xsd:simpleType>
        <xsd:restriction base="dms:Note">
          <xsd:maxLength value="255"/>
        </xsd:restriction>
      </xsd:simpleType>
    </xsd:element>
    <xsd:element name="Self_Registration_Enabled" ma:index="34" nillable="true" ma:displayName="Self Registration Enabled" ma:internalName="Self_Registration_Enabled">
      <xsd:simpleType>
        <xsd:restriction base="dms:Boolean"/>
      </xsd:simpleType>
    </xsd:element>
    <xsd:element name="Has_Teacher_Only_SectionGroup" ma:index="35" nillable="true" ma:displayName="Has Teacher Only SectionGroup" ma:internalName="Has_Teacher_Only_SectionGroup">
      <xsd:simpleType>
        <xsd:restriction base="dms:Boolean"/>
      </xsd:simpleType>
    </xsd:element>
    <xsd:element name="Is_Collaboration_Space_Locked" ma:index="36" nillable="true" ma:displayName="Is Collaboration Space Locked" ma:internalName="Is_Collaboration_Space_Locked">
      <xsd:simpleType>
        <xsd:restriction base="dms:Boolean"/>
      </xsd:simpleType>
    </xsd:element>
    <xsd:element name="IsNotebookLocked" ma:index="37" nillable="true" ma:displayName="Is Notebook Locked" ma:internalName="IsNotebookLocked">
      <xsd:simpleType>
        <xsd:restriction base="dms:Boolean"/>
      </xsd:simpleType>
    </xsd:element>
    <xsd:element name="MediaServiceOCR" ma:index="38" nillable="true" ma:displayName="Extracted Text" ma:internalName="MediaServiceOCR" ma:readOnly="true">
      <xsd:simpleType>
        <xsd:restriction base="dms:Note">
          <xsd:maxLength value="255"/>
        </xsd:restriction>
      </xsd:simpleType>
    </xsd:element>
    <xsd:element name="MediaServiceDateTaken" ma:index="39" nillable="true" ma:displayName="MediaServiceDateTaken" ma:hidden="true" ma:internalName="MediaServiceDateTaken" ma:readOnly="true">
      <xsd:simpleType>
        <xsd:restriction base="dms:Text"/>
      </xsd:simpleType>
    </xsd:element>
    <xsd:element name="MediaServiceLocation" ma:index="4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390c77-bf2f-4204-8d98-50afff53e62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5D3D39-AC18-480D-869A-0C4C0C42CE15}">
  <ds:schemaRefs>
    <ds:schemaRef ds:uri="http://schemas.microsoft.com/sharepoint/v3/contenttype/forms"/>
  </ds:schemaRefs>
</ds:datastoreItem>
</file>

<file path=customXml/itemProps2.xml><?xml version="1.0" encoding="utf-8"?>
<ds:datastoreItem xmlns:ds="http://schemas.openxmlformats.org/officeDocument/2006/customXml" ds:itemID="{D7C470C1-7352-40E4-88FB-C253D24D63B0}">
  <ds:schemaRef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8a390c77-bf2f-4204-8d98-50afff53e625"/>
    <ds:schemaRef ds:uri="http://purl.org/dc/elements/1.1/"/>
    <ds:schemaRef ds:uri="http://www.w3.org/XML/1998/namespace"/>
    <ds:schemaRef ds:uri="38fd1dd8-7878-4448-b2d4-0b192908d33c"/>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9A7FF8FB-2D2F-4CCD-AE3C-319B466A30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fd1dd8-7878-4448-b2d4-0b192908d33c"/>
    <ds:schemaRef ds:uri="8a390c77-bf2f-4204-8d98-50afff53e6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Gallery</Template>
  <TotalTime>6121</TotalTime>
  <Words>1093</Words>
  <Application>Microsoft Office PowerPoint</Application>
  <PresentationFormat>Widescreen</PresentationFormat>
  <Paragraphs>125</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Gallery</vt:lpstr>
      <vt:lpstr>Northern Online Academy </vt:lpstr>
      <vt:lpstr>Northern Online Academy</vt:lpstr>
      <vt:lpstr>Northern Online Academy</vt:lpstr>
      <vt:lpstr>Northern Online Academy </vt:lpstr>
      <vt:lpstr>Northern Online Academy </vt:lpstr>
      <vt:lpstr>Northern Online Academy </vt:lpstr>
      <vt:lpstr>Northern Online Academy </vt:lpstr>
      <vt:lpstr>Northern Online Academy </vt:lpstr>
      <vt:lpstr>Northern Online Academy </vt:lpstr>
      <vt:lpstr>Northern Online Academy </vt:lpstr>
      <vt:lpstr>Northern Online Academy </vt:lpstr>
      <vt:lpstr>Northern Online Academy </vt:lpstr>
      <vt:lpstr>Northern Online Academy </vt:lpstr>
      <vt:lpstr>Northern Online Academy</vt:lpstr>
      <vt:lpstr>Northern Online Academy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Northern Online Academy</dc:title>
  <dc:creator>Ryan R. Edwards</dc:creator>
  <cp:lastModifiedBy>Ryan R. Edwards</cp:lastModifiedBy>
  <cp:revision>2</cp:revision>
  <dcterms:created xsi:type="dcterms:W3CDTF">2020-06-26T15:00:48Z</dcterms:created>
  <dcterms:modified xsi:type="dcterms:W3CDTF">2021-08-16T11:50:42Z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0x01010084A66C2F9060D445B2A292A8CFFE2B28</vt:lpwstr>
  </property>
</Properties>
</file>