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Lst>
  <p:sldSz cy="10058400" cx="7772400"/>
  <p:notesSz cx="6858000" cy="9144000"/>
  <p:embeddedFontLst>
    <p:embeddedFont>
      <p:font typeface="Roboto Black"/>
      <p:bold r:id="rId225"/>
      <p:boldItalic r:id="rId226"/>
    </p:embeddedFont>
    <p:embeddedFont>
      <p:font typeface="Roboto"/>
      <p:regular r:id="rId227"/>
      <p:bold r:id="rId228"/>
      <p:italic r:id="rId229"/>
      <p:boldItalic r:id="rId230"/>
    </p:embeddedFont>
    <p:embeddedFont>
      <p:font typeface="Roboto Medium"/>
      <p:regular r:id="rId231"/>
      <p:bold r:id="rId232"/>
      <p:italic r:id="rId233"/>
      <p:boldItalic r:id="rId234"/>
    </p:embeddedFont>
    <p:embeddedFont>
      <p:font typeface="Arial Narrow"/>
      <p:regular r:id="rId235"/>
      <p:bold r:id="rId236"/>
      <p:italic r:id="rId237"/>
      <p:boldItalic r:id="rId238"/>
    </p:embeddedFont>
    <p:embeddedFont>
      <p:font typeface="Merriweather"/>
      <p:regular r:id="rId239"/>
      <p:bold r:id="rId240"/>
      <p:italic r:id="rId241"/>
      <p:boldItalic r:id="rId2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D8C290-A2CA-4532-90AF-7CD5E79829A4}">
  <a:tblStyle styleId="{5CD8C290-A2CA-4532-90AF-7CD5E79829A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27ECC52-165C-4997-85F0-653D14E9DFFF}"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190" Type="http://schemas.openxmlformats.org/officeDocument/2006/relationships/slide" Target="slides/slide18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194" Type="http://schemas.openxmlformats.org/officeDocument/2006/relationships/slide" Target="slides/slide187.xml"/><Relationship Id="rId43" Type="http://schemas.openxmlformats.org/officeDocument/2006/relationships/slide" Target="slides/slide36.xml"/><Relationship Id="rId193" Type="http://schemas.openxmlformats.org/officeDocument/2006/relationships/slide" Target="slides/slide186.xml"/><Relationship Id="rId46" Type="http://schemas.openxmlformats.org/officeDocument/2006/relationships/slide" Target="slides/slide39.xml"/><Relationship Id="rId192" Type="http://schemas.openxmlformats.org/officeDocument/2006/relationships/slide" Target="slides/slide185.xml"/><Relationship Id="rId45" Type="http://schemas.openxmlformats.org/officeDocument/2006/relationships/slide" Target="slides/slide38.xml"/><Relationship Id="rId191" Type="http://schemas.openxmlformats.org/officeDocument/2006/relationships/slide" Target="slides/slide184.xml"/><Relationship Id="rId48" Type="http://schemas.openxmlformats.org/officeDocument/2006/relationships/slide" Target="slides/slide41.xml"/><Relationship Id="rId187" Type="http://schemas.openxmlformats.org/officeDocument/2006/relationships/slide" Target="slides/slide180.xml"/><Relationship Id="rId47" Type="http://schemas.openxmlformats.org/officeDocument/2006/relationships/slide" Target="slides/slide40.xml"/><Relationship Id="rId186" Type="http://schemas.openxmlformats.org/officeDocument/2006/relationships/slide" Target="slides/slide179.xml"/><Relationship Id="rId185" Type="http://schemas.openxmlformats.org/officeDocument/2006/relationships/slide" Target="slides/slide178.xml"/><Relationship Id="rId49" Type="http://schemas.openxmlformats.org/officeDocument/2006/relationships/slide" Target="slides/slide42.xml"/><Relationship Id="rId184" Type="http://schemas.openxmlformats.org/officeDocument/2006/relationships/slide" Target="slides/slide177.xml"/><Relationship Id="rId189" Type="http://schemas.openxmlformats.org/officeDocument/2006/relationships/slide" Target="slides/slide182.xml"/><Relationship Id="rId188" Type="http://schemas.openxmlformats.org/officeDocument/2006/relationships/slide" Target="slides/slide18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183" Type="http://schemas.openxmlformats.org/officeDocument/2006/relationships/slide" Target="slides/slide176.xml"/><Relationship Id="rId32" Type="http://schemas.openxmlformats.org/officeDocument/2006/relationships/slide" Target="slides/slide25.xml"/><Relationship Id="rId182" Type="http://schemas.openxmlformats.org/officeDocument/2006/relationships/slide" Target="slides/slide175.xml"/><Relationship Id="rId35" Type="http://schemas.openxmlformats.org/officeDocument/2006/relationships/slide" Target="slides/slide28.xml"/><Relationship Id="rId181" Type="http://schemas.openxmlformats.org/officeDocument/2006/relationships/slide" Target="slides/slide174.xml"/><Relationship Id="rId34" Type="http://schemas.openxmlformats.org/officeDocument/2006/relationships/slide" Target="slides/slide27.xml"/><Relationship Id="rId180" Type="http://schemas.openxmlformats.org/officeDocument/2006/relationships/slide" Target="slides/slide173.xml"/><Relationship Id="rId37" Type="http://schemas.openxmlformats.org/officeDocument/2006/relationships/slide" Target="slides/slide30.xml"/><Relationship Id="rId176" Type="http://schemas.openxmlformats.org/officeDocument/2006/relationships/slide" Target="slides/slide169.xml"/><Relationship Id="rId36" Type="http://schemas.openxmlformats.org/officeDocument/2006/relationships/slide" Target="slides/slide29.xml"/><Relationship Id="rId175" Type="http://schemas.openxmlformats.org/officeDocument/2006/relationships/slide" Target="slides/slide168.xml"/><Relationship Id="rId39" Type="http://schemas.openxmlformats.org/officeDocument/2006/relationships/slide" Target="slides/slide32.xml"/><Relationship Id="rId174" Type="http://schemas.openxmlformats.org/officeDocument/2006/relationships/slide" Target="slides/slide167.xml"/><Relationship Id="rId38" Type="http://schemas.openxmlformats.org/officeDocument/2006/relationships/slide" Target="slides/slide31.xml"/><Relationship Id="rId173" Type="http://schemas.openxmlformats.org/officeDocument/2006/relationships/slide" Target="slides/slide166.xml"/><Relationship Id="rId179" Type="http://schemas.openxmlformats.org/officeDocument/2006/relationships/slide" Target="slides/slide172.xml"/><Relationship Id="rId178" Type="http://schemas.openxmlformats.org/officeDocument/2006/relationships/slide" Target="slides/slide171.xml"/><Relationship Id="rId177" Type="http://schemas.openxmlformats.org/officeDocument/2006/relationships/slide" Target="slides/slide170.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98" Type="http://schemas.openxmlformats.org/officeDocument/2006/relationships/slide" Target="slides/slide191.xml"/><Relationship Id="rId14" Type="http://schemas.openxmlformats.org/officeDocument/2006/relationships/slide" Target="slides/slide7.xml"/><Relationship Id="rId197" Type="http://schemas.openxmlformats.org/officeDocument/2006/relationships/slide" Target="slides/slide190.xml"/><Relationship Id="rId17" Type="http://schemas.openxmlformats.org/officeDocument/2006/relationships/slide" Target="slides/slide10.xml"/><Relationship Id="rId196" Type="http://schemas.openxmlformats.org/officeDocument/2006/relationships/slide" Target="slides/slide189.xml"/><Relationship Id="rId16" Type="http://schemas.openxmlformats.org/officeDocument/2006/relationships/slide" Target="slides/slide9.xml"/><Relationship Id="rId195" Type="http://schemas.openxmlformats.org/officeDocument/2006/relationships/slide" Target="slides/slide188.xml"/><Relationship Id="rId19" Type="http://schemas.openxmlformats.org/officeDocument/2006/relationships/slide" Target="slides/slide12.xml"/><Relationship Id="rId18" Type="http://schemas.openxmlformats.org/officeDocument/2006/relationships/slide" Target="slides/slide11.xml"/><Relationship Id="rId199" Type="http://schemas.openxmlformats.org/officeDocument/2006/relationships/slide" Target="slides/slide192.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2.xml"/><Relationship Id="rId4" Type="http://schemas.openxmlformats.org/officeDocument/2006/relationships/tableStyles" Target="tableStyles.xml"/><Relationship Id="rId148" Type="http://schemas.openxmlformats.org/officeDocument/2006/relationships/slide" Target="slides/slide141.xml"/><Relationship Id="rId9" Type="http://schemas.openxmlformats.org/officeDocument/2006/relationships/slide" Target="slides/slide2.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5" Type="http://schemas.openxmlformats.org/officeDocument/2006/relationships/slideMaster" Target="slideMasters/slideMaster1.xml"/><Relationship Id="rId147" Type="http://schemas.openxmlformats.org/officeDocument/2006/relationships/slide" Target="slides/slide140.xml"/><Relationship Id="rId6" Type="http://schemas.openxmlformats.org/officeDocument/2006/relationships/slideMaster" Target="slideMasters/slideMaster2.xml"/><Relationship Id="rId146" Type="http://schemas.openxmlformats.org/officeDocument/2006/relationships/slide" Target="slides/slide139.xml"/><Relationship Id="rId7" Type="http://schemas.openxmlformats.org/officeDocument/2006/relationships/notesMaster" Target="notesMasters/notesMaster1.xml"/><Relationship Id="rId145" Type="http://schemas.openxmlformats.org/officeDocument/2006/relationships/slide" Target="slides/slide138.xml"/><Relationship Id="rId8" Type="http://schemas.openxmlformats.org/officeDocument/2006/relationships/slide" Target="slides/slide1.xml"/><Relationship Id="rId144" Type="http://schemas.openxmlformats.org/officeDocument/2006/relationships/slide" Target="slides/slide137.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172" Type="http://schemas.openxmlformats.org/officeDocument/2006/relationships/slide" Target="slides/slide165.xml"/><Relationship Id="rId65" Type="http://schemas.openxmlformats.org/officeDocument/2006/relationships/slide" Target="slides/slide58.xml"/><Relationship Id="rId171" Type="http://schemas.openxmlformats.org/officeDocument/2006/relationships/slide" Target="slides/slide164.xml"/><Relationship Id="rId68" Type="http://schemas.openxmlformats.org/officeDocument/2006/relationships/slide" Target="slides/slide61.xml"/><Relationship Id="rId170" Type="http://schemas.openxmlformats.org/officeDocument/2006/relationships/slide" Target="slides/slide163.xml"/><Relationship Id="rId67" Type="http://schemas.openxmlformats.org/officeDocument/2006/relationships/slide" Target="slides/slide60.xml"/><Relationship Id="rId60" Type="http://schemas.openxmlformats.org/officeDocument/2006/relationships/slide" Target="slides/slide53.xml"/><Relationship Id="rId165" Type="http://schemas.openxmlformats.org/officeDocument/2006/relationships/slide" Target="slides/slide158.xml"/><Relationship Id="rId69" Type="http://schemas.openxmlformats.org/officeDocument/2006/relationships/slide" Target="slides/slide62.xml"/><Relationship Id="rId164" Type="http://schemas.openxmlformats.org/officeDocument/2006/relationships/slide" Target="slides/slide157.xml"/><Relationship Id="rId163" Type="http://schemas.openxmlformats.org/officeDocument/2006/relationships/slide" Target="slides/slide156.xml"/><Relationship Id="rId162" Type="http://schemas.openxmlformats.org/officeDocument/2006/relationships/slide" Target="slides/slide155.xml"/><Relationship Id="rId169" Type="http://schemas.openxmlformats.org/officeDocument/2006/relationships/slide" Target="slides/slide162.xml"/><Relationship Id="rId168" Type="http://schemas.openxmlformats.org/officeDocument/2006/relationships/slide" Target="slides/slide161.xml"/><Relationship Id="rId167" Type="http://schemas.openxmlformats.org/officeDocument/2006/relationships/slide" Target="slides/slide160.xml"/><Relationship Id="rId166" Type="http://schemas.openxmlformats.org/officeDocument/2006/relationships/slide" Target="slides/slide159.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161" Type="http://schemas.openxmlformats.org/officeDocument/2006/relationships/slide" Target="slides/slide154.xml"/><Relationship Id="rId54" Type="http://schemas.openxmlformats.org/officeDocument/2006/relationships/slide" Target="slides/slide47.xml"/><Relationship Id="rId160" Type="http://schemas.openxmlformats.org/officeDocument/2006/relationships/slide" Target="slides/slide153.xml"/><Relationship Id="rId57" Type="http://schemas.openxmlformats.org/officeDocument/2006/relationships/slide" Target="slides/slide50.xml"/><Relationship Id="rId56" Type="http://schemas.openxmlformats.org/officeDocument/2006/relationships/slide" Target="slides/slide49.xml"/><Relationship Id="rId159" Type="http://schemas.openxmlformats.org/officeDocument/2006/relationships/slide" Target="slides/slide152.xml"/><Relationship Id="rId59" Type="http://schemas.openxmlformats.org/officeDocument/2006/relationships/slide" Target="slides/slide52.xml"/><Relationship Id="rId154" Type="http://schemas.openxmlformats.org/officeDocument/2006/relationships/slide" Target="slides/slide147.xml"/><Relationship Id="rId58" Type="http://schemas.openxmlformats.org/officeDocument/2006/relationships/slide" Target="slides/slide51.xml"/><Relationship Id="rId153" Type="http://schemas.openxmlformats.org/officeDocument/2006/relationships/slide" Target="slides/slide146.xml"/><Relationship Id="rId152" Type="http://schemas.openxmlformats.org/officeDocument/2006/relationships/slide" Target="slides/slide145.xml"/><Relationship Id="rId151" Type="http://schemas.openxmlformats.org/officeDocument/2006/relationships/slide" Target="slides/slide144.xml"/><Relationship Id="rId158" Type="http://schemas.openxmlformats.org/officeDocument/2006/relationships/slide" Target="slides/slide151.xml"/><Relationship Id="rId157" Type="http://schemas.openxmlformats.org/officeDocument/2006/relationships/slide" Target="slides/slide150.xml"/><Relationship Id="rId156" Type="http://schemas.openxmlformats.org/officeDocument/2006/relationships/slide" Target="slides/slide149.xml"/><Relationship Id="rId155" Type="http://schemas.openxmlformats.org/officeDocument/2006/relationships/slide" Target="slides/slide148.xml"/><Relationship Id="rId107" Type="http://schemas.openxmlformats.org/officeDocument/2006/relationships/slide" Target="slides/slide100.xml"/><Relationship Id="rId228" Type="http://schemas.openxmlformats.org/officeDocument/2006/relationships/font" Target="fonts/Roboto-bold.fntdata"/><Relationship Id="rId106" Type="http://schemas.openxmlformats.org/officeDocument/2006/relationships/slide" Target="slides/slide99.xml"/><Relationship Id="rId227" Type="http://schemas.openxmlformats.org/officeDocument/2006/relationships/font" Target="fonts/Roboto-regular.fntdata"/><Relationship Id="rId105" Type="http://schemas.openxmlformats.org/officeDocument/2006/relationships/slide" Target="slides/slide98.xml"/><Relationship Id="rId226" Type="http://schemas.openxmlformats.org/officeDocument/2006/relationships/font" Target="fonts/RobotoBlack-boldItalic.fntdata"/><Relationship Id="rId104" Type="http://schemas.openxmlformats.org/officeDocument/2006/relationships/slide" Target="slides/slide97.xml"/><Relationship Id="rId225" Type="http://schemas.openxmlformats.org/officeDocument/2006/relationships/font" Target="fonts/RobotoBlack-bold.fntdata"/><Relationship Id="rId109" Type="http://schemas.openxmlformats.org/officeDocument/2006/relationships/slide" Target="slides/slide102.xml"/><Relationship Id="rId108" Type="http://schemas.openxmlformats.org/officeDocument/2006/relationships/slide" Target="slides/slide101.xml"/><Relationship Id="rId229" Type="http://schemas.openxmlformats.org/officeDocument/2006/relationships/font" Target="fonts/Roboto-italic.fntdata"/><Relationship Id="rId220" Type="http://schemas.openxmlformats.org/officeDocument/2006/relationships/slide" Target="slides/slide213.xml"/><Relationship Id="rId103" Type="http://schemas.openxmlformats.org/officeDocument/2006/relationships/slide" Target="slides/slide96.xml"/><Relationship Id="rId224" Type="http://schemas.openxmlformats.org/officeDocument/2006/relationships/slide" Target="slides/slide217.xml"/><Relationship Id="rId102" Type="http://schemas.openxmlformats.org/officeDocument/2006/relationships/slide" Target="slides/slide95.xml"/><Relationship Id="rId223" Type="http://schemas.openxmlformats.org/officeDocument/2006/relationships/slide" Target="slides/slide216.xml"/><Relationship Id="rId101" Type="http://schemas.openxmlformats.org/officeDocument/2006/relationships/slide" Target="slides/slide94.xml"/><Relationship Id="rId222" Type="http://schemas.openxmlformats.org/officeDocument/2006/relationships/slide" Target="slides/slide215.xml"/><Relationship Id="rId100" Type="http://schemas.openxmlformats.org/officeDocument/2006/relationships/slide" Target="slides/slide93.xml"/><Relationship Id="rId221" Type="http://schemas.openxmlformats.org/officeDocument/2006/relationships/slide" Target="slides/slide214.xml"/><Relationship Id="rId217" Type="http://schemas.openxmlformats.org/officeDocument/2006/relationships/slide" Target="slides/slide210.xml"/><Relationship Id="rId216" Type="http://schemas.openxmlformats.org/officeDocument/2006/relationships/slide" Target="slides/slide209.xml"/><Relationship Id="rId215" Type="http://schemas.openxmlformats.org/officeDocument/2006/relationships/slide" Target="slides/slide208.xml"/><Relationship Id="rId214" Type="http://schemas.openxmlformats.org/officeDocument/2006/relationships/slide" Target="slides/slide207.xml"/><Relationship Id="rId219" Type="http://schemas.openxmlformats.org/officeDocument/2006/relationships/slide" Target="slides/slide212.xml"/><Relationship Id="rId218" Type="http://schemas.openxmlformats.org/officeDocument/2006/relationships/slide" Target="slides/slide211.xml"/><Relationship Id="rId213" Type="http://schemas.openxmlformats.org/officeDocument/2006/relationships/slide" Target="slides/slide206.xml"/><Relationship Id="rId212" Type="http://schemas.openxmlformats.org/officeDocument/2006/relationships/slide" Target="slides/slide205.xml"/><Relationship Id="rId211" Type="http://schemas.openxmlformats.org/officeDocument/2006/relationships/slide" Target="slides/slide204.xml"/><Relationship Id="rId210" Type="http://schemas.openxmlformats.org/officeDocument/2006/relationships/slide" Target="slides/slide203.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121" Type="http://schemas.openxmlformats.org/officeDocument/2006/relationships/slide" Target="slides/slide114.xml"/><Relationship Id="rId242" Type="http://schemas.openxmlformats.org/officeDocument/2006/relationships/font" Target="fonts/Merriweather-boldItalic.fntdata"/><Relationship Id="rId120" Type="http://schemas.openxmlformats.org/officeDocument/2006/relationships/slide" Target="slides/slide113.xml"/><Relationship Id="rId241" Type="http://schemas.openxmlformats.org/officeDocument/2006/relationships/font" Target="fonts/Merriweather-italic.fntdata"/><Relationship Id="rId240" Type="http://schemas.openxmlformats.org/officeDocument/2006/relationships/font" Target="fonts/Merriweather-bold.fntdata"/><Relationship Id="rId125" Type="http://schemas.openxmlformats.org/officeDocument/2006/relationships/slide" Target="slides/slide118.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99" Type="http://schemas.openxmlformats.org/officeDocument/2006/relationships/slide" Target="slides/slide92.xml"/><Relationship Id="rId98" Type="http://schemas.openxmlformats.org/officeDocument/2006/relationships/slide" Target="slides/slide91.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239" Type="http://schemas.openxmlformats.org/officeDocument/2006/relationships/font" Target="fonts/Merriweather-regular.fntdata"/><Relationship Id="rId117" Type="http://schemas.openxmlformats.org/officeDocument/2006/relationships/slide" Target="slides/slide110.xml"/><Relationship Id="rId238" Type="http://schemas.openxmlformats.org/officeDocument/2006/relationships/font" Target="fonts/ArialNarrow-boldItalic.fntdata"/><Relationship Id="rId116" Type="http://schemas.openxmlformats.org/officeDocument/2006/relationships/slide" Target="slides/slide109.xml"/><Relationship Id="rId237" Type="http://schemas.openxmlformats.org/officeDocument/2006/relationships/font" Target="fonts/ArialNarrow-italic.fntdata"/><Relationship Id="rId115" Type="http://schemas.openxmlformats.org/officeDocument/2006/relationships/slide" Target="slides/slide108.xml"/><Relationship Id="rId236" Type="http://schemas.openxmlformats.org/officeDocument/2006/relationships/font" Target="fonts/ArialNarrow-bold.fntdata"/><Relationship Id="rId119" Type="http://schemas.openxmlformats.org/officeDocument/2006/relationships/slide" Target="slides/slide112.xml"/><Relationship Id="rId110" Type="http://schemas.openxmlformats.org/officeDocument/2006/relationships/slide" Target="slides/slide103.xml"/><Relationship Id="rId231" Type="http://schemas.openxmlformats.org/officeDocument/2006/relationships/font" Target="fonts/RobotoMedium-regular.fntdata"/><Relationship Id="rId230" Type="http://schemas.openxmlformats.org/officeDocument/2006/relationships/font" Target="fonts/Roboto-boldItalic.fntdata"/><Relationship Id="rId114" Type="http://schemas.openxmlformats.org/officeDocument/2006/relationships/slide" Target="slides/slide107.xml"/><Relationship Id="rId235" Type="http://schemas.openxmlformats.org/officeDocument/2006/relationships/font" Target="fonts/ArialNarrow-regular.fntdata"/><Relationship Id="rId113" Type="http://schemas.openxmlformats.org/officeDocument/2006/relationships/slide" Target="slides/slide106.xml"/><Relationship Id="rId234" Type="http://schemas.openxmlformats.org/officeDocument/2006/relationships/font" Target="fonts/RobotoMedium-boldItalic.fntdata"/><Relationship Id="rId112" Type="http://schemas.openxmlformats.org/officeDocument/2006/relationships/slide" Target="slides/slide105.xml"/><Relationship Id="rId233" Type="http://schemas.openxmlformats.org/officeDocument/2006/relationships/font" Target="fonts/RobotoMedium-italic.fntdata"/><Relationship Id="rId111" Type="http://schemas.openxmlformats.org/officeDocument/2006/relationships/slide" Target="slides/slide104.xml"/><Relationship Id="rId232" Type="http://schemas.openxmlformats.org/officeDocument/2006/relationships/font" Target="fonts/RobotoMedium-bold.fntdata"/><Relationship Id="rId206" Type="http://schemas.openxmlformats.org/officeDocument/2006/relationships/slide" Target="slides/slide199.xml"/><Relationship Id="rId205" Type="http://schemas.openxmlformats.org/officeDocument/2006/relationships/slide" Target="slides/slide198.xml"/><Relationship Id="rId204" Type="http://schemas.openxmlformats.org/officeDocument/2006/relationships/slide" Target="slides/slide197.xml"/><Relationship Id="rId203" Type="http://schemas.openxmlformats.org/officeDocument/2006/relationships/slide" Target="slides/slide196.xml"/><Relationship Id="rId209" Type="http://schemas.openxmlformats.org/officeDocument/2006/relationships/slide" Target="slides/slide202.xml"/><Relationship Id="rId208" Type="http://schemas.openxmlformats.org/officeDocument/2006/relationships/slide" Target="slides/slide201.xml"/><Relationship Id="rId207" Type="http://schemas.openxmlformats.org/officeDocument/2006/relationships/slide" Target="slides/slide200.xml"/><Relationship Id="rId202" Type="http://schemas.openxmlformats.org/officeDocument/2006/relationships/slide" Target="slides/slide195.xml"/><Relationship Id="rId201" Type="http://schemas.openxmlformats.org/officeDocument/2006/relationships/slide" Target="slides/slide194.xml"/><Relationship Id="rId200" Type="http://schemas.openxmlformats.org/officeDocument/2006/relationships/slide" Target="slides/slide1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3" name="Google Shape;1343;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6" name="Google Shape;1446;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8" name="Google Shape;1458;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9" name="Google Shape;1539;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4" name="Google Shape;1564;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4" name="Google Shape;1594;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0" name="Google Shape;1600;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2" name="Google Shape;1612;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7" name="Google Shape;1637;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7" name="Google Shape;1667;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ec93b02287_0_2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ec93b02287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ec93b02287_0_2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ec93b0228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ec93b02287_0_2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ec93b0228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ec93b02287_0_2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ec93b0228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5" name="Google Shape;805;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8" name="Google Shape;68;p15"/>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15"/>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 name="Google Shape;72;p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sp>
        <p:nvSpPr>
          <p:cNvPr id="74" name="Google Shape;74;p17"/>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6" name="Google Shape;76;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8"/>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8"/>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8"/>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 name="Shape 85"/>
        <p:cNvGrpSpPr/>
        <p:nvPr/>
      </p:nvGrpSpPr>
      <p:grpSpPr>
        <a:xfrm>
          <a:off x="0" y="0"/>
          <a:ext cx="0" cy="0"/>
          <a:chOff x="0" y="0"/>
          <a:chExt cx="0" cy="0"/>
        </a:xfrm>
      </p:grpSpPr>
      <p:sp>
        <p:nvSpPr>
          <p:cNvPr id="86" name="Google Shape;86;p20"/>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20"/>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sp>
        <p:nvSpPr>
          <p:cNvPr id="90" name="Google Shape;90;p21"/>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1" name="Google Shape;91;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22"/>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2"/>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5" name="Google Shape;95;p22"/>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 name="Google Shape;96;p22"/>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7" name="Google Shape;97;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23"/>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0" name="Google Shape;100;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1" name="Shape 101"/>
        <p:cNvGrpSpPr/>
        <p:nvPr/>
      </p:nvGrpSpPr>
      <p:grpSpPr>
        <a:xfrm>
          <a:off x="0" y="0"/>
          <a:ext cx="0" cy="0"/>
          <a:chOff x="0" y="0"/>
          <a:chExt cx="0" cy="0"/>
        </a:xfrm>
      </p:grpSpPr>
      <p:sp>
        <p:nvSpPr>
          <p:cNvPr id="102" name="Google Shape;102;p24"/>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3" name="Google Shape;103;p24"/>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4" name="Google Shape;104;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07" name="Shape 107"/>
        <p:cNvGrpSpPr/>
        <p:nvPr/>
      </p:nvGrpSpPr>
      <p:grpSpPr>
        <a:xfrm>
          <a:off x="0" y="0"/>
          <a:ext cx="0" cy="0"/>
          <a:chOff x="0" y="0"/>
          <a:chExt cx="0" cy="0"/>
        </a:xfrm>
      </p:grpSpPr>
      <p:sp>
        <p:nvSpPr>
          <p:cNvPr id="108" name="Google Shape;108;p26"/>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6"/>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6"/>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p14"/>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1" name="Google Shape;61;p14"/>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100"/>
              <a:t>Comprehensive Safe School Plan</a:t>
            </a:r>
            <a:endParaRPr sz="1100"/>
          </a:p>
        </p:txBody>
      </p:sp>
      <p:cxnSp>
        <p:nvCxnSpPr>
          <p:cNvPr id="62" name="Google Shape;62;p14"/>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63" name="Google Shape;63;p14"/>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64" name="Google Shape;64;p14"/>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D9D9D9"/>
                </a:solidFill>
              </a:rPr>
              <a:t>Rev. 11/14/2022</a:t>
            </a:r>
            <a:endParaRPr sz="1000">
              <a:solidFill>
                <a:srgbClr val="D9D9D9"/>
              </a:solidFill>
            </a:endParaRPr>
          </a:p>
        </p:txBody>
      </p:sp>
      <p:sp>
        <p:nvSpPr>
          <p:cNvPr id="65" name="Google Shape;65;p14"/>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8.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hyperlink" Target="https://www.childwelfare.gov/can"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hyperlink" Target="http://www.ed.gov"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hyperlink" Target="https://www.pbvusd.k12.ca.us/departments/educational-services/complaint-assista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file/d/1m9S8s4jARtPhn8CyqDarg1s0OJQXFGvv/view?usp=drive_link"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hyperlink" Target="https://www.pbvusd.k12.ca.us/" TargetMode="External"/><Relationship Id="rId4" Type="http://schemas.openxmlformats.org/officeDocument/2006/relationships/hyperlink" Target="https://www.pbvusd.k12.ca.us/departments/educational-services/complaint-assistance" TargetMode="External"/><Relationship Id="rId5" Type="http://schemas.openxmlformats.org/officeDocument/2006/relationships/hyperlink" Target="https://www.pbvusd.k12.ca.us/families/title-ix-information" TargetMode="External"/><Relationship Id="rId6" Type="http://schemas.openxmlformats.org/officeDocument/2006/relationships/hyperlink" Target="https://www.pbvusd.k12.ca.us/families/district-parent-information-bookle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hyperlink" Target="mailto:jirvin@pbvusd.k12.ca.u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drive.google.com/file/d/1oR2Y-ymosFA50-I_SpFJA8sWvrtosU1a/view?usp=drive_link" TargetMode="External"/><Relationship Id="rId5" Type="http://schemas.openxmlformats.org/officeDocument/2006/relationships/hyperlink" Target="https://resources.finalsite.net/images/v1693001065/pbvusdk12caus/rcvyhdlapvxdhnfi9z3p/23-24ParentInformationBookletEnglish.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1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6.png"/><Relationship Id="rId4" Type="http://schemas.openxmlformats.org/officeDocument/2006/relationships/hyperlink" Target="https://drive.google.com/file/d/1XyetQDAjwHRQp8sy8cwlF4gBmO_1xhI3/view?usp=drive_link" TargetMode="External"/><Relationship Id="rId5" Type="http://schemas.openxmlformats.org/officeDocument/2006/relationships/hyperlink" Target="https://drive.google.com/file/d/1XyetQDAjwHRQp8sy8cwlF4gBmO_1xhI3/view?usp=drive_link"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pbvusd.k12.ca.us/about-us/district-strategic-pla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cs.google.com/document/d/1wm5EdBfmy74WZP_QVKgVxqJalFhWLQUy3n25sagNoes/edit" TargetMode="External"/><Relationship Id="rId4" Type="http://schemas.openxmlformats.org/officeDocument/2006/relationships/image" Target="../media/image6.png"/><Relationship Id="rId5"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www.csba.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https://docs.google.com/document/d/1JBr4T4aPeQ3ZWoFDBigzgNbThUBfAUX8clD7lwZZxfM/edi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114" name="Shape 114"/>
        <p:cNvGrpSpPr/>
        <p:nvPr/>
      </p:nvGrpSpPr>
      <p:grpSpPr>
        <a:xfrm>
          <a:off x="0" y="0"/>
          <a:ext cx="0" cy="0"/>
          <a:chOff x="0" y="0"/>
          <a:chExt cx="0" cy="0"/>
        </a:xfrm>
      </p:grpSpPr>
      <p:sp>
        <p:nvSpPr>
          <p:cNvPr id="115" name="Google Shape;115;p27"/>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116" name="Google Shape;116;p27"/>
          <p:cNvSpPr txBox="1"/>
          <p:nvPr/>
        </p:nvSpPr>
        <p:spPr>
          <a:xfrm>
            <a:off x="992250" y="8087025"/>
            <a:ext cx="57879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500">
                <a:solidFill>
                  <a:srgbClr val="FFFFFF"/>
                </a:solidFill>
                <a:latin typeface="Roboto"/>
                <a:ea typeface="Roboto"/>
                <a:cs typeface="Roboto"/>
                <a:sym typeface="Roboto"/>
              </a:rPr>
              <a:t>Fred L. Thompson Junior High School</a:t>
            </a:r>
            <a:endParaRPr sz="2500">
              <a:solidFill>
                <a:srgbClr val="FFFFFF"/>
              </a:solidFill>
            </a:endParaRPr>
          </a:p>
        </p:txBody>
      </p:sp>
      <p:sp>
        <p:nvSpPr>
          <p:cNvPr id="117" name="Google Shape;117;p27"/>
          <p:cNvSpPr txBox="1"/>
          <p:nvPr/>
        </p:nvSpPr>
        <p:spPr>
          <a:xfrm>
            <a:off x="357600" y="4357600"/>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6000">
              <a:solidFill>
                <a:srgbClr val="FFFFFF"/>
              </a:solidFill>
              <a:highlight>
                <a:srgbClr val="6FA8DC"/>
              </a:highlight>
            </a:endParaRPr>
          </a:p>
        </p:txBody>
      </p:sp>
      <p:pic>
        <p:nvPicPr>
          <p:cNvPr id="118" name="Google Shape;118;p27"/>
          <p:cNvPicPr preferRelativeResize="0"/>
          <p:nvPr/>
        </p:nvPicPr>
        <p:blipFill>
          <a:blip r:embed="rId3">
            <a:alphaModFix/>
          </a:blip>
          <a:stretch>
            <a:fillRect/>
          </a:stretch>
        </p:blipFill>
        <p:spPr>
          <a:xfrm>
            <a:off x="1814000" y="3666975"/>
            <a:ext cx="4144399" cy="4144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36"/>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11</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30</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35</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45</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54</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a:t>
            </a:r>
            <a:r>
              <a:rPr lang="en" sz="1200"/>
              <a:t>79</a:t>
            </a:r>
            <a:r>
              <a:rPr lang="en" sz="1200">
                <a:solidFill>
                  <a:srgbClr val="000000"/>
                </a:solidFill>
              </a:rPr>
              <a:t> </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a:t>
            </a:r>
            <a:r>
              <a:rPr lang="en" sz="1200">
                <a:solidFill>
                  <a:srgbClr val="000000"/>
                </a:solidFill>
              </a:rPr>
              <a:t> </a:t>
            </a:r>
            <a:r>
              <a:rPr lang="en" sz="1200"/>
              <a:t>81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82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89" name="Google Shape;189;p36"/>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90" name="Google Shape;190;p36"/>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26"/>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6" name="Google Shape;956;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27"/>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62" name="Google Shape;962;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28"/>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8" name="Google Shape;968;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29"/>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4" name="Google Shape;974;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30"/>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0" name="Google Shape;980;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31"/>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6" name="Google Shape;986;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32"/>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92" name="Google Shape;992;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33"/>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98" name="Google Shape;998;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34"/>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4" name="Google Shape;1004;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35"/>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1010" name="Google Shape;1010;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3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7"/>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98" name="Google Shape;198;p37"/>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136"/>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6" name="Google Shape;1016;p13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1017" name="Google Shape;1017;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37"/>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3" name="Google Shape;1023;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38"/>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29" name="Google Shape;1029;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39"/>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5" name="Google Shape;1035;p139"/>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1036" name="Google Shape;1036;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40"/>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2" name="Google Shape;1042;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41"/>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8" name="Google Shape;1048;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42"/>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54" name="Google Shape;1054;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43"/>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60" name="Google Shape;1060;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44"/>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66" name="Google Shape;1066;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45"/>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72" name="Google Shape;1072;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8"/>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204" name="Google Shape;204;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5" name="Google Shape;205;p38"/>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46"/>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8" name="Google Shape;1078;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47"/>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4" name="Google Shape;1084;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48"/>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0" name="Google Shape;1090;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49"/>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96" name="Google Shape;1096;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50"/>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102" name="Google Shape;1102;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51"/>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8" name="Google Shape;1108;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52"/>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14" name="Google Shape;1114;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53"/>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0" name="Google Shape;1120;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154"/>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126" name="Google Shape;1126;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55"/>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2" name="Google Shape;1132;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1" name="Google Shape;211;p39"/>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56"/>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8" name="Google Shape;1138;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5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44" name="Google Shape;1144;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58"/>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50" name="Google Shape;1150;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59"/>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56" name="Google Shape;1156;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60"/>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62" name="Google Shape;1162;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161"/>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68" name="Google Shape;1168;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162"/>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74" name="Google Shape;1174;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63"/>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80" name="Google Shape;1180;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64"/>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6" name="Google Shape;1186;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65"/>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92" name="Google Shape;1192;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7" name="Google Shape;217;p40"/>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66"/>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98" name="Google Shape;1198;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67"/>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04" name="Google Shape;1204;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168"/>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210" name="Google Shape;1210;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169"/>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16" name="Google Shape;1216;p169"/>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217" name="Google Shape;1217;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70"/>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223" name="Google Shape;1223;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171"/>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229" name="Google Shape;1229;p171"/>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30" name="Google Shape;1230;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72"/>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36" name="Google Shape;1236;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73"/>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42" name="Google Shape;1242;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74"/>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248" name="Google Shape;1248;p174"/>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9" name="Google Shape;1249;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75"/>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5" name="Google Shape;1255;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3" name="Google Shape;223;p41"/>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76"/>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1" name="Google Shape;1261;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p17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67" name="Google Shape;1267;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178"/>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73" name="Google Shape;1273;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79"/>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9" name="Google Shape;1279;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80"/>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5" name="Google Shape;1285;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181"/>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1" name="Google Shape;1291;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82"/>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7" name="Google Shape;1297;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83"/>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3" name="Google Shape;1303;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84"/>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309" name="Google Shape;1309;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85"/>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315" name="Google Shape;1315;p185"/>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6" name="Google Shape;1316;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9" name="Google Shape;229;p42"/>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230" name="Google Shape;230;p42"/>
          <p:cNvGraphicFramePr/>
          <p:nvPr/>
        </p:nvGraphicFramePr>
        <p:xfrm>
          <a:off x="589125" y="1246275"/>
          <a:ext cx="3000000" cy="3000000"/>
        </p:xfrm>
        <a:graphic>
          <a:graphicData uri="http://schemas.openxmlformats.org/drawingml/2006/table">
            <a:tbl>
              <a:tblPr>
                <a:noFill/>
                <a:tableStyleId>{5CD8C290-A2CA-4532-90AF-7CD5E79829A4}</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Michael Brasier</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Dr. Arika Jackson</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Nancy Morrissey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
        <p:nvSpPr>
          <p:cNvPr id="231" name="Google Shape;231;p42"/>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232" name="Google Shape;232;p42"/>
          <p:cNvGraphicFramePr/>
          <p:nvPr/>
        </p:nvGraphicFramePr>
        <p:xfrm>
          <a:off x="589125" y="7653688"/>
          <a:ext cx="3000000" cy="3000000"/>
        </p:xfrm>
        <a:graphic>
          <a:graphicData uri="http://schemas.openxmlformats.org/drawingml/2006/table">
            <a:tbl>
              <a:tblPr>
                <a:noFill/>
                <a:tableStyleId>{5CD8C290-A2CA-4532-90AF-7CD5E79829A4}</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t>Front </a:t>
                      </a:r>
                      <a:r>
                        <a:rPr lang="en" sz="1200">
                          <a:solidFill>
                            <a:srgbClr val="000000"/>
                          </a:solidFill>
                        </a:rPr>
                        <a:t>Office Conference Room (Academic Counselor, AP or Principal</a:t>
                      </a:r>
                      <a:r>
                        <a:rPr lang="en" sz="1200"/>
                        <a:t>’s office)</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rgbClr val="000000"/>
                          </a:solidFill>
                        </a:rPr>
                        <a:t>The child may select another staff member </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bl>
          </a:graphicData>
        </a:graphic>
      </p:graphicFrame>
      <p:sp>
        <p:nvSpPr>
          <p:cNvPr id="233" name="Google Shape;233;p42"/>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86"/>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2" name="Google Shape;1322;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187"/>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8" name="Google Shape;1328;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88"/>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34" name="Google Shape;1334;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89"/>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0" name="Google Shape;1340;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190"/>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6" name="Google Shape;1346;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191"/>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2" name="Google Shape;1352;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192"/>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58" name="Google Shape;1358;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93"/>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4" name="Google Shape;1364;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94"/>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0" name="Google Shape;1370;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9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76" name="Google Shape;1376;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43"/>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240" name="Google Shape;240;p43"/>
          <p:cNvGraphicFramePr/>
          <p:nvPr/>
        </p:nvGraphicFramePr>
        <p:xfrm>
          <a:off x="669213" y="3430813"/>
          <a:ext cx="3000000" cy="3000000"/>
        </p:xfrm>
        <a:graphic>
          <a:graphicData uri="http://schemas.openxmlformats.org/drawingml/2006/table">
            <a:tbl>
              <a:tblPr>
                <a:noFill/>
                <a:tableStyleId>{5CD8C290-A2CA-4532-90AF-7CD5E79829A4}</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200">
                          <a:solidFill>
                            <a:schemeClr val="dk1"/>
                          </a:solidFill>
                        </a:rPr>
                        <a:t>Michael Brasier</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241" name="Google Shape;241;p43"/>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242" name="Google Shape;242;p43"/>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96"/>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82" name="Google Shape;1382;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97"/>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88" name="Google Shape;1388;p197"/>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89" name="Google Shape;1389;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98"/>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95" name="Google Shape;1395;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9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401" name="Google Shape;1401;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200"/>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7" name="Google Shape;1407;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201"/>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13" name="Google Shape;1413;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202"/>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19" name="Google Shape;1419;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203"/>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5" name="Google Shape;1425;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204"/>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1" name="Google Shape;1431;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20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37" name="Google Shape;1437;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8" name="Google Shape;248;p44"/>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4"/>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250" name="Google Shape;250;p44"/>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206"/>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43" name="Google Shape;1443;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207"/>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49" name="Google Shape;1449;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208"/>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55" name="Google Shape;1455;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209"/>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61" name="Google Shape;1461;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210"/>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67" name="Google Shape;1467;p210"/>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68" name="Google Shape;1468;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211"/>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74" name="Google Shape;1474;p211"/>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75" name="Google Shape;1475;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212"/>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81" name="Google Shape;1481;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213"/>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7" name="Google Shape;1487;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14"/>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93" name="Google Shape;1493;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21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99" name="Google Shape;1499;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254" name="Shape 254"/>
        <p:cNvGrpSpPr/>
        <p:nvPr/>
      </p:nvGrpSpPr>
      <p:grpSpPr>
        <a:xfrm>
          <a:off x="0" y="0"/>
          <a:ext cx="0" cy="0"/>
          <a:chOff x="0" y="0"/>
          <a:chExt cx="0" cy="0"/>
        </a:xfrm>
      </p:grpSpPr>
      <p:sp>
        <p:nvSpPr>
          <p:cNvPr id="255" name="Google Shape;255;p45"/>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45"/>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7" name="Google Shape;257;p45"/>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58" name="Google Shape;258;p45"/>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16"/>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5" name="Google Shape;1505;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17"/>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511" name="Google Shape;1511;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218"/>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517" name="Google Shape;1517;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219"/>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523" name="Google Shape;1523;p219"/>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524" name="Google Shape;1524;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220"/>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530" name="Google Shape;1530;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536" name="Google Shape;1536;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222"/>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42" name="Google Shape;1542;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223"/>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8" name="Google Shape;1548;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224"/>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4" name="Google Shape;1554;p224"/>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55" name="Google Shape;1555;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22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1" name="Google Shape;1561;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124" name="Google Shape;124;p28"/>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 name="Google Shape;125;p28"/>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126" name="Google Shape;126;p28"/>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4" name="Google Shape;264;p46"/>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65" name="Google Shape;265;p46"/>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226"/>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7" name="Google Shape;1567;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227"/>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3" name="Google Shape;1573;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22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79" name="Google Shape;1579;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229"/>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5" name="Google Shape;1585;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23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91" name="Google Shape;1591;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231"/>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97" name="Google Shape;1597;p2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232"/>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03" name="Google Shape;1603;p2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233"/>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09" name="Google Shape;1609;p2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34"/>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615" name="Google Shape;1615;p2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23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621" name="Google Shape;1621;p2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71" name="Google Shape;271;p47"/>
          <p:cNvGraphicFramePr/>
          <p:nvPr/>
        </p:nvGraphicFramePr>
        <p:xfrm>
          <a:off x="509575" y="1765625"/>
          <a:ext cx="3000000" cy="3000000"/>
        </p:xfrm>
        <a:graphic>
          <a:graphicData uri="http://schemas.openxmlformats.org/drawingml/2006/table">
            <a:tbl>
              <a:tblPr>
                <a:noFill/>
                <a:tableStyleId>{827ECC52-165C-4997-85F0-653D14E9DFFF}</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72" name="Google Shape;272;p47"/>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73" name="Google Shape;273;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4" name="Google Shape;274;p47"/>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75" name="Google Shape;275;p47"/>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236"/>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627" name="Google Shape;1627;p236"/>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628" name="Google Shape;1628;p2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237"/>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34" name="Google Shape;1634;p2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238"/>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40" name="Google Shape;1640;p2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239"/>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46" name="Google Shape;1646;p2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240"/>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52" name="Google Shape;1652;p2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241"/>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58" name="Google Shape;1658;p2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242"/>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64" name="Google Shape;1664;p2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243"/>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70" name="Google Shape;1670;p2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81" name="Google Shape;281;p48"/>
          <p:cNvGraphicFramePr/>
          <p:nvPr/>
        </p:nvGraphicFramePr>
        <p:xfrm>
          <a:off x="364250" y="934175"/>
          <a:ext cx="3000000" cy="3000000"/>
        </p:xfrm>
        <a:graphic>
          <a:graphicData uri="http://schemas.openxmlformats.org/drawingml/2006/table">
            <a:tbl>
              <a:tblPr>
                <a:noFill/>
                <a:tableStyleId>{5CD8C290-A2CA-4532-90AF-7CD5E79829A4}</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Fred L. Thompson Junior High School</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661-832-8011</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4200 Planz Road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82" name="Google Shape;282;p48"/>
          <p:cNvGraphicFramePr/>
          <p:nvPr/>
        </p:nvGraphicFramePr>
        <p:xfrm>
          <a:off x="364225" y="1710000"/>
          <a:ext cx="3000000" cy="3000000"/>
        </p:xfrm>
        <a:graphic>
          <a:graphicData uri="http://schemas.openxmlformats.org/drawingml/2006/table">
            <a:tbl>
              <a:tblPr>
                <a:noFill/>
                <a:tableStyleId>{5CD8C290-A2CA-4532-90AF-7CD5E79829A4}</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83" name="Google Shape;283;p48"/>
          <p:cNvGraphicFramePr/>
          <p:nvPr/>
        </p:nvGraphicFramePr>
        <p:xfrm>
          <a:off x="364225" y="1989760"/>
          <a:ext cx="3000000" cy="3000000"/>
        </p:xfrm>
        <a:graphic>
          <a:graphicData uri="http://schemas.openxmlformats.org/drawingml/2006/table">
            <a:tbl>
              <a:tblPr>
                <a:noFill/>
                <a:tableStyleId>{5CD8C290-A2CA-4532-90AF-7CD5E79829A4}</a:tableStyleId>
              </a:tblPr>
              <a:tblGrid>
                <a:gridCol w="2474900"/>
                <a:gridCol w="2502150"/>
                <a:gridCol w="31387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Michael Brasier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Dr. Arika Jackson; </a:t>
                      </a:r>
                      <a:r>
                        <a:rPr lang="en" sz="1100">
                          <a:latin typeface="Calibri"/>
                          <a:ea typeface="Calibri"/>
                          <a:cs typeface="Calibri"/>
                          <a:sym typeface="Calibri"/>
                        </a:rPr>
                        <a:t> Anthony Gonzales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Nancy Morrissey</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Josette Foy; Sheri Dollar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Bailey Torres; Brandi Warren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Lizbeth</a:t>
                      </a:r>
                      <a:r>
                        <a:rPr lang="en" sz="1100">
                          <a:latin typeface="Calibri"/>
                          <a:ea typeface="Calibri"/>
                          <a:cs typeface="Calibri"/>
                          <a:sym typeface="Calibri"/>
                        </a:rPr>
                        <a:t> Caro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rgbClr val="000000"/>
                        </a:buClr>
                        <a:buSzPts val="1100"/>
                        <a:buFont typeface="Arial"/>
                        <a:buNone/>
                      </a:pPr>
                      <a:r>
                        <a:rPr lang="en" sz="1100">
                          <a:solidFill>
                            <a:srgbClr val="000000"/>
                          </a:solidFill>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Carrie Angelo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661-805-4405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Lisa Lopez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661-832-8011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Bakersfield City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661-398-1268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84" name="Google Shape;284;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aphicFrame>
        <p:nvGraphicFramePr>
          <p:cNvPr id="289" name="Google Shape;289;p49"/>
          <p:cNvGraphicFramePr/>
          <p:nvPr/>
        </p:nvGraphicFramePr>
        <p:xfrm>
          <a:off x="391175" y="2705750"/>
          <a:ext cx="3000000" cy="3000000"/>
        </p:xfrm>
        <a:graphic>
          <a:graphicData uri="http://schemas.openxmlformats.org/drawingml/2006/table">
            <a:tbl>
              <a:tblPr>
                <a:noFill/>
                <a:tableStyleId>{827ECC52-165C-4997-85F0-653D14E9DFFF}</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Michael Brasier</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12/8/2023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MPR</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r>
              <a:tr h="294650">
                <a:tc>
                  <a:txBody>
                    <a:bodyPr/>
                    <a:lstStyle/>
                    <a:p>
                      <a:pPr indent="0" lvl="0" marL="0" rtl="0" algn="l">
                        <a:spcBef>
                          <a:spcPts val="0"/>
                        </a:spcBef>
                        <a:spcAft>
                          <a:spcPts val="0"/>
                        </a:spcAft>
                        <a:buNone/>
                      </a:pPr>
                      <a:r>
                        <a:rPr lang="en" sz="1100"/>
                        <a:t>Michael Brasier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Principal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In Progress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Dr. Arika Jackson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Assistant Principal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Clr>
                          <a:srgbClr val="000000"/>
                        </a:buClr>
                        <a:buSzPts val="1100"/>
                        <a:buFont typeface="Arial"/>
                        <a:buNone/>
                      </a:pPr>
                      <a:r>
                        <a:rPr lang="en" sz="1100"/>
                        <a:t>12/2024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Anthony Gonzales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Assistant Principal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In Progress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Jacqueline Gutierrez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Behavior Intervention Assistant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Clr>
                          <a:srgbClr val="000000"/>
                        </a:buClr>
                        <a:buSzPts val="1100"/>
                        <a:buFont typeface="Arial"/>
                        <a:buNone/>
                      </a:pPr>
                      <a:r>
                        <a:rPr lang="en" sz="1100"/>
                        <a:t>5/20</a:t>
                      </a:r>
                      <a:r>
                        <a:rPr lang="en" sz="1100">
                          <a:solidFill>
                            <a:srgbClr val="000000"/>
                          </a:solidFill>
                        </a:rPr>
                        <a:t>/202</a:t>
                      </a:r>
                      <a:r>
                        <a:rPr lang="en" sz="1100"/>
                        <a:t>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Mona Contreras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Campus Supervisor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Clr>
                          <a:srgbClr val="000000"/>
                        </a:buClr>
                        <a:buSzPts val="1100"/>
                        <a:buFont typeface="Arial"/>
                        <a:buNone/>
                      </a:pPr>
                      <a:r>
                        <a:rPr lang="en" sz="1100"/>
                        <a:t>3/9</a:t>
                      </a:r>
                      <a:r>
                        <a:rPr lang="en" sz="1100">
                          <a:solidFill>
                            <a:srgbClr val="000000"/>
                          </a:solidFill>
                        </a:rPr>
                        <a:t>/2024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Ryan Rodriguez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Campus Supervisor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11/30</a:t>
                      </a:r>
                      <a:r>
                        <a:rPr lang="en" sz="1100"/>
                        <a:t>/2024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lnT cap="flat" cmpd="sng" w="12700">
                      <a:solidFill>
                        <a:srgbClr val="000000"/>
                      </a:solidFill>
                      <a:prstDash val="solid"/>
                      <a:round/>
                      <a:headEnd len="sm" w="sm" type="none"/>
                      <a:tailEnd len="sm" w="sm" type="none"/>
                    </a:lnT>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Clr>
                          <a:schemeClr val="dk1"/>
                        </a:buClr>
                        <a:buSzPts val="1100"/>
                        <a:buFont typeface="Arial"/>
                        <a:buNone/>
                      </a:pPr>
                      <a:r>
                        <a:rPr lang="en" sz="1100">
                          <a:solidFill>
                            <a:schemeClr val="dk1"/>
                          </a:solidFill>
                        </a:rPr>
                        <a:t>Emergency Response will be requested by phone, bell, radio, or intercom (fastest way possible)</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Michael Brasier</a:t>
                      </a:r>
                      <a:endParaRPr sz="1100"/>
                    </a:p>
                  </a:txBody>
                  <a:tcPr marT="63500" marB="63500" marR="63500" marL="63500">
                    <a:lnR cap="flat" cmpd="sng" w="12700">
                      <a:solidFill>
                        <a:srgbClr val="000000"/>
                      </a:solidFill>
                      <a:prstDash val="solid"/>
                      <a:round/>
                      <a:headEnd len="sm" w="sm" type="none"/>
                      <a:tailEnd len="sm" w="sm" type="none"/>
                    </a:lnR>
                    <a:solidFill>
                      <a:srgbClr val="CFE2F3"/>
                    </a:solidFill>
                  </a:tcPr>
                </a:tc>
                <a:tc>
                  <a:txBody>
                    <a:bodyPr/>
                    <a:lstStyle/>
                    <a:p>
                      <a:pPr indent="0" lvl="0" marL="0" rtl="0" algn="l">
                        <a:spcBef>
                          <a:spcPts val="0"/>
                        </a:spcBef>
                        <a:spcAft>
                          <a:spcPts val="0"/>
                        </a:spcAft>
                        <a:buNone/>
                      </a:pPr>
                      <a:r>
                        <a:rPr lang="en" sz="1100"/>
                        <a:t>Dr. Arika Jackson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Mona Contreras</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c hMerge="1"/>
              </a:tr>
              <a:tr h="294650">
                <a:tc>
                  <a:txBody>
                    <a:bodyPr/>
                    <a:lstStyle/>
                    <a:p>
                      <a:pPr indent="0" lvl="0" marL="0" rtl="0" algn="l">
                        <a:spcBef>
                          <a:spcPts val="0"/>
                        </a:spcBef>
                        <a:spcAft>
                          <a:spcPts val="0"/>
                        </a:spcAft>
                        <a:buNone/>
                      </a:pPr>
                      <a:r>
                        <a:rPr lang="en" sz="1100"/>
                        <a:t>Jacqueline Gutierrez</a:t>
                      </a:r>
                      <a:endParaRPr sz="1100"/>
                    </a:p>
                  </a:txBody>
                  <a:tcPr marT="63500" marB="63500" marR="63500" marL="63500">
                    <a:lnR cap="flat" cmpd="sng" w="12700">
                      <a:solidFill>
                        <a:srgbClr val="000000"/>
                      </a:solidFill>
                      <a:prstDash val="solid"/>
                      <a:round/>
                      <a:headEnd len="sm" w="sm" type="none"/>
                      <a:tailEnd len="sm" w="sm" type="none"/>
                    </a:lnR>
                    <a:solidFill>
                      <a:srgbClr val="CFE2F3"/>
                    </a:solidFill>
                  </a:tcPr>
                </a:tc>
                <a:tc>
                  <a:txBody>
                    <a:bodyPr/>
                    <a:lstStyle/>
                    <a:p>
                      <a:pPr indent="0" lvl="0" marL="0" rtl="0" algn="l">
                        <a:spcBef>
                          <a:spcPts val="0"/>
                        </a:spcBef>
                        <a:spcAft>
                          <a:spcPts val="0"/>
                        </a:spcAft>
                        <a:buNone/>
                      </a:pPr>
                      <a:r>
                        <a:rPr lang="en" sz="1100"/>
                        <a:t>Anthony Gonzales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Ryan Rodriguez</a:t>
                      </a:r>
                      <a:endParaRPr sz="1100"/>
                    </a:p>
                  </a:txBody>
                  <a:tcPr marT="63500" marB="63500" marR="63500" marL="63500">
                    <a:lnL cap="flat" cmpd="sng" w="12700">
                      <a:solidFill>
                        <a:srgbClr val="000000"/>
                      </a:solidFill>
                      <a:prstDash val="solid"/>
                      <a:round/>
                      <a:headEnd len="sm" w="sm" type="none"/>
                      <a:tailEnd len="sm" w="sm" type="none"/>
                    </a:lnL>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90" name="Google Shape;290;p49"/>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91" name="Google Shape;291;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49"/>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0"/>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98" name="Google Shape;298;p50"/>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99" name="Google Shape;299;p50"/>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300" name="Google Shape;300;p50"/>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301" name="Google Shape;301;p50"/>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302" name="Google Shape;302;p50"/>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303" name="Google Shape;303;p50"/>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304" name="Google Shape;304;p50"/>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305" name="Google Shape;305;p50"/>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306" name="Google Shape;306;p50"/>
          <p:cNvCxnSpPr>
            <a:stCxn id="307"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307" name="Google Shape;307;p50"/>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308" name="Google Shape;308;p50"/>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309" name="Google Shape;309;p50"/>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310" name="Google Shape;310;p50"/>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311" name="Google Shape;311;p50"/>
          <p:cNvCxnSpPr>
            <a:stCxn id="302" idx="1"/>
            <a:endCxn id="302"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312" name="Google Shape;312;p50"/>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313" name="Google Shape;313;p50"/>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314" name="Google Shape;314;p50"/>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315" name="Google Shape;315;p50"/>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316" name="Google Shape;316;p50"/>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317" name="Google Shape;317;p50"/>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318" name="Google Shape;318;p50"/>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319" name="Google Shape;319;p50"/>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320" name="Google Shape;320;p50"/>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321" name="Google Shape;321;p50"/>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322" name="Google Shape;322;p50"/>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323" name="Google Shape;323;p50"/>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24" name="Google Shape;324;p50"/>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25" name="Google Shape;325;p50"/>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26" name="Google Shape;326;p50"/>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27" name="Google Shape;327;p50"/>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328" name="Google Shape;328;p50"/>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29" name="Google Shape;329;p50"/>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0" name="Google Shape;330;p50"/>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1" name="Google Shape;331;p50"/>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2" name="Google Shape;332;p50"/>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3" name="Google Shape;333;p50"/>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4" name="Google Shape;334;p50"/>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5" name="Google Shape;335;p50"/>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6" name="Google Shape;336;p50"/>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7" name="Google Shape;337;p50"/>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338" name="Google Shape;338;p50"/>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339" name="Google Shape;339;p50"/>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340" name="Google Shape;340;p50"/>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341" name="Google Shape;341;p50"/>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342" name="Google Shape;342;p50"/>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343" name="Google Shape;343;p50"/>
          <p:cNvCxnSpPr>
            <a:stCxn id="344" idx="0"/>
            <a:endCxn id="344"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345" name="Google Shape;345;p50"/>
          <p:cNvCxnSpPr>
            <a:stCxn id="344" idx="0"/>
            <a:endCxn id="344"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346" name="Google Shape;346;p50"/>
          <p:cNvCxnSpPr>
            <a:stCxn id="344" idx="0"/>
            <a:endCxn id="344"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347" name="Google Shape;347;p50"/>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344" name="Google Shape;344;p50"/>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348" name="Google Shape;348;p50"/>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349" name="Google Shape;349;p50"/>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350" name="Google Shape;350;p50"/>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351" name="Google Shape;351;p50"/>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352" name="Google Shape;352;p50"/>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353" name="Google Shape;353;p50"/>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354" name="Google Shape;354;p50"/>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355" name="Google Shape;355;p50"/>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56" name="Google Shape;356;p50"/>
          <p:cNvCxnSpPr>
            <a:stCxn id="303" idx="3"/>
            <a:endCxn id="341"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62" name="Google Shape;362;p51"/>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1"/>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64" name="Google Shape;364;p51"/>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70" name="Google Shape;370;p52"/>
          <p:cNvGraphicFramePr/>
          <p:nvPr/>
        </p:nvGraphicFramePr>
        <p:xfrm>
          <a:off x="445750" y="6780175"/>
          <a:ext cx="3000000" cy="3000000"/>
        </p:xfrm>
        <a:graphic>
          <a:graphicData uri="http://schemas.openxmlformats.org/drawingml/2006/table">
            <a:tbl>
              <a:tblPr>
                <a:noFill/>
                <a:tableStyleId>{827ECC52-165C-4997-85F0-653D14E9DFFF}</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Supplementary water stored in emergency seatrain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Portable restrooms stored in emergency seatrain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Available food stored in cafeteria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Flashlights available in teachers’ emergency bags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Open doors and windows - in needed, evacuate outdoors to designated area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bl>
          </a:graphicData>
        </a:graphic>
      </p:graphicFrame>
      <p:sp>
        <p:nvSpPr>
          <p:cNvPr id="371" name="Google Shape;371;p52"/>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72" name="Google Shape;372;p52"/>
          <p:cNvGraphicFramePr/>
          <p:nvPr/>
        </p:nvGraphicFramePr>
        <p:xfrm>
          <a:off x="445738" y="6088638"/>
          <a:ext cx="3000000" cy="3000000"/>
        </p:xfrm>
        <a:graphic>
          <a:graphicData uri="http://schemas.openxmlformats.org/drawingml/2006/table">
            <a:tbl>
              <a:tblPr>
                <a:noFill/>
                <a:tableStyleId>{827ECC52-165C-4997-85F0-653D14E9DFFF}</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None/>
                      </a:pPr>
                      <a:r>
                        <a:rPr lang="en" sz="1000"/>
                        <a:t>Front Gate</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Basketball Courts</a:t>
                      </a:r>
                      <a:endParaRPr sz="1000"/>
                    </a:p>
                  </a:txBody>
                  <a:tcPr marT="63500" marB="63500" marR="63500" marL="63500">
                    <a:solidFill>
                      <a:srgbClr val="CFE2F3"/>
                    </a:solidFill>
                  </a:tcPr>
                </a:tc>
              </a:tr>
            </a:tbl>
          </a:graphicData>
        </a:graphic>
      </p:graphicFrame>
      <p:sp>
        <p:nvSpPr>
          <p:cNvPr id="373" name="Google Shape;373;p52"/>
          <p:cNvSpPr txBox="1"/>
          <p:nvPr>
            <p:ph type="title"/>
          </p:nvPr>
        </p:nvSpPr>
        <p:spPr>
          <a:xfrm>
            <a:off x="681000" y="632075"/>
            <a:ext cx="6410400" cy="68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600" u="sng">
                <a:solidFill>
                  <a:schemeClr val="hlink"/>
                </a:solidFill>
                <a:highlight>
                  <a:srgbClr val="CFE2F3"/>
                </a:highlight>
                <a:hlinkClick r:id="rId3"/>
              </a:rPr>
              <a:t>2023-24 School Site Incident Command System Organizational Chart</a:t>
            </a:r>
            <a:endParaRPr b="1" sz="2600">
              <a:highlight>
                <a:srgbClr val="CFE2F3"/>
              </a:highlight>
            </a:endParaRPr>
          </a:p>
        </p:txBody>
      </p:sp>
      <p:pic>
        <p:nvPicPr>
          <p:cNvPr id="374" name="Google Shape;374;p52"/>
          <p:cNvPicPr preferRelativeResize="0"/>
          <p:nvPr/>
        </p:nvPicPr>
        <p:blipFill rotWithShape="1">
          <a:blip r:embed="rId4">
            <a:alphaModFix/>
          </a:blip>
          <a:srcRect b="0" l="0" r="0" t="1787"/>
          <a:stretch/>
        </p:blipFill>
        <p:spPr>
          <a:xfrm>
            <a:off x="1074000" y="1569050"/>
            <a:ext cx="5782475" cy="4386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53"/>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81" name="Google Shape;381;p53"/>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54"/>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88" name="Google Shape;388;p54"/>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89" name="Google Shape;389;p54"/>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5" name="Google Shape;395;p55"/>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132" name="Google Shape;132;p29"/>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133" name="Google Shape;133;p29"/>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29"/>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December 18, 2023.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December 18, 2023 at the School Site Council  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December 1, 2023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135" name="Google Shape;135;p29"/>
          <p:cNvGraphicFramePr/>
          <p:nvPr/>
        </p:nvGraphicFramePr>
        <p:xfrm>
          <a:off x="386900" y="3059638"/>
          <a:ext cx="3000000" cy="3000000"/>
        </p:xfrm>
        <a:graphic>
          <a:graphicData uri="http://schemas.openxmlformats.org/drawingml/2006/table">
            <a:tbl>
              <a:tblPr>
                <a:noFill/>
                <a:tableStyleId>{5CD8C290-A2CA-4532-90AF-7CD5E79829A4}</a:tableStyleId>
              </a:tblPr>
              <a:tblGrid>
                <a:gridCol w="6998700"/>
              </a:tblGrid>
              <a:tr h="381000">
                <a:tc>
                  <a:txBody>
                    <a:bodyPr/>
                    <a:lstStyle/>
                    <a:p>
                      <a:pPr indent="0" lvl="0" marL="0" rtl="0" algn="l">
                        <a:spcBef>
                          <a:spcPts val="0"/>
                        </a:spcBef>
                        <a:spcAft>
                          <a:spcPts val="0"/>
                        </a:spcAft>
                        <a:buNone/>
                      </a:pPr>
                      <a:r>
                        <a:rPr b="1" lang="en" sz="1200"/>
                        <a:t>Principal Name: Michael Brasier</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Fred L. Thompson Junior High School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4200 Planz Road</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(661)832-8011</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mbrasier@pbvusd.k12.ca.us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5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6"/>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403" name="Google Shape;403;p56"/>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57"/>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5" name="Google Shape;415;p58"/>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59"/>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7" name="Google Shape;427;p60"/>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6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1"/>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435" name="Google Shape;435;p61"/>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2"/>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41" name="Google Shape;441;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47" name="Google Shape;447;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4"/>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53" name="Google Shape;453;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65"/>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59" name="Google Shape;459;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0"/>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rPr>
              <a:t>Thompson Junior High School </a:t>
            </a:r>
            <a:r>
              <a:rPr lang="en" sz="1200">
                <a:solidFill>
                  <a:schemeClr val="dk1"/>
                </a:solidFill>
              </a:rPr>
              <a:t>is</a:t>
            </a:r>
            <a:r>
              <a:rPr lang="en" sz="1200">
                <a:solidFill>
                  <a:schemeClr val="dk1"/>
                </a:solidFill>
                <a:highlight>
                  <a:schemeClr val="lt1"/>
                </a:highlight>
              </a:rPr>
              <a:t> located in the city of Bakersfield, and serves students in grade Seventh and Eighth. </a:t>
            </a:r>
            <a:r>
              <a:rPr lang="en" sz="1200">
                <a:solidFill>
                  <a:schemeClr val="dk1"/>
                </a:solidFill>
                <a:highlight>
                  <a:srgbClr val="FFFFFF"/>
                </a:highlight>
              </a:rPr>
              <a:t>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0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0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rPr>
              <a:t>42</a:t>
            </a:r>
            <a:endParaRPr sz="1200">
              <a:solidFill>
                <a:schemeClr val="dk1"/>
              </a:solidFill>
            </a:endParaRPr>
          </a:p>
          <a:p>
            <a:pPr indent="0" lvl="0" marL="0" rtl="0" algn="l">
              <a:lnSpc>
                <a:spcPct val="100000"/>
              </a:lnSpc>
              <a:spcBef>
                <a:spcPts val="0"/>
              </a:spcBef>
              <a:spcAft>
                <a:spcPts val="0"/>
              </a:spcAft>
              <a:buSzPts val="1800"/>
              <a:buNone/>
            </a:pPr>
            <a:r>
              <a:t/>
            </a:r>
            <a:endParaRPr sz="10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25</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000">
              <a:solidFill>
                <a:schemeClr val="dk1"/>
              </a:solidFill>
              <a:highlight>
                <a:srgbClr val="FFFFFF"/>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rPr>
              <a:t>Fred L. Thompson Junior High School administration and staff have received appropriate training to provide a safe school environment that is conducive to learning and helps ensure student safety and the prevention of student injury within student facilities and equipment, outdoor environment, educational programs and school sponsored activities.  Monthly practice and training/drills for emergency protocols including (Fire, Earthquake, &amp; Lockdown).</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0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rPr>
              <a:t>Thompson Jr. High School provides a safe and clean learning environment. A scheduled maintenance program is administered by the District to ensure that all classrooms and facilities are maintained to a degree of adequacy that provides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Installation of solar panels was the most recent improvement to the facility. Grounds and playground equipment are inspected regularly for potential hazards, work orders are placed through our internal Maintenance Operations and Grounds Department for repair or replacement. </a:t>
            </a:r>
            <a:endParaRPr sz="1200">
              <a:solidFill>
                <a:schemeClr val="dk1"/>
              </a:solidFill>
            </a:endParaRPr>
          </a:p>
        </p:txBody>
      </p:sp>
      <p:sp>
        <p:nvSpPr>
          <p:cNvPr id="141" name="Google Shape;141;p30"/>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142" name="Google Shape;142;p30"/>
          <p:cNvGraphicFramePr/>
          <p:nvPr/>
        </p:nvGraphicFramePr>
        <p:xfrm>
          <a:off x="292325" y="6684920"/>
          <a:ext cx="3000000" cy="3000000"/>
        </p:xfrm>
        <a:graphic>
          <a:graphicData uri="http://schemas.openxmlformats.org/drawingml/2006/table">
            <a:tbl>
              <a:tblPr>
                <a:noFill/>
                <a:tableStyleId>{5CD8C290-A2CA-4532-90AF-7CD5E79829A4}</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1967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rgbClr val="000000"/>
                          </a:solidFill>
                        </a:rPr>
                        <a:t>Number restrooms (in sets)</a:t>
                      </a:r>
                      <a:endParaRPr sz="1200">
                        <a:solidFill>
                          <a:srgbClr val="000000"/>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20.4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rgbClr val="000000"/>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84,144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rgbClr val="000000"/>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22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143" name="Google Shape;143;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66"/>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65" name="Google Shape;465;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1" name="Google Shape;471;p6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7"/>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73" name="Google Shape;473;p67"/>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8"/>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479" name="Google Shape;479;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80" name="Google Shape;480;p68"/>
          <p:cNvGraphicFramePr/>
          <p:nvPr/>
        </p:nvGraphicFramePr>
        <p:xfrm>
          <a:off x="516450" y="1300450"/>
          <a:ext cx="3000000" cy="3000000"/>
        </p:xfrm>
        <a:graphic>
          <a:graphicData uri="http://schemas.openxmlformats.org/drawingml/2006/table">
            <a:tbl>
              <a:tblPr>
                <a:noFill/>
                <a:tableStyleId>{5CD8C290-A2CA-4532-90AF-7CD5E79829A4}</a:tableStyleId>
              </a:tblPr>
              <a:tblGrid>
                <a:gridCol w="3190875"/>
                <a:gridCol w="3655975"/>
              </a:tblGrid>
              <a:tr h="381000">
                <a:tc gridSpan="2">
                  <a:txBody>
                    <a:bodyPr/>
                    <a:lstStyle/>
                    <a:p>
                      <a:pPr indent="0" lvl="0" marL="0" rtl="0" algn="ctr">
                        <a:lnSpc>
                          <a:spcPct val="115000"/>
                        </a:lnSpc>
                        <a:spcBef>
                          <a:spcPts val="0"/>
                        </a:spcBef>
                        <a:spcAft>
                          <a:spcPts val="0"/>
                        </a:spcAft>
                        <a:buNone/>
                      </a:pPr>
                      <a:r>
                        <a:rPr b="1" lang="en" sz="1200">
                          <a:solidFill>
                            <a:schemeClr val="lt1"/>
                          </a:solidFill>
                        </a:rPr>
                        <a:t>Measures to Prevent Discrimination</a:t>
                      </a:r>
                      <a:endParaRPr>
                        <a:solidFill>
                          <a:schemeClr val="lt1"/>
                        </a:solidFill>
                      </a:endParaRPr>
                    </a:p>
                  </a:txBody>
                  <a:tcPr marT="91425" marB="91425" marR="91425" marL="91425">
                    <a:solidFill>
                      <a:srgbClr val="3D85C6"/>
                    </a:solidFill>
                  </a:tcPr>
                </a:tc>
                <a:tc hMerge="1"/>
              </a:tr>
              <a:tr h="381000">
                <a:tc>
                  <a:txBody>
                    <a:bodyPr/>
                    <a:lstStyle/>
                    <a:p>
                      <a:pPr indent="-1885950" lvl="0" marL="1828800" rtl="0" algn="l">
                        <a:lnSpc>
                          <a:spcPct val="115000"/>
                        </a:lnSpc>
                        <a:spcBef>
                          <a:spcPts val="0"/>
                        </a:spcBef>
                        <a:spcAft>
                          <a:spcPts val="0"/>
                        </a:spcAft>
                        <a:buNone/>
                      </a:pPr>
                      <a:r>
                        <a:rPr b="1" lang="en" sz="1200"/>
                        <a:t>District non-discrimination policy</a:t>
                      </a:r>
                      <a:endParaRPr b="1" sz="1200"/>
                    </a:p>
                  </a:txBody>
                  <a:tcPr marT="91425" marB="91425" marR="91425" marL="171450"/>
                </a:tc>
                <a:tc>
                  <a:txBody>
                    <a:bodyPr/>
                    <a:lstStyle/>
                    <a:p>
                      <a:pPr indent="-1885950" lvl="0" marL="1828800" rtl="0" algn="l">
                        <a:lnSpc>
                          <a:spcPct val="115000"/>
                        </a:lnSpc>
                        <a:spcBef>
                          <a:spcPts val="0"/>
                        </a:spcBef>
                        <a:spcAft>
                          <a:spcPts val="0"/>
                        </a:spcAft>
                        <a:buNone/>
                      </a:pPr>
                      <a:r>
                        <a:rPr lang="en" sz="1200"/>
                        <a:t> </a:t>
                      </a:r>
                      <a:r>
                        <a:rPr lang="en" sz="1200" u="sng">
                          <a:solidFill>
                            <a:schemeClr val="hlink"/>
                          </a:solidFill>
                          <a:hlinkClick r:id="rId3"/>
                        </a:rPr>
                        <a:t>District website</a:t>
                      </a:r>
                      <a:endParaRPr sz="1200"/>
                    </a:p>
                  </a:txBody>
                  <a:tcPr marT="91425" marB="91425" marR="91425" marL="91425"/>
                </a:tc>
              </a:tr>
              <a:tr h="381000">
                <a:tc>
                  <a:txBody>
                    <a:bodyPr/>
                    <a:lstStyle/>
                    <a:p>
                      <a:pPr indent="0" lvl="0" marL="0" rtl="0" algn="l">
                        <a:spcBef>
                          <a:spcPts val="0"/>
                        </a:spcBef>
                        <a:spcAft>
                          <a:spcPts val="0"/>
                        </a:spcAft>
                        <a:buNone/>
                      </a:pPr>
                      <a:r>
                        <a:rPr b="1" lang="en" sz="1200"/>
                        <a:t>Complaint procedures</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u="sng">
                          <a:solidFill>
                            <a:schemeClr val="hlink"/>
                          </a:solidFill>
                          <a:hlinkClick r:id="rId4"/>
                        </a:rPr>
                        <a:t>Complaint Assistance</a:t>
                      </a:r>
                      <a:endParaRPr sz="1200"/>
                    </a:p>
                  </a:txBody>
                  <a:tcPr marT="91425" marB="91425" marR="91425" marL="91425"/>
                </a:tc>
              </a:tr>
              <a:tr h="381000">
                <a:tc>
                  <a:txBody>
                    <a:bodyPr/>
                    <a:lstStyle/>
                    <a:p>
                      <a:pPr indent="0" lvl="0" marL="0" rtl="0" algn="l">
                        <a:lnSpc>
                          <a:spcPct val="115000"/>
                        </a:lnSpc>
                        <a:spcBef>
                          <a:spcPts val="0"/>
                        </a:spcBef>
                        <a:spcAft>
                          <a:spcPts val="0"/>
                        </a:spcAft>
                        <a:buNone/>
                      </a:pPr>
                      <a:r>
                        <a:rPr b="1" lang="en" sz="1200">
                          <a:solidFill>
                            <a:schemeClr val="dk1"/>
                          </a:solidFill>
                        </a:rPr>
                        <a:t>School websites information regarding Title IX prohibitions against discrimination based on a student's sex, gender, gender identity, pregnancy, and parental status.</a:t>
                      </a:r>
                      <a:endParaRPr b="1" sz="1200"/>
                    </a:p>
                  </a:txBody>
                  <a:tcPr marT="91425" marB="91425" marR="91425" marL="91425">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u="sng">
                          <a:solidFill>
                            <a:schemeClr val="hlink"/>
                          </a:solidFill>
                          <a:hlinkClick r:id="rId5"/>
                        </a:rPr>
                        <a:t>District Educational Services</a:t>
                      </a:r>
                      <a:endParaRPr sz="1200"/>
                    </a:p>
                  </a:txBody>
                  <a:tcPr marT="91425" marB="91425" marR="91425" marL="91425">
                    <a:solidFill>
                      <a:srgbClr val="C9DAF8"/>
                    </a:solidFill>
                  </a:tcPr>
                </a:tc>
              </a:tr>
              <a:tr h="381000">
                <a:tc>
                  <a:txBody>
                    <a:bodyPr/>
                    <a:lstStyle/>
                    <a:p>
                      <a:pPr indent="0" lvl="0" marL="0" rtl="0" algn="l">
                        <a:lnSpc>
                          <a:spcPct val="115000"/>
                        </a:lnSpc>
                        <a:spcBef>
                          <a:spcPts val="0"/>
                        </a:spcBef>
                        <a:spcAft>
                          <a:spcPts val="0"/>
                        </a:spcAft>
                        <a:buNone/>
                      </a:pPr>
                      <a:r>
                        <a:rPr b="1" lang="en" sz="1200">
                          <a:solidFill>
                            <a:schemeClr val="dk1"/>
                          </a:solidFill>
                        </a:rPr>
                        <a:t>Notification to all students and parents/guardians of the district's nondiscrimination policy</a:t>
                      </a:r>
                      <a:endParaRPr b="1" sz="1200"/>
                    </a:p>
                  </a:txBody>
                  <a:tcPr marT="91425" marB="91425" marR="91425" marL="91425">
                    <a:solidFill>
                      <a:srgbClr val="C9DAF8"/>
                    </a:solidFill>
                  </a:tcPr>
                </a:tc>
                <a:tc>
                  <a:txBody>
                    <a:bodyPr/>
                    <a:lstStyle/>
                    <a:p>
                      <a:pPr indent="0" lvl="0" marL="0" rtl="0" algn="l">
                        <a:lnSpc>
                          <a:spcPct val="115000"/>
                        </a:lnSpc>
                        <a:spcBef>
                          <a:spcPts val="0"/>
                        </a:spcBef>
                        <a:spcAft>
                          <a:spcPts val="0"/>
                        </a:spcAft>
                        <a:buNone/>
                      </a:pPr>
                      <a:r>
                        <a:rPr lang="en" sz="1200" u="sng">
                          <a:solidFill>
                            <a:schemeClr val="hlink"/>
                          </a:solidFill>
                          <a:hlinkClick r:id="rId6"/>
                        </a:rPr>
                        <a:t>District Parent Information Booklet</a:t>
                      </a:r>
                      <a:endParaRPr sz="1200"/>
                    </a:p>
                    <a:p>
                      <a:pPr indent="0" lvl="0" marL="0" rtl="0" algn="l">
                        <a:lnSpc>
                          <a:spcPct val="115000"/>
                        </a:lnSpc>
                        <a:spcBef>
                          <a:spcPts val="0"/>
                        </a:spcBef>
                        <a:spcAft>
                          <a:spcPts val="0"/>
                        </a:spcAft>
                        <a:buNone/>
                      </a:pPr>
                      <a:r>
                        <a:rPr lang="en" sz="1200">
                          <a:solidFill>
                            <a:schemeClr val="dk1"/>
                          </a:solidFill>
                          <a:highlight>
                            <a:srgbClr val="C9DAF8"/>
                          </a:highlight>
                        </a:rPr>
                        <a:t>School Site Student Handbook (INSERT LINK to the left) </a:t>
                      </a:r>
                      <a:endParaRPr sz="1200">
                        <a:solidFill>
                          <a:schemeClr val="dk1"/>
                        </a:solidFill>
                        <a:highlight>
                          <a:srgbClr val="C9DAF8"/>
                        </a:highlight>
                      </a:endParaRPr>
                    </a:p>
                    <a:p>
                      <a:pPr indent="0" lvl="0" marL="0" rtl="0" algn="l">
                        <a:lnSpc>
                          <a:spcPct val="115000"/>
                        </a:lnSpc>
                        <a:spcBef>
                          <a:spcPts val="0"/>
                        </a:spcBef>
                        <a:spcAft>
                          <a:spcPts val="0"/>
                        </a:spcAft>
                        <a:buClr>
                          <a:schemeClr val="dk1"/>
                        </a:buClr>
                        <a:buSzPts val="1100"/>
                        <a:buFont typeface="Arial"/>
                        <a:buNone/>
                      </a:pPr>
                      <a:r>
                        <a:t/>
                      </a:r>
                      <a:endParaRPr sz="1200"/>
                    </a:p>
                  </a:txBody>
                  <a:tcPr marT="91425" marB="91425" marR="91425" marL="91425">
                    <a:solidFill>
                      <a:srgbClr val="C9DAF8"/>
                    </a:solidFill>
                  </a:tcPr>
                </a:tc>
              </a:tr>
              <a:tr h="2425225">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
        <p:nvSpPr>
          <p:cNvPr id="481" name="Google Shape;481;p68"/>
          <p:cNvSpPr txBox="1"/>
          <p:nvPr/>
        </p:nvSpPr>
        <p:spPr>
          <a:xfrm>
            <a:off x="516450" y="7325775"/>
            <a:ext cx="6846900" cy="201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en" sz="1200" u="sng">
                <a:solidFill>
                  <a:schemeClr val="dk1"/>
                </a:solidFill>
              </a:rPr>
              <a:t>Safe Place to Learn Act</a:t>
            </a:r>
            <a:r>
              <a:rPr b="1" lang="en" sz="1200">
                <a:solidFill>
                  <a:schemeClr val="dk1"/>
                </a:solidFill>
              </a:rPr>
              <a:t> (E.C. sections 220, 221.5, 234.1 48900(r) and 48985)</a:t>
            </a:r>
            <a:endParaRPr b="1" sz="1200">
              <a:solidFill>
                <a:schemeClr val="dk1"/>
              </a:solidFill>
            </a:endParaRPr>
          </a:p>
          <a:p>
            <a:pPr indent="0" lvl="0" marL="0" rtl="0" algn="just">
              <a:lnSpc>
                <a:spcPct val="115000"/>
              </a:lnSpc>
              <a:spcBef>
                <a:spcPts val="1200"/>
              </a:spcBef>
              <a:spcAft>
                <a:spcPts val="1200"/>
              </a:spcAft>
              <a:buNone/>
            </a:pPr>
            <a:r>
              <a:rPr lang="en" sz="1200">
                <a:solidFill>
                  <a:schemeClr val="dk1"/>
                </a:solidFill>
              </a:rPr>
              <a:t>The district is committed to providing a safe school environment that is free from harassment and discrimination, and allows all students equal access and opportunities in the district’s academic and other educational support programs, services, facilities, and activities.  At any school or school-sponsored or school-related activity, the district prohibits unlawful discrimination, harassment, sexual harassment, intimidation, and bullying of any student based on the student’s actual race, color, ancestry, national origin, ethnic group identification, age, religion, marital or parental status, immigration status,</a:t>
            </a:r>
            <a:r>
              <a:rPr lang="en" sz="1200">
                <a:solidFill>
                  <a:srgbClr val="FF0000"/>
                </a:solidFill>
              </a:rPr>
              <a:t> </a:t>
            </a:r>
            <a:r>
              <a:rPr lang="en" sz="1200">
                <a:solidFill>
                  <a:schemeClr val="dk1"/>
                </a:solidFill>
              </a:rPr>
              <a:t>physical or mental disability, sex, sexual orientation, gender,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9"/>
          <p:cNvSpPr txBox="1"/>
          <p:nvPr>
            <p:ph idx="1" type="body"/>
          </p:nvPr>
        </p:nvSpPr>
        <p:spPr>
          <a:xfrm>
            <a:off x="508850" y="698250"/>
            <a:ext cx="6854400" cy="8888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200">
                <a:solidFill>
                  <a:schemeClr val="dk1"/>
                </a:solidFill>
              </a:rPr>
              <a:t>gender identity, or gender expression; the perception of one or more of such characteristics; or association with a person or group with one or more of these actual or perceived characteristics. Students who engage in discrimination, harassment, intimidation, bullying, or retaliation will be disciplined.</a:t>
            </a:r>
            <a:endParaRPr sz="1200">
              <a:solidFill>
                <a:schemeClr val="dk1"/>
              </a:solidFill>
            </a:endParaRPr>
          </a:p>
          <a:p>
            <a:pPr indent="0" lvl="0" marL="0" rtl="0" algn="just">
              <a:spcBef>
                <a:spcPts val="1200"/>
              </a:spcBef>
              <a:spcAft>
                <a:spcPts val="0"/>
              </a:spcAft>
              <a:buNone/>
            </a:pPr>
            <a:r>
              <a:rPr lang="en" sz="1200">
                <a:solidFill>
                  <a:schemeClr val="dk1"/>
                </a:solidFill>
              </a:rPr>
              <a:t>The district strongly encourages any student who feels that he/she is being or has been sexually harassed on school grounds or at a school-sponsored or school-related activity by another student or an adult, or who has experienced off-campus sexual harassment that has a continuing effect on campus, to immediately contact his/her teacher, the principal, or any other available school employee. Any employee who receives a report or observes an incident of sexual harassment shall notify the principal or a district compliance officer. Once notified, the principal or compliance officer shall take the steps to investigate and address the allegation, as specified in the accompanying administrative regulation.</a:t>
            </a:r>
            <a:endParaRPr sz="1200">
              <a:solidFill>
                <a:schemeClr val="dk1"/>
              </a:solidFill>
            </a:endParaRPr>
          </a:p>
          <a:p>
            <a:pPr indent="0" lvl="0" marL="0" rtl="0" algn="just">
              <a:spcBef>
                <a:spcPts val="1200"/>
              </a:spcBef>
              <a:spcAft>
                <a:spcPts val="0"/>
              </a:spcAft>
              <a:buNone/>
            </a:pPr>
            <a:r>
              <a:rPr lang="en" sz="1200">
                <a:solidFill>
                  <a:schemeClr val="dk1"/>
                </a:solidFill>
              </a:rPr>
              <a:t>For copies of the district’s anti-discrimination, anti-harassment, anti-intimidation, and anti-bullying policies or to file a complaint regarding a violation of these policies using the uniform complaint procedures form, please contact the district’s Coordinator for Nondiscrimination Jennifer Irvin, Assistant Superintendent Educational Services, </a:t>
            </a:r>
            <a:r>
              <a:rPr lang="en" sz="1200" u="sng">
                <a:solidFill>
                  <a:schemeClr val="dk1"/>
                </a:solidFill>
              </a:rPr>
              <a:t>jirvin@pbvusd.k12.ca.us</a:t>
            </a:r>
            <a:r>
              <a:rPr lang="en" sz="1200">
                <a:solidFill>
                  <a:schemeClr val="dk1"/>
                </a:solidFill>
              </a:rPr>
              <a:t>. </a:t>
            </a:r>
            <a:endParaRPr sz="1200">
              <a:solidFill>
                <a:schemeClr val="dk1"/>
              </a:solidFill>
            </a:endParaRPr>
          </a:p>
          <a:p>
            <a:pPr indent="0" lvl="0" marL="0" rtl="0" algn="just">
              <a:spcBef>
                <a:spcPts val="1200"/>
              </a:spcBef>
              <a:spcAft>
                <a:spcPts val="0"/>
              </a:spcAft>
              <a:buNone/>
            </a:pPr>
            <a:r>
              <a:rPr lang="en" sz="1200">
                <a:solidFill>
                  <a:schemeClr val="dk1"/>
                </a:solidFill>
              </a:rPr>
              <a:t>Each student is permitted to participate in sex-segregated school programs and activities and access facilities consistent with the student’s gender identity, irrespective of the gender listed on the student’s records.  To ensure transgender and gender-nonconforming students are afforded the same rights, benefits, and protections provided to all students, the district will address each situation on a case-by-case basis in accordance with law and board policy.  If any student believes his/her privacy or religious beliefs and/or practices require increased privacy the student may contact the district’s Coordinator for Nondiscrimination Jennifer Irvin, </a:t>
            </a:r>
            <a:r>
              <a:rPr lang="en" sz="1200" u="sng">
                <a:solidFill>
                  <a:schemeClr val="accent5"/>
                </a:solidFill>
                <a:hlinkClick r:id="rId3">
                  <a:extLst>
                    <a:ext uri="{A12FA001-AC4F-418D-AE19-62706E023703}">
                      <ahyp:hlinkClr val="tx"/>
                    </a:ext>
                  </a:extLst>
                </a:hlinkClick>
              </a:rPr>
              <a:t>jirvin@pbvusd.k12.ca.us</a:t>
            </a:r>
            <a:r>
              <a:rPr lang="en" sz="1200" u="sng">
                <a:solidFill>
                  <a:schemeClr val="dk1"/>
                </a:solidFill>
              </a:rPr>
              <a:t>.</a:t>
            </a:r>
            <a:endParaRPr sz="1200">
              <a:solidFill>
                <a:schemeClr val="dk1"/>
              </a:solidFill>
            </a:endParaRPr>
          </a:p>
          <a:p>
            <a:pPr indent="0" lvl="0" marL="0" rtl="0" algn="just">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487" name="Google Shape;487;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0"/>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Bullying</a:t>
            </a:r>
            <a:endParaRPr sz="2000"/>
          </a:p>
        </p:txBody>
      </p:sp>
      <p:sp>
        <p:nvSpPr>
          <p:cNvPr id="493" name="Google Shape;493;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94" name="Google Shape;494;p70"/>
          <p:cNvGraphicFramePr/>
          <p:nvPr/>
        </p:nvGraphicFramePr>
        <p:xfrm>
          <a:off x="516450" y="1300450"/>
          <a:ext cx="3000000" cy="3000000"/>
        </p:xfrm>
        <a:graphic>
          <a:graphicData uri="http://schemas.openxmlformats.org/drawingml/2006/table">
            <a:tbl>
              <a:tblPr>
                <a:noFill/>
                <a:tableStyleId>{5CD8C290-A2CA-4532-90AF-7CD5E79829A4}</a:tableStyleId>
              </a:tblPr>
              <a:tblGrid>
                <a:gridCol w="3190875"/>
                <a:gridCol w="3655975"/>
              </a:tblGrid>
              <a:tr h="381000">
                <a:tc gridSpan="2">
                  <a:txBody>
                    <a:bodyPr/>
                    <a:lstStyle/>
                    <a:p>
                      <a:pPr indent="0" lvl="0" marL="0" rtl="0" algn="ctr">
                        <a:lnSpc>
                          <a:spcPct val="115000"/>
                        </a:lnSpc>
                        <a:spcBef>
                          <a:spcPts val="0"/>
                        </a:spcBef>
                        <a:spcAft>
                          <a:spcPts val="0"/>
                        </a:spcAft>
                        <a:buNone/>
                      </a:pPr>
                      <a:r>
                        <a:rPr b="1" lang="en" sz="1200">
                          <a:solidFill>
                            <a:schemeClr val="lt1"/>
                          </a:solidFill>
                        </a:rPr>
                        <a:t>Measures to Prevent Bullying</a:t>
                      </a:r>
                      <a:endParaRPr b="1" sz="1200">
                        <a:solidFill>
                          <a:schemeClr val="lt1"/>
                        </a:solidFill>
                      </a:endParaRPr>
                    </a:p>
                  </a:txBody>
                  <a:tcPr marT="91425" marB="91425" marR="91425" marL="91425">
                    <a:solidFill>
                      <a:srgbClr val="3D85C6"/>
                    </a:solidFill>
                  </a:tcPr>
                </a:tc>
                <a:tc hMerge="1"/>
              </a:tr>
              <a:tr h="381000">
                <a:tc>
                  <a:txBody>
                    <a:bodyPr/>
                    <a:lstStyle/>
                    <a:p>
                      <a:pPr indent="0" lvl="0" marL="0" rtl="0" algn="l">
                        <a:lnSpc>
                          <a:spcPct val="115000"/>
                        </a:lnSpc>
                        <a:spcBef>
                          <a:spcPts val="0"/>
                        </a:spcBef>
                        <a:spcAft>
                          <a:spcPts val="0"/>
                        </a:spcAft>
                        <a:buNone/>
                      </a:pPr>
                      <a:r>
                        <a:rPr b="1" lang="en" sz="1200">
                          <a:solidFill>
                            <a:schemeClr val="dk1"/>
                          </a:solidFill>
                        </a:rPr>
                        <a:t>Clear rules for student conduct and implements strategies to promote a positive, collaborative school climate</a:t>
                      </a:r>
                      <a:endParaRPr b="1" sz="1200"/>
                    </a:p>
                  </a:txBody>
                  <a:tcPr marT="91425" marB="91425" marR="91425" marL="171450">
                    <a:solidFill>
                      <a:srgbClr val="C9DAF8"/>
                    </a:solidFill>
                  </a:tcPr>
                </a:tc>
                <a:tc>
                  <a:txBody>
                    <a:bodyPr/>
                    <a:lstStyle/>
                    <a:p>
                      <a:pPr indent="-304800" lvl="0" marL="457200" rtl="0" algn="l">
                        <a:lnSpc>
                          <a:spcPct val="115000"/>
                        </a:lnSpc>
                        <a:spcBef>
                          <a:spcPts val="0"/>
                        </a:spcBef>
                        <a:spcAft>
                          <a:spcPts val="0"/>
                        </a:spcAft>
                        <a:buSzPts val="1200"/>
                        <a:buChar char="●"/>
                      </a:pPr>
                      <a:r>
                        <a:rPr lang="en" sz="1200" u="sng">
                          <a:solidFill>
                            <a:schemeClr val="hlink"/>
                          </a:solidFill>
                          <a:hlinkClick r:id="rId3"/>
                        </a:rPr>
                        <a:t>District Parent Information Booklet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u="sng">
                          <a:solidFill>
                            <a:schemeClr val="hlink"/>
                          </a:solidFill>
                          <a:highlight>
                            <a:srgbClr val="C9DAF8"/>
                          </a:highlight>
                          <a:hlinkClick r:id="rId4"/>
                        </a:rPr>
                        <a:t>School Site Student Handbook</a:t>
                      </a:r>
                      <a:endParaRPr sz="1200"/>
                    </a:p>
                  </a:txBody>
                  <a:tcPr marT="91425" marB="91425" marR="91425" marL="91425">
                    <a:solidFill>
                      <a:srgbClr val="C9DAF8"/>
                    </a:solidFill>
                  </a:tcPr>
                </a:tc>
              </a:tr>
              <a:tr h="381000">
                <a:tc>
                  <a:txBody>
                    <a:bodyPr/>
                    <a:lstStyle/>
                    <a:p>
                      <a:pPr indent="0" lvl="0" marL="0" rtl="0" algn="l">
                        <a:spcBef>
                          <a:spcPts val="0"/>
                        </a:spcBef>
                        <a:spcAft>
                          <a:spcPts val="0"/>
                        </a:spcAft>
                        <a:buNone/>
                      </a:pPr>
                      <a:r>
                        <a:rPr b="1" lang="en" sz="1200"/>
                        <a:t>Information about district and school rules related to bullying, mechanisms available for reporting incidents or threats, and the consequences for engaging in bullying</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highlight>
                            <a:srgbClr val="FFFFFF"/>
                          </a:highlight>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304800" lvl="0" marL="457200" rtl="0" algn="l">
                        <a:lnSpc>
                          <a:spcPct val="115000"/>
                        </a:lnSpc>
                        <a:spcBef>
                          <a:spcPts val="0"/>
                        </a:spcBef>
                        <a:spcAft>
                          <a:spcPts val="0"/>
                        </a:spcAft>
                        <a:buSzPts val="1200"/>
                        <a:buChar char="●"/>
                      </a:pPr>
                      <a:r>
                        <a:rPr lang="en" sz="1200" u="sng">
                          <a:solidFill>
                            <a:schemeClr val="hlink"/>
                          </a:solidFill>
                          <a:highlight>
                            <a:srgbClr val="FFFFFF"/>
                          </a:highlight>
                          <a:hlinkClick r:id="rId5"/>
                        </a:rPr>
                        <a:t>Parent Information Booklet</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highlight>
                            <a:srgbClr val="FFFFFF"/>
                          </a:highlight>
                        </a:rPr>
                        <a:t>BarkforSchools</a:t>
                      </a:r>
                      <a:endParaRPr b="1" sz="1200">
                        <a:solidFill>
                          <a:schemeClr val="dk1"/>
                        </a:solidFill>
                        <a:highlight>
                          <a:srgbClr val="C9DAF8"/>
                        </a:highlight>
                      </a:endParaRPr>
                    </a:p>
                  </a:txBody>
                  <a:tcPr marT="91425" marB="91425" marR="91425" marL="91425"/>
                </a:tc>
              </a:tr>
              <a:tr h="100000">
                <a:tc>
                  <a:txBody>
                    <a:bodyPr/>
                    <a:lstStyle/>
                    <a:p>
                      <a:pPr indent="0" lvl="0" marL="0" rtl="0" algn="l">
                        <a:lnSpc>
                          <a:spcPct val="115000"/>
                        </a:lnSpc>
                        <a:spcBef>
                          <a:spcPts val="0"/>
                        </a:spcBef>
                        <a:spcAft>
                          <a:spcPts val="0"/>
                        </a:spcAft>
                        <a:buNone/>
                      </a:pPr>
                      <a:r>
                        <a:rPr b="1" lang="en" sz="1200"/>
                        <a:t>Anonymous reporting</a:t>
                      </a:r>
                      <a:endParaRPr b="1" sz="1200"/>
                    </a:p>
                  </a:txBody>
                  <a:tcPr marT="91425" marB="91425" marR="91425" marL="91425">
                    <a:solidFill>
                      <a:schemeClr val="lt1"/>
                    </a:solidFill>
                  </a:tcPr>
                </a:tc>
                <a:tc>
                  <a:txBody>
                    <a:bodyPr/>
                    <a:lstStyle/>
                    <a:p>
                      <a:pPr indent="-304800" lvl="0" marL="457200" rtl="0" algn="l">
                        <a:spcBef>
                          <a:spcPts val="0"/>
                        </a:spcBef>
                        <a:spcAft>
                          <a:spcPts val="0"/>
                        </a:spcAft>
                        <a:buSzPts val="1200"/>
                        <a:buChar char="●"/>
                      </a:pPr>
                      <a:r>
                        <a:rPr lang="en" sz="1200">
                          <a:solidFill>
                            <a:srgbClr val="080808"/>
                          </a:solidFill>
                          <a:highlight>
                            <a:srgbClr val="FFFFFF"/>
                          </a:highlight>
                        </a:rPr>
                        <a:t>"If You See Something, Say Something®" program</a:t>
                      </a:r>
                      <a:endParaRPr b="1" sz="1200">
                        <a:solidFill>
                          <a:srgbClr val="080808"/>
                        </a:solidFill>
                        <a:highlight>
                          <a:srgbClr val="FFFFFF"/>
                        </a:highlight>
                      </a:endParaRPr>
                    </a:p>
                  </a:txBody>
                  <a:tcPr marT="91425" marB="91425" marR="91425" marL="91425">
                    <a:solidFill>
                      <a:schemeClr val="lt1"/>
                    </a:solidFill>
                  </a:tcPr>
                </a:tc>
              </a:tr>
              <a:tr h="2367100">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7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1"/>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502" name="Google Shape;502;p71"/>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2"/>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508" name="Google Shape;508;p72"/>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509" name="Google Shape;509;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0" name="Google Shape;510;p72"/>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3"/>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516" name="Google Shape;516;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7" name="Google Shape;517;p73"/>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3" name="Google Shape;523;p7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74"/>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525" name="Google Shape;525;p7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5"/>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Thompson Junior High 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531" name="Google Shape;531;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2" name="Google Shape;532;p75"/>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149" name="Google Shape;149;p31"/>
          <p:cNvGraphicFramePr/>
          <p:nvPr/>
        </p:nvGraphicFramePr>
        <p:xfrm>
          <a:off x="414350" y="3214575"/>
          <a:ext cx="3000000" cy="3000000"/>
        </p:xfrm>
        <a:graphic>
          <a:graphicData uri="http://schemas.openxmlformats.org/drawingml/2006/table">
            <a:tbl>
              <a:tblPr>
                <a:noFill/>
                <a:tableStyleId>{5CD8C290-A2CA-4532-90AF-7CD5E79829A4}</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Michael Brasier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Willie Smith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Diane Mangum</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Certificated Employee (Teacher)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Dr. Bryan Bowens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Certificated Employee (Teacher)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Barry Hayes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Certificated Employee (Teacher)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Dr. Arika Jackson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Certificated Employee (Asst. Principal_</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Donivan Crawford</a:t>
                      </a:r>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Carolina Lopez</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rgbClr val="000000"/>
                          </a:solidFill>
                        </a:rPr>
                        <a:t>Parent</a:t>
                      </a:r>
                      <a:endParaRPr sz="1200">
                        <a:solidFill>
                          <a:srgbClr val="000000"/>
                        </a:solidFill>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Ashley Luna</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rgbClr val="000000"/>
                          </a:solidFill>
                        </a:rPr>
                        <a:t>Parent</a:t>
                      </a:r>
                      <a:endParaRPr sz="1200">
                        <a:solidFill>
                          <a:srgbClr val="000000"/>
                        </a:solidFill>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Cynthia Castro</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rgbClr val="000000"/>
                          </a:solidFill>
                        </a:rPr>
                        <a:t>Parent</a:t>
                      </a:r>
                      <a:endParaRPr sz="1200">
                        <a:solidFill>
                          <a:srgbClr val="000000"/>
                        </a:solidFill>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Bianca Rold</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a:t>
                      </a:r>
                      <a:endParaRPr sz="1200">
                        <a:solidFill>
                          <a:srgbClr val="000000"/>
                        </a:solidFill>
                      </a:endParaRPr>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150" name="Google Shape;150;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1" name="Google Shape;151;p31"/>
          <p:cNvSpPr txBox="1"/>
          <p:nvPr/>
        </p:nvSpPr>
        <p:spPr>
          <a:xfrm>
            <a:off x="414350" y="118615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152" name="Google Shape;152;p31"/>
          <p:cNvSpPr txBox="1"/>
          <p:nvPr/>
        </p:nvSpPr>
        <p:spPr>
          <a:xfrm>
            <a:off x="364850" y="82710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6"/>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t>Site-specific procedures required by visitors:</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 sz="1100"/>
              <a:t>● All visitors to the campus, except students of the school and staff members, shall register</a:t>
            </a:r>
            <a:endParaRPr sz="1100"/>
          </a:p>
          <a:p>
            <a:pPr indent="0" lvl="0" marL="0" rtl="0" algn="l">
              <a:lnSpc>
                <a:spcPct val="115000"/>
              </a:lnSpc>
              <a:spcBef>
                <a:spcPts val="0"/>
              </a:spcBef>
              <a:spcAft>
                <a:spcPts val="0"/>
              </a:spcAft>
              <a:buClr>
                <a:schemeClr val="dk1"/>
              </a:buClr>
              <a:buSzPts val="1100"/>
              <a:buFont typeface="Arial"/>
              <a:buNone/>
            </a:pPr>
            <a:r>
              <a:rPr lang="en" sz="1100"/>
              <a:t>immediately upon entering any school building or grounds when school is in session.</a:t>
            </a:r>
            <a:endParaRPr sz="1100"/>
          </a:p>
          <a:p>
            <a:pPr indent="0" lvl="0" marL="0" rtl="0" algn="l">
              <a:lnSpc>
                <a:spcPct val="115000"/>
              </a:lnSpc>
              <a:spcBef>
                <a:spcPts val="0"/>
              </a:spcBef>
              <a:spcAft>
                <a:spcPts val="0"/>
              </a:spcAft>
              <a:buClr>
                <a:schemeClr val="dk1"/>
              </a:buClr>
              <a:buSzPts val="1100"/>
              <a:buFont typeface="Arial"/>
              <a:buNone/>
            </a:pPr>
            <a:r>
              <a:rPr lang="en" sz="1100"/>
              <a:t>● Visits during school hours, including classroom visits are arranged with the teacher and</a:t>
            </a:r>
            <a:endParaRPr sz="1100"/>
          </a:p>
          <a:p>
            <a:pPr indent="0" lvl="0" marL="0" rtl="0" algn="l">
              <a:lnSpc>
                <a:spcPct val="115000"/>
              </a:lnSpc>
              <a:spcBef>
                <a:spcPts val="0"/>
              </a:spcBef>
              <a:spcAft>
                <a:spcPts val="0"/>
              </a:spcAft>
              <a:buClr>
                <a:schemeClr val="dk1"/>
              </a:buClr>
              <a:buSzPts val="1100"/>
              <a:buFont typeface="Arial"/>
              <a:buNone/>
            </a:pPr>
            <a:r>
              <a:rPr lang="en" sz="1100"/>
              <a:t>principal/designee and are subject to specific procedures and limitations.</a:t>
            </a:r>
            <a:endParaRPr sz="1100"/>
          </a:p>
          <a:p>
            <a:pPr indent="0" lvl="0" marL="0" rtl="0" algn="l">
              <a:lnSpc>
                <a:spcPct val="115000"/>
              </a:lnSpc>
              <a:spcBef>
                <a:spcPts val="0"/>
              </a:spcBef>
              <a:spcAft>
                <a:spcPts val="0"/>
              </a:spcAft>
              <a:buClr>
                <a:schemeClr val="dk1"/>
              </a:buClr>
              <a:buSzPts val="1100"/>
              <a:buFont typeface="Arial"/>
              <a:buNone/>
            </a:pPr>
            <a:r>
              <a:rPr lang="en" sz="1100"/>
              <a:t>● Appointments with teachers are set during non instructional time.</a:t>
            </a:r>
            <a:endParaRPr sz="1100"/>
          </a:p>
          <a:p>
            <a:pPr indent="0" lvl="0" marL="0" rtl="0" algn="l">
              <a:lnSpc>
                <a:spcPct val="115000"/>
              </a:lnSpc>
              <a:spcBef>
                <a:spcPts val="0"/>
              </a:spcBef>
              <a:spcAft>
                <a:spcPts val="0"/>
              </a:spcAft>
              <a:buClr>
                <a:schemeClr val="dk1"/>
              </a:buClr>
              <a:buSzPts val="1100"/>
              <a:buFont typeface="Arial"/>
              <a:buNone/>
            </a:pPr>
            <a:r>
              <a:rPr lang="en" sz="1100"/>
              <a:t>● Visitors shall wear a visible means of identification provided by the school for visits while on</a:t>
            </a:r>
            <a:endParaRPr sz="1100"/>
          </a:p>
          <a:p>
            <a:pPr indent="0" lvl="0" marL="0" rtl="0" algn="l">
              <a:lnSpc>
                <a:spcPct val="115000"/>
              </a:lnSpc>
              <a:spcBef>
                <a:spcPts val="0"/>
              </a:spcBef>
              <a:spcAft>
                <a:spcPts val="0"/>
              </a:spcAft>
              <a:buClr>
                <a:schemeClr val="dk1"/>
              </a:buClr>
              <a:buSzPts val="1100"/>
              <a:buFont typeface="Arial"/>
              <a:buNone/>
            </a:pPr>
            <a:r>
              <a:rPr lang="en" sz="1100"/>
              <a:t>school premise and disposed before leaving the school premises.</a:t>
            </a:r>
            <a:endParaRPr sz="1100"/>
          </a:p>
          <a:p>
            <a:pPr indent="0" lvl="0" marL="0" rtl="0" algn="l">
              <a:lnSpc>
                <a:spcPct val="115000"/>
              </a:lnSpc>
              <a:spcBef>
                <a:spcPts val="0"/>
              </a:spcBef>
              <a:spcAft>
                <a:spcPts val="0"/>
              </a:spcAft>
              <a:buClr>
                <a:schemeClr val="dk1"/>
              </a:buClr>
              <a:buSzPts val="1100"/>
              <a:buFont typeface="Arial"/>
              <a:buNone/>
            </a:pPr>
            <a:r>
              <a:rPr lang="en" sz="1100"/>
              <a:t>● Employees direct visitors and outsiders without identification directly to the office.</a:t>
            </a:r>
            <a:endParaRPr sz="1100"/>
          </a:p>
          <a:p>
            <a:pPr indent="0" lvl="0" marL="0" rtl="0" algn="l">
              <a:lnSpc>
                <a:spcPct val="115000"/>
              </a:lnSpc>
              <a:spcBef>
                <a:spcPts val="0"/>
              </a:spcBef>
              <a:spcAft>
                <a:spcPts val="0"/>
              </a:spcAft>
              <a:buClr>
                <a:schemeClr val="dk1"/>
              </a:buClr>
              <a:buSzPts val="1100"/>
              <a:buFont typeface="Arial"/>
              <a:buNone/>
            </a:pPr>
            <a:r>
              <a:rPr lang="en" sz="1100"/>
              <a:t>● 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100"/>
          </a:p>
          <a:p>
            <a:pPr indent="0" lvl="0" marL="0" rtl="0" algn="l">
              <a:lnSpc>
                <a:spcPct val="115000"/>
              </a:lnSpc>
              <a:spcBef>
                <a:spcPts val="0"/>
              </a:spcBef>
              <a:spcAft>
                <a:spcPts val="0"/>
              </a:spcAft>
              <a:buClr>
                <a:schemeClr val="dk1"/>
              </a:buClr>
              <a:buSzPts val="1100"/>
              <a:buFont typeface="Arial"/>
              <a:buNone/>
            </a:pPr>
            <a:r>
              <a:rPr lang="en" sz="1100"/>
              <a:t>● “Outsiders” include every visitor to the school campus except the following: a student of the</a:t>
            </a:r>
            <a:endParaRPr sz="1100"/>
          </a:p>
          <a:p>
            <a:pPr indent="0" lvl="0" marL="0" rtl="0" algn="l">
              <a:lnSpc>
                <a:spcPct val="115000"/>
              </a:lnSpc>
              <a:spcBef>
                <a:spcPts val="0"/>
              </a:spcBef>
              <a:spcAft>
                <a:spcPts val="0"/>
              </a:spcAft>
              <a:buClr>
                <a:schemeClr val="dk1"/>
              </a:buClr>
              <a:buSzPts val="1100"/>
              <a:buFont typeface="Arial"/>
              <a:buNone/>
            </a:pPr>
            <a:r>
              <a:rPr lang="en" sz="1100"/>
              <a:t>school, unless currently under suspension; a parent/guardian of a student of the school; a</a:t>
            </a:r>
            <a:endParaRPr sz="1100"/>
          </a:p>
          <a:p>
            <a:pPr indent="0" lvl="0" marL="0" rtl="0" algn="l">
              <a:lnSpc>
                <a:spcPct val="115000"/>
              </a:lnSpc>
              <a:spcBef>
                <a:spcPts val="0"/>
              </a:spcBef>
              <a:spcAft>
                <a:spcPts val="0"/>
              </a:spcAft>
              <a:buClr>
                <a:schemeClr val="dk1"/>
              </a:buClr>
              <a:buSzPts val="1100"/>
              <a:buFont typeface="Arial"/>
              <a:buNone/>
            </a:pPr>
            <a:r>
              <a:rPr lang="en" sz="1100"/>
              <a:t>Governing Board member or district employee; a public employee whose employment requires</a:t>
            </a:r>
            <a:endParaRPr sz="1100"/>
          </a:p>
          <a:p>
            <a:pPr indent="0" lvl="0" marL="0" rtl="0" algn="l">
              <a:lnSpc>
                <a:spcPct val="115000"/>
              </a:lnSpc>
              <a:spcBef>
                <a:spcPts val="0"/>
              </a:spcBef>
              <a:spcAft>
                <a:spcPts val="0"/>
              </a:spcAft>
              <a:buClr>
                <a:schemeClr val="dk1"/>
              </a:buClr>
              <a:buSzPts val="1100"/>
              <a:buFont typeface="Arial"/>
              <a:buNone/>
            </a:pPr>
            <a:r>
              <a:rPr lang="en" sz="1100"/>
              <a:t>being on school grounds, or any person who is on school grounds at the school’s request; a</a:t>
            </a:r>
            <a:endParaRPr sz="1100"/>
          </a:p>
          <a:p>
            <a:pPr indent="0" lvl="0" marL="0" rtl="0" algn="l">
              <a:lnSpc>
                <a:spcPct val="115000"/>
              </a:lnSpc>
              <a:spcBef>
                <a:spcPts val="0"/>
              </a:spcBef>
              <a:spcAft>
                <a:spcPts val="0"/>
              </a:spcAft>
              <a:buClr>
                <a:schemeClr val="dk1"/>
              </a:buClr>
              <a:buSzPts val="1100"/>
              <a:buFont typeface="Arial"/>
              <a:buNone/>
            </a:pPr>
            <a:r>
              <a:rPr lang="en" sz="1100"/>
              <a:t>representative of a school employee organization who is engaged in activities related to the</a:t>
            </a:r>
            <a:endParaRPr sz="1100"/>
          </a:p>
          <a:p>
            <a:pPr indent="0" lvl="0" marL="0" rtl="0" algn="l">
              <a:lnSpc>
                <a:spcPct val="115000"/>
              </a:lnSpc>
              <a:spcBef>
                <a:spcPts val="0"/>
              </a:spcBef>
              <a:spcAft>
                <a:spcPts val="0"/>
              </a:spcAft>
              <a:buClr>
                <a:schemeClr val="dk1"/>
              </a:buClr>
              <a:buSzPts val="1100"/>
              <a:buFont typeface="Arial"/>
              <a:buNone/>
            </a:pPr>
            <a:r>
              <a:rPr lang="en" sz="1100"/>
              <a:t>representation of school employees; an elected public official, and; a publisher, editor, reporter</a:t>
            </a:r>
            <a:endParaRPr sz="1100"/>
          </a:p>
          <a:p>
            <a:pPr indent="0" lvl="0" marL="0" rtl="0" algn="l">
              <a:lnSpc>
                <a:spcPct val="115000"/>
              </a:lnSpc>
              <a:spcBef>
                <a:spcPts val="0"/>
              </a:spcBef>
              <a:spcAft>
                <a:spcPts val="0"/>
              </a:spcAft>
              <a:buClr>
                <a:schemeClr val="dk1"/>
              </a:buClr>
              <a:buSzPts val="1100"/>
              <a:buFont typeface="Arial"/>
              <a:buNone/>
            </a:pPr>
            <a:r>
              <a:rPr lang="en" sz="1100"/>
              <a:t>or other person connected with or employed by a newspaper, magazine, other periodical, radio</a:t>
            </a:r>
            <a:endParaRPr sz="1100"/>
          </a:p>
          <a:p>
            <a:pPr indent="0" lvl="0" marL="0" rtl="0" algn="l">
              <a:lnSpc>
                <a:spcPct val="115000"/>
              </a:lnSpc>
              <a:spcBef>
                <a:spcPts val="0"/>
              </a:spcBef>
              <a:spcAft>
                <a:spcPts val="0"/>
              </a:spcAft>
              <a:buClr>
                <a:schemeClr val="dk1"/>
              </a:buClr>
              <a:buSzPts val="1100"/>
              <a:buFont typeface="Arial"/>
              <a:buNone/>
            </a:pPr>
            <a:r>
              <a:rPr lang="en" sz="1100"/>
              <a:t>station or television station.</a:t>
            </a:r>
            <a:endParaRPr sz="1100"/>
          </a:p>
          <a:p>
            <a:pPr indent="0" lvl="0" marL="0" rtl="0" algn="l">
              <a:lnSpc>
                <a:spcPct val="115000"/>
              </a:lnSpc>
              <a:spcBef>
                <a:spcPts val="0"/>
              </a:spcBef>
              <a:spcAft>
                <a:spcPts val="0"/>
              </a:spcAft>
              <a:buClr>
                <a:schemeClr val="dk1"/>
              </a:buClr>
              <a:buSzPts val="1100"/>
              <a:buFont typeface="Arial"/>
              <a:buNone/>
            </a:pPr>
            <a:r>
              <a:rPr lang="en" sz="1100"/>
              <a:t>● The principal/designee refuses to register any “outsider” if he/she reasonably concludes that</a:t>
            </a:r>
            <a:endParaRPr sz="1100"/>
          </a:p>
          <a:p>
            <a:pPr indent="0" lvl="0" marL="0" rtl="0" algn="l">
              <a:lnSpc>
                <a:spcPct val="115000"/>
              </a:lnSpc>
              <a:spcBef>
                <a:spcPts val="0"/>
              </a:spcBef>
              <a:spcAft>
                <a:spcPts val="0"/>
              </a:spcAft>
              <a:buClr>
                <a:schemeClr val="dk1"/>
              </a:buClr>
              <a:buSzPts val="1100"/>
              <a:buFont typeface="Arial"/>
              <a:buNone/>
            </a:pPr>
            <a:r>
              <a:rPr lang="en" sz="1100"/>
              <a:t>the “outsider’s” presence or acts would disrupt the school, students, or employees; would</a:t>
            </a:r>
            <a:endParaRPr sz="1100"/>
          </a:p>
          <a:p>
            <a:pPr indent="0" lvl="0" marL="0" rtl="0" algn="l">
              <a:lnSpc>
                <a:spcPct val="115000"/>
              </a:lnSpc>
              <a:spcBef>
                <a:spcPts val="0"/>
              </a:spcBef>
              <a:spcAft>
                <a:spcPts val="0"/>
              </a:spcAft>
              <a:buClr>
                <a:schemeClr val="dk1"/>
              </a:buClr>
              <a:buSzPts val="1100"/>
              <a:buFont typeface="Arial"/>
              <a:buNone/>
            </a:pPr>
            <a:r>
              <a:rPr lang="en" sz="1100"/>
              <a:t>result in damage to property; or would result in the distribution or use of a controlled</a:t>
            </a:r>
            <a:endParaRPr sz="1100"/>
          </a:p>
          <a:p>
            <a:pPr indent="0" lvl="0" marL="0" rtl="0" algn="l">
              <a:lnSpc>
                <a:spcPct val="115000"/>
              </a:lnSpc>
              <a:spcBef>
                <a:spcPts val="0"/>
              </a:spcBef>
              <a:spcAft>
                <a:spcPts val="0"/>
              </a:spcAft>
              <a:buClr>
                <a:schemeClr val="dk1"/>
              </a:buClr>
              <a:buSzPts val="1100"/>
              <a:buFont typeface="Arial"/>
              <a:buNone/>
            </a:pPr>
            <a:r>
              <a:rPr lang="en" sz="1100"/>
              <a:t>substance.</a:t>
            </a:r>
            <a:endParaRPr sz="1100"/>
          </a:p>
          <a:p>
            <a:pPr indent="0" lvl="0" marL="0" rtl="0" algn="l">
              <a:lnSpc>
                <a:spcPct val="115000"/>
              </a:lnSpc>
              <a:spcBef>
                <a:spcPts val="0"/>
              </a:spcBef>
              <a:spcAft>
                <a:spcPts val="0"/>
              </a:spcAft>
              <a:buClr>
                <a:schemeClr val="dk1"/>
              </a:buClr>
              <a:buSzPts val="1100"/>
              <a:buFont typeface="Arial"/>
              <a:buNone/>
            </a:pPr>
            <a:r>
              <a:rPr lang="en" sz="1100"/>
              <a:t>● The principal/designee or school security officer revokes an “outsider’s” registration if he/she</a:t>
            </a:r>
            <a:endParaRPr sz="1100"/>
          </a:p>
          <a:p>
            <a:pPr indent="0" lvl="0" marL="0" rtl="0" algn="l">
              <a:lnSpc>
                <a:spcPct val="115000"/>
              </a:lnSpc>
              <a:spcBef>
                <a:spcPts val="0"/>
              </a:spcBef>
              <a:spcAft>
                <a:spcPts val="0"/>
              </a:spcAft>
              <a:buClr>
                <a:schemeClr val="dk1"/>
              </a:buClr>
              <a:buSzPts val="1100"/>
              <a:buFont typeface="Arial"/>
              <a:buNone/>
            </a:pPr>
            <a:r>
              <a:rPr lang="en" sz="1100"/>
              <a:t>has a reasonable basis for concluding that the “outsider’s” presence on school grounds would</a:t>
            </a:r>
            <a:endParaRPr sz="1100"/>
          </a:p>
          <a:p>
            <a:pPr indent="0" lvl="0" marL="0" rtl="0" algn="l">
              <a:lnSpc>
                <a:spcPct val="115000"/>
              </a:lnSpc>
              <a:spcBef>
                <a:spcPts val="0"/>
              </a:spcBef>
              <a:spcAft>
                <a:spcPts val="0"/>
              </a:spcAft>
              <a:buClr>
                <a:schemeClr val="dk1"/>
              </a:buClr>
              <a:buSzPts val="1100"/>
              <a:buFont typeface="Arial"/>
              <a:buNone/>
            </a:pPr>
            <a:r>
              <a:rPr lang="en" sz="1100"/>
              <a:t>interfere or is interfering with the peaceful conduct of school activities or would disrupt or is</a:t>
            </a:r>
            <a:endParaRPr sz="1100"/>
          </a:p>
          <a:p>
            <a:pPr indent="0" lvl="0" marL="0" rtl="0" algn="l">
              <a:lnSpc>
                <a:spcPct val="115000"/>
              </a:lnSpc>
              <a:spcBef>
                <a:spcPts val="0"/>
              </a:spcBef>
              <a:spcAft>
                <a:spcPts val="0"/>
              </a:spcAft>
              <a:buClr>
                <a:schemeClr val="dk1"/>
              </a:buClr>
              <a:buSzPts val="1100"/>
              <a:buFont typeface="Arial"/>
              <a:buNone/>
            </a:pPr>
            <a:r>
              <a:rPr lang="en" sz="1100"/>
              <a:t>disrupting the school, students or staff.</a:t>
            </a:r>
            <a:endParaRPr sz="1100"/>
          </a:p>
          <a:p>
            <a:pPr indent="0" lvl="0" marL="0" rtl="0" algn="l">
              <a:lnSpc>
                <a:spcPct val="115000"/>
              </a:lnSpc>
              <a:spcBef>
                <a:spcPts val="0"/>
              </a:spcBef>
              <a:spcAft>
                <a:spcPts val="0"/>
              </a:spcAft>
              <a:buClr>
                <a:schemeClr val="dk1"/>
              </a:buClr>
              <a:buSzPts val="1100"/>
              <a:buFont typeface="Arial"/>
              <a:buNone/>
            </a:pPr>
            <a:r>
              <a:rPr lang="en" sz="1100"/>
              <a:t>● “Outsiders” who fail to register, or whose registration privileges have been denied or revoked,</a:t>
            </a:r>
            <a:endParaRPr sz="1100"/>
          </a:p>
          <a:p>
            <a:pPr indent="0" lvl="0" marL="0" rtl="0" algn="l">
              <a:lnSpc>
                <a:spcPct val="115000"/>
              </a:lnSpc>
              <a:spcBef>
                <a:spcPts val="0"/>
              </a:spcBef>
              <a:spcAft>
                <a:spcPts val="0"/>
              </a:spcAft>
              <a:buClr>
                <a:schemeClr val="dk1"/>
              </a:buClr>
              <a:buSzPts val="1100"/>
              <a:buFont typeface="Arial"/>
              <a:buNone/>
            </a:pPr>
            <a:r>
              <a:rPr lang="en" sz="1100"/>
              <a:t>are directed to promptly leave school grounds and informed that if he/she reenters the school</a:t>
            </a:r>
            <a:endParaRPr sz="1100"/>
          </a:p>
          <a:p>
            <a:pPr indent="0" lvl="0" marL="0" rtl="0" algn="l">
              <a:lnSpc>
                <a:spcPct val="115000"/>
              </a:lnSpc>
              <a:spcBef>
                <a:spcPts val="0"/>
              </a:spcBef>
              <a:spcAft>
                <a:spcPts val="0"/>
              </a:spcAft>
              <a:buClr>
                <a:schemeClr val="dk1"/>
              </a:buClr>
              <a:buSzPts val="1100"/>
              <a:buFont typeface="Arial"/>
              <a:buNone/>
            </a:pPr>
            <a:r>
              <a:rPr lang="en" sz="1100"/>
              <a:t>within 7 days he/she will be guilty of a misdemeanor subject to a fine and/or imprisonment.</a:t>
            </a:r>
            <a:endParaRPr sz="1200">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538" name="Google Shape;538;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9" name="Google Shape;539;p76"/>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7"/>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545" name="Google Shape;545;p77"/>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546" name="Google Shape;546;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2" name="Google Shape;552;p78"/>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9"/>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58" name="Google Shape;558;p79"/>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59" name="Google Shape;559;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5" name="Google Shape;565;p80"/>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80"/>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67" name="Google Shape;567;p80"/>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1"/>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73" name="Google Shape;573;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4" name="Google Shape;574;p81"/>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2"/>
          <p:cNvSpPr txBox="1"/>
          <p:nvPr>
            <p:ph type="title"/>
          </p:nvPr>
        </p:nvSpPr>
        <p:spPr>
          <a:xfrm>
            <a:off x="349788" y="51230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80" name="Google Shape;580;p82"/>
          <p:cNvSpPr txBox="1"/>
          <p:nvPr>
            <p:ph idx="1" type="body"/>
          </p:nvPr>
        </p:nvSpPr>
        <p:spPr>
          <a:xfrm>
            <a:off x="264900" y="833150"/>
            <a:ext cx="7242600" cy="66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81" name="Google Shape;581;p82"/>
          <p:cNvSpPr txBox="1"/>
          <p:nvPr/>
        </p:nvSpPr>
        <p:spPr>
          <a:xfrm>
            <a:off x="307375" y="4250250"/>
            <a:ext cx="7507500" cy="51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82" name="Google Shape;582;p82"/>
          <p:cNvGraphicFramePr/>
          <p:nvPr/>
        </p:nvGraphicFramePr>
        <p:xfrm>
          <a:off x="761600" y="1610050"/>
          <a:ext cx="3000000" cy="3000000"/>
        </p:xfrm>
        <a:graphic>
          <a:graphicData uri="http://schemas.openxmlformats.org/drawingml/2006/table">
            <a:tbl>
              <a:tblPr>
                <a:noFill/>
                <a:tableStyleId>{827ECC52-165C-4997-85F0-653D14E9DFFF}</a:tableStyleId>
              </a:tblPr>
              <a:tblGrid>
                <a:gridCol w="1644425"/>
                <a:gridCol w="4689700"/>
              </a:tblGrid>
              <a:tr h="100000">
                <a:tc>
                  <a:txBody>
                    <a:bodyPr/>
                    <a:lstStyle/>
                    <a:p>
                      <a:pPr indent="0" lvl="0" marL="0" rtl="0" algn="ctr">
                        <a:spcBef>
                          <a:spcPts val="0"/>
                        </a:spcBef>
                        <a:spcAft>
                          <a:spcPts val="0"/>
                        </a:spcAft>
                        <a:buNone/>
                      </a:pPr>
                      <a:r>
                        <a:rPr b="1" lang="en" sz="1000"/>
                        <a:t>Grade Level</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Number of Students</a:t>
                      </a:r>
                      <a:endParaRPr b="1" sz="10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000"/>
                        <a:t>Kindergarten</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1</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2</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3</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4</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5</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6</a:t>
                      </a:r>
                      <a:endParaRPr sz="1000"/>
                    </a:p>
                  </a:txBody>
                  <a:tcPr marT="27425" marB="27425" marR="27425" marL="27425"/>
                </a:tc>
                <a:tc>
                  <a:txBody>
                    <a:bodyPr/>
                    <a:lstStyle/>
                    <a:p>
                      <a:pPr indent="0" lvl="0" marL="0" rtl="0" algn="l">
                        <a:spcBef>
                          <a:spcPts val="0"/>
                        </a:spcBef>
                        <a:spcAft>
                          <a:spcPts val="0"/>
                        </a:spcAft>
                        <a:buNone/>
                      </a:pPr>
                      <a:r>
                        <a:rPr lang="en" sz="1300"/>
                        <a:t>0</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000"/>
                        <a:t>Grade 7-8</a:t>
                      </a:r>
                      <a:endParaRPr sz="1000"/>
                    </a:p>
                  </a:txBody>
                  <a:tcPr marT="27425" marB="27425" marR="27425" marL="27425"/>
                </a:tc>
                <a:tc>
                  <a:txBody>
                    <a:bodyPr/>
                    <a:lstStyle/>
                    <a:p>
                      <a:pPr indent="0" lvl="0" marL="0" rtl="0" algn="l">
                        <a:spcBef>
                          <a:spcPts val="0"/>
                        </a:spcBef>
                        <a:spcAft>
                          <a:spcPts val="0"/>
                        </a:spcAft>
                        <a:buNone/>
                      </a:pPr>
                      <a:r>
                        <a:rPr lang="en" sz="1300"/>
                        <a:t>793</a:t>
                      </a:r>
                      <a:endParaRPr sz="1300"/>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000"/>
                        <a:t>Total Enrollment</a:t>
                      </a:r>
                      <a:endParaRPr b="1" sz="1000"/>
                    </a:p>
                  </a:txBody>
                  <a:tcPr marT="27425" marB="27425" marR="27425" marL="27425"/>
                </a:tc>
                <a:tc>
                  <a:txBody>
                    <a:bodyPr/>
                    <a:lstStyle/>
                    <a:p>
                      <a:pPr indent="0" lvl="0" marL="0" rtl="0" algn="l">
                        <a:spcBef>
                          <a:spcPts val="0"/>
                        </a:spcBef>
                        <a:spcAft>
                          <a:spcPts val="0"/>
                        </a:spcAft>
                        <a:buNone/>
                      </a:pPr>
                      <a:r>
                        <a:rPr lang="en" sz="1300"/>
                        <a:t>793</a:t>
                      </a:r>
                      <a:endParaRPr sz="1300"/>
                    </a:p>
                  </a:txBody>
                  <a:tcPr marT="27425" marB="27425" marR="27425" marL="27425">
                    <a:solidFill>
                      <a:srgbClr val="CFE2F3"/>
                    </a:solidFill>
                  </a:tcPr>
                </a:tc>
              </a:tr>
            </a:tbl>
          </a:graphicData>
        </a:graphic>
      </p:graphicFrame>
      <p:graphicFrame>
        <p:nvGraphicFramePr>
          <p:cNvPr id="583" name="Google Shape;583;p82"/>
          <p:cNvGraphicFramePr/>
          <p:nvPr/>
        </p:nvGraphicFramePr>
        <p:xfrm>
          <a:off x="837700" y="4817350"/>
          <a:ext cx="3000000" cy="3000000"/>
        </p:xfrm>
        <a:graphic>
          <a:graphicData uri="http://schemas.openxmlformats.org/drawingml/2006/table">
            <a:tbl>
              <a:tblPr>
                <a:noFill/>
                <a:tableStyleId>{827ECC52-165C-4997-85F0-653D14E9DFFF}</a:tableStyleId>
              </a:tblPr>
              <a:tblGrid>
                <a:gridCol w="2397475"/>
                <a:gridCol w="3784450"/>
              </a:tblGrid>
              <a:tr h="215825">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55775">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15.1%</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0.4%</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1.9%</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0.1%</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70%</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8.2%</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1.4%</a:t>
                      </a:r>
                      <a:endParaRPr/>
                    </a:p>
                  </a:txBody>
                  <a:tcPr marT="27425" marB="27425" marR="27425" marL="27425">
                    <a:solidFill>
                      <a:srgbClr val="CFE2F3"/>
                    </a:solidFill>
                  </a:tcPr>
                </a:tc>
              </a:tr>
              <a:tr h="252175">
                <a:tc>
                  <a:txBody>
                    <a:bodyPr/>
                    <a:lstStyle/>
                    <a:p>
                      <a:pPr indent="0" lvl="0" marL="0" rtl="0" algn="l">
                        <a:spcBef>
                          <a:spcPts val="0"/>
                        </a:spcBef>
                        <a:spcAft>
                          <a:spcPts val="0"/>
                        </a:spcAft>
                        <a:buNone/>
                      </a:pPr>
                      <a:r>
                        <a:rPr lang="en" sz="1100"/>
                        <a:t>Declined to State</a:t>
                      </a:r>
                      <a:endParaRPr sz="1100"/>
                    </a:p>
                  </a:txBody>
                  <a:tcPr marT="27425" marB="27425" marR="27425" marL="27425"/>
                </a:tc>
                <a:tc>
                  <a:txBody>
                    <a:bodyPr/>
                    <a:lstStyle/>
                    <a:p>
                      <a:pPr indent="0" lvl="0" marL="0" rtl="0" algn="l">
                        <a:spcBef>
                          <a:spcPts val="0"/>
                        </a:spcBef>
                        <a:spcAft>
                          <a:spcPts val="0"/>
                        </a:spcAft>
                        <a:buNone/>
                      </a:pPr>
                      <a:r>
                        <a:rPr lang="en"/>
                        <a:t>1.9%</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85%</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14.3%</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12.1%</a:t>
                      </a:r>
                      <a:endParaRPr/>
                    </a:p>
                  </a:txBody>
                  <a:tcPr marT="27425" marB="27425" marR="27425" marL="27425">
                    <a:solidFill>
                      <a:srgbClr val="CFE2F3"/>
                    </a:solidFill>
                  </a:tcPr>
                </a:tc>
              </a:tr>
              <a:tr h="255775">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1.3%</a:t>
                      </a:r>
                      <a:endParaRPr/>
                    </a:p>
                  </a:txBody>
                  <a:tcPr marT="27425" marB="27425" marR="27425" marL="27425">
                    <a:solidFill>
                      <a:srgbClr val="CFE2F3"/>
                    </a:solidFill>
                  </a:tcPr>
                </a:tc>
              </a:tr>
            </a:tbl>
          </a:graphicData>
        </a:graphic>
      </p:graphicFrame>
      <p:sp>
        <p:nvSpPr>
          <p:cNvPr id="584" name="Google Shape;584;p82"/>
          <p:cNvSpPr txBox="1"/>
          <p:nvPr/>
        </p:nvSpPr>
        <p:spPr>
          <a:xfrm>
            <a:off x="307375" y="8216450"/>
            <a:ext cx="6936900" cy="28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85" name="Google Shape;585;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86" name="Google Shape;586;p82"/>
          <p:cNvGraphicFramePr/>
          <p:nvPr/>
        </p:nvGraphicFramePr>
        <p:xfrm>
          <a:off x="719138" y="8586700"/>
          <a:ext cx="3000000" cy="3000000"/>
        </p:xfrm>
        <a:graphic>
          <a:graphicData uri="http://schemas.openxmlformats.org/drawingml/2006/table">
            <a:tbl>
              <a:tblPr>
                <a:noFill/>
                <a:tableStyleId>{5CD8C290-A2CA-4532-90AF-7CD5E79829A4}</a:tableStyleId>
              </a:tblPr>
              <a:tblGrid>
                <a:gridCol w="2086950"/>
                <a:gridCol w="1383375"/>
                <a:gridCol w="1391650"/>
                <a:gridCol w="1514575"/>
              </a:tblGrid>
              <a:tr h="3160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343550">
                <a:tc>
                  <a:txBody>
                    <a:bodyPr/>
                    <a:lstStyle/>
                    <a:p>
                      <a:pPr indent="0" lvl="0" marL="0" rtl="0" algn="l">
                        <a:lnSpc>
                          <a:spcPct val="80000"/>
                        </a:lnSpc>
                        <a:spcBef>
                          <a:spcPts val="0"/>
                        </a:spcBef>
                        <a:spcAft>
                          <a:spcPts val="0"/>
                        </a:spcAft>
                        <a:buNone/>
                      </a:pPr>
                      <a:r>
                        <a:rPr lang="en" sz="1000"/>
                        <a:t>Suspensions</a:t>
                      </a:r>
                      <a:endParaRPr sz="10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300"/>
                        <a:t>0.0%</a:t>
                      </a:r>
                      <a:endParaRPr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300"/>
                        <a:t>8.61%</a:t>
                      </a:r>
                      <a:endParaRPr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300"/>
                        <a:t>7.82%</a:t>
                      </a:r>
                      <a:endParaRPr sz="1300"/>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43550">
                <a:tc>
                  <a:txBody>
                    <a:bodyPr/>
                    <a:lstStyle/>
                    <a:p>
                      <a:pPr indent="0" lvl="0" marL="0" rtl="0" algn="l">
                        <a:lnSpc>
                          <a:spcPct val="80000"/>
                        </a:lnSpc>
                        <a:spcBef>
                          <a:spcPts val="0"/>
                        </a:spcBef>
                        <a:spcAft>
                          <a:spcPts val="0"/>
                        </a:spcAft>
                        <a:buNone/>
                      </a:pPr>
                      <a:r>
                        <a:rPr lang="en" sz="1000"/>
                        <a:t>Expulsions</a:t>
                      </a:r>
                      <a:endParaRPr sz="10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300"/>
                        <a:t>0.0%</a:t>
                      </a:r>
                      <a:endParaRPr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300"/>
                        <a:t>0.1%</a:t>
                      </a:r>
                      <a:endParaRPr sz="13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300"/>
                        <a:t>0.1%</a:t>
                      </a:r>
                      <a:endParaRPr sz="1300"/>
                    </a:p>
                  </a:txBody>
                  <a:tcPr marT="91425" marB="91425" marR="91425" marL="91425">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3"/>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92" name="Google Shape;592;p83"/>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93" name="Google Shape;593;p83"/>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94" name="Google Shape;594;p83"/>
          <p:cNvGraphicFramePr/>
          <p:nvPr/>
        </p:nvGraphicFramePr>
        <p:xfrm>
          <a:off x="470538" y="3638650"/>
          <a:ext cx="3000000" cy="3000000"/>
        </p:xfrm>
        <a:graphic>
          <a:graphicData uri="http://schemas.openxmlformats.org/drawingml/2006/table">
            <a:tbl>
              <a:tblPr>
                <a:noFill/>
                <a:tableStyleId>{827ECC52-165C-4997-85F0-653D14E9DFFF}</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lnT cap="flat" cmpd="sng" w="1270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t/>
                      </a:r>
                      <a:endParaRPr sz="1000"/>
                    </a:p>
                  </a:txBody>
                  <a:tcPr marT="27425" marB="27425" marR="27425" marL="27425">
                    <a:lnT cap="flat" cmpd="sng" w="12700">
                      <a:solidFill>
                        <a:srgbClr val="000000"/>
                      </a:solidFill>
                      <a:prstDash val="solid"/>
                      <a:round/>
                      <a:headEnd len="sm" w="sm" type="none"/>
                      <a:tailEnd len="sm" w="sm" type="none"/>
                    </a:lnT>
                    <a:solidFill>
                      <a:srgbClr val="9FC5E8"/>
                    </a:solidFill>
                  </a:tcPr>
                </a:tc>
              </a:tr>
            </a:tbl>
          </a:graphicData>
        </a:graphic>
      </p:graphicFrame>
      <p:sp>
        <p:nvSpPr>
          <p:cNvPr id="595" name="Google Shape;595;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4"/>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601" name="Google Shape;601;p84"/>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602" name="Google Shape;602;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5"/>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608" name="Google Shape;608;p85"/>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609" name="Google Shape;609;p85"/>
          <p:cNvGraphicFramePr/>
          <p:nvPr/>
        </p:nvGraphicFramePr>
        <p:xfrm>
          <a:off x="529938" y="2051100"/>
          <a:ext cx="3000000" cy="3000000"/>
        </p:xfrm>
        <a:graphic>
          <a:graphicData uri="http://schemas.openxmlformats.org/drawingml/2006/table">
            <a:tbl>
              <a:tblPr>
                <a:noFill/>
                <a:tableStyleId>{827ECC52-165C-4997-85F0-653D14E9DFFF}</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ctr">
                        <a:spcBef>
                          <a:spcPts val="0"/>
                        </a:spcBef>
                        <a:spcAft>
                          <a:spcPts val="0"/>
                        </a:spcAft>
                        <a:buClr>
                          <a:srgbClr val="000000"/>
                        </a:buClr>
                        <a:buSzPts val="1100"/>
                        <a:buFont typeface="Arial"/>
                        <a:buNone/>
                      </a:pPr>
                      <a:r>
                        <a:rPr lang="en" sz="1200">
                          <a:solidFill>
                            <a:srgbClr val="000000"/>
                          </a:solidFill>
                        </a:rPr>
                        <a:t>Thompson Junior High</a:t>
                      </a:r>
                      <a:endParaRPr sz="1200">
                        <a:solidFill>
                          <a:srgbClr val="000000"/>
                        </a:solidFill>
                      </a:endParaRPr>
                    </a:p>
                    <a:p>
                      <a:pPr indent="0" lvl="0" marL="0" rtl="0" algn="ctr">
                        <a:spcBef>
                          <a:spcPts val="0"/>
                        </a:spcBef>
                        <a:spcAft>
                          <a:spcPts val="0"/>
                        </a:spcAft>
                        <a:buNone/>
                      </a:pPr>
                      <a:r>
                        <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768</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768</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92</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12</a:t>
                      </a:r>
                      <a:r>
                        <a:rPr lang="en" sz="1200"/>
                        <a:t>%</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610" name="Google Shape;610;p85"/>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611" name="Google Shape;611;p85"/>
          <p:cNvGraphicFramePr/>
          <p:nvPr/>
        </p:nvGraphicFramePr>
        <p:xfrm>
          <a:off x="529925" y="3921750"/>
          <a:ext cx="3000000" cy="3000000"/>
        </p:xfrm>
        <a:graphic>
          <a:graphicData uri="http://schemas.openxmlformats.org/drawingml/2006/table">
            <a:tbl>
              <a:tblPr>
                <a:noFill/>
                <a:tableStyleId>{827ECC52-165C-4997-85F0-653D14E9DFFF}</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Thompson Junior High</a:t>
                      </a:r>
                      <a:endParaRPr sz="1200">
                        <a:solidFill>
                          <a:srgbClr val="000000"/>
                        </a:solidFill>
                      </a:endParaRPr>
                    </a:p>
                    <a:p>
                      <a:pPr indent="0" lvl="0" marL="0" rtl="0" algn="l">
                        <a:spcBef>
                          <a:spcPts val="0"/>
                        </a:spcBef>
                        <a:spcAft>
                          <a:spcPts val="0"/>
                        </a:spcAft>
                        <a:buNone/>
                      </a:pPr>
                      <a:r>
                        <a:t/>
                      </a:r>
                      <a:endParaRPr sz="10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718</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718</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362</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44%</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612" name="Google Shape;612;p85"/>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613" name="Google Shape;613;p85"/>
          <p:cNvGraphicFramePr/>
          <p:nvPr/>
        </p:nvGraphicFramePr>
        <p:xfrm>
          <a:off x="529975" y="5980675"/>
          <a:ext cx="3000000" cy="3000000"/>
        </p:xfrm>
        <a:graphic>
          <a:graphicData uri="http://schemas.openxmlformats.org/drawingml/2006/table">
            <a:tbl>
              <a:tblPr>
                <a:noFill/>
                <a:tableStyleId>{827ECC52-165C-4997-85F0-653D14E9DFFF}</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ctr">
                        <a:spcBef>
                          <a:spcPts val="0"/>
                        </a:spcBef>
                        <a:spcAft>
                          <a:spcPts val="0"/>
                        </a:spcAft>
                        <a:buNone/>
                      </a:pPr>
                      <a:r>
                        <a:rPr lang="en" sz="1200"/>
                        <a:t>Thompson Junior High </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767</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767</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290</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38%</a:t>
                      </a:r>
                      <a:endParaRPr sz="12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614" name="Google Shape;614;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58" name="Google Shape;158;p32"/>
          <p:cNvGraphicFramePr/>
          <p:nvPr/>
        </p:nvGraphicFramePr>
        <p:xfrm>
          <a:off x="537038" y="1499925"/>
          <a:ext cx="3000000" cy="3000000"/>
        </p:xfrm>
        <a:graphic>
          <a:graphicData uri="http://schemas.openxmlformats.org/drawingml/2006/table">
            <a:tbl>
              <a:tblPr>
                <a:noFill/>
                <a:tableStyleId>{827ECC52-165C-4997-85F0-653D14E9DFFF}</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59" name="Google Shape;159;p32"/>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6"/>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620" name="Google Shape;620;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21" name="Google Shape;621;p86"/>
          <p:cNvPicPr preferRelativeResize="0"/>
          <p:nvPr/>
        </p:nvPicPr>
        <p:blipFill>
          <a:blip r:embed="rId3">
            <a:alphaModFix/>
          </a:blip>
          <a:stretch>
            <a:fillRect/>
          </a:stretch>
        </p:blipFill>
        <p:spPr>
          <a:xfrm>
            <a:off x="264950" y="1041173"/>
            <a:ext cx="6592000" cy="861904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7"/>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627" name="Google Shape;627;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28" name="Google Shape;628;p87"/>
          <p:cNvPicPr preferRelativeResize="0"/>
          <p:nvPr/>
        </p:nvPicPr>
        <p:blipFill>
          <a:blip r:embed="rId3">
            <a:alphaModFix/>
          </a:blip>
          <a:stretch>
            <a:fillRect/>
          </a:stretch>
        </p:blipFill>
        <p:spPr>
          <a:xfrm>
            <a:off x="152400" y="1193573"/>
            <a:ext cx="6592000" cy="8652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4" name="Google Shape;634;p88"/>
          <p:cNvSpPr txBox="1"/>
          <p:nvPr/>
        </p:nvSpPr>
        <p:spPr>
          <a:xfrm>
            <a:off x="331950" y="635275"/>
            <a:ext cx="7108500" cy="211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rPr>
              <a:t>Student Connectedness Survey Summary</a:t>
            </a:r>
            <a:endParaRPr b="1" sz="16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100">
                <a:solidFill>
                  <a:srgbClr val="222222"/>
                </a:solidFill>
                <a:highlight>
                  <a:schemeClr val="lt1"/>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chemeClr val="dk1"/>
              </a:solidFill>
            </a:endParaRPr>
          </a:p>
        </p:txBody>
      </p:sp>
      <p:pic>
        <p:nvPicPr>
          <p:cNvPr id="635" name="Google Shape;635;p88"/>
          <p:cNvPicPr preferRelativeResize="0"/>
          <p:nvPr/>
        </p:nvPicPr>
        <p:blipFill>
          <a:blip r:embed="rId3">
            <a:alphaModFix/>
          </a:blip>
          <a:stretch>
            <a:fillRect/>
          </a:stretch>
        </p:blipFill>
        <p:spPr>
          <a:xfrm>
            <a:off x="152400" y="3624675"/>
            <a:ext cx="7467601" cy="4600411"/>
          </a:xfrm>
          <a:prstGeom prst="rect">
            <a:avLst/>
          </a:prstGeom>
          <a:noFill/>
          <a:ln>
            <a:noFill/>
          </a:ln>
        </p:spPr>
      </p:pic>
      <p:sp>
        <p:nvSpPr>
          <p:cNvPr id="636" name="Google Shape;636;p88"/>
          <p:cNvSpPr txBox="1"/>
          <p:nvPr/>
        </p:nvSpPr>
        <p:spPr>
          <a:xfrm>
            <a:off x="1656450" y="2815638"/>
            <a:ext cx="4459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u="sng">
                <a:solidFill>
                  <a:schemeClr val="hlink"/>
                </a:solidFill>
                <a:latin typeface="Arial Narrow"/>
                <a:ea typeface="Arial Narrow"/>
                <a:cs typeface="Arial Narrow"/>
                <a:sym typeface="Arial Narrow"/>
                <a:hlinkClick r:id="rId4"/>
              </a:rPr>
              <a:t>Thompson Junior High School </a:t>
            </a:r>
            <a:endParaRPr sz="2200">
              <a:solidFill>
                <a:schemeClr val="dk2"/>
              </a:solidFill>
              <a:latin typeface="Arial Narrow"/>
              <a:ea typeface="Arial Narrow"/>
              <a:cs typeface="Arial Narrow"/>
              <a:sym typeface="Arial Narrow"/>
            </a:endParaRPr>
          </a:p>
          <a:p>
            <a:pPr indent="0" lvl="0" marL="0" rtl="0" algn="ctr">
              <a:spcBef>
                <a:spcPts val="0"/>
              </a:spcBef>
              <a:spcAft>
                <a:spcPts val="0"/>
              </a:spcAft>
              <a:buNone/>
            </a:pPr>
            <a:r>
              <a:rPr lang="en" sz="2200" u="sng">
                <a:solidFill>
                  <a:schemeClr val="hlink"/>
                </a:solidFill>
                <a:latin typeface="Arial Narrow"/>
                <a:ea typeface="Arial Narrow"/>
                <a:cs typeface="Arial Narrow"/>
                <a:sym typeface="Arial Narrow"/>
                <a:hlinkClick r:id="rId5"/>
              </a:rPr>
              <a:t>Student Connectedness Survey 2022-23</a:t>
            </a:r>
            <a:endParaRPr sz="2200">
              <a:solidFill>
                <a:schemeClr val="dk2"/>
              </a:solidFill>
              <a:latin typeface="Arial Narrow"/>
              <a:ea typeface="Arial Narrow"/>
              <a:cs typeface="Arial Narrow"/>
              <a:sym typeface="Arial Narrow"/>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9"/>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642" name="Google Shape;642;p89"/>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643" name="Google Shape;643;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90"/>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649" name="Google Shape;649;p90"/>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650" name="Google Shape;650;p90"/>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0"/>
          <p:cNvSpPr txBox="1"/>
          <p:nvPr/>
        </p:nvSpPr>
        <p:spPr>
          <a:xfrm>
            <a:off x="298275" y="2479324"/>
            <a:ext cx="7209300" cy="31962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t>With the high number of crime in our area, there is a great need for </a:t>
            </a:r>
            <a:r>
              <a:rPr lang="en" sz="1200"/>
              <a:t>surveillance</a:t>
            </a:r>
            <a:r>
              <a:rPr lang="en" sz="1200"/>
              <a:t> cameras on campus.</a:t>
            </a:r>
            <a:endParaRPr sz="1200"/>
          </a:p>
          <a:p>
            <a:pPr indent="0" lvl="0" marL="0" rtl="0" algn="l">
              <a:spcBef>
                <a:spcPts val="0"/>
              </a:spcBef>
              <a:spcAft>
                <a:spcPts val="0"/>
              </a:spcAft>
              <a:buNone/>
            </a:pPr>
            <a:r>
              <a:t/>
            </a:r>
            <a:endParaRPr sz="400"/>
          </a:p>
          <a:p>
            <a:pPr indent="0" lvl="0" marL="0" rtl="0" algn="l">
              <a:spcBef>
                <a:spcPts val="0"/>
              </a:spcBef>
              <a:spcAft>
                <a:spcPts val="0"/>
              </a:spcAft>
              <a:buNone/>
            </a:pPr>
            <a:r>
              <a:rPr lang="en" sz="1200"/>
              <a:t>Working with IST Last Update Jan 8, 2024 Per Brook McKnight:</a:t>
            </a:r>
            <a:endParaRPr sz="1200"/>
          </a:p>
          <a:p>
            <a:pPr indent="-292100" lvl="0" marL="457200" rtl="0" algn="l">
              <a:spcBef>
                <a:spcPts val="0"/>
              </a:spcBef>
              <a:spcAft>
                <a:spcPts val="0"/>
              </a:spcAft>
              <a:buSzPts val="1000"/>
              <a:buChar char="●"/>
            </a:pPr>
            <a:r>
              <a:rPr lang="en" sz="1000"/>
              <a:t>Quick-ish update on the Phase I of the District-Wide Security Camera Project.</a:t>
            </a:r>
            <a:endParaRPr sz="1000"/>
          </a:p>
          <a:p>
            <a:pPr indent="-292100" lvl="0" marL="457200" rtl="0" algn="l">
              <a:spcBef>
                <a:spcPts val="0"/>
              </a:spcBef>
              <a:spcAft>
                <a:spcPts val="0"/>
              </a:spcAft>
              <a:buSzPts val="1000"/>
              <a:buChar char="●"/>
            </a:pPr>
            <a:r>
              <a:rPr lang="en" sz="1000"/>
              <a:t>Each phase involves 4 or 5 schools, and is broken down into two parts: hardware procurement and cable/camera installation.</a:t>
            </a:r>
            <a:endParaRPr sz="1000"/>
          </a:p>
          <a:p>
            <a:pPr indent="-292100" lvl="0" marL="457200" rtl="0" algn="l">
              <a:spcBef>
                <a:spcPts val="0"/>
              </a:spcBef>
              <a:spcAft>
                <a:spcPts val="0"/>
              </a:spcAft>
              <a:buSzPts val="1000"/>
              <a:buChar char="●"/>
            </a:pPr>
            <a:r>
              <a:rPr lang="en" sz="1000"/>
              <a:t>Phase I involves the 5 main JHS's and SSC.</a:t>
            </a:r>
            <a:endParaRPr sz="1000"/>
          </a:p>
          <a:p>
            <a:pPr indent="-292100" lvl="0" marL="457200" rtl="0" algn="l">
              <a:spcBef>
                <a:spcPts val="0"/>
              </a:spcBef>
              <a:spcAft>
                <a:spcPts val="0"/>
              </a:spcAft>
              <a:buSzPts val="1000"/>
              <a:buChar char="●"/>
            </a:pPr>
            <a:r>
              <a:rPr lang="en" sz="1000"/>
              <a:t>Over the break, IT staff finished engineering walks at Thompson/SSC, Actis, Tevis, Warren and Stonecreek </a:t>
            </a:r>
            <a:endParaRPr sz="1000"/>
          </a:p>
          <a:p>
            <a:pPr indent="-292100" lvl="0" marL="457200" rtl="0" algn="l">
              <a:spcBef>
                <a:spcPts val="0"/>
              </a:spcBef>
              <a:spcAft>
                <a:spcPts val="0"/>
              </a:spcAft>
              <a:buSzPts val="1000"/>
              <a:buChar char="●"/>
            </a:pPr>
            <a:r>
              <a:rPr lang="en" sz="1000"/>
              <a:t>Detailed maps indicating the quantity, type and locations of each camera have been created and a BOM (bill of materials) has been established.</a:t>
            </a:r>
            <a:endParaRPr sz="1000"/>
          </a:p>
          <a:p>
            <a:pPr indent="-292100" lvl="0" marL="457200" rtl="0" algn="l">
              <a:spcBef>
                <a:spcPts val="0"/>
              </a:spcBef>
              <a:spcAft>
                <a:spcPts val="0"/>
              </a:spcAft>
              <a:buSzPts val="1000"/>
              <a:buChar char="●"/>
            </a:pPr>
            <a:r>
              <a:rPr lang="en" sz="1000"/>
              <a:t>The BOM will go out to bid later this week, or early next week.</a:t>
            </a:r>
            <a:endParaRPr sz="1000"/>
          </a:p>
          <a:p>
            <a:pPr indent="-292100" lvl="0" marL="457200" rtl="0" algn="l">
              <a:spcBef>
                <a:spcPts val="0"/>
              </a:spcBef>
              <a:spcAft>
                <a:spcPts val="0"/>
              </a:spcAft>
              <a:buSzPts val="1000"/>
              <a:buChar char="●"/>
            </a:pPr>
            <a:r>
              <a:rPr lang="en" sz="1000"/>
              <a:t>It has to circulate for 2 weeks and 1 day.</a:t>
            </a:r>
            <a:endParaRPr sz="1000"/>
          </a:p>
          <a:p>
            <a:pPr indent="-292100" lvl="0" marL="457200" rtl="0" algn="l">
              <a:spcBef>
                <a:spcPts val="0"/>
              </a:spcBef>
              <a:spcAft>
                <a:spcPts val="0"/>
              </a:spcAft>
              <a:buSzPts val="1000"/>
              <a:buChar char="●"/>
            </a:pPr>
            <a:r>
              <a:rPr lang="en" sz="1000"/>
              <a:t>Bids for the BOM will be collected by the end of the month, and will be awarded pending board approval.</a:t>
            </a:r>
            <a:endParaRPr sz="1000"/>
          </a:p>
          <a:p>
            <a:pPr indent="-292100" lvl="0" marL="457200" rtl="0" algn="l">
              <a:spcBef>
                <a:spcPts val="0"/>
              </a:spcBef>
              <a:spcAft>
                <a:spcPts val="0"/>
              </a:spcAft>
              <a:buSzPts val="1000"/>
              <a:buChar char="●"/>
            </a:pPr>
            <a:r>
              <a:rPr lang="en" sz="1000"/>
              <a:t>Later this month, the RFP (request for proposal) will be published for the installation of the cabling, the cameras and the infrastructure to support them.</a:t>
            </a:r>
            <a:endParaRPr sz="1000"/>
          </a:p>
          <a:p>
            <a:pPr indent="-292100" lvl="0" marL="457200" rtl="0" algn="l">
              <a:spcBef>
                <a:spcPts val="0"/>
              </a:spcBef>
              <a:spcAft>
                <a:spcPts val="0"/>
              </a:spcAft>
              <a:buSzPts val="1000"/>
              <a:buChar char="●"/>
            </a:pPr>
            <a:r>
              <a:rPr lang="en" sz="1000"/>
              <a:t>As the install date approaches, IT will reach out to schedule time for the contractor to access your site.  More info on that process later.</a:t>
            </a:r>
            <a:endParaRPr sz="1000"/>
          </a:p>
        </p:txBody>
      </p:sp>
      <p:sp>
        <p:nvSpPr>
          <p:cNvPr id="652" name="Google Shape;652;p90"/>
          <p:cNvSpPr txBox="1"/>
          <p:nvPr/>
        </p:nvSpPr>
        <p:spPr>
          <a:xfrm>
            <a:off x="298275" y="5829475"/>
            <a:ext cx="7209300" cy="1465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2"/>
            </a:pPr>
            <a:r>
              <a:rPr lang="en" sz="1200"/>
              <a:t>New fencing near the E-Wing for increased security. The fence is too low.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 work order will be submitted to MOG to replace the fence with a higher fence. </a:t>
            </a:r>
            <a:endParaRPr sz="1200"/>
          </a:p>
        </p:txBody>
      </p:sp>
      <p:sp>
        <p:nvSpPr>
          <p:cNvPr id="653" name="Google Shape;653;p90"/>
          <p:cNvSpPr txBox="1"/>
          <p:nvPr/>
        </p:nvSpPr>
        <p:spPr>
          <a:xfrm>
            <a:off x="281550" y="7448913"/>
            <a:ext cx="7209300" cy="1465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 There is an overhead powerline that is an area of concern. We would like to have it removed.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Met w/ Survey Engineer in Summer of 2023 requested to have overhead line replaced with an electrical yard. Will work with Facilities to </a:t>
            </a:r>
            <a:r>
              <a:rPr lang="en" sz="1200"/>
              <a:t>incorporating</a:t>
            </a:r>
            <a:r>
              <a:rPr lang="en" sz="1200"/>
              <a:t> into site </a:t>
            </a:r>
            <a:r>
              <a:rPr lang="en" sz="1200"/>
              <a:t>modernization</a:t>
            </a:r>
            <a:r>
              <a:rPr lang="en" sz="1200"/>
              <a:t> plans. </a:t>
            </a:r>
            <a:endParaRPr sz="1200"/>
          </a:p>
        </p:txBody>
      </p:sp>
      <p:sp>
        <p:nvSpPr>
          <p:cNvPr id="654" name="Google Shape;654;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p91"/>
          <p:cNvGraphicFramePr/>
          <p:nvPr/>
        </p:nvGraphicFramePr>
        <p:xfrm>
          <a:off x="411963" y="1032550"/>
          <a:ext cx="3000000" cy="3000000"/>
        </p:xfrm>
        <a:graphic>
          <a:graphicData uri="http://schemas.openxmlformats.org/drawingml/2006/table">
            <a:tbl>
              <a:tblPr>
                <a:noFill/>
                <a:tableStyleId>{827ECC52-165C-4997-85F0-653D14E9DFFF}</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Thompson Junior High School</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Dr. Arika Jackson</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12/15/23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660" name="Google Shape;660;p91"/>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61" name="Google Shape;661;p91"/>
          <p:cNvGraphicFramePr/>
          <p:nvPr/>
        </p:nvGraphicFramePr>
        <p:xfrm>
          <a:off x="414875" y="2099350"/>
          <a:ext cx="3000000" cy="3000000"/>
        </p:xfrm>
        <a:graphic>
          <a:graphicData uri="http://schemas.openxmlformats.org/drawingml/2006/table">
            <a:tbl>
              <a:tblPr>
                <a:noFill/>
                <a:tableStyleId>{827ECC52-165C-4997-85F0-653D14E9DFFF}</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87</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797</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14%</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662" name="Google Shape;662;p91"/>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1"/>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91"/>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91"/>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91"/>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91"/>
          <p:cNvSpPr/>
          <p:nvPr/>
        </p:nvSpPr>
        <p:spPr>
          <a:xfrm>
            <a:off x="4972200" y="4715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91"/>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91"/>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1"/>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71" name="Google Shape;671;p91"/>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1"/>
          <p:cNvSpPr/>
          <p:nvPr/>
        </p:nvSpPr>
        <p:spPr>
          <a:xfrm>
            <a:off x="4972200" y="60760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1"/>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74" name="Google Shape;674;p91"/>
          <p:cNvSpPr/>
          <p:nvPr/>
        </p:nvSpPr>
        <p:spPr>
          <a:xfrm>
            <a:off x="4972200" y="64520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1"/>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1"/>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1"/>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1"/>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1"/>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1"/>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1"/>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1"/>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1"/>
          <p:cNvSpPr/>
          <p:nvPr/>
        </p:nvSpPr>
        <p:spPr>
          <a:xfrm>
            <a:off x="4972200" y="841323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84" name="Google Shape;684;p91"/>
          <p:cNvSpPr/>
          <p:nvPr/>
        </p:nvSpPr>
        <p:spPr>
          <a:xfrm>
            <a:off x="4968550" y="86207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1"/>
          <p:cNvSpPr/>
          <p:nvPr/>
        </p:nvSpPr>
        <p:spPr>
          <a:xfrm>
            <a:off x="4972200" y="88281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1"/>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1"/>
          <p:cNvSpPr/>
          <p:nvPr/>
        </p:nvSpPr>
        <p:spPr>
          <a:xfrm>
            <a:off x="4968546" y="931630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88" name="Google Shape;688;p91"/>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aphicFrame>
        <p:nvGraphicFramePr>
          <p:cNvPr id="693" name="Google Shape;693;p92"/>
          <p:cNvGraphicFramePr/>
          <p:nvPr/>
        </p:nvGraphicFramePr>
        <p:xfrm>
          <a:off x="341263" y="1812375"/>
          <a:ext cx="3000000" cy="3000000"/>
        </p:xfrm>
        <a:graphic>
          <a:graphicData uri="http://schemas.openxmlformats.org/drawingml/2006/table">
            <a:tbl>
              <a:tblPr>
                <a:noFill/>
                <a:tableStyleId>{827ECC52-165C-4997-85F0-653D14E9DFFF}</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6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7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600"/>
                    </a:p>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6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600"/>
                    </a:p>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7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6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6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8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7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700"/>
                    </a:p>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bl>
          </a:graphicData>
        </a:graphic>
      </p:graphicFrame>
      <p:sp>
        <p:nvSpPr>
          <p:cNvPr id="694" name="Google Shape;694;p92"/>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95" name="Google Shape;695;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93"/>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701" name="Google Shape;701;p93"/>
          <p:cNvGraphicFramePr/>
          <p:nvPr/>
        </p:nvGraphicFramePr>
        <p:xfrm>
          <a:off x="366650" y="1831150"/>
          <a:ext cx="3000000" cy="3000000"/>
        </p:xfrm>
        <a:graphic>
          <a:graphicData uri="http://schemas.openxmlformats.org/drawingml/2006/table">
            <a:tbl>
              <a:tblPr>
                <a:noFill/>
                <a:tableStyleId>{827ECC52-165C-4997-85F0-653D14E9DFFF}</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Unknown</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Unknown</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702" name="Google Shape;702;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graphicFrame>
        <p:nvGraphicFramePr>
          <p:cNvPr id="707" name="Google Shape;707;p94"/>
          <p:cNvGraphicFramePr/>
          <p:nvPr/>
        </p:nvGraphicFramePr>
        <p:xfrm>
          <a:off x="451113" y="705350"/>
          <a:ext cx="3000000" cy="3000000"/>
        </p:xfrm>
        <a:graphic>
          <a:graphicData uri="http://schemas.openxmlformats.org/drawingml/2006/table">
            <a:tbl>
              <a:tblPr>
                <a:noFill/>
                <a:tableStyleId>{827ECC52-165C-4997-85F0-653D14E9DFFF}</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January 11, 2024</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3:12PM</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3:15PM</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Sheri Dollar</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tc>
                <a:tc>
                  <a:txBody>
                    <a:bodyPr/>
                    <a:lstStyle/>
                    <a:p>
                      <a:pPr indent="0" lvl="0" marL="0" rtl="0" algn="l">
                        <a:spcBef>
                          <a:spcPts val="0"/>
                        </a:spcBef>
                        <a:spcAft>
                          <a:spcPts val="0"/>
                        </a:spcAft>
                        <a:buNone/>
                      </a:pPr>
                      <a:r>
                        <a:rPr lang="en" sz="1100"/>
                        <a:t>N/A</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Visitor was escorted by teacher while on campus.</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tc>
                <a:tc>
                  <a:txBody>
                    <a:bodyPr/>
                    <a:lstStyle/>
                    <a:p>
                      <a:pPr indent="0" lvl="0" marL="0" rtl="0" algn="l">
                        <a:spcBef>
                          <a:spcPts val="0"/>
                        </a:spcBef>
                        <a:spcAft>
                          <a:spcPts val="0"/>
                        </a:spcAft>
                        <a:buNone/>
                      </a:pPr>
                      <a:r>
                        <a:rPr lang="en" sz="1100"/>
                        <a:t>N/A</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solidFill>
                            <a:schemeClr val="dk1"/>
                          </a:solidFill>
                        </a:rPr>
                        <a:t>Visitor was escorted by teacher while on campus.</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Work order entered for RAPTOR </a:t>
                      </a:r>
                      <a:r>
                        <a:rPr lang="en" sz="1100"/>
                        <a:t>system</a:t>
                      </a:r>
                      <a:r>
                        <a:rPr lang="en" sz="1100"/>
                        <a:t> repair (work order #26002).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08" name="Google Shape;708;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5"/>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714" name="Google Shape;714;p95"/>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715" name="Google Shape;715;p95"/>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716" name="Google Shape;716;p95"/>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717" name="Google Shape;717;p95"/>
          <p:cNvGraphicFramePr/>
          <p:nvPr/>
        </p:nvGraphicFramePr>
        <p:xfrm>
          <a:off x="692825" y="990350"/>
          <a:ext cx="3000000" cy="3000000"/>
        </p:xfrm>
        <a:graphic>
          <a:graphicData uri="http://schemas.openxmlformats.org/drawingml/2006/table">
            <a:tbl>
              <a:tblPr>
                <a:noFill/>
                <a:tableStyleId>{827ECC52-165C-4997-85F0-653D14E9DFFF}</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18" name="Google Shape;718;p95"/>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19" name="Google Shape;719;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rPr>
              <a:t>December 1, 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rPr>
              <a:t>December 18, 2023 </a:t>
            </a:r>
            <a:r>
              <a:rPr lang="en" sz="1300">
                <a:solidFill>
                  <a:schemeClr val="dk1"/>
                </a:solidFill>
              </a:rPr>
              <a:t>at Thompson Junior High School located at </a:t>
            </a:r>
            <a:r>
              <a:rPr lang="en" sz="1200">
                <a:solidFill>
                  <a:schemeClr val="dk1"/>
                </a:solidFill>
              </a:rPr>
              <a:t>4200 Planz Road.</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December 1, 2023.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65" name="Google Shape;165;p33"/>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66" name="Google Shape;166;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96"/>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725" name="Google Shape;725;p96"/>
          <p:cNvGraphicFramePr/>
          <p:nvPr/>
        </p:nvGraphicFramePr>
        <p:xfrm>
          <a:off x="686100" y="910400"/>
          <a:ext cx="3000000" cy="3000000"/>
        </p:xfrm>
        <a:graphic>
          <a:graphicData uri="http://schemas.openxmlformats.org/drawingml/2006/table">
            <a:tbl>
              <a:tblPr>
                <a:noFill/>
                <a:tableStyleId>{827ECC52-165C-4997-85F0-653D14E9DFFF}</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26" name="Google Shape;726;p96"/>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727" name="Google Shape;727;p96"/>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728" name="Google Shape;728;p96"/>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729" name="Google Shape;729;p96"/>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730" name="Google Shape;730;p96"/>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731" name="Google Shape;731;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graphicFrame>
        <p:nvGraphicFramePr>
          <p:cNvPr id="736" name="Google Shape;736;p97"/>
          <p:cNvGraphicFramePr/>
          <p:nvPr/>
        </p:nvGraphicFramePr>
        <p:xfrm>
          <a:off x="763800" y="1223525"/>
          <a:ext cx="3000000" cy="3000000"/>
        </p:xfrm>
        <a:graphic>
          <a:graphicData uri="http://schemas.openxmlformats.org/drawingml/2006/table">
            <a:tbl>
              <a:tblPr>
                <a:noFill/>
                <a:tableStyleId>{827ECC52-165C-4997-85F0-653D14E9DFFF}</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37" name="Google Shape;737;p97"/>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38" name="Google Shape;738;p97"/>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739" name="Google Shape;739;p97"/>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740" name="Google Shape;740;p97"/>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741" name="Google Shape;741;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aphicFrame>
        <p:nvGraphicFramePr>
          <p:cNvPr id="746" name="Google Shape;746;p98"/>
          <p:cNvGraphicFramePr/>
          <p:nvPr/>
        </p:nvGraphicFramePr>
        <p:xfrm>
          <a:off x="763800" y="1200150"/>
          <a:ext cx="3000000" cy="3000000"/>
        </p:xfrm>
        <a:graphic>
          <a:graphicData uri="http://schemas.openxmlformats.org/drawingml/2006/table">
            <a:tbl>
              <a:tblPr>
                <a:noFill/>
                <a:tableStyleId>{827ECC52-165C-4997-85F0-653D14E9DFFF}</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47" name="Google Shape;747;p98"/>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48" name="Google Shape;748;p98"/>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49" name="Google Shape;749;p98"/>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750" name="Google Shape;750;p98"/>
          <p:cNvGraphicFramePr/>
          <p:nvPr/>
        </p:nvGraphicFramePr>
        <p:xfrm>
          <a:off x="763800" y="5813225"/>
          <a:ext cx="3000000" cy="3000000"/>
        </p:xfrm>
        <a:graphic>
          <a:graphicData uri="http://schemas.openxmlformats.org/drawingml/2006/table">
            <a:tbl>
              <a:tblPr>
                <a:noFill/>
                <a:tableStyleId>{827ECC52-165C-4997-85F0-653D14E9DFFF}</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51" name="Google Shape;751;p98"/>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752" name="Google Shape;752;p98"/>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53" name="Google Shape;753;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99"/>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59" name="Google Shape;759;p99"/>
          <p:cNvGraphicFramePr/>
          <p:nvPr/>
        </p:nvGraphicFramePr>
        <p:xfrm>
          <a:off x="763800" y="1349375"/>
          <a:ext cx="3000000" cy="3000000"/>
        </p:xfrm>
        <a:graphic>
          <a:graphicData uri="http://schemas.openxmlformats.org/drawingml/2006/table">
            <a:tbl>
              <a:tblPr>
                <a:noFill/>
                <a:tableStyleId>{827ECC52-165C-4997-85F0-653D14E9DFFF}</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60" name="Google Shape;760;p99"/>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61" name="Google Shape;761;p99"/>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62" name="Google Shape;762;p99"/>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63" name="Google Shape;763;p99"/>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64" name="Google Shape;764;p99"/>
          <p:cNvGraphicFramePr/>
          <p:nvPr/>
        </p:nvGraphicFramePr>
        <p:xfrm>
          <a:off x="763800" y="7199800"/>
          <a:ext cx="3000000" cy="3000000"/>
        </p:xfrm>
        <a:graphic>
          <a:graphicData uri="http://schemas.openxmlformats.org/drawingml/2006/table">
            <a:tbl>
              <a:tblPr>
                <a:noFill/>
                <a:tableStyleId>{827ECC52-165C-4997-85F0-653D14E9DFFF}</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65" name="Google Shape;765;p99"/>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66" name="Google Shape;766;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00"/>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72" name="Google Shape;772;p100"/>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73" name="Google Shape;773;p100"/>
          <p:cNvGraphicFramePr/>
          <p:nvPr/>
        </p:nvGraphicFramePr>
        <p:xfrm>
          <a:off x="441750" y="2263675"/>
          <a:ext cx="3000000" cy="3000000"/>
        </p:xfrm>
        <a:graphic>
          <a:graphicData uri="http://schemas.openxmlformats.org/drawingml/2006/table">
            <a:tbl>
              <a:tblPr>
                <a:noFill/>
                <a:tableStyleId>{5CD8C290-A2CA-4532-90AF-7CD5E79829A4}</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We achieved California PBIS Silver Implementation Award and we </a:t>
                      </a:r>
                      <a:r>
                        <a:rPr lang="en" sz="1200"/>
                        <a:t>successfully conducted all Emergency drills.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Both goals were achieved. </a:t>
                      </a:r>
                      <a:r>
                        <a:rPr lang="en" sz="1200">
                          <a:solidFill>
                            <a:schemeClr val="dk1"/>
                          </a:solidFill>
                        </a:rPr>
                        <a:t>We achieved the California PBIS Silver Implementation Award and we successfully conducted all Emergency drills as assigned by the district office.</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 There were no deficiencies. We achieved both goals.</a:t>
                      </a:r>
                      <a:endParaRPr sz="1200"/>
                    </a:p>
                    <a:p>
                      <a:pPr indent="0" lvl="0" marL="0" rtl="0" algn="l">
                        <a:spcBef>
                          <a:spcPts val="0"/>
                        </a:spcBef>
                        <a:spcAft>
                          <a:spcPts val="0"/>
                        </a:spcAft>
                        <a:buNone/>
                      </a:pPr>
                      <a:r>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Goal #2 - can be </a:t>
                      </a:r>
                      <a:r>
                        <a:rPr lang="en" sz="1200"/>
                        <a:t>strengthened</a:t>
                      </a:r>
                      <a:r>
                        <a:rPr lang="en" sz="1200"/>
                        <a:t> by having the Safety Committee meet monthly. Last year, we met quarterly</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Acquired</a:t>
                      </a:r>
                      <a:r>
                        <a:rPr lang="en" sz="1200"/>
                        <a:t> all </a:t>
                      </a:r>
                      <a:r>
                        <a:rPr lang="en" sz="1200"/>
                        <a:t>resources</a:t>
                      </a:r>
                      <a:r>
                        <a:rPr lang="en" sz="1200"/>
                        <a:t> needed (i.e, paint, paint brushes, and all other materials) </a:t>
                      </a:r>
                      <a:r>
                        <a:rPr lang="en" sz="1200">
                          <a:solidFill>
                            <a:schemeClr val="dk1"/>
                          </a:solidFill>
                        </a:rPr>
                        <a:t>to get two positively painted outdoor features </a:t>
                      </a:r>
                      <a:r>
                        <a:rPr lang="en" sz="1200"/>
                        <a:t>and </a:t>
                      </a:r>
                      <a:r>
                        <a:rPr lang="en" sz="1200">
                          <a:solidFill>
                            <a:schemeClr val="dk1"/>
                          </a:solidFill>
                        </a:rPr>
                        <a:t>four positively painted classroom doors on campus.</a:t>
                      </a:r>
                      <a:endParaRPr sz="1200"/>
                    </a:p>
                    <a:p>
                      <a:pPr indent="0" lvl="0" marL="0" rtl="0" algn="l">
                        <a:spcBef>
                          <a:spcPts val="0"/>
                        </a:spcBef>
                        <a:spcAft>
                          <a:spcPts val="0"/>
                        </a:spcAft>
                        <a:buNone/>
                      </a:pPr>
                      <a:r>
                        <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Objectives were not met because the </a:t>
                      </a:r>
                      <a:r>
                        <a:rPr lang="en" sz="1200"/>
                        <a:t>employee</a:t>
                      </a:r>
                      <a:r>
                        <a:rPr lang="en" sz="1200"/>
                        <a:t> responsible for getting the job done is no longer working at Thompson.</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The person responsible did not follow through or communicate with others that the job would not be done.</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Contracting with an outside vendor to </a:t>
                      </a:r>
                      <a:r>
                        <a:rPr lang="en" sz="1200"/>
                        <a:t>accomplish</a:t>
                      </a:r>
                      <a:r>
                        <a:rPr lang="en" sz="1200"/>
                        <a:t> the </a:t>
                      </a:r>
                      <a:r>
                        <a:rPr lang="en" sz="1200"/>
                        <a:t>original</a:t>
                      </a:r>
                      <a:r>
                        <a:rPr lang="en" sz="1200"/>
                        <a:t> idea.  </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74" name="Google Shape;774;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5" name="Google Shape;775;p100"/>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01"/>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rtl="0" algn="ctr">
              <a:spcBef>
                <a:spcPts val="0"/>
              </a:spcBef>
              <a:spcAft>
                <a:spcPts val="0"/>
              </a:spcAft>
              <a:buNone/>
            </a:pPr>
            <a:r>
              <a:rPr b="1" lang="en" sz="1800">
                <a:solidFill>
                  <a:schemeClr val="lt1"/>
                </a:solidFill>
              </a:rPr>
              <a:t>Thompson Junior High CSSP Goals</a:t>
            </a:r>
            <a:endParaRPr b="1" sz="1800">
              <a:solidFill>
                <a:srgbClr val="FFFFFF"/>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81" name="Google Shape;781;p101"/>
          <p:cNvGraphicFramePr/>
          <p:nvPr/>
        </p:nvGraphicFramePr>
        <p:xfrm>
          <a:off x="264900" y="2341775"/>
          <a:ext cx="3000000" cy="3000000"/>
        </p:xfrm>
        <a:graphic>
          <a:graphicData uri="http://schemas.openxmlformats.org/drawingml/2006/table">
            <a:tbl>
              <a:tblPr>
                <a:noFill/>
                <a:tableStyleId>{5CD8C290-A2CA-4532-90AF-7CD5E79829A4}</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82" name="Google Shape;782;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3" name="Google Shape;783;p101"/>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84" name="Google Shape;784;p101"/>
          <p:cNvGraphicFramePr/>
          <p:nvPr/>
        </p:nvGraphicFramePr>
        <p:xfrm>
          <a:off x="264900" y="2734182"/>
          <a:ext cx="3000000" cy="3000000"/>
        </p:xfrm>
        <a:graphic>
          <a:graphicData uri="http://schemas.openxmlformats.org/drawingml/2006/table">
            <a:tbl>
              <a:tblPr>
                <a:noFill/>
                <a:tableStyleId>{5CD8C290-A2CA-4532-90AF-7CD5E79829A4}</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304800" lvl="0" marL="457200" rtl="0" algn="l">
                        <a:spcBef>
                          <a:spcPts val="0"/>
                        </a:spcBef>
                        <a:spcAft>
                          <a:spcPts val="0"/>
                        </a:spcAft>
                        <a:buSzPts val="1200"/>
                        <a:buChar char="●"/>
                      </a:pPr>
                      <a:r>
                        <a:rPr lang="en" sz="1200"/>
                        <a:t>Behavior expectations are taught directly to all students and shared with all staff members (Jackson, Gonzales, &amp; Brasier)</a:t>
                      </a:r>
                      <a:endParaRPr sz="1200"/>
                    </a:p>
                    <a:p>
                      <a:pPr indent="-304800" lvl="0" marL="457200" rtl="0" algn="l">
                        <a:spcBef>
                          <a:spcPts val="0"/>
                        </a:spcBef>
                        <a:spcAft>
                          <a:spcPts val="0"/>
                        </a:spcAft>
                        <a:buSzPts val="1200"/>
                        <a:buChar char="●"/>
                      </a:pPr>
                      <a:r>
                        <a:rPr lang="en" sz="1200"/>
                        <a:t>Put structures in place to apply for California PBIS Gold Implementation Award (Brasier, Gonzales, Jackson, and the Climate &amp; Culture Team)</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SzPts val="1200"/>
                        <a:buChar char="●"/>
                      </a:pPr>
                      <a:r>
                        <a:rPr lang="en" sz="1200"/>
                        <a:t>Student connectedness survey results </a:t>
                      </a:r>
                      <a:endParaRPr sz="1200"/>
                    </a:p>
                    <a:p>
                      <a:pPr indent="-304800" lvl="0" marL="457200" rtl="0" algn="l">
                        <a:spcBef>
                          <a:spcPts val="0"/>
                        </a:spcBef>
                        <a:spcAft>
                          <a:spcPts val="0"/>
                        </a:spcAft>
                        <a:buSzPts val="1200"/>
                        <a:buChar char="●"/>
                      </a:pPr>
                      <a:r>
                        <a:rPr lang="en" sz="1200"/>
                        <a:t>Feedback from staff and students</a:t>
                      </a:r>
                      <a:endParaRPr sz="1200"/>
                    </a:p>
                    <a:p>
                      <a:pPr indent="-304800" lvl="0" marL="457200" rtl="0" algn="l">
                        <a:spcBef>
                          <a:spcPts val="0"/>
                        </a:spcBef>
                        <a:spcAft>
                          <a:spcPts val="0"/>
                        </a:spcAft>
                        <a:buSzPts val="1200"/>
                        <a:buChar char="●"/>
                      </a:pPr>
                      <a:r>
                        <a:rPr lang="en" sz="1200"/>
                        <a:t>PBIS Rewards Data</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Behavior </a:t>
                      </a:r>
                      <a:r>
                        <a:rPr lang="en" sz="1200"/>
                        <a:t>expectations and lessons are created by the Climate &amp; Culture Team and shared with staff and students to illustrate the expectations for behaviors.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This goal supports Pillar 3 (Wellness, Safety, and Equity for All) and Pillar 4 (Family and Community Partnerships) of our PBVUSD Pillars of Excellence.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Ongoing cycle of learning and data collection via PBIS Rewards. At the beginning of each quarter, students will be reminded of the PACK expectations and held accountable.</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02"/>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Thompson Junior High 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90" name="Google Shape;790;p102"/>
          <p:cNvGraphicFramePr/>
          <p:nvPr/>
        </p:nvGraphicFramePr>
        <p:xfrm>
          <a:off x="264900" y="2341775"/>
          <a:ext cx="3000000" cy="3000000"/>
        </p:xfrm>
        <a:graphic>
          <a:graphicData uri="http://schemas.openxmlformats.org/drawingml/2006/table">
            <a:tbl>
              <a:tblPr>
                <a:noFill/>
                <a:tableStyleId>{5CD8C290-A2CA-4532-90AF-7CD5E79829A4}</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91" name="Google Shape;791;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2" name="Google Shape;792;p102"/>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93" name="Google Shape;793;p102"/>
          <p:cNvGraphicFramePr/>
          <p:nvPr/>
        </p:nvGraphicFramePr>
        <p:xfrm>
          <a:off x="264900" y="2734182"/>
          <a:ext cx="3000000" cy="3000000"/>
        </p:xfrm>
        <a:graphic>
          <a:graphicData uri="http://schemas.openxmlformats.org/drawingml/2006/table">
            <a:tbl>
              <a:tblPr>
                <a:noFill/>
                <a:tableStyleId>{5CD8C290-A2CA-4532-90AF-7CD5E79829A4}</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Create an incentive program to reduce our chronically </a:t>
                      </a:r>
                      <a:r>
                        <a:rPr lang="en" sz="1200"/>
                        <a:t>absenteeism</a:t>
                      </a:r>
                      <a:r>
                        <a:rPr lang="en" sz="1200"/>
                        <a:t> rate (Brasier, Neil, Alvarado, Jackson, &amp; Gonzales).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SzPts val="1200"/>
                        <a:buChar char="●"/>
                      </a:pPr>
                      <a:r>
                        <a:rPr lang="en" sz="1200"/>
                        <a:t>A2A Reports </a:t>
                      </a:r>
                      <a:endParaRPr sz="1200"/>
                    </a:p>
                    <a:p>
                      <a:pPr indent="-304800" lvl="0" marL="457200" rtl="0" algn="l">
                        <a:spcBef>
                          <a:spcPts val="0"/>
                        </a:spcBef>
                        <a:spcAft>
                          <a:spcPts val="0"/>
                        </a:spcAft>
                        <a:buSzPts val="1200"/>
                        <a:buChar char="●"/>
                      </a:pPr>
                      <a:r>
                        <a:rPr lang="en" sz="1200"/>
                        <a:t>Kern Kids Dashboard</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Ongoing </a:t>
                      </a:r>
                      <a:r>
                        <a:rPr lang="en" sz="1200"/>
                        <a:t>communication</a:t>
                      </a:r>
                      <a:r>
                        <a:rPr lang="en" sz="1200"/>
                        <a:t> with students and parents. We will offer individual, classroom, and Den recognition for </a:t>
                      </a:r>
                      <a:r>
                        <a:rPr lang="en" sz="1200"/>
                        <a:t>students</a:t>
                      </a:r>
                      <a:r>
                        <a:rPr lang="en" sz="1200"/>
                        <a:t> with Excellent or Outstanding Attendance.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supports Pillar 1 (Student Achievement) and Pillar 4 (Family and Community Partnerships) of our PBVUSD Pillars of Excellence.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Ongoing recognition will take place.</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03"/>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Thompson Junior High 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99" name="Google Shape;799;p103"/>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0" name="Google Shape;800;p103"/>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801" name="Google Shape;801;p103"/>
          <p:cNvGraphicFramePr/>
          <p:nvPr/>
        </p:nvGraphicFramePr>
        <p:xfrm>
          <a:off x="500700" y="2364300"/>
          <a:ext cx="3000000" cy="3000000"/>
        </p:xfrm>
        <a:graphic>
          <a:graphicData uri="http://schemas.openxmlformats.org/drawingml/2006/table">
            <a:tbl>
              <a:tblPr>
                <a:noFill/>
                <a:tableStyleId>{5CD8C290-A2CA-4532-90AF-7CD5E79829A4}</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802" name="Google Shape;802;p103"/>
          <p:cNvGraphicFramePr/>
          <p:nvPr/>
        </p:nvGraphicFramePr>
        <p:xfrm>
          <a:off x="500700" y="2756707"/>
          <a:ext cx="3000000" cy="3000000"/>
        </p:xfrm>
        <a:graphic>
          <a:graphicData uri="http://schemas.openxmlformats.org/drawingml/2006/table">
            <a:tbl>
              <a:tblPr>
                <a:noFill/>
                <a:tableStyleId>{5CD8C290-A2CA-4532-90AF-7CD5E79829A4}</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Paint half circles in front of classroom doors in the A-Wing, B-Wing, C-Wing, and D-Wing. This will </a:t>
                      </a:r>
                      <a:r>
                        <a:rPr lang="en" sz="1200"/>
                        <a:t>help</a:t>
                      </a:r>
                      <a:r>
                        <a:rPr lang="en" sz="1200"/>
                        <a:t> students stay safe because they will be aware of the door swing. The half circles will illustrate the movement of an opening door. This will also help with </a:t>
                      </a:r>
                      <a:r>
                        <a:rPr lang="en" sz="1200"/>
                        <a:t>evaluation</a:t>
                      </a:r>
                      <a:r>
                        <a:rPr lang="en" sz="1200"/>
                        <a:t> drills. Students will be aware of where to walk to </a:t>
                      </a:r>
                      <a:r>
                        <a:rPr lang="en" sz="1200"/>
                        <a:t>evacuate</a:t>
                      </a:r>
                      <a:r>
                        <a:rPr lang="en" sz="1200"/>
                        <a:t> quickly. (Boy Scouts, Parent Club, and Community Members)</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All doors in the </a:t>
                      </a:r>
                      <a:r>
                        <a:rPr lang="en" sz="1200">
                          <a:solidFill>
                            <a:schemeClr val="dk1"/>
                          </a:solidFill>
                        </a:rPr>
                        <a:t>A-Wing, B-Wing, C-Wing, and D-Wing</a:t>
                      </a:r>
                      <a:r>
                        <a:rPr lang="en" sz="1200"/>
                        <a:t> will have half circles painted in front of each door</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Make sure that the Boy Scouts have the materials and resources necessary to complete the work (i.e., paint, manpower, proper tools to measure area needed to be painted, etc.).</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supports Pillar 3 (Wellness, Safety, and Equity for All) and Pillar 4 (Family and Community Partnerships) of our PBVUSD Pillars of Excellence.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Complete the project by the end of June 2024.</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104"/>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Thompson Junior High 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808" name="Google Shape;808;p104"/>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9" name="Google Shape;809;p104"/>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810" name="Google Shape;810;p104"/>
          <p:cNvGraphicFramePr/>
          <p:nvPr/>
        </p:nvGraphicFramePr>
        <p:xfrm>
          <a:off x="500700" y="2364300"/>
          <a:ext cx="3000000" cy="3000000"/>
        </p:xfrm>
        <a:graphic>
          <a:graphicData uri="http://schemas.openxmlformats.org/drawingml/2006/table">
            <a:tbl>
              <a:tblPr>
                <a:noFill/>
                <a:tableStyleId>{5CD8C290-A2CA-4532-90AF-7CD5E79829A4}</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811" name="Google Shape;811;p104"/>
          <p:cNvGraphicFramePr/>
          <p:nvPr/>
        </p:nvGraphicFramePr>
        <p:xfrm>
          <a:off x="500700" y="2756707"/>
          <a:ext cx="3000000" cy="3000000"/>
        </p:xfrm>
        <a:graphic>
          <a:graphicData uri="http://schemas.openxmlformats.org/drawingml/2006/table">
            <a:tbl>
              <a:tblPr>
                <a:noFill/>
                <a:tableStyleId>{5CD8C290-A2CA-4532-90AF-7CD5E79829A4}</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Staff members are well informed of  the </a:t>
                      </a:r>
                      <a:r>
                        <a:rPr lang="en" sz="1200"/>
                        <a:t>different</a:t>
                      </a:r>
                      <a:r>
                        <a:rPr lang="en" sz="1200"/>
                        <a:t> emergency drills and disaster plan, they know their assigned roles and responsibilities outlined in our school ICS Organizational Chart, and communicate the plan with our school community (Jackson, Members of the Safety Committee)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SzPts val="1200"/>
                        <a:buChar char="●"/>
                      </a:pPr>
                      <a:r>
                        <a:rPr lang="en" sz="1200"/>
                        <a:t>Staff attendance </a:t>
                      </a:r>
                      <a:endParaRPr sz="1200"/>
                    </a:p>
                    <a:p>
                      <a:pPr indent="-304800" lvl="0" marL="457200" rtl="0" algn="l">
                        <a:spcBef>
                          <a:spcPts val="0"/>
                        </a:spcBef>
                        <a:spcAft>
                          <a:spcPts val="0"/>
                        </a:spcAft>
                        <a:buSzPts val="1200"/>
                        <a:buChar char="●"/>
                      </a:pPr>
                      <a:r>
                        <a:rPr lang="en" sz="1200"/>
                        <a:t>Improve time to evacuate and report to assigned location</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Provide adequate training for all staff members in emergency procedures </a:t>
                      </a:r>
                      <a:endParaRPr sz="1200"/>
                    </a:p>
                  </a:txBody>
                  <a:tcPr marT="91425" marB="91425" marR="91425" marL="91425">
                    <a:lnL cap="flat" cmpd="sng" w="9525">
                      <a:solidFill>
                        <a:srgbClr val="9E9E9E"/>
                      </a:solidFill>
                      <a:prstDash val="solid"/>
                      <a:round/>
                      <a:headEnd len="sm" w="sm" type="none"/>
                      <a:tailEnd len="sm" w="sm" type="none"/>
                    </a:lnL>
                  </a:tcPr>
                </a:tc>
              </a:tr>
              <a:tr h="2617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18522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supports Pillar 3 (Wellness, Safety, and Equity for All) of our PBVUSD Pillars of Excellence.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Beginning of the school year and quarterly during Staff Meetings.</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7" name="Google Shape;817;p10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5"/>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819" name="Google Shape;819;p105"/>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34"/>
          <p:cNvSpPr txBox="1"/>
          <p:nvPr/>
        </p:nvSpPr>
        <p:spPr>
          <a:xfrm>
            <a:off x="422400" y="502325"/>
            <a:ext cx="69276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u="sng">
                <a:solidFill>
                  <a:schemeClr val="hlink"/>
                </a:solidFill>
                <a:highlight>
                  <a:srgbClr val="CFE2F3"/>
                </a:highlight>
                <a:hlinkClick r:id="rId3"/>
              </a:rPr>
              <a:t>SCHOOL SITE COUNCIL AGENDA</a:t>
            </a:r>
            <a:endParaRPr sz="900"/>
          </a:p>
        </p:txBody>
      </p:sp>
      <p:pic>
        <p:nvPicPr>
          <p:cNvPr id="173" name="Google Shape;173;p34"/>
          <p:cNvPicPr preferRelativeResize="0"/>
          <p:nvPr/>
        </p:nvPicPr>
        <p:blipFill>
          <a:blip r:embed="rId4">
            <a:alphaModFix/>
          </a:blip>
          <a:stretch>
            <a:fillRect/>
          </a:stretch>
        </p:blipFill>
        <p:spPr>
          <a:xfrm>
            <a:off x="1050475" y="1056425"/>
            <a:ext cx="5523400" cy="7122275"/>
          </a:xfrm>
          <a:prstGeom prst="rect">
            <a:avLst/>
          </a:prstGeom>
          <a:noFill/>
          <a:ln>
            <a:noFill/>
          </a:ln>
        </p:spPr>
      </p:pic>
      <p:pic>
        <p:nvPicPr>
          <p:cNvPr id="174" name="Google Shape;174;p34"/>
          <p:cNvPicPr preferRelativeResize="0"/>
          <p:nvPr/>
        </p:nvPicPr>
        <p:blipFill rotWithShape="1">
          <a:blip r:embed="rId5">
            <a:alphaModFix/>
          </a:blip>
          <a:srcRect b="79539" l="0" r="0" t="0"/>
          <a:stretch/>
        </p:blipFill>
        <p:spPr>
          <a:xfrm>
            <a:off x="1050475" y="8178705"/>
            <a:ext cx="5523400" cy="127279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23" name="Shape 823"/>
        <p:cNvGrpSpPr/>
        <p:nvPr/>
      </p:nvGrpSpPr>
      <p:grpSpPr>
        <a:xfrm>
          <a:off x="0" y="0"/>
          <a:ext cx="0" cy="0"/>
          <a:chOff x="0" y="0"/>
          <a:chExt cx="0" cy="0"/>
        </a:xfrm>
      </p:grpSpPr>
      <p:sp>
        <p:nvSpPr>
          <p:cNvPr id="824" name="Google Shape;824;p106"/>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825" name="Google Shape;825;p106"/>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826" name="Google Shape;826;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27" name="Google Shape;827;p106"/>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3" name="Google Shape;833;p107"/>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07"/>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835" name="Google Shape;835;p107"/>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07"/>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 </a:t>
            </a:r>
            <a:endParaRPr b="1" sz="18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08"/>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842" name="Google Shape;842;p108"/>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.83</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89</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93</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99</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110</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113</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.143</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148</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159</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171</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184</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185</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.193</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198</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210</a:t>
            </a:r>
            <a:endParaRPr sz="1400">
              <a:solidFill>
                <a:schemeClr val="dk1"/>
              </a:solidFill>
            </a:endParaRPr>
          </a:p>
        </p:txBody>
      </p:sp>
      <p:sp>
        <p:nvSpPr>
          <p:cNvPr id="843" name="Google Shape;843;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09"/>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849" name="Google Shape;849;p109"/>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50" name="Google Shape;850;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51" name="Google Shape;851;p109"/>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10"/>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7" name="Google Shape;857;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111"/>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63" name="Google Shape;863;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12"/>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9" name="Google Shape;869;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13"/>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75" name="Google Shape;875;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14"/>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81" name="Google Shape;881;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15"/>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87" name="Google Shape;887;p115"/>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8" name="Google Shape;888;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35"/>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81" name="Google Shape;181;p35"/>
          <p:cNvPicPr preferRelativeResize="0"/>
          <p:nvPr/>
        </p:nvPicPr>
        <p:blipFill rotWithShape="1">
          <a:blip r:embed="rId3">
            <a:alphaModFix/>
          </a:blip>
          <a:srcRect b="5784" l="0" r="0" t="0"/>
          <a:stretch/>
        </p:blipFill>
        <p:spPr>
          <a:xfrm>
            <a:off x="440625" y="762000"/>
            <a:ext cx="7063550" cy="8608074"/>
          </a:xfrm>
          <a:prstGeom prst="rect">
            <a:avLst/>
          </a:prstGeom>
          <a:noFill/>
          <a:ln>
            <a:noFill/>
          </a:ln>
        </p:spPr>
      </p:pic>
      <p:sp>
        <p:nvSpPr>
          <p:cNvPr id="182" name="Google Shape;182;p35"/>
          <p:cNvSpPr txBox="1"/>
          <p:nvPr/>
        </p:nvSpPr>
        <p:spPr>
          <a:xfrm>
            <a:off x="437850" y="697025"/>
            <a:ext cx="6896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u="sng">
                <a:solidFill>
                  <a:schemeClr val="hlink"/>
                </a:solidFill>
                <a:highlight>
                  <a:srgbClr val="CFE2F3"/>
                </a:highlight>
                <a:hlinkClick r:id="rId4"/>
              </a:rPr>
              <a:t>NOTICE OF PUBLIC HEARING</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16"/>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4" name="Google Shape;894;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7"/>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00" name="Google Shape;900;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8"/>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906" name="Google Shape;906;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9"/>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12" name="Google Shape;912;p119"/>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3" name="Google Shape;913;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20"/>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9" name="Google Shape;919;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21"/>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5" name="Google Shape;925;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22"/>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931" name="Google Shape;931;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23"/>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7" name="Google Shape;937;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24"/>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943" name="Google Shape;943;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25"/>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49" name="Google Shape;949;p125"/>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950" name="Google Shape;950;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