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57"/>
  </p:notesMasterIdLst>
  <p:sldIdLst>
    <p:sldId id="256" r:id="rId2"/>
    <p:sldId id="351" r:id="rId3"/>
    <p:sldId id="353" r:id="rId4"/>
    <p:sldId id="354" r:id="rId5"/>
    <p:sldId id="352" r:id="rId6"/>
    <p:sldId id="355" r:id="rId7"/>
    <p:sldId id="257" r:id="rId8"/>
    <p:sldId id="259" r:id="rId9"/>
    <p:sldId id="267" r:id="rId10"/>
    <p:sldId id="268" r:id="rId11"/>
    <p:sldId id="262" r:id="rId12"/>
    <p:sldId id="264" r:id="rId13"/>
    <p:sldId id="271" r:id="rId14"/>
    <p:sldId id="272" r:id="rId15"/>
    <p:sldId id="275" r:id="rId16"/>
    <p:sldId id="276" r:id="rId17"/>
    <p:sldId id="334" r:id="rId18"/>
    <p:sldId id="277" r:id="rId19"/>
    <p:sldId id="279" r:id="rId20"/>
    <p:sldId id="337" r:id="rId21"/>
    <p:sldId id="358" r:id="rId22"/>
    <p:sldId id="296" r:id="rId23"/>
    <p:sldId id="299" r:id="rId24"/>
    <p:sldId id="301" r:id="rId25"/>
    <p:sldId id="356" r:id="rId26"/>
    <p:sldId id="303" r:id="rId27"/>
    <p:sldId id="302" r:id="rId28"/>
    <p:sldId id="309" r:id="rId29"/>
    <p:sldId id="310" r:id="rId30"/>
    <p:sldId id="322" r:id="rId31"/>
    <p:sldId id="321" r:id="rId32"/>
    <p:sldId id="314" r:id="rId33"/>
    <p:sldId id="315" r:id="rId34"/>
    <p:sldId id="307" r:id="rId35"/>
    <p:sldId id="308" r:id="rId36"/>
    <p:sldId id="323" r:id="rId37"/>
    <p:sldId id="318" r:id="rId38"/>
    <p:sldId id="336" r:id="rId39"/>
    <p:sldId id="324" r:id="rId40"/>
    <p:sldId id="319" r:id="rId41"/>
    <p:sldId id="357" r:id="rId42"/>
    <p:sldId id="359" r:id="rId43"/>
    <p:sldId id="361" r:id="rId44"/>
    <p:sldId id="350" r:id="rId45"/>
    <p:sldId id="338" r:id="rId46"/>
    <p:sldId id="339" r:id="rId47"/>
    <p:sldId id="340" r:id="rId48"/>
    <p:sldId id="341" r:id="rId49"/>
    <p:sldId id="342" r:id="rId50"/>
    <p:sldId id="348" r:id="rId51"/>
    <p:sldId id="343" r:id="rId52"/>
    <p:sldId id="344" r:id="rId53"/>
    <p:sldId id="345" r:id="rId54"/>
    <p:sldId id="347" r:id="rId55"/>
    <p:sldId id="36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1" d="100"/>
          <a:sy n="81" d="100"/>
        </p:scale>
        <p:origin x="-180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E893B-65D0-4720-A5AF-EDD62FD53DA2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CCBE60-AFB1-46F4-A028-DD7FCA9653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672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0B6E749-988C-412B-88E7-967F98AEA6B2}" type="slidenum">
              <a:rPr lang="en-US" sz="1200">
                <a:latin typeface="Arial" pitchFamily="34" charset="0"/>
              </a:rPr>
              <a:pPr eaLnBrk="1" hangingPunct="1"/>
              <a:t>2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77EE53-B20F-491B-BB65-AA67F0C89E54}" type="slidenum">
              <a:rPr lang="en-US"/>
              <a:pPr/>
              <a:t>12</a:t>
            </a:fld>
            <a:endParaRPr lang="en-US"/>
          </a:p>
        </p:txBody>
      </p:sp>
      <p:sp>
        <p:nvSpPr>
          <p:cNvPr id="3993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13A38A-B4BA-4A84-BC86-CA6BB1F59EDC}" type="slidenum">
              <a:rPr lang="en-US"/>
              <a:pPr/>
              <a:t>13</a:t>
            </a:fld>
            <a:endParaRPr lang="en-US"/>
          </a:p>
        </p:txBody>
      </p:sp>
      <p:sp>
        <p:nvSpPr>
          <p:cNvPr id="4096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5E35C9-D95C-45AE-B1DB-8416DEE37B10}" type="slidenum">
              <a:rPr lang="en-US"/>
              <a:pPr/>
              <a:t>14</a:t>
            </a:fld>
            <a:endParaRPr lang="en-US"/>
          </a:p>
        </p:txBody>
      </p:sp>
      <p:sp>
        <p:nvSpPr>
          <p:cNvPr id="37683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DB669C5-D35A-46D6-B7DE-7BD169B55428}" type="slidenum">
              <a:rPr lang="en-US" sz="1200">
                <a:latin typeface="Times" pitchFamily="64" charset="0"/>
              </a:rPr>
              <a:pPr/>
              <a:t>15</a:t>
            </a:fld>
            <a:endParaRPr lang="en-US" sz="1200">
              <a:latin typeface="Times" pitchFamily="64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FDC92028-E9B7-4CE0-AA1E-6BA67A5004A7}" type="slidenum">
              <a:rPr lang="en-US" sz="1200">
                <a:latin typeface="Times" pitchFamily="64" charset="0"/>
              </a:rPr>
              <a:pPr/>
              <a:t>16</a:t>
            </a:fld>
            <a:endParaRPr lang="en-US" sz="1200">
              <a:latin typeface="Times" pitchFamily="6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eaLnBrk="1" hangingPunct="1"/>
            <a:fld id="{97CE29B1-C045-4265-8FD5-03B578B8FCB3}" type="slidenum">
              <a:rPr lang="en-US" b="0" smtClean="0">
                <a:solidFill>
                  <a:schemeClr val="tx1"/>
                </a:solidFill>
              </a:rPr>
              <a:pPr eaLnBrk="1" hangingPunct="1"/>
              <a:t>18</a:t>
            </a:fld>
            <a:endParaRPr lang="en-US" b="0" smtClean="0">
              <a:solidFill>
                <a:schemeClr val="tx1"/>
              </a:solidFill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2B039F-843D-49AA-82D8-B632EE4267AB}" type="slidenum">
              <a:rPr lang="en-US"/>
              <a:pPr/>
              <a:t>19</a:t>
            </a:fld>
            <a:endParaRPr lang="en-US"/>
          </a:p>
        </p:txBody>
      </p:sp>
      <p:sp>
        <p:nvSpPr>
          <p:cNvPr id="543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3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2BD957B-8CBD-4FBC-AD7C-33C61D910E3B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22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EF76C7AD-F115-4951-87C3-1CF146714EC6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23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/>
            <a:fld id="{C81B09E1-DEC5-438A-BDE6-D453FCE6CDB7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24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C83B9A-B7C5-4718-98E8-53175088A787}" type="slidenum">
              <a:rPr lang="en-US" sz="1200">
                <a:latin typeface="Arial" pitchFamily="34" charset="0"/>
              </a:rPr>
              <a:pPr eaLnBrk="1" hangingPunct="1"/>
              <a:t>3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46A28F-ECB9-4FD0-AC91-341C6CA07A83}" type="slidenum">
              <a:rPr lang="en-US"/>
              <a:pPr/>
              <a:t>30</a:t>
            </a:fld>
            <a:endParaRPr lang="en-US"/>
          </a:p>
        </p:txBody>
      </p:sp>
      <p:sp>
        <p:nvSpPr>
          <p:cNvPr id="4515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1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A25D620-6085-4F1F-8181-2EBA8DCC5811}" type="slidenum">
              <a:rPr lang="en-US"/>
              <a:pPr/>
              <a:t>32</a:t>
            </a:fld>
            <a:endParaRPr lang="en-US"/>
          </a:p>
        </p:txBody>
      </p:sp>
      <p:sp>
        <p:nvSpPr>
          <p:cNvPr id="49561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56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2BCB10B-7442-4222-831C-4F9C3D9B4919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39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AD0F151-C486-4164-AD52-019DED788A64}" type="slidenum">
              <a:rPr lang="en-US" sz="1200">
                <a:solidFill>
                  <a:prstClr val="black"/>
                </a:solidFill>
                <a:latin typeface="Times" pitchFamily="48" charset="0"/>
              </a:rPr>
              <a:pPr/>
              <a:t>45</a:t>
            </a:fld>
            <a:endParaRPr lang="en-US" sz="1200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668616BF-2B76-47C2-B934-190438D1F0B1}" type="slidenum">
              <a:rPr lang="en-US" sz="1200" b="0" smtClean="0">
                <a:solidFill>
                  <a:schemeClr val="tx1"/>
                </a:solidFill>
              </a:rPr>
              <a:pPr eaLnBrk="1" hangingPunct="1"/>
              <a:t>46</a:t>
            </a:fld>
            <a:endParaRPr lang="en-US" sz="1200" b="0" smtClean="0">
              <a:solidFill>
                <a:schemeClr val="tx1"/>
              </a:solidFill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 dirty="0" smtClean="0"/>
              <a:t>The cell membrane regulates what enters and leaves the cell.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833F348-ABDB-4368-912B-D682B9ADEF3D}" type="slidenum">
              <a:rPr lang="en-US" sz="1200">
                <a:solidFill>
                  <a:prstClr val="black"/>
                </a:solidFill>
                <a:latin typeface="Times" pitchFamily="48" charset="0"/>
              </a:rPr>
              <a:pPr/>
              <a:t>47</a:t>
            </a:fld>
            <a:endParaRPr lang="en-US" sz="1200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80698D-26DB-4662-BC29-473C123007F1}" type="slidenum">
              <a:rPr lang="en-US" sz="1200">
                <a:solidFill>
                  <a:prstClr val="black"/>
                </a:solidFill>
                <a:latin typeface="Times" pitchFamily="48" charset="0"/>
              </a:rPr>
              <a:pPr/>
              <a:t>48</a:t>
            </a:fld>
            <a:endParaRPr lang="en-US" sz="1200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2"/>
                </a:solidFill>
              </a:rPr>
              <a:t>Movement from high concentration </a:t>
            </a:r>
            <a:r>
              <a:rPr lang="en-US" u="sng" smtClean="0">
                <a:solidFill>
                  <a:schemeClr val="tx2"/>
                </a:solidFill>
              </a:rPr>
              <a:t>of that substance</a:t>
            </a:r>
            <a:r>
              <a:rPr lang="en-US" smtClean="0">
                <a:solidFill>
                  <a:schemeClr val="tx2"/>
                </a:solidFill>
              </a:rPr>
              <a:t> to low concentration </a:t>
            </a:r>
            <a:r>
              <a:rPr lang="en-US" u="sng" smtClean="0">
                <a:solidFill>
                  <a:schemeClr val="tx2"/>
                </a:solidFill>
              </a:rPr>
              <a:t>of that substance</a:t>
            </a:r>
            <a:r>
              <a:rPr lang="en-US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buFontTx/>
              <a:buChar char="•"/>
            </a:pPr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9118C263-2306-4C50-9ED4-3C05AE850C47}" type="slidenum">
              <a:rPr lang="en-US" sz="1200">
                <a:solidFill>
                  <a:prstClr val="black"/>
                </a:solidFill>
                <a:latin typeface="Times" pitchFamily="48" charset="0"/>
              </a:rPr>
              <a:pPr/>
              <a:t>49</a:t>
            </a:fld>
            <a:endParaRPr lang="en-US" sz="1200">
              <a:solidFill>
                <a:prstClr val="black"/>
              </a:solidFill>
              <a:latin typeface="Times" pitchFamily="48" charset="0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D7E681F1-ECC3-4C54-8886-C2FF20A2D20F}" type="slidenum">
              <a:rPr lang="en-US" sz="1200">
                <a:latin typeface="Times" pitchFamily="48" charset="0"/>
              </a:rPr>
              <a:pPr/>
              <a:t>51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6224B7B-78C7-492E-A209-8AED3AC9A4A9}" type="slidenum">
              <a:rPr lang="en-US" sz="1200">
                <a:latin typeface="Times" pitchFamily="48" charset="0"/>
              </a:rPr>
              <a:pPr/>
              <a:t>53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dirty="0" smtClean="0"/>
              <a:t>Plants have nitrate &amp; phosphate pumps in their roots.</a:t>
            </a:r>
          </a:p>
          <a:p>
            <a:pPr eaLnBrk="1" hangingPunct="1"/>
            <a:r>
              <a:rPr lang="en-US" dirty="0" smtClean="0"/>
              <a:t>Why?</a:t>
            </a:r>
          </a:p>
          <a:p>
            <a:pPr eaLnBrk="1" hangingPunct="1"/>
            <a:r>
              <a:rPr lang="en-US" dirty="0" smtClean="0"/>
              <a:t>Nitrate for amino acids</a:t>
            </a:r>
          </a:p>
          <a:p>
            <a:pPr eaLnBrk="1" hangingPunct="1"/>
            <a:r>
              <a:rPr lang="en-US" dirty="0" smtClean="0"/>
              <a:t>Phosphate for DNA &amp; membranes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Not coincidentally these are the main constituents of fertilizer.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EB68CA2-A8EB-4D11-99A1-5B9C83FE4E0E}" type="slidenum">
              <a:rPr lang="en-US" sz="1200">
                <a:latin typeface="Arial" pitchFamily="34" charset="0"/>
              </a:rPr>
              <a:pPr eaLnBrk="1" hangingPunct="1"/>
              <a:t>4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EDD1158-CEE3-43D0-8E98-50C93E205C3F}" type="slidenum">
              <a:rPr lang="en-US" sz="1200">
                <a:latin typeface="Times" pitchFamily="48" charset="0"/>
              </a:rPr>
              <a:pPr/>
              <a:t>54</a:t>
            </a:fld>
            <a:endParaRPr lang="en-US" sz="1200">
              <a:latin typeface="Times" pitchFamily="48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52CC90C-173A-4BA0-BAF5-16550B66AF6E}" type="slidenum">
              <a:rPr lang="en-US" sz="1200">
                <a:latin typeface="Arial" pitchFamily="34" charset="0"/>
              </a:rPr>
              <a:pPr eaLnBrk="1" hangingPunct="1"/>
              <a:t>5</a:t>
            </a:fld>
            <a:endParaRPr lang="en-US" sz="1200">
              <a:latin typeface="Arial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err="1" smtClean="0">
                <a:latin typeface="Arial" pitchFamily="34" charset="0"/>
              </a:rPr>
              <a:t>Skelatal</a:t>
            </a:r>
            <a:r>
              <a:rPr lang="en-US" dirty="0" smtClean="0">
                <a:latin typeface="Arial" pitchFamily="34" charset="0"/>
              </a:rPr>
              <a:t> muscle  red blood cell </a:t>
            </a:r>
            <a:r>
              <a:rPr lang="en-US" dirty="0" err="1" smtClean="0">
                <a:latin typeface="Arial" pitchFamily="34" charset="0"/>
              </a:rPr>
              <a:t>stromatal</a:t>
            </a:r>
            <a:r>
              <a:rPr lang="en-US" dirty="0" smtClean="0">
                <a:latin typeface="Arial" pitchFamily="34" charset="0"/>
              </a:rPr>
              <a:t> guard cell in leaf epidermis,</a:t>
            </a:r>
            <a:r>
              <a:rPr lang="en-US" baseline="0" dirty="0" smtClean="0">
                <a:latin typeface="Arial" pitchFamily="34" charset="0"/>
              </a:rPr>
              <a:t> smooth muscle cell , neuron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6E3B82A-7539-4B32-94A9-4C77174FF4FC}" type="slidenum">
              <a:rPr lang="en-US"/>
              <a:pPr/>
              <a:t>7</a:t>
            </a:fld>
            <a:endParaRPr lang="en-US"/>
          </a:p>
        </p:txBody>
      </p:sp>
      <p:sp>
        <p:nvSpPr>
          <p:cNvPr id="37785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Carbon chemistry = organic chemistry</a:t>
            </a:r>
          </a:p>
          <a:p>
            <a:endParaRPr lang="en-US"/>
          </a:p>
          <a:p>
            <a:r>
              <a:rPr lang="en-US"/>
              <a:t>Why is it a foundational atom?</a:t>
            </a:r>
          </a:p>
          <a:p>
            <a:r>
              <a:rPr lang="en-US"/>
              <a:t>What makes it so important?</a:t>
            </a:r>
          </a:p>
          <a:p>
            <a:endParaRPr lang="en-US"/>
          </a:p>
          <a:p>
            <a:r>
              <a:rPr lang="en-US"/>
              <a:t>Can’t be a good building block if you only form 1 or 2 bonds.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4ED0E-F20C-4964-A631-C2F2FB247E62}" type="slidenum">
              <a:rPr lang="en-US"/>
              <a:pPr/>
              <a:t>8</a:t>
            </a:fld>
            <a:endParaRPr lang="en-US"/>
          </a:p>
        </p:txBody>
      </p:sp>
      <p:sp>
        <p:nvSpPr>
          <p:cNvPr id="4495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95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3F06A-18C4-4069-8A0D-2759D3A37F56}" type="slidenum">
              <a:rPr lang="en-US"/>
              <a:pPr/>
              <a:t>9</a:t>
            </a:fld>
            <a:endParaRPr lang="en-US"/>
          </a:p>
        </p:txBody>
      </p:sp>
      <p:sp>
        <p:nvSpPr>
          <p:cNvPr id="516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6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8D07E-E2DE-4617-B1E3-3D0CC0E4E248}" type="slidenum">
              <a:rPr lang="en-US"/>
              <a:pPr/>
              <a:t>10</a:t>
            </a:fld>
            <a:endParaRPr lang="en-US"/>
          </a:p>
        </p:txBody>
      </p:sp>
      <p:sp>
        <p:nvSpPr>
          <p:cNvPr id="531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9E3F3D-CEFD-4B00-8549-4432243C62ED}" type="slidenum">
              <a:rPr lang="en-US"/>
              <a:pPr/>
              <a:t>11</a:t>
            </a:fld>
            <a:endParaRPr lang="en-US"/>
          </a:p>
        </p:txBody>
      </p:sp>
      <p:sp>
        <p:nvSpPr>
          <p:cNvPr id="42496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carb = carbon</a:t>
            </a:r>
          </a:p>
          <a:p>
            <a:r>
              <a:rPr lang="en-US"/>
              <a:t>hydr = hydrogen</a:t>
            </a:r>
          </a:p>
          <a:p>
            <a:r>
              <a:rPr lang="en-US"/>
              <a:t>ate = oxygen compound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5178-5FE8-40F1-93D8-D2F07E4A74E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D480-E5DD-4D40-858D-9B5A5C6EF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212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5178-5FE8-40F1-93D8-D2F07E4A74E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D480-E5DD-4D40-858D-9B5A5C6EF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656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5178-5FE8-40F1-93D8-D2F07E4A74E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D480-E5DD-4D40-858D-9B5A5C6EF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280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5178-5FE8-40F1-93D8-D2F07E4A74E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D480-E5DD-4D40-858D-9B5A5C6EF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557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5178-5FE8-40F1-93D8-D2F07E4A74E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D480-E5DD-4D40-858D-9B5A5C6EF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20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5178-5FE8-40F1-93D8-D2F07E4A74E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D480-E5DD-4D40-858D-9B5A5C6EF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2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5178-5FE8-40F1-93D8-D2F07E4A74E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D480-E5DD-4D40-858D-9B5A5C6EF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607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5178-5FE8-40F1-93D8-D2F07E4A74E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D480-E5DD-4D40-858D-9B5A5C6EF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69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5178-5FE8-40F1-93D8-D2F07E4A74E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D480-E5DD-4D40-858D-9B5A5C6EF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21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5178-5FE8-40F1-93D8-D2F07E4A74E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D480-E5DD-4D40-858D-9B5A5C6EF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23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3F5178-5FE8-40F1-93D8-D2F07E4A74E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AD480-E5DD-4D40-858D-9B5A5C6EF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35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F5178-5FE8-40F1-93D8-D2F07E4A74E3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AD480-E5DD-4D40-858D-9B5A5C6EF9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314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audio" Target="../media/audio2.wav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audio" Target="../media/audio4.wav"/><Relationship Id="rId4" Type="http://schemas.openxmlformats.org/officeDocument/2006/relationships/audio" Target="../media/audio3.wav"/><Relationship Id="rId9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audio" Target="../media/audio4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openxmlformats.org/officeDocument/2006/relationships/image" Target="../media/image63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audio" Target="../media/audio7.wav"/><Relationship Id="rId4" Type="http://schemas.openxmlformats.org/officeDocument/2006/relationships/audio" Target="../media/audio5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audio" Target="../media/audio8.wav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dogbreedinfo.com/images22/SoftCoatWheatenTerriersSageAmericanCoa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206"/>
            <a:ext cx="3124200" cy="252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1.gstatic.com/images?q=tbn:ANd9GcRAUDY5LvcT-niRlIT551zprWjofpDyug-oTTv70MbCYxQDxqx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4876800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ruthandrocketscience.files.wordpress.com/2010/01/amoeba.jpg?w=5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1648"/>
            <a:ext cx="3358356" cy="2492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7000" y="3793876"/>
            <a:ext cx="3536950" cy="2930775"/>
          </a:xfrm>
          <a:prstGeom prst="rect">
            <a:avLst/>
          </a:prstGeom>
          <a:noFill/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7909" y="4785007"/>
            <a:ext cx="6400800" cy="17526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</a:rPr>
              <a:t>Review 4</a:t>
            </a:r>
          </a:p>
          <a:p>
            <a:r>
              <a:rPr lang="en-US" sz="4400" b="1" dirty="0" smtClean="0">
                <a:solidFill>
                  <a:srgbClr val="FF0000"/>
                </a:solidFill>
              </a:rPr>
              <a:t>(Begins on page 50)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438400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What are the common threads that connect all living things?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9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Molecular Structure of Fat</a:t>
            </a:r>
          </a:p>
        </p:txBody>
      </p:sp>
      <p:grpSp>
        <p:nvGrpSpPr>
          <p:cNvPr id="519173" name="Group 5"/>
          <p:cNvGrpSpPr>
            <a:grpSpLocks/>
          </p:cNvGrpSpPr>
          <p:nvPr/>
        </p:nvGrpSpPr>
        <p:grpSpPr bwMode="auto">
          <a:xfrm>
            <a:off x="1295400" y="2238375"/>
            <a:ext cx="6553200" cy="3933825"/>
            <a:chOff x="1152" y="1344"/>
            <a:chExt cx="3518" cy="2112"/>
          </a:xfrm>
        </p:grpSpPr>
        <p:pic>
          <p:nvPicPr>
            <p:cNvPr id="519171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7881" r="8495" b="3481"/>
            <a:stretch>
              <a:fillRect/>
            </a:stretch>
          </p:blipFill>
          <p:spPr bwMode="auto">
            <a:xfrm>
              <a:off x="1152" y="1344"/>
              <a:ext cx="3518" cy="21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9172" name="Rectangle 4"/>
            <p:cNvSpPr>
              <a:spLocks noChangeArrowheads="1"/>
            </p:cNvSpPr>
            <p:nvPr/>
          </p:nvSpPr>
          <p:spPr bwMode="auto">
            <a:xfrm>
              <a:off x="2160" y="3264"/>
              <a:ext cx="1008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19174" name="Rectangle 6"/>
          <p:cNvSpPr>
            <a:spLocks noChangeArrowheads="1"/>
          </p:cNvSpPr>
          <p:nvPr/>
        </p:nvSpPr>
        <p:spPr bwMode="auto">
          <a:xfrm>
            <a:off x="214313" y="1508125"/>
            <a:ext cx="7815281" cy="55399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3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not a chain (polymer) = just a “big fat molecule”</a:t>
            </a:r>
          </a:p>
        </p:txBody>
      </p:sp>
    </p:spTree>
    <p:extLst>
      <p:ext uri="{BB962C8B-B14F-4D97-AF65-F5344CB8AC3E}">
        <p14:creationId xmlns:p14="http://schemas.microsoft.com/office/powerpoint/2010/main" val="305363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9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9174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Carbohydrates</a:t>
            </a:r>
          </a:p>
        </p:txBody>
      </p:sp>
      <p:sp>
        <p:nvSpPr>
          <p:cNvPr id="4239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772400" cy="49530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Carbohydrates are composed of C, H, O</a:t>
            </a:r>
          </a:p>
          <a:p>
            <a:pPr algn="ctr">
              <a:lnSpc>
                <a:spcPct val="90000"/>
              </a:lnSpc>
              <a:buFont typeface="Wingdings" pitchFamily="64" charset="2"/>
              <a:buNone/>
            </a:pPr>
            <a:r>
              <a:rPr lang="en-US" dirty="0" err="1">
                <a:solidFill>
                  <a:srgbClr val="CC0000"/>
                </a:solidFill>
              </a:rPr>
              <a:t>carbo</a:t>
            </a:r>
            <a:r>
              <a:rPr lang="en-US" dirty="0">
                <a:solidFill>
                  <a:srgbClr val="CC0000"/>
                </a:solidFill>
              </a:rPr>
              <a:t> - </a:t>
            </a:r>
            <a:r>
              <a:rPr lang="en-US" dirty="0" err="1">
                <a:solidFill>
                  <a:srgbClr val="CC0000"/>
                </a:solidFill>
              </a:rPr>
              <a:t>hydr</a:t>
            </a:r>
            <a:r>
              <a:rPr lang="en-US" dirty="0">
                <a:solidFill>
                  <a:srgbClr val="CC0000"/>
                </a:solidFill>
              </a:rPr>
              <a:t> - ate</a:t>
            </a:r>
            <a:endParaRPr lang="en-US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 typeface="Wingdings" pitchFamily="64" charset="2"/>
              <a:buNone/>
            </a:pPr>
            <a:r>
              <a:rPr lang="en-US" dirty="0">
                <a:solidFill>
                  <a:srgbClr val="CC0000"/>
                </a:solidFill>
              </a:rPr>
              <a:t>CH</a:t>
            </a:r>
            <a:r>
              <a:rPr lang="en-US" baseline="-25000" dirty="0">
                <a:solidFill>
                  <a:srgbClr val="CC0000"/>
                </a:solidFill>
              </a:rPr>
              <a:t>2</a:t>
            </a:r>
            <a:r>
              <a:rPr lang="en-US" dirty="0">
                <a:solidFill>
                  <a:srgbClr val="CC0000"/>
                </a:solidFill>
              </a:rPr>
              <a:t>O</a:t>
            </a:r>
            <a:endParaRPr lang="en-US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buFont typeface="Wingdings" pitchFamily="64" charset="2"/>
              <a:buNone/>
            </a:pPr>
            <a:r>
              <a:rPr lang="en-US" dirty="0">
                <a:solidFill>
                  <a:schemeClr val="bg1"/>
                </a:solidFill>
              </a:rPr>
              <a:t>(CH</a:t>
            </a:r>
            <a:r>
              <a:rPr lang="en-US" baseline="-25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O)</a:t>
            </a:r>
            <a:r>
              <a:rPr lang="en-US" baseline="-25000" dirty="0">
                <a:solidFill>
                  <a:schemeClr val="bg1"/>
                </a:solidFill>
              </a:rPr>
              <a:t>x                     </a:t>
            </a:r>
            <a:r>
              <a:rPr lang="en-US" sz="2600" baseline="-25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C</a:t>
            </a:r>
            <a:r>
              <a:rPr lang="en-US" baseline="-25000" dirty="0">
                <a:solidFill>
                  <a:schemeClr val="bg1"/>
                </a:solidFill>
              </a:rPr>
              <a:t>6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baseline="-25000" dirty="0">
                <a:solidFill>
                  <a:schemeClr val="bg1"/>
                </a:solidFill>
              </a:rPr>
              <a:t>12</a:t>
            </a:r>
            <a:r>
              <a:rPr lang="en-US" dirty="0">
                <a:solidFill>
                  <a:schemeClr val="bg1"/>
                </a:solidFill>
              </a:rPr>
              <a:t>O</a:t>
            </a:r>
            <a:r>
              <a:rPr lang="en-US" baseline="-25000" dirty="0">
                <a:solidFill>
                  <a:schemeClr val="bg1"/>
                </a:solidFill>
              </a:rPr>
              <a:t>6</a:t>
            </a:r>
          </a:p>
          <a:p>
            <a:pPr algn="ctr">
              <a:lnSpc>
                <a:spcPct val="90000"/>
              </a:lnSpc>
              <a:buFont typeface="Wingdings" pitchFamily="64" charset="2"/>
              <a:buNone/>
            </a:pPr>
            <a:endParaRPr lang="en-US" baseline="-25000" dirty="0">
              <a:solidFill>
                <a:schemeClr val="bg1"/>
              </a:solidFill>
            </a:endParaRPr>
          </a:p>
          <a:p>
            <a:pPr algn="ctr">
              <a:lnSpc>
                <a:spcPct val="90000"/>
              </a:lnSpc>
            </a:pPr>
            <a:endParaRPr lang="en-US" dirty="0">
              <a:solidFill>
                <a:srgbClr val="0E1068"/>
              </a:solidFill>
            </a:endParaRPr>
          </a:p>
          <a:p>
            <a:pPr algn="ctr">
              <a:lnSpc>
                <a:spcPct val="90000"/>
              </a:lnSpc>
            </a:pPr>
            <a:r>
              <a:rPr lang="en-US" dirty="0">
                <a:solidFill>
                  <a:srgbClr val="0E1068"/>
                </a:solidFill>
              </a:rPr>
              <a:t>Building block molecules or monomers = sugars</a:t>
            </a:r>
            <a:endParaRPr lang="en-US" dirty="0"/>
          </a:p>
          <a:p>
            <a:pPr algn="ctr">
              <a:lnSpc>
                <a:spcPct val="90000"/>
              </a:lnSpc>
              <a:buFont typeface="Wingdings" pitchFamily="64" charset="2"/>
              <a:buNone/>
            </a:pPr>
            <a:endParaRPr lang="en-US" dirty="0">
              <a:solidFill>
                <a:schemeClr val="tx2"/>
              </a:solidFill>
            </a:endParaRP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423940" name="AutoShape 4"/>
          <p:cNvSpPr>
            <a:spLocks noChangeArrowheads="1"/>
          </p:cNvSpPr>
          <p:nvPr/>
        </p:nvSpPr>
        <p:spPr bwMode="auto">
          <a:xfrm>
            <a:off x="4157663" y="3119438"/>
            <a:ext cx="1143000" cy="228600"/>
          </a:xfrm>
          <a:prstGeom prst="rightArrow">
            <a:avLst>
              <a:gd name="adj1" fmla="val 50000"/>
              <a:gd name="adj2" fmla="val 125000"/>
            </a:avLst>
          </a:prstGeom>
          <a:solidFill>
            <a:srgbClr val="CC00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3951" name="Rectangle 15"/>
          <p:cNvSpPr>
            <a:spLocks noChangeArrowheads="1"/>
          </p:cNvSpPr>
          <p:nvPr/>
        </p:nvSpPr>
        <p:spPr bwMode="auto">
          <a:xfrm>
            <a:off x="5364163" y="2959100"/>
            <a:ext cx="1595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C</a:t>
            </a:r>
            <a:r>
              <a:rPr lang="en-US" sz="3000" b="1" baseline="-25000">
                <a:solidFill>
                  <a:srgbClr val="CC0000"/>
                </a:solidFill>
              </a:rPr>
              <a:t>6</a:t>
            </a:r>
            <a:r>
              <a:rPr lang="en-US" sz="3000" b="1">
                <a:solidFill>
                  <a:srgbClr val="CC0000"/>
                </a:solidFill>
              </a:rPr>
              <a:t>H</a:t>
            </a:r>
            <a:r>
              <a:rPr lang="en-US" sz="3000" b="1" baseline="-25000">
                <a:solidFill>
                  <a:srgbClr val="CC0000"/>
                </a:solidFill>
              </a:rPr>
              <a:t>12</a:t>
            </a:r>
            <a:r>
              <a:rPr lang="en-US" sz="3000" b="1">
                <a:solidFill>
                  <a:srgbClr val="CC0000"/>
                </a:solidFill>
              </a:rPr>
              <a:t>O</a:t>
            </a:r>
            <a:r>
              <a:rPr lang="en-US" sz="3000" b="1" baseline="-25000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423952" name="Rectangle 16"/>
          <p:cNvSpPr>
            <a:spLocks noChangeArrowheads="1"/>
          </p:cNvSpPr>
          <p:nvPr/>
        </p:nvSpPr>
        <p:spPr bwMode="auto">
          <a:xfrm>
            <a:off x="2527300" y="2959100"/>
            <a:ext cx="156686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(CH</a:t>
            </a:r>
            <a:r>
              <a:rPr lang="en-US" sz="3000" b="1" baseline="-25000">
                <a:solidFill>
                  <a:srgbClr val="CC0000"/>
                </a:solidFill>
              </a:rPr>
              <a:t>2</a:t>
            </a:r>
            <a:r>
              <a:rPr lang="en-US" sz="3000" b="1">
                <a:solidFill>
                  <a:srgbClr val="CC0000"/>
                </a:solidFill>
              </a:rPr>
              <a:t>O)</a:t>
            </a:r>
            <a:r>
              <a:rPr lang="en-US" sz="3000" b="1" baseline="-25000">
                <a:solidFill>
                  <a:srgbClr val="CC0000"/>
                </a:solidFill>
              </a:rPr>
              <a:t>x</a:t>
            </a:r>
          </a:p>
        </p:txBody>
      </p:sp>
      <p:grpSp>
        <p:nvGrpSpPr>
          <p:cNvPr id="423953" name="Group 17"/>
          <p:cNvGrpSpPr>
            <a:grpSpLocks/>
          </p:cNvGrpSpPr>
          <p:nvPr/>
        </p:nvGrpSpPr>
        <p:grpSpPr bwMode="auto">
          <a:xfrm>
            <a:off x="1276350" y="5419725"/>
            <a:ext cx="6705600" cy="609600"/>
            <a:chOff x="1056" y="2304"/>
            <a:chExt cx="4224" cy="384"/>
          </a:xfrm>
        </p:grpSpPr>
        <p:sp>
          <p:nvSpPr>
            <p:cNvPr id="423954" name="Line 18"/>
            <p:cNvSpPr>
              <a:spLocks noChangeShapeType="1"/>
            </p:cNvSpPr>
            <p:nvPr/>
          </p:nvSpPr>
          <p:spPr bwMode="auto">
            <a:xfrm>
              <a:off x="1632" y="2496"/>
              <a:ext cx="3360" cy="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955" name="AutoShape 19"/>
            <p:cNvSpPr>
              <a:spLocks noChangeArrowheads="1"/>
            </p:cNvSpPr>
            <p:nvPr/>
          </p:nvSpPr>
          <p:spPr bwMode="auto">
            <a:xfrm>
              <a:off x="1584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solidFill>
                    <a:schemeClr val="tx2"/>
                  </a:solidFill>
                </a:rPr>
                <a:t>sugar</a:t>
              </a:r>
            </a:p>
          </p:txBody>
        </p:sp>
        <p:sp>
          <p:nvSpPr>
            <p:cNvPr id="423956" name="AutoShape 20"/>
            <p:cNvSpPr>
              <a:spLocks noChangeArrowheads="1"/>
            </p:cNvSpPr>
            <p:nvPr/>
          </p:nvSpPr>
          <p:spPr bwMode="auto">
            <a:xfrm>
              <a:off x="2112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solidFill>
                    <a:schemeClr val="tx2"/>
                  </a:solidFill>
                </a:rPr>
                <a:t>sugar</a:t>
              </a:r>
            </a:p>
          </p:txBody>
        </p:sp>
        <p:sp>
          <p:nvSpPr>
            <p:cNvPr id="423957" name="AutoShape 21"/>
            <p:cNvSpPr>
              <a:spLocks noChangeArrowheads="1"/>
            </p:cNvSpPr>
            <p:nvPr/>
          </p:nvSpPr>
          <p:spPr bwMode="auto">
            <a:xfrm>
              <a:off x="2640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solidFill>
                    <a:schemeClr val="tx2"/>
                  </a:solidFill>
                </a:rPr>
                <a:t>sugar</a:t>
              </a:r>
            </a:p>
          </p:txBody>
        </p:sp>
        <p:sp>
          <p:nvSpPr>
            <p:cNvPr id="423958" name="AutoShape 22"/>
            <p:cNvSpPr>
              <a:spLocks noChangeArrowheads="1"/>
            </p:cNvSpPr>
            <p:nvPr/>
          </p:nvSpPr>
          <p:spPr bwMode="auto">
            <a:xfrm>
              <a:off x="3168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solidFill>
                    <a:schemeClr val="tx2"/>
                  </a:solidFill>
                </a:rPr>
                <a:t>sugar</a:t>
              </a:r>
            </a:p>
          </p:txBody>
        </p:sp>
        <p:sp>
          <p:nvSpPr>
            <p:cNvPr id="423959" name="AutoShape 23"/>
            <p:cNvSpPr>
              <a:spLocks noChangeArrowheads="1"/>
            </p:cNvSpPr>
            <p:nvPr/>
          </p:nvSpPr>
          <p:spPr bwMode="auto">
            <a:xfrm>
              <a:off x="3696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solidFill>
                    <a:schemeClr val="tx2"/>
                  </a:solidFill>
                </a:rPr>
                <a:t>sugar</a:t>
              </a:r>
            </a:p>
          </p:txBody>
        </p:sp>
        <p:sp>
          <p:nvSpPr>
            <p:cNvPr id="423960" name="AutoShape 24"/>
            <p:cNvSpPr>
              <a:spLocks noChangeArrowheads="1"/>
            </p:cNvSpPr>
            <p:nvPr/>
          </p:nvSpPr>
          <p:spPr bwMode="auto">
            <a:xfrm>
              <a:off x="4224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solidFill>
                    <a:schemeClr val="tx2"/>
                  </a:solidFill>
                </a:rPr>
                <a:t>sugar</a:t>
              </a:r>
            </a:p>
          </p:txBody>
        </p:sp>
        <p:sp>
          <p:nvSpPr>
            <p:cNvPr id="423961" name="AutoShape 25"/>
            <p:cNvSpPr>
              <a:spLocks noChangeArrowheads="1"/>
            </p:cNvSpPr>
            <p:nvPr/>
          </p:nvSpPr>
          <p:spPr bwMode="auto">
            <a:xfrm>
              <a:off x="4752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solidFill>
                    <a:schemeClr val="tx2"/>
                  </a:solidFill>
                </a:rPr>
                <a:t>sugar</a:t>
              </a:r>
            </a:p>
          </p:txBody>
        </p:sp>
        <p:sp>
          <p:nvSpPr>
            <p:cNvPr id="423962" name="AutoShape 26"/>
            <p:cNvSpPr>
              <a:spLocks noChangeArrowheads="1"/>
            </p:cNvSpPr>
            <p:nvPr/>
          </p:nvSpPr>
          <p:spPr bwMode="auto">
            <a:xfrm>
              <a:off x="1056" y="2304"/>
              <a:ext cx="528" cy="384"/>
            </a:xfrm>
            <a:prstGeom prst="hexagon">
              <a:avLst>
                <a:gd name="adj" fmla="val 34375"/>
                <a:gd name="vf" fmla="val 115470"/>
              </a:avLst>
            </a:prstGeom>
            <a:solidFill>
              <a:srgbClr val="FFCC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2000" b="1">
                  <a:solidFill>
                    <a:schemeClr val="tx2"/>
                  </a:solidFill>
                </a:rPr>
                <a:t>sugar</a:t>
              </a:r>
              <a:endParaRPr lang="en-US"/>
            </a:p>
          </p:txBody>
        </p:sp>
      </p:grpSp>
      <p:pic>
        <p:nvPicPr>
          <p:cNvPr id="423964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438" y="20320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17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3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3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3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2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build="p" autoUpdateAnimBg="0"/>
      <p:bldP spid="423940" grpId="0" animBg="1"/>
      <p:bldP spid="423951" grpId="0" build="p" autoUpdateAnimBg="0"/>
      <p:bldP spid="423952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13308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Functions of Carbohydrates </a:t>
            </a:r>
            <a:endParaRPr lang="en-US" dirty="0"/>
          </a:p>
        </p:txBody>
      </p:sp>
      <p:sp>
        <p:nvSpPr>
          <p:cNvPr id="3983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63575" y="1371600"/>
            <a:ext cx="6075363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 err="1" smtClean="0">
                <a:solidFill>
                  <a:srgbClr val="CC0000"/>
                </a:solidFill>
              </a:rPr>
              <a:t>Monosaccharides</a:t>
            </a:r>
            <a:endParaRPr lang="en-US" u="sng" dirty="0" smtClean="0">
              <a:solidFill>
                <a:srgbClr val="CC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</a:rPr>
              <a:t>Glucose: </a:t>
            </a:r>
            <a:r>
              <a:rPr lang="en-US" dirty="0" smtClean="0"/>
              <a:t>quick energy</a:t>
            </a:r>
          </a:p>
          <a:p>
            <a:pPr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Polysaccharides</a:t>
            </a:r>
            <a:endParaRPr lang="en-US" u="sng" dirty="0">
              <a:solidFill>
                <a:srgbClr val="CC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starch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energy storage in plants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solidFill>
                  <a:srgbClr val="CC0000"/>
                </a:solidFill>
              </a:rPr>
              <a:t>glycogen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energy storage in animals</a:t>
            </a:r>
          </a:p>
          <a:p>
            <a:pPr lvl="3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in liver &amp; muscles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cellulose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structure in plants</a:t>
            </a:r>
          </a:p>
          <a:p>
            <a:pPr lvl="3">
              <a:lnSpc>
                <a:spcPct val="90000"/>
              </a:lnSpc>
            </a:pPr>
            <a:r>
              <a:rPr lang="en-US" dirty="0">
                <a:solidFill>
                  <a:srgbClr val="CC0000"/>
                </a:solidFill>
              </a:rPr>
              <a:t>cell </a:t>
            </a:r>
            <a:r>
              <a:rPr lang="en-US" dirty="0" smtClean="0">
                <a:solidFill>
                  <a:srgbClr val="CC0000"/>
                </a:solidFill>
              </a:rPr>
              <a:t>walls</a:t>
            </a:r>
            <a:endParaRPr lang="en-US" dirty="0"/>
          </a:p>
        </p:txBody>
      </p:sp>
      <p:pic>
        <p:nvPicPr>
          <p:cNvPr id="39834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563688" cy="208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288" y="4397911"/>
            <a:ext cx="3048000" cy="245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109" y="2514600"/>
            <a:ext cx="2905725" cy="2005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542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98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591" name="Group 15"/>
          <p:cNvGrpSpPr>
            <a:grpSpLocks/>
          </p:cNvGrpSpPr>
          <p:nvPr/>
        </p:nvGrpSpPr>
        <p:grpSpPr bwMode="auto">
          <a:xfrm>
            <a:off x="55563" y="2289175"/>
            <a:ext cx="1592262" cy="2486025"/>
            <a:chOff x="-15" y="1492"/>
            <a:chExt cx="1566" cy="2446"/>
          </a:xfrm>
        </p:grpSpPr>
        <p:pic>
          <p:nvPicPr>
            <p:cNvPr id="408592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02"/>
            <a:stretch>
              <a:fillRect/>
            </a:stretch>
          </p:blipFill>
          <p:spPr bwMode="auto">
            <a:xfrm>
              <a:off x="5" y="1492"/>
              <a:ext cx="1546" cy="2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08593" name="Rectangle 17"/>
            <p:cNvSpPr>
              <a:spLocks noChangeArrowheads="1"/>
            </p:cNvSpPr>
            <p:nvPr/>
          </p:nvSpPr>
          <p:spPr bwMode="auto">
            <a:xfrm>
              <a:off x="-15" y="3488"/>
              <a:ext cx="830" cy="450"/>
            </a:xfrm>
            <a:prstGeom prst="rect">
              <a:avLst/>
            </a:prstGeom>
            <a:solidFill>
              <a:srgbClr val="FFCC18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b="1">
                  <a:solidFill>
                    <a:srgbClr val="000000"/>
                  </a:solidFill>
                </a:rPr>
                <a:t>DNA</a:t>
              </a:r>
            </a:p>
          </p:txBody>
        </p:sp>
      </p:grpSp>
      <p:pic>
        <p:nvPicPr>
          <p:cNvPr id="40858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0" t="12000" r="25200" b="16800"/>
          <a:stretch>
            <a:fillRect/>
          </a:stretch>
        </p:blipFill>
        <p:spPr bwMode="auto">
          <a:xfrm>
            <a:off x="6018213" y="319088"/>
            <a:ext cx="3125787" cy="303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Nucleic Acids</a:t>
            </a:r>
          </a:p>
        </p:txBody>
      </p:sp>
      <p:sp>
        <p:nvSpPr>
          <p:cNvPr id="408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346200"/>
            <a:ext cx="6554788" cy="4856163"/>
          </a:xfrm>
        </p:spPr>
        <p:txBody>
          <a:bodyPr>
            <a:normAutofit/>
          </a:bodyPr>
          <a:lstStyle/>
          <a:p>
            <a:r>
              <a:rPr lang="en-US" sz="3400" dirty="0"/>
              <a:t>Function:</a:t>
            </a:r>
          </a:p>
          <a:p>
            <a:pPr lvl="1">
              <a:lnSpc>
                <a:spcPct val="110000"/>
              </a:lnSpc>
            </a:pPr>
            <a:r>
              <a:rPr lang="en-US" sz="3200" dirty="0"/>
              <a:t>genetic </a:t>
            </a:r>
            <a:r>
              <a:rPr lang="en-US" sz="3200" dirty="0" smtClean="0"/>
              <a:t>material </a:t>
            </a:r>
            <a:r>
              <a:rPr lang="en-US" u="sng" dirty="0" smtClean="0">
                <a:solidFill>
                  <a:srgbClr val="CC0000"/>
                </a:solidFill>
              </a:rPr>
              <a:t>DNA and RNA</a:t>
            </a:r>
            <a:endParaRPr lang="en-US" sz="3200" dirty="0"/>
          </a:p>
          <a:p>
            <a:pPr lvl="2"/>
            <a:r>
              <a:rPr lang="en-US" sz="2800" u="sng" dirty="0">
                <a:solidFill>
                  <a:srgbClr val="CC0000"/>
                </a:solidFill>
              </a:rPr>
              <a:t>stores information</a:t>
            </a:r>
            <a:endParaRPr lang="en-US" sz="2800" dirty="0"/>
          </a:p>
          <a:p>
            <a:pPr lvl="3"/>
            <a:r>
              <a:rPr lang="en-US" sz="2400" dirty="0"/>
              <a:t>genes</a:t>
            </a:r>
          </a:p>
          <a:p>
            <a:pPr lvl="3"/>
            <a:r>
              <a:rPr lang="en-US" sz="2400" dirty="0"/>
              <a:t>blueprint for new cells</a:t>
            </a:r>
          </a:p>
          <a:p>
            <a:pPr lvl="2"/>
            <a:r>
              <a:rPr lang="en-US" sz="2800" u="sng" dirty="0" smtClean="0">
                <a:solidFill>
                  <a:srgbClr val="CC0000"/>
                </a:solidFill>
              </a:rPr>
              <a:t>transfers </a:t>
            </a:r>
            <a:r>
              <a:rPr lang="en-US" sz="2800" u="sng" dirty="0">
                <a:solidFill>
                  <a:srgbClr val="CC0000"/>
                </a:solidFill>
              </a:rPr>
              <a:t>information</a:t>
            </a:r>
            <a:endParaRPr lang="en-US" sz="2800" dirty="0"/>
          </a:p>
          <a:p>
            <a:pPr lvl="3"/>
            <a:r>
              <a:rPr lang="en-US" sz="2400" dirty="0"/>
              <a:t>blueprint for building proteins</a:t>
            </a:r>
          </a:p>
          <a:p>
            <a:pPr lvl="3"/>
            <a:r>
              <a:rPr lang="en-US" sz="2400" dirty="0"/>
              <a:t>DNA </a:t>
            </a:r>
            <a:r>
              <a:rPr lang="en-US" sz="2400" dirty="0">
                <a:sym typeface="Symbol" pitchFamily="64" charset="2"/>
              </a:rPr>
              <a:t> </a:t>
            </a:r>
            <a:r>
              <a:rPr lang="en-US" sz="2400" dirty="0"/>
              <a:t>RNA </a:t>
            </a:r>
            <a:r>
              <a:rPr lang="en-US" sz="2400" dirty="0">
                <a:sym typeface="Symbol" pitchFamily="64" charset="2"/>
              </a:rPr>
              <a:t> </a:t>
            </a:r>
            <a:r>
              <a:rPr lang="en-US" sz="2400" dirty="0"/>
              <a:t>protein</a:t>
            </a:r>
          </a:p>
        </p:txBody>
      </p:sp>
      <p:pic>
        <p:nvPicPr>
          <p:cNvPr id="408585" name="Picture 9" descr="f5-08_structure_of_an_a_cb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t="14999" r="22501" b="12000"/>
          <a:stretch>
            <a:fillRect/>
          </a:stretch>
        </p:blipFill>
        <p:spPr bwMode="auto">
          <a:xfrm rot="1729907">
            <a:off x="6975475" y="2901950"/>
            <a:ext cx="1663700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8586" name="Picture 10" descr="f5-08_structure_of_an_a_cb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t="14999" r="22501" b="12000"/>
          <a:stretch>
            <a:fillRect/>
          </a:stretch>
        </p:blipFill>
        <p:spPr bwMode="auto">
          <a:xfrm rot="1729907">
            <a:off x="6237288" y="5459413"/>
            <a:ext cx="1119187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8587" name="Picture 11" descr="f5-08_structure_of_an_a_cb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49" t="14999" r="22501" b="12000"/>
          <a:stretch>
            <a:fillRect/>
          </a:stretch>
        </p:blipFill>
        <p:spPr bwMode="auto">
          <a:xfrm rot="1729907">
            <a:off x="8024813" y="5459413"/>
            <a:ext cx="1119187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8590" name="Group 14"/>
          <p:cNvGrpSpPr>
            <a:grpSpLocks/>
          </p:cNvGrpSpPr>
          <p:nvPr/>
        </p:nvGrpSpPr>
        <p:grpSpPr bwMode="auto">
          <a:xfrm>
            <a:off x="7407275" y="4786313"/>
            <a:ext cx="760413" cy="962025"/>
            <a:chOff x="4674" y="3015"/>
            <a:chExt cx="479" cy="606"/>
          </a:xfrm>
        </p:grpSpPr>
        <p:sp>
          <p:nvSpPr>
            <p:cNvPr id="408588" name="Freeform 12"/>
            <p:cNvSpPr>
              <a:spLocks/>
            </p:cNvSpPr>
            <p:nvPr/>
          </p:nvSpPr>
          <p:spPr bwMode="auto">
            <a:xfrm>
              <a:off x="4674" y="3015"/>
              <a:ext cx="236" cy="598"/>
            </a:xfrm>
            <a:custGeom>
              <a:avLst/>
              <a:gdLst>
                <a:gd name="T0" fmla="*/ 202 w 236"/>
                <a:gd name="T1" fmla="*/ 0 h 598"/>
                <a:gd name="T2" fmla="*/ 202 w 236"/>
                <a:gd name="T3" fmla="*/ 387 h 598"/>
                <a:gd name="T4" fmla="*/ 0 w 236"/>
                <a:gd name="T5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598">
                  <a:moveTo>
                    <a:pt x="202" y="0"/>
                  </a:moveTo>
                  <a:cubicBezTo>
                    <a:pt x="219" y="143"/>
                    <a:pt x="236" y="287"/>
                    <a:pt x="202" y="387"/>
                  </a:cubicBezTo>
                  <a:cubicBezTo>
                    <a:pt x="168" y="487"/>
                    <a:pt x="84" y="542"/>
                    <a:pt x="0" y="598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589" name="Freeform 13"/>
            <p:cNvSpPr>
              <a:spLocks/>
            </p:cNvSpPr>
            <p:nvPr/>
          </p:nvSpPr>
          <p:spPr bwMode="auto">
            <a:xfrm flipH="1">
              <a:off x="4917" y="3023"/>
              <a:ext cx="236" cy="598"/>
            </a:xfrm>
            <a:custGeom>
              <a:avLst/>
              <a:gdLst>
                <a:gd name="T0" fmla="*/ 202 w 236"/>
                <a:gd name="T1" fmla="*/ 0 h 598"/>
                <a:gd name="T2" fmla="*/ 202 w 236"/>
                <a:gd name="T3" fmla="*/ 387 h 598"/>
                <a:gd name="T4" fmla="*/ 0 w 236"/>
                <a:gd name="T5" fmla="*/ 598 h 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6" h="598">
                  <a:moveTo>
                    <a:pt x="202" y="0"/>
                  </a:moveTo>
                  <a:cubicBezTo>
                    <a:pt x="219" y="143"/>
                    <a:pt x="236" y="287"/>
                    <a:pt x="202" y="387"/>
                  </a:cubicBezTo>
                  <a:cubicBezTo>
                    <a:pt x="168" y="487"/>
                    <a:pt x="84" y="542"/>
                    <a:pt x="0" y="598"/>
                  </a:cubicBezTo>
                </a:path>
              </a:pathLst>
            </a:custGeom>
            <a:noFill/>
            <a:ln w="38100" cap="flat" cmpd="sng">
              <a:solidFill>
                <a:srgbClr val="CC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08594" name="Group 18"/>
          <p:cNvGrpSpPr>
            <a:grpSpLocks/>
          </p:cNvGrpSpPr>
          <p:nvPr/>
        </p:nvGrpSpPr>
        <p:grpSpPr bwMode="auto">
          <a:xfrm>
            <a:off x="701675" y="5207000"/>
            <a:ext cx="1573213" cy="1463675"/>
            <a:chOff x="2165" y="783"/>
            <a:chExt cx="1480" cy="1377"/>
          </a:xfrm>
        </p:grpSpPr>
        <p:sp>
          <p:nvSpPr>
            <p:cNvPr id="408595" name="Oval 19"/>
            <p:cNvSpPr>
              <a:spLocks noChangeArrowheads="1"/>
            </p:cNvSpPr>
            <p:nvPr/>
          </p:nvSpPr>
          <p:spPr bwMode="auto">
            <a:xfrm>
              <a:off x="2165" y="785"/>
              <a:ext cx="1480" cy="11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8596" name="Group 20"/>
            <p:cNvGrpSpPr>
              <a:grpSpLocks/>
            </p:cNvGrpSpPr>
            <p:nvPr/>
          </p:nvGrpSpPr>
          <p:grpSpPr bwMode="auto">
            <a:xfrm>
              <a:off x="2182" y="783"/>
              <a:ext cx="1440" cy="1377"/>
              <a:chOff x="2182" y="783"/>
              <a:chExt cx="1440" cy="1377"/>
            </a:xfrm>
          </p:grpSpPr>
          <p:pic>
            <p:nvPicPr>
              <p:cNvPr id="408597" name="Picture 21" descr="pepsin-pepsinogen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CFCFC"/>
                  </a:clrFrom>
                  <a:clrTo>
                    <a:srgbClr val="FCFC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1970"/>
              <a:stretch>
                <a:fillRect/>
              </a:stretch>
            </p:blipFill>
            <p:spPr bwMode="auto">
              <a:xfrm>
                <a:off x="2182" y="783"/>
                <a:ext cx="1440" cy="10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8598" name="Rectangle 22"/>
              <p:cNvSpPr>
                <a:spLocks noChangeArrowheads="1"/>
              </p:cNvSpPr>
              <p:nvPr/>
            </p:nvSpPr>
            <p:spPr bwMode="auto">
              <a:xfrm>
                <a:off x="2420" y="1815"/>
                <a:ext cx="1022" cy="345"/>
              </a:xfrm>
              <a:prstGeom prst="rect">
                <a:avLst/>
              </a:prstGeom>
              <a:solidFill>
                <a:srgbClr val="FFCC18"/>
              </a:solidFill>
              <a:ln>
                <a:noFill/>
              </a:ln>
              <a:effectLst>
                <a:outerShdw dist="35921" dir="2700000" algn="ctr" rotWithShape="0">
                  <a:srgbClr val="808080"/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r>
                  <a:rPr lang="en-US" sz="1800" b="1">
                    <a:solidFill>
                      <a:srgbClr val="000000"/>
                    </a:solidFill>
                  </a:rPr>
                  <a:t>proteins</a:t>
                </a:r>
              </a:p>
            </p:txBody>
          </p:sp>
        </p:grpSp>
      </p:grpSp>
      <p:sp>
        <p:nvSpPr>
          <p:cNvPr id="408601" name="Freeform 25"/>
          <p:cNvSpPr>
            <a:spLocks/>
          </p:cNvSpPr>
          <p:nvPr/>
        </p:nvSpPr>
        <p:spPr bwMode="auto">
          <a:xfrm flipH="1">
            <a:off x="360363" y="4759325"/>
            <a:ext cx="374650" cy="949325"/>
          </a:xfrm>
          <a:custGeom>
            <a:avLst/>
            <a:gdLst>
              <a:gd name="T0" fmla="*/ 202 w 236"/>
              <a:gd name="T1" fmla="*/ 0 h 598"/>
              <a:gd name="T2" fmla="*/ 202 w 236"/>
              <a:gd name="T3" fmla="*/ 387 h 598"/>
              <a:gd name="T4" fmla="*/ 0 w 236"/>
              <a:gd name="T5" fmla="*/ 598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36" h="598">
                <a:moveTo>
                  <a:pt x="202" y="0"/>
                </a:moveTo>
                <a:cubicBezTo>
                  <a:pt x="219" y="143"/>
                  <a:pt x="236" y="287"/>
                  <a:pt x="202" y="387"/>
                </a:cubicBezTo>
                <a:cubicBezTo>
                  <a:pt x="168" y="487"/>
                  <a:pt x="84" y="542"/>
                  <a:pt x="0" y="598"/>
                </a:cubicBezTo>
              </a:path>
            </a:pathLst>
          </a:custGeom>
          <a:noFill/>
          <a:ln w="38100" cap="flat" cmpd="sng">
            <a:solidFill>
              <a:srgbClr val="CC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68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8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8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08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0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08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08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8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08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8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086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4085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uiExpand="1" build="p" autoUpdateAnimBg="0"/>
      <p:bldP spid="40860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Nucleic acids</a:t>
            </a:r>
          </a:p>
        </p:txBody>
      </p:sp>
      <p:sp>
        <p:nvSpPr>
          <p:cNvPr id="3758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772400" cy="1085850"/>
          </a:xfrm>
        </p:spPr>
        <p:txBody>
          <a:bodyPr/>
          <a:lstStyle/>
          <a:p>
            <a:pPr algn="ctr">
              <a:buFont typeface="Wingdings" pitchFamily="64" charset="2"/>
              <a:buNone/>
            </a:pPr>
            <a:endParaRPr lang="en-US" sz="1000" baseline="-25000">
              <a:solidFill>
                <a:schemeClr val="tx2"/>
              </a:solidFill>
            </a:endParaRPr>
          </a:p>
          <a:p>
            <a:r>
              <a:rPr lang="en-US">
                <a:solidFill>
                  <a:srgbClr val="0E1068"/>
                </a:solidFill>
              </a:rPr>
              <a:t>Building block =</a:t>
            </a:r>
            <a:endParaRPr lang="en-US"/>
          </a:p>
        </p:txBody>
      </p:sp>
      <p:sp>
        <p:nvSpPr>
          <p:cNvPr id="375868" name="Rectangle 60"/>
          <p:cNvSpPr>
            <a:spLocks noChangeArrowheads="1"/>
          </p:cNvSpPr>
          <p:nvPr/>
        </p:nvSpPr>
        <p:spPr bwMode="auto">
          <a:xfrm>
            <a:off x="4314825" y="1617663"/>
            <a:ext cx="2301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nucleotides</a:t>
            </a:r>
          </a:p>
        </p:txBody>
      </p:sp>
      <p:sp>
        <p:nvSpPr>
          <p:cNvPr id="375869" name="Rectangle 61"/>
          <p:cNvSpPr>
            <a:spLocks noChangeArrowheads="1"/>
          </p:cNvSpPr>
          <p:nvPr/>
        </p:nvSpPr>
        <p:spPr bwMode="auto">
          <a:xfrm>
            <a:off x="1217613" y="2944813"/>
            <a:ext cx="5145087" cy="160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404813" indent="-404813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64" charset="2"/>
              <a:buChar char="u"/>
            </a:pPr>
            <a:r>
              <a:rPr lang="en-US" sz="3200" b="1" u="sng">
                <a:solidFill>
                  <a:srgbClr val="CC0000"/>
                </a:solidFill>
              </a:rPr>
              <a:t>5 different nucleotides</a:t>
            </a:r>
            <a:endParaRPr lang="en-US" sz="2800" b="1" u="sng">
              <a:solidFill>
                <a:srgbClr val="CC0000"/>
              </a:solidFill>
            </a:endParaRPr>
          </a:p>
          <a:p>
            <a:pPr marL="909638" lvl="1" indent="-33337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64" charset="2"/>
              <a:buChar char="u"/>
            </a:pPr>
            <a:r>
              <a:rPr lang="en-US" sz="2800" b="1"/>
              <a:t>different nitrogen bases</a:t>
            </a:r>
            <a:endParaRPr lang="en-US" sz="2800" b="1" u="sng">
              <a:solidFill>
                <a:srgbClr val="CC0000"/>
              </a:solidFill>
            </a:endParaRPr>
          </a:p>
          <a:p>
            <a:pPr marL="909638" lvl="1" indent="-33337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64" charset="2"/>
              <a:buChar char="u"/>
            </a:pPr>
            <a:r>
              <a:rPr lang="en-US" sz="2800" b="1" u="sng">
                <a:solidFill>
                  <a:srgbClr val="CC0000"/>
                </a:solidFill>
              </a:rPr>
              <a:t>A, T, C, G, U</a:t>
            </a:r>
          </a:p>
        </p:txBody>
      </p:sp>
      <p:sp>
        <p:nvSpPr>
          <p:cNvPr id="375870" name="Rectangle 62"/>
          <p:cNvSpPr>
            <a:spLocks noChangeArrowheads="1"/>
          </p:cNvSpPr>
          <p:nvPr/>
        </p:nvSpPr>
        <p:spPr bwMode="auto">
          <a:xfrm>
            <a:off x="876300" y="2292350"/>
            <a:ext cx="8005763" cy="488950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2600" b="1">
                <a:solidFill>
                  <a:srgbClr val="CC0000"/>
                </a:solidFill>
              </a:rPr>
              <a:t>nucleotide – nucleotide – nucleotide – nucleotide</a:t>
            </a:r>
            <a:endParaRPr lang="en-US" sz="3000" b="1">
              <a:solidFill>
                <a:srgbClr val="CC0000"/>
              </a:solidFill>
            </a:endParaRPr>
          </a:p>
        </p:txBody>
      </p:sp>
      <p:grpSp>
        <p:nvGrpSpPr>
          <p:cNvPr id="375871" name="Group 63"/>
          <p:cNvGrpSpPr>
            <a:grpSpLocks/>
          </p:cNvGrpSpPr>
          <p:nvPr/>
        </p:nvGrpSpPr>
        <p:grpSpPr bwMode="auto">
          <a:xfrm>
            <a:off x="2303463" y="4724400"/>
            <a:ext cx="4191000" cy="2063750"/>
            <a:chOff x="816" y="2064"/>
            <a:chExt cx="3120" cy="1536"/>
          </a:xfrm>
        </p:grpSpPr>
        <p:sp>
          <p:nvSpPr>
            <p:cNvPr id="375872" name="Line 64"/>
            <p:cNvSpPr>
              <a:spLocks noChangeShapeType="1"/>
            </p:cNvSpPr>
            <p:nvPr/>
          </p:nvSpPr>
          <p:spPr bwMode="auto">
            <a:xfrm flipH="1">
              <a:off x="1488" y="2640"/>
              <a:ext cx="432" cy="43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73" name="Oval 65"/>
            <p:cNvSpPr>
              <a:spLocks noChangeArrowheads="1"/>
            </p:cNvSpPr>
            <p:nvPr/>
          </p:nvSpPr>
          <p:spPr bwMode="auto">
            <a:xfrm>
              <a:off x="816" y="2736"/>
              <a:ext cx="864" cy="86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600" b="1">
                  <a:solidFill>
                    <a:schemeClr val="bg1"/>
                  </a:solidFill>
                </a:rPr>
                <a:t>phosphate</a:t>
              </a:r>
              <a:endParaRPr lang="en-US" b="1">
                <a:solidFill>
                  <a:schemeClr val="bg1"/>
                </a:solidFill>
              </a:endParaRPr>
            </a:p>
          </p:txBody>
        </p:sp>
        <p:sp>
          <p:nvSpPr>
            <p:cNvPr id="375874" name="Line 66"/>
            <p:cNvSpPr>
              <a:spLocks noChangeShapeType="1"/>
            </p:cNvSpPr>
            <p:nvPr/>
          </p:nvSpPr>
          <p:spPr bwMode="auto">
            <a:xfrm>
              <a:off x="2304" y="2352"/>
              <a:ext cx="57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875" name="AutoShape 67"/>
            <p:cNvSpPr>
              <a:spLocks noChangeArrowheads="1"/>
            </p:cNvSpPr>
            <p:nvPr/>
          </p:nvSpPr>
          <p:spPr bwMode="auto">
            <a:xfrm>
              <a:off x="1584" y="2064"/>
              <a:ext cx="864" cy="768"/>
            </a:xfrm>
            <a:prstGeom prst="pentagon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r>
                <a:rPr lang="en-US" b="1">
                  <a:solidFill>
                    <a:schemeClr val="tx2"/>
                  </a:solidFill>
                </a:rPr>
                <a:t>sugar</a:t>
              </a:r>
              <a:endParaRPr lang="en-US" sz="2800" b="1">
                <a:solidFill>
                  <a:schemeClr val="tx2"/>
                </a:solidFill>
              </a:endParaRPr>
            </a:p>
          </p:txBody>
        </p:sp>
        <p:sp>
          <p:nvSpPr>
            <p:cNvPr id="375876" name="Rectangle 68"/>
            <p:cNvSpPr>
              <a:spLocks noChangeArrowheads="1"/>
            </p:cNvSpPr>
            <p:nvPr/>
          </p:nvSpPr>
          <p:spPr bwMode="auto">
            <a:xfrm>
              <a:off x="2640" y="2160"/>
              <a:ext cx="1076" cy="384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l"/>
              <a:r>
                <a:rPr lang="en-US" b="1" dirty="0"/>
                <a:t> </a:t>
              </a:r>
              <a:r>
                <a:rPr lang="en-US" sz="2000" b="1" dirty="0"/>
                <a:t>N base</a:t>
              </a:r>
              <a:endParaRPr lang="en-US" b="1" dirty="0"/>
            </a:p>
          </p:txBody>
        </p:sp>
        <p:sp>
          <p:nvSpPr>
            <p:cNvPr id="375877" name="AutoShape 69"/>
            <p:cNvSpPr>
              <a:spLocks noChangeArrowheads="1"/>
            </p:cNvSpPr>
            <p:nvPr/>
          </p:nvSpPr>
          <p:spPr bwMode="auto">
            <a:xfrm>
              <a:off x="3552" y="2160"/>
              <a:ext cx="384" cy="384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537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5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75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58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75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58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69" grpId="0" build="p" autoUpdateAnimBg="0"/>
      <p:bldP spid="375870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Proteins</a:t>
            </a:r>
          </a:p>
        </p:txBody>
      </p:sp>
      <p:sp>
        <p:nvSpPr>
          <p:cNvPr id="4085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305800" cy="5486400"/>
          </a:xfrm>
        </p:spPr>
        <p:txBody>
          <a:bodyPr/>
          <a:lstStyle/>
          <a:p>
            <a:pPr eaLnBrk="1" hangingPunct="1"/>
            <a:r>
              <a:rPr lang="en-US" sz="3400" dirty="0" smtClean="0"/>
              <a:t>Function: worker molecules</a:t>
            </a:r>
          </a:p>
          <a:p>
            <a:pPr lvl="1" eaLnBrk="1" hangingPunct="1"/>
            <a:r>
              <a:rPr lang="en-US" sz="3200" dirty="0" smtClean="0"/>
              <a:t>many, many functions</a:t>
            </a:r>
          </a:p>
          <a:p>
            <a:pPr lvl="2" eaLnBrk="1" hangingPunct="1"/>
            <a:r>
              <a:rPr lang="en-US" sz="2800" u="sng" dirty="0" smtClean="0">
                <a:solidFill>
                  <a:srgbClr val="CC0000"/>
                </a:solidFill>
              </a:rPr>
              <a:t>hormones</a:t>
            </a:r>
            <a:endParaRPr lang="en-US" sz="2800" dirty="0" smtClean="0"/>
          </a:p>
          <a:p>
            <a:pPr lvl="3" eaLnBrk="1" hangingPunct="1"/>
            <a:r>
              <a:rPr lang="en-US" sz="2400" dirty="0" smtClean="0"/>
              <a:t>signals from one body system to another</a:t>
            </a:r>
          </a:p>
          <a:p>
            <a:pPr lvl="3" eaLnBrk="1" hangingPunct="1"/>
            <a:r>
              <a:rPr lang="en-US" sz="2400" dirty="0" smtClean="0"/>
              <a:t>insulin</a:t>
            </a:r>
          </a:p>
          <a:p>
            <a:pPr lvl="2" eaLnBrk="1" hangingPunct="1"/>
            <a:r>
              <a:rPr lang="en-US" sz="2800" u="sng" dirty="0" smtClean="0">
                <a:solidFill>
                  <a:srgbClr val="CC0000"/>
                </a:solidFill>
              </a:rPr>
              <a:t>movement</a:t>
            </a:r>
            <a:endParaRPr lang="en-US" sz="2800" dirty="0" smtClean="0"/>
          </a:p>
          <a:p>
            <a:pPr lvl="3" eaLnBrk="1" hangingPunct="1"/>
            <a:r>
              <a:rPr lang="en-US" sz="2400" dirty="0" smtClean="0"/>
              <a:t>muscle</a:t>
            </a:r>
          </a:p>
          <a:p>
            <a:pPr lvl="2" eaLnBrk="1" hangingPunct="1"/>
            <a:r>
              <a:rPr lang="en-US" sz="2800" u="sng" dirty="0" smtClean="0">
                <a:solidFill>
                  <a:srgbClr val="CC0000"/>
                </a:solidFill>
              </a:rPr>
              <a:t>enzymes</a:t>
            </a:r>
            <a:endParaRPr lang="en-US" sz="2800" dirty="0" smtClean="0"/>
          </a:p>
          <a:p>
            <a:pPr lvl="3" eaLnBrk="1" hangingPunct="1"/>
            <a:r>
              <a:rPr lang="en-US" sz="2400" dirty="0" smtClean="0"/>
              <a:t>help chemical reactions</a:t>
            </a: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37" y="4038600"/>
            <a:ext cx="2659063" cy="1749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02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8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8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8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79" grpId="0" uiExpand="1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Proteins</a:t>
            </a:r>
          </a:p>
        </p:txBody>
      </p:sp>
      <p:sp>
        <p:nvSpPr>
          <p:cNvPr id="717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772400" cy="1085850"/>
          </a:xfrm>
        </p:spPr>
        <p:txBody>
          <a:bodyPr/>
          <a:lstStyle/>
          <a:p>
            <a:pPr algn="ctr" eaLnBrk="1" hangingPunct="1">
              <a:buFont typeface="Wingdings" pitchFamily="64" charset="2"/>
              <a:buNone/>
            </a:pPr>
            <a:endParaRPr lang="en-US" sz="1000" baseline="-25000" smtClean="0">
              <a:solidFill>
                <a:schemeClr val="tx2"/>
              </a:solidFill>
            </a:endParaRPr>
          </a:p>
          <a:p>
            <a:pPr eaLnBrk="1" hangingPunct="1"/>
            <a:r>
              <a:rPr lang="en-US" smtClean="0">
                <a:solidFill>
                  <a:srgbClr val="0E1068"/>
                </a:solidFill>
              </a:rPr>
              <a:t>Building block =</a:t>
            </a:r>
            <a:endParaRPr lang="en-US" smtClean="0"/>
          </a:p>
        </p:txBody>
      </p:sp>
      <p:grpSp>
        <p:nvGrpSpPr>
          <p:cNvPr id="375837" name="Group 29"/>
          <p:cNvGrpSpPr>
            <a:grpSpLocks/>
          </p:cNvGrpSpPr>
          <p:nvPr/>
        </p:nvGrpSpPr>
        <p:grpSpPr bwMode="auto">
          <a:xfrm>
            <a:off x="1447800" y="2425700"/>
            <a:ext cx="6413500" cy="774700"/>
            <a:chOff x="1048" y="2392"/>
            <a:chExt cx="4040" cy="488"/>
          </a:xfrm>
        </p:grpSpPr>
        <p:sp>
          <p:nvSpPr>
            <p:cNvPr id="7190" name="Rectangle 18"/>
            <p:cNvSpPr>
              <a:spLocks noChangeArrowheads="1"/>
            </p:cNvSpPr>
            <p:nvPr/>
          </p:nvSpPr>
          <p:spPr bwMode="auto">
            <a:xfrm>
              <a:off x="1056" y="2400"/>
              <a:ext cx="4032" cy="480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191" name="Group 19"/>
            <p:cNvGrpSpPr>
              <a:grpSpLocks/>
            </p:cNvGrpSpPr>
            <p:nvPr/>
          </p:nvGrpSpPr>
          <p:grpSpPr bwMode="auto">
            <a:xfrm>
              <a:off x="1048" y="2392"/>
              <a:ext cx="4040" cy="468"/>
              <a:chOff x="1048" y="2392"/>
              <a:chExt cx="4040" cy="468"/>
            </a:xfrm>
          </p:grpSpPr>
          <p:sp>
            <p:nvSpPr>
              <p:cNvPr id="7192" name="Text Box 20"/>
              <p:cNvSpPr txBox="1">
                <a:spLocks noChangeArrowheads="1"/>
              </p:cNvSpPr>
              <p:nvPr/>
            </p:nvSpPr>
            <p:spPr bwMode="auto">
              <a:xfrm>
                <a:off x="1048" y="2402"/>
                <a:ext cx="729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amino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acid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7193" name="Text Box 21"/>
              <p:cNvSpPr txBox="1">
                <a:spLocks noChangeArrowheads="1"/>
              </p:cNvSpPr>
              <p:nvPr/>
            </p:nvSpPr>
            <p:spPr bwMode="auto">
              <a:xfrm>
                <a:off x="1863" y="2392"/>
                <a:ext cx="729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amino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acid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7194" name="Text Box 22"/>
              <p:cNvSpPr txBox="1">
                <a:spLocks noChangeArrowheads="1"/>
              </p:cNvSpPr>
              <p:nvPr/>
            </p:nvSpPr>
            <p:spPr bwMode="auto">
              <a:xfrm>
                <a:off x="1678" y="2468"/>
                <a:ext cx="249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000" b="1">
                    <a:solidFill>
                      <a:srgbClr val="CC0000"/>
                    </a:solidFill>
                  </a:rPr>
                  <a:t>–</a:t>
                </a:r>
              </a:p>
            </p:txBody>
          </p:sp>
          <p:sp>
            <p:nvSpPr>
              <p:cNvPr id="7195" name="Text Box 23"/>
              <p:cNvSpPr txBox="1">
                <a:spLocks noChangeArrowheads="1"/>
              </p:cNvSpPr>
              <p:nvPr/>
            </p:nvSpPr>
            <p:spPr bwMode="auto">
              <a:xfrm>
                <a:off x="2688" y="2392"/>
                <a:ext cx="729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amino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acid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7196" name="Text Box 24"/>
              <p:cNvSpPr txBox="1">
                <a:spLocks noChangeArrowheads="1"/>
              </p:cNvSpPr>
              <p:nvPr/>
            </p:nvSpPr>
            <p:spPr bwMode="auto">
              <a:xfrm>
                <a:off x="2496" y="2468"/>
                <a:ext cx="249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000" b="1">
                    <a:solidFill>
                      <a:srgbClr val="CC0000"/>
                    </a:solidFill>
                  </a:rPr>
                  <a:t>–</a:t>
                </a:r>
              </a:p>
            </p:txBody>
          </p:sp>
          <p:sp>
            <p:nvSpPr>
              <p:cNvPr id="7197" name="Text Box 25"/>
              <p:cNvSpPr txBox="1">
                <a:spLocks noChangeArrowheads="1"/>
              </p:cNvSpPr>
              <p:nvPr/>
            </p:nvSpPr>
            <p:spPr bwMode="auto">
              <a:xfrm>
                <a:off x="3504" y="2392"/>
                <a:ext cx="729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amino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acid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7198" name="Text Box 26"/>
              <p:cNvSpPr txBox="1">
                <a:spLocks noChangeArrowheads="1"/>
              </p:cNvSpPr>
              <p:nvPr/>
            </p:nvSpPr>
            <p:spPr bwMode="auto">
              <a:xfrm>
                <a:off x="3312" y="2468"/>
                <a:ext cx="249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000" b="1">
                    <a:solidFill>
                      <a:srgbClr val="CC0000"/>
                    </a:solidFill>
                  </a:rPr>
                  <a:t>–</a:t>
                </a:r>
              </a:p>
            </p:txBody>
          </p:sp>
          <p:sp>
            <p:nvSpPr>
              <p:cNvPr id="7199" name="Text Box 27"/>
              <p:cNvSpPr txBox="1">
                <a:spLocks noChangeArrowheads="1"/>
              </p:cNvSpPr>
              <p:nvPr/>
            </p:nvSpPr>
            <p:spPr bwMode="auto">
              <a:xfrm>
                <a:off x="4359" y="2392"/>
                <a:ext cx="729" cy="4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amino</a:t>
                </a:r>
              </a:p>
              <a:p>
                <a:pPr>
                  <a:lnSpc>
                    <a:spcPct val="80000"/>
                  </a:lnSpc>
                </a:pPr>
                <a:r>
                  <a:rPr lang="en-US" sz="2600" b="1">
                    <a:solidFill>
                      <a:srgbClr val="CC0000"/>
                    </a:solidFill>
                  </a:rPr>
                  <a:t>acid</a:t>
                </a:r>
                <a:endParaRPr lang="en-US" sz="3000" b="1">
                  <a:solidFill>
                    <a:srgbClr val="CC0000"/>
                  </a:solidFill>
                </a:endParaRPr>
              </a:p>
            </p:txBody>
          </p:sp>
          <p:sp>
            <p:nvSpPr>
              <p:cNvPr id="7200" name="Text Box 28"/>
              <p:cNvSpPr txBox="1">
                <a:spLocks noChangeArrowheads="1"/>
              </p:cNvSpPr>
              <p:nvPr/>
            </p:nvSpPr>
            <p:spPr bwMode="auto">
              <a:xfrm>
                <a:off x="4128" y="2468"/>
                <a:ext cx="249" cy="3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000" b="1">
                    <a:solidFill>
                      <a:srgbClr val="CC0000"/>
                    </a:solidFill>
                  </a:rPr>
                  <a:t>–</a:t>
                </a:r>
              </a:p>
            </p:txBody>
          </p:sp>
        </p:grpSp>
      </p:grpSp>
      <p:grpSp>
        <p:nvGrpSpPr>
          <p:cNvPr id="7173" name="Group 46"/>
          <p:cNvGrpSpPr>
            <a:grpSpLocks/>
          </p:cNvGrpSpPr>
          <p:nvPr/>
        </p:nvGrpSpPr>
        <p:grpSpPr bwMode="auto">
          <a:xfrm>
            <a:off x="2514601" y="3894138"/>
            <a:ext cx="4773613" cy="2278063"/>
            <a:chOff x="3264" y="2089"/>
            <a:chExt cx="3007" cy="1435"/>
          </a:xfrm>
        </p:grpSpPr>
        <p:grpSp>
          <p:nvGrpSpPr>
            <p:cNvPr id="7178" name="Group 47"/>
            <p:cNvGrpSpPr>
              <a:grpSpLocks/>
            </p:cNvGrpSpPr>
            <p:nvPr/>
          </p:nvGrpSpPr>
          <p:grpSpPr bwMode="auto">
            <a:xfrm>
              <a:off x="3264" y="2352"/>
              <a:ext cx="996" cy="1172"/>
              <a:chOff x="2160" y="2304"/>
              <a:chExt cx="996" cy="1172"/>
            </a:xfrm>
          </p:grpSpPr>
          <p:sp>
            <p:nvSpPr>
              <p:cNvPr id="7185" name="Text Box 48"/>
              <p:cNvSpPr txBox="1">
                <a:spLocks noChangeArrowheads="1"/>
              </p:cNvSpPr>
              <p:nvPr/>
            </p:nvSpPr>
            <p:spPr bwMode="auto">
              <a:xfrm flipH="1">
                <a:off x="2256" y="2796"/>
                <a:ext cx="900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3600" b="1">
                    <a:solidFill>
                      <a:schemeClr val="bg1"/>
                    </a:solidFill>
                  </a:rPr>
                  <a:t>—</a:t>
                </a:r>
                <a:r>
                  <a:rPr lang="en-US" sz="3600" b="1">
                    <a:solidFill>
                      <a:srgbClr val="1822CD"/>
                    </a:solidFill>
                  </a:rPr>
                  <a:t>N</a:t>
                </a:r>
                <a:r>
                  <a:rPr lang="en-US" sz="3600" b="1">
                    <a:solidFill>
                      <a:schemeClr val="bg1"/>
                    </a:solidFill>
                  </a:rPr>
                  <a:t>—</a:t>
                </a:r>
                <a:endParaRPr lang="en-US" sz="36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7186" name="Line 49"/>
              <p:cNvSpPr>
                <a:spLocks noChangeShapeType="1"/>
              </p:cNvSpPr>
              <p:nvPr/>
            </p:nvSpPr>
            <p:spPr bwMode="auto">
              <a:xfrm flipH="1" flipV="1">
                <a:off x="2436" y="2516"/>
                <a:ext cx="192" cy="192"/>
              </a:xfrm>
              <a:prstGeom prst="line">
                <a:avLst/>
              </a:prstGeom>
              <a:noFill/>
              <a:ln w="38100">
                <a:solidFill>
                  <a:srgbClr val="1822C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7" name="Line 50"/>
              <p:cNvSpPr>
                <a:spLocks noChangeShapeType="1"/>
              </p:cNvSpPr>
              <p:nvPr/>
            </p:nvSpPr>
            <p:spPr bwMode="auto">
              <a:xfrm rot="5400000" flipH="1" flipV="1">
                <a:off x="2436" y="3044"/>
                <a:ext cx="192" cy="192"/>
              </a:xfrm>
              <a:prstGeom prst="line">
                <a:avLst/>
              </a:prstGeom>
              <a:noFill/>
              <a:ln w="38100">
                <a:solidFill>
                  <a:srgbClr val="1822C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188" name="Text Box 51"/>
              <p:cNvSpPr txBox="1">
                <a:spLocks noChangeArrowheads="1"/>
              </p:cNvSpPr>
              <p:nvPr/>
            </p:nvSpPr>
            <p:spPr bwMode="auto">
              <a:xfrm flipH="1">
                <a:off x="2160" y="2304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600" b="1">
                    <a:solidFill>
                      <a:srgbClr val="1822CD"/>
                    </a:solidFill>
                  </a:rPr>
                  <a:t>H</a:t>
                </a:r>
                <a:endParaRPr lang="en-US"/>
              </a:p>
            </p:txBody>
          </p:sp>
          <p:sp>
            <p:nvSpPr>
              <p:cNvPr id="7189" name="Text Box 52"/>
              <p:cNvSpPr txBox="1">
                <a:spLocks noChangeArrowheads="1"/>
              </p:cNvSpPr>
              <p:nvPr/>
            </p:nvSpPr>
            <p:spPr bwMode="auto">
              <a:xfrm flipH="1">
                <a:off x="2160" y="3072"/>
                <a:ext cx="32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sz="3600" b="1">
                    <a:solidFill>
                      <a:srgbClr val="1822CD"/>
                    </a:solidFill>
                  </a:rPr>
                  <a:t>H</a:t>
                </a:r>
                <a:endParaRPr lang="en-US">
                  <a:solidFill>
                    <a:srgbClr val="1822CD"/>
                  </a:solidFill>
                </a:endParaRPr>
              </a:p>
            </p:txBody>
          </p:sp>
        </p:grpSp>
        <p:sp>
          <p:nvSpPr>
            <p:cNvPr id="7179" name="Text Box 53"/>
            <p:cNvSpPr txBox="1">
              <a:spLocks noChangeArrowheads="1"/>
            </p:cNvSpPr>
            <p:nvPr/>
          </p:nvSpPr>
          <p:spPr bwMode="auto">
            <a:xfrm>
              <a:off x="3888" y="2291"/>
              <a:ext cx="900" cy="1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n-US" sz="3600" b="1" dirty="0">
                  <a:solidFill>
                    <a:srgbClr val="000000"/>
                  </a:solidFill>
                </a:rPr>
                <a:t>H</a:t>
              </a:r>
            </a:p>
            <a:p>
              <a:pPr algn="ctr">
                <a:lnSpc>
                  <a:spcPct val="30000"/>
                </a:lnSpc>
                <a:spcBef>
                  <a:spcPct val="50000"/>
                </a:spcBef>
              </a:pPr>
              <a:r>
                <a:rPr lang="en-US" sz="3600" b="1" dirty="0" smtClean="0">
                  <a:solidFill>
                    <a:srgbClr val="000000"/>
                  </a:solidFill>
                </a:rPr>
                <a:t>|</a:t>
              </a:r>
              <a:endParaRPr lang="en-US" sz="3600" b="1" dirty="0">
                <a:solidFill>
                  <a:srgbClr val="000000"/>
                </a:solidFill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3600" b="1" dirty="0">
                  <a:solidFill>
                    <a:srgbClr val="000000"/>
                  </a:solidFill>
                </a:rPr>
                <a:t>—C—</a:t>
              </a:r>
            </a:p>
            <a:p>
              <a:pPr algn="ctr">
                <a:lnSpc>
                  <a:spcPct val="40000"/>
                </a:lnSpc>
                <a:spcBef>
                  <a:spcPct val="50000"/>
                </a:spcBef>
              </a:pPr>
              <a:r>
                <a:rPr lang="en-US" sz="3600" b="1" dirty="0">
                  <a:solidFill>
                    <a:srgbClr val="000000"/>
                  </a:solidFill>
                </a:rPr>
                <a:t>|</a:t>
              </a:r>
            </a:p>
          </p:txBody>
        </p:sp>
        <p:grpSp>
          <p:nvGrpSpPr>
            <p:cNvPr id="7180" name="Group 54"/>
            <p:cNvGrpSpPr>
              <a:grpSpLocks/>
            </p:cNvGrpSpPr>
            <p:nvPr/>
          </p:nvGrpSpPr>
          <p:grpSpPr bwMode="auto">
            <a:xfrm>
              <a:off x="4644" y="2089"/>
              <a:ext cx="1627" cy="1007"/>
              <a:chOff x="2304" y="2137"/>
              <a:chExt cx="1627" cy="1007"/>
            </a:xfrm>
          </p:grpSpPr>
          <p:sp>
            <p:nvSpPr>
              <p:cNvPr id="7181" name="Text Box 55"/>
              <p:cNvSpPr txBox="1">
                <a:spLocks noChangeArrowheads="1"/>
              </p:cNvSpPr>
              <p:nvPr/>
            </p:nvSpPr>
            <p:spPr bwMode="auto">
              <a:xfrm>
                <a:off x="2335" y="2671"/>
                <a:ext cx="1596" cy="4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EA18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lnSpc>
                    <a:spcPct val="20000"/>
                  </a:lnSpc>
                  <a:spcBef>
                    <a:spcPct val="50000"/>
                  </a:spcBef>
                </a:pPr>
                <a:endParaRPr lang="en-US" sz="3600" b="1" dirty="0">
                  <a:solidFill>
                    <a:srgbClr val="2F8B20"/>
                  </a:solidFill>
                </a:endParaRPr>
              </a:p>
              <a:p>
                <a:pPr>
                  <a:lnSpc>
                    <a:spcPct val="50000"/>
                  </a:lnSpc>
                  <a:spcBef>
                    <a:spcPct val="50000"/>
                  </a:spcBef>
                </a:pPr>
                <a:r>
                  <a:rPr lang="en-US" sz="3600" b="1" dirty="0">
                    <a:solidFill>
                      <a:srgbClr val="2F8B20"/>
                    </a:solidFill>
                  </a:rPr>
                  <a:t>C—OH</a:t>
                </a:r>
              </a:p>
            </p:txBody>
          </p:sp>
          <p:grpSp>
            <p:nvGrpSpPr>
              <p:cNvPr id="7182" name="Group 56"/>
              <p:cNvGrpSpPr>
                <a:grpSpLocks/>
              </p:cNvGrpSpPr>
              <p:nvPr/>
            </p:nvGrpSpPr>
            <p:grpSpPr bwMode="auto">
              <a:xfrm>
                <a:off x="2304" y="2137"/>
                <a:ext cx="382" cy="677"/>
                <a:chOff x="1296" y="2809"/>
                <a:chExt cx="382" cy="677"/>
              </a:xfrm>
            </p:grpSpPr>
            <p:sp>
              <p:nvSpPr>
                <p:cNvPr id="7183" name="Rectangle 57"/>
                <p:cNvSpPr>
                  <a:spLocks noChangeArrowheads="1"/>
                </p:cNvSpPr>
                <p:nvPr/>
              </p:nvSpPr>
              <p:spPr bwMode="auto">
                <a:xfrm>
                  <a:off x="1296" y="3082"/>
                  <a:ext cx="277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A18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2F8B20"/>
                      </a:solidFill>
                    </a:rPr>
                    <a:t>||</a:t>
                  </a:r>
                </a:p>
              </p:txBody>
            </p:sp>
            <p:sp>
              <p:nvSpPr>
                <p:cNvPr id="7184" name="Rectangle 58"/>
                <p:cNvSpPr>
                  <a:spLocks noChangeArrowheads="1"/>
                </p:cNvSpPr>
                <p:nvPr/>
              </p:nvSpPr>
              <p:spPr bwMode="auto">
                <a:xfrm>
                  <a:off x="1338" y="2809"/>
                  <a:ext cx="340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EA18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2F8B20"/>
                      </a:solidFill>
                    </a:rPr>
                    <a:t>O</a:t>
                  </a:r>
                </a:p>
              </p:txBody>
            </p:sp>
          </p:grpSp>
        </p:grpSp>
      </p:grpSp>
      <p:sp>
        <p:nvSpPr>
          <p:cNvPr id="375867" name="Text Box 59"/>
          <p:cNvSpPr txBox="1">
            <a:spLocks noChangeArrowheads="1"/>
          </p:cNvSpPr>
          <p:nvPr/>
        </p:nvSpPr>
        <p:spPr bwMode="auto">
          <a:xfrm>
            <a:off x="3508375" y="5895975"/>
            <a:ext cx="1420813" cy="822325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solidFill>
                  <a:srgbClr val="CC0000"/>
                </a:solidFill>
              </a:rPr>
              <a:t>variable </a:t>
            </a:r>
            <a:br>
              <a:rPr lang="en-US" b="1">
                <a:solidFill>
                  <a:srgbClr val="CC0000"/>
                </a:solidFill>
              </a:rPr>
            </a:br>
            <a:r>
              <a:rPr lang="en-US" b="1">
                <a:solidFill>
                  <a:srgbClr val="CC0000"/>
                </a:solidFill>
              </a:rPr>
              <a:t>group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375868" name="Rectangle 60"/>
          <p:cNvSpPr>
            <a:spLocks noChangeArrowheads="1"/>
          </p:cNvSpPr>
          <p:nvPr/>
        </p:nvSpPr>
        <p:spPr bwMode="auto">
          <a:xfrm>
            <a:off x="4267200" y="1617663"/>
            <a:ext cx="23860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3000" b="1" u="sng">
                <a:solidFill>
                  <a:srgbClr val="CC0000"/>
                </a:solidFill>
              </a:rPr>
              <a:t>amino acids</a:t>
            </a:r>
          </a:p>
        </p:txBody>
      </p:sp>
      <p:sp>
        <p:nvSpPr>
          <p:cNvPr id="375869" name="Rectangle 61"/>
          <p:cNvSpPr>
            <a:spLocks noChangeArrowheads="1"/>
          </p:cNvSpPr>
          <p:nvPr/>
        </p:nvSpPr>
        <p:spPr bwMode="auto">
          <a:xfrm>
            <a:off x="1325563" y="3371850"/>
            <a:ext cx="465931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404813" indent="-404813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64" charset="2"/>
              <a:buChar char="u"/>
            </a:pPr>
            <a:r>
              <a:rPr lang="en-US" sz="2800" b="1" u="sng">
                <a:solidFill>
                  <a:srgbClr val="CC0000"/>
                </a:solidFill>
              </a:rPr>
              <a:t>20 different amino acids</a:t>
            </a:r>
          </a:p>
        </p:txBody>
      </p:sp>
    </p:spTree>
    <p:extLst>
      <p:ext uri="{BB962C8B-B14F-4D97-AF65-F5344CB8AC3E}">
        <p14:creationId xmlns:p14="http://schemas.microsoft.com/office/powerpoint/2010/main" val="143101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5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5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7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67" grpId="0" animBg="1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Name that macromolecule:</a:t>
            </a:r>
            <a:br>
              <a:rPr lang="en-US" dirty="0"/>
            </a:br>
            <a:r>
              <a:rPr lang="en-US" dirty="0" smtClean="0"/>
              <a:t>page 53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181600" cy="45719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Enzyme production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Tissue structure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Control of cell division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Membrane construction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Energy storage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71851" y="1295400"/>
            <a:ext cx="4876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0070C0"/>
                </a:solidFill>
              </a:rPr>
              <a:t>Proteins</a:t>
            </a:r>
          </a:p>
          <a:p>
            <a:pPr>
              <a:lnSpc>
                <a:spcPct val="200000"/>
              </a:lnSpc>
            </a:pPr>
            <a:r>
              <a:rPr lang="en-US" sz="3200" dirty="0" smtClean="0">
                <a:solidFill>
                  <a:srgbClr val="0070C0"/>
                </a:solidFill>
              </a:rPr>
              <a:t>Proteins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C00000"/>
                </a:solidFill>
              </a:rPr>
              <a:t>Nucleic Acids </a:t>
            </a:r>
            <a:r>
              <a:rPr lang="en-US" sz="3200" dirty="0" smtClean="0"/>
              <a:t>and </a:t>
            </a:r>
            <a:r>
              <a:rPr lang="en-US" sz="3200" dirty="0" smtClean="0">
                <a:solidFill>
                  <a:srgbClr val="0070C0"/>
                </a:solidFill>
              </a:rPr>
              <a:t>proteins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</a:rPr>
              <a:t>Lipid</a:t>
            </a: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00B050"/>
                </a:solidFill>
              </a:rPr>
              <a:t>Lipid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rgbClr val="FF3300"/>
                </a:solidFill>
              </a:rPr>
              <a:t>carbohydrates</a:t>
            </a:r>
          </a:p>
        </p:txBody>
      </p:sp>
    </p:spTree>
    <p:extLst>
      <p:ext uri="{BB962C8B-B14F-4D97-AF65-F5344CB8AC3E}">
        <p14:creationId xmlns:p14="http://schemas.microsoft.com/office/powerpoint/2010/main" val="3319051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>
          <a:xfrm>
            <a:off x="396354" y="304800"/>
            <a:ext cx="4076700" cy="4572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3600" dirty="0" smtClean="0"/>
              <a:t>Enzymes</a:t>
            </a:r>
          </a:p>
        </p:txBody>
      </p:sp>
      <p:sp>
        <p:nvSpPr>
          <p:cNvPr id="1190915" name="Rectangle 3"/>
          <p:cNvSpPr>
            <a:spLocks noGrp="1" noChangeArrowheads="1"/>
          </p:cNvSpPr>
          <p:nvPr>
            <p:ph idx="1"/>
          </p:nvPr>
        </p:nvSpPr>
        <p:spPr>
          <a:xfrm>
            <a:off x="273050" y="1095375"/>
            <a:ext cx="8501063" cy="5151438"/>
          </a:xfrm>
        </p:spPr>
        <p:txBody>
          <a:bodyPr/>
          <a:lstStyle/>
          <a:p>
            <a:pPr marL="1200150" lvl="1" indent="-457200"/>
            <a:r>
              <a:rPr lang="en-US" dirty="0" smtClean="0"/>
              <a:t>Special proteins  speed up chemical reactions that take place in cells.</a:t>
            </a:r>
          </a:p>
          <a:p>
            <a:pPr lvl="2" eaLnBrk="1" hangingPunct="1"/>
            <a:endParaRPr lang="en-US" dirty="0" smtClean="0"/>
          </a:p>
        </p:txBody>
      </p:sp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Copyright Pearson Prentice Hall</a:t>
            </a:r>
          </a:p>
        </p:txBody>
      </p:sp>
      <p:sp>
        <p:nvSpPr>
          <p:cNvPr id="1190917" name="Rectangle 5"/>
          <p:cNvSpPr>
            <a:spLocks noChangeArrowheads="1"/>
          </p:cNvSpPr>
          <p:nvPr/>
        </p:nvSpPr>
        <p:spPr bwMode="auto">
          <a:xfrm>
            <a:off x="533400" y="2133600"/>
            <a:ext cx="838200" cy="83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pic>
        <p:nvPicPr>
          <p:cNvPr id="23559" name="Picture 10" descr="graph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1960563"/>
            <a:ext cx="5722938" cy="489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90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0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Enzymes</a:t>
            </a:r>
            <a:endParaRPr lang="en-US" dirty="0"/>
          </a:p>
        </p:txBody>
      </p:sp>
      <p:sp>
        <p:nvSpPr>
          <p:cNvPr id="50073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8305800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Enzymes are not changed by the reaction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Enzymes are specific, they fit to their substrates like a lock and key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used </a:t>
            </a:r>
            <a:r>
              <a:rPr lang="en-US" dirty="0"/>
              <a:t>only </a:t>
            </a:r>
            <a:r>
              <a:rPr lang="en-US" dirty="0" smtClean="0"/>
              <a:t>temporarily then reused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smtClean="0"/>
              <a:t>Provide a site for reaction (active site)</a:t>
            </a:r>
            <a:endParaRPr lang="en-US" dirty="0"/>
          </a:p>
        </p:txBody>
      </p:sp>
      <p:grpSp>
        <p:nvGrpSpPr>
          <p:cNvPr id="500740" name="Group 4"/>
          <p:cNvGrpSpPr>
            <a:grpSpLocks/>
          </p:cNvGrpSpPr>
          <p:nvPr/>
        </p:nvGrpSpPr>
        <p:grpSpPr bwMode="auto">
          <a:xfrm>
            <a:off x="2382838" y="4178300"/>
            <a:ext cx="5738812" cy="2432050"/>
            <a:chOff x="2145" y="2788"/>
            <a:chExt cx="3615" cy="1532"/>
          </a:xfrm>
        </p:grpSpPr>
        <p:pic>
          <p:nvPicPr>
            <p:cNvPr id="500741" name="Picture 5" descr="f8-09_the_catalytic_cyc_cb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501" b="21001"/>
            <a:stretch>
              <a:fillRect/>
            </a:stretch>
          </p:blipFill>
          <p:spPr bwMode="auto">
            <a:xfrm>
              <a:off x="2145" y="2788"/>
              <a:ext cx="3615" cy="15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0742" name="Rectangle 6"/>
            <p:cNvSpPr>
              <a:spLocks noChangeArrowheads="1"/>
            </p:cNvSpPr>
            <p:nvPr/>
          </p:nvSpPr>
          <p:spPr bwMode="auto">
            <a:xfrm>
              <a:off x="4272" y="3744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43" name="Oval 7"/>
            <p:cNvSpPr>
              <a:spLocks noChangeArrowheads="1"/>
            </p:cNvSpPr>
            <p:nvPr/>
          </p:nvSpPr>
          <p:spPr bwMode="auto">
            <a:xfrm>
              <a:off x="4980" y="3168"/>
              <a:ext cx="192" cy="19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00744" name="Rectangle 8"/>
            <p:cNvSpPr>
              <a:spLocks noChangeArrowheads="1"/>
            </p:cNvSpPr>
            <p:nvPr/>
          </p:nvSpPr>
          <p:spPr bwMode="auto">
            <a:xfrm>
              <a:off x="4272" y="3360"/>
              <a:ext cx="144" cy="1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00745" name="Rectangle 9"/>
          <p:cNvSpPr>
            <a:spLocks noChangeArrowheads="1"/>
          </p:cNvSpPr>
          <p:nvPr/>
        </p:nvSpPr>
        <p:spPr bwMode="auto">
          <a:xfrm>
            <a:off x="3924300" y="5578475"/>
            <a:ext cx="1209675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enzyme</a:t>
            </a:r>
            <a:endParaRPr lang="en-US" sz="3000" b="1" u="sng">
              <a:solidFill>
                <a:srgbClr val="CC0000"/>
              </a:solidFill>
            </a:endParaRPr>
          </a:p>
        </p:txBody>
      </p:sp>
      <p:sp>
        <p:nvSpPr>
          <p:cNvPr id="500746" name="Rectangle 10"/>
          <p:cNvSpPr>
            <a:spLocks noChangeArrowheads="1"/>
          </p:cNvSpPr>
          <p:nvPr/>
        </p:nvSpPr>
        <p:spPr bwMode="auto">
          <a:xfrm>
            <a:off x="1484313" y="4706938"/>
            <a:ext cx="14414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substrate</a:t>
            </a:r>
            <a:endParaRPr lang="en-US" sz="3000" b="1" u="sng">
              <a:solidFill>
                <a:srgbClr val="CC0000"/>
              </a:solidFill>
            </a:endParaRPr>
          </a:p>
        </p:txBody>
      </p:sp>
      <p:sp>
        <p:nvSpPr>
          <p:cNvPr id="500747" name="Rectangle 11"/>
          <p:cNvSpPr>
            <a:spLocks noChangeArrowheads="1"/>
          </p:cNvSpPr>
          <p:nvPr/>
        </p:nvSpPr>
        <p:spPr bwMode="auto">
          <a:xfrm>
            <a:off x="7394575" y="4706938"/>
            <a:ext cx="1223963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2200" b="1" u="sng">
                <a:solidFill>
                  <a:srgbClr val="CC0000"/>
                </a:solidFill>
              </a:rPr>
              <a:t>product</a:t>
            </a:r>
            <a:endParaRPr lang="en-US" sz="3000" b="1" u="sng">
              <a:solidFill>
                <a:srgbClr val="CC0000"/>
              </a:solidFill>
            </a:endParaRPr>
          </a:p>
        </p:txBody>
      </p:sp>
      <p:grpSp>
        <p:nvGrpSpPr>
          <p:cNvPr id="500750" name="Group 14"/>
          <p:cNvGrpSpPr>
            <a:grpSpLocks/>
          </p:cNvGrpSpPr>
          <p:nvPr/>
        </p:nvGrpSpPr>
        <p:grpSpPr bwMode="auto">
          <a:xfrm>
            <a:off x="952500" y="5610225"/>
            <a:ext cx="1760538" cy="428625"/>
            <a:chOff x="600" y="3534"/>
            <a:chExt cx="1109" cy="270"/>
          </a:xfrm>
        </p:grpSpPr>
        <p:sp>
          <p:nvSpPr>
            <p:cNvPr id="500748" name="Rectangle 12"/>
            <p:cNvSpPr>
              <a:spLocks noChangeArrowheads="1"/>
            </p:cNvSpPr>
            <p:nvPr/>
          </p:nvSpPr>
          <p:spPr bwMode="auto">
            <a:xfrm>
              <a:off x="600" y="3534"/>
              <a:ext cx="967" cy="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EA18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2200" b="1" u="sng">
                  <a:solidFill>
                    <a:srgbClr val="CC0000"/>
                  </a:solidFill>
                </a:rPr>
                <a:t>active site</a:t>
              </a:r>
              <a:endParaRPr lang="en-US" sz="3000" b="1" u="sng">
                <a:solidFill>
                  <a:srgbClr val="CC0000"/>
                </a:solidFill>
              </a:endParaRPr>
            </a:p>
          </p:txBody>
        </p:sp>
        <p:sp>
          <p:nvSpPr>
            <p:cNvPr id="500749" name="Line 13"/>
            <p:cNvSpPr>
              <a:spLocks noChangeShapeType="1"/>
            </p:cNvSpPr>
            <p:nvPr/>
          </p:nvSpPr>
          <p:spPr bwMode="auto">
            <a:xfrm>
              <a:off x="1499" y="3748"/>
              <a:ext cx="210" cy="56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945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07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0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0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0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0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0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0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075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075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0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0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0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0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0739" grpId="0" uiExpand="1" build="p" autoUpdateAnimBg="0"/>
      <p:bldP spid="500745" grpId="0" build="p" autoUpdateAnimBg="0"/>
      <p:bldP spid="500746" grpId="0" build="p" autoUpdateAnimBg="0"/>
      <p:bldP spid="500747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Levels of Organization (p. 62)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3098800" cy="2736850"/>
          </a:xfrm>
        </p:spPr>
        <p:txBody>
          <a:bodyPr>
            <a:normAutofit/>
          </a:bodyPr>
          <a:lstStyle/>
          <a:p>
            <a:r>
              <a:rPr lang="en-US" dirty="0" smtClean="0"/>
              <a:t>Organ </a:t>
            </a:r>
            <a:r>
              <a:rPr lang="en-US" dirty="0"/>
              <a:t>system</a:t>
            </a:r>
          </a:p>
          <a:p>
            <a:r>
              <a:rPr lang="en-US" dirty="0" smtClean="0"/>
              <a:t>Organ</a:t>
            </a:r>
          </a:p>
          <a:p>
            <a:r>
              <a:rPr lang="en-US" dirty="0" smtClean="0"/>
              <a:t>Tissue</a:t>
            </a:r>
            <a:endParaRPr lang="en-US" dirty="0"/>
          </a:p>
          <a:p>
            <a:pPr eaLnBrk="1" hangingPunct="1"/>
            <a:r>
              <a:rPr lang="en-US" dirty="0" smtClean="0"/>
              <a:t>Cell</a:t>
            </a:r>
          </a:p>
          <a:p>
            <a:pPr eaLnBrk="1" hangingPunct="1">
              <a:buFontTx/>
              <a:buNone/>
            </a:pPr>
            <a:endParaRPr lang="en-US" dirty="0" smtClean="0"/>
          </a:p>
        </p:txBody>
      </p:sp>
      <p:pic>
        <p:nvPicPr>
          <p:cNvPr id="82948" name="Picture 4" descr="organ System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12218" r="31760" b="25232"/>
          <a:stretch>
            <a:fillRect/>
          </a:stretch>
        </p:blipFill>
        <p:spPr bwMode="auto">
          <a:xfrm>
            <a:off x="4572000" y="2133600"/>
            <a:ext cx="42291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 descr="cell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" t="3300" r="2475"/>
          <a:stretch>
            <a:fillRect/>
          </a:stretch>
        </p:blipFill>
        <p:spPr bwMode="auto">
          <a:xfrm>
            <a:off x="1066800" y="4114800"/>
            <a:ext cx="2968625" cy="2265363"/>
          </a:xfrm>
          <a:prstGeom prst="rect">
            <a:avLst/>
          </a:prstGeom>
          <a:noFill/>
          <a:ln w="317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950" name="Picture 6" descr="organ Systems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3" t="74980" r="31760" b="1746"/>
          <a:stretch>
            <a:fillRect/>
          </a:stretch>
        </p:blipFill>
        <p:spPr bwMode="auto">
          <a:xfrm>
            <a:off x="2133600" y="2895600"/>
            <a:ext cx="42291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1" name="Picture 7" descr="255907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1676400" cy="111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64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711E-6 L 0.31875 0.33294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37" y="16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9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447800"/>
            <a:ext cx="7620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Which term refers to cells having different jobs in an organism</a:t>
            </a:r>
            <a:r>
              <a:rPr lang="en-US" sz="3600" dirty="0" smtClean="0"/>
              <a:t>?</a:t>
            </a:r>
          </a:p>
          <a:p>
            <a:endParaRPr lang="en-US" sz="3600" dirty="0"/>
          </a:p>
          <a:p>
            <a:pPr marL="742950" indent="-742950">
              <a:buAutoNum type="alphaLcPeriod"/>
            </a:pPr>
            <a:r>
              <a:rPr lang="en-US" sz="3600" dirty="0" smtClean="0"/>
              <a:t>multicellular</a:t>
            </a:r>
            <a:r>
              <a:rPr lang="en-US" sz="3600" dirty="0"/>
              <a:t>	</a:t>
            </a:r>
            <a:endParaRPr lang="en-US" sz="3600" dirty="0" smtClean="0"/>
          </a:p>
          <a:p>
            <a:r>
              <a:rPr lang="en-US" sz="3600" dirty="0" smtClean="0"/>
              <a:t>b</a:t>
            </a:r>
            <a:r>
              <a:rPr lang="en-US" sz="3600" dirty="0"/>
              <a:t>.	cell </a:t>
            </a:r>
            <a:r>
              <a:rPr lang="en-US" sz="3600" dirty="0" smtClean="0"/>
              <a:t>specialization</a:t>
            </a:r>
          </a:p>
          <a:p>
            <a:r>
              <a:rPr lang="en-US" sz="3600" dirty="0"/>
              <a:t>c.	levels of organization</a:t>
            </a:r>
          </a:p>
          <a:p>
            <a:r>
              <a:rPr lang="en-US" sz="3600" dirty="0" smtClean="0"/>
              <a:t>d</a:t>
            </a:r>
            <a:r>
              <a:rPr lang="en-US" sz="3600" dirty="0"/>
              <a:t>.	unicellular</a:t>
            </a:r>
          </a:p>
        </p:txBody>
      </p:sp>
    </p:spTree>
    <p:extLst>
      <p:ext uri="{BB962C8B-B14F-4D97-AF65-F5344CB8AC3E}">
        <p14:creationId xmlns:p14="http://schemas.microsoft.com/office/powerpoint/2010/main" val="346548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Amino acid is to protein as</a:t>
            </a:r>
          </a:p>
          <a:p>
            <a:pPr marL="800100" lvl="2" indent="0">
              <a:buNone/>
            </a:pPr>
            <a:r>
              <a:rPr lang="en-US" sz="3600" dirty="0"/>
              <a:t>a.	fat is to lipid.	</a:t>
            </a:r>
            <a:endParaRPr lang="en-US" sz="3600" dirty="0" smtClean="0"/>
          </a:p>
          <a:p>
            <a:pPr marL="800100" lvl="2" indent="0">
              <a:buNone/>
            </a:pPr>
            <a:r>
              <a:rPr lang="en-US" sz="3600" dirty="0" smtClean="0"/>
              <a:t>b</a:t>
            </a:r>
            <a:r>
              <a:rPr lang="en-US" sz="3600" dirty="0"/>
              <a:t>.	DNA is to RNA</a:t>
            </a:r>
            <a:r>
              <a:rPr lang="en-US" sz="3600" dirty="0" smtClean="0"/>
              <a:t>.</a:t>
            </a:r>
          </a:p>
          <a:p>
            <a:pPr marL="800100" lvl="2" indent="0">
              <a:buNone/>
            </a:pPr>
            <a:r>
              <a:rPr lang="en-US" sz="3600" dirty="0"/>
              <a:t>c.	sugar is to fat.</a:t>
            </a:r>
          </a:p>
          <a:p>
            <a:pPr marL="800100" lvl="2" indent="0">
              <a:buNone/>
            </a:pPr>
            <a:r>
              <a:rPr lang="en-US" sz="3600" dirty="0" smtClean="0"/>
              <a:t>d</a:t>
            </a:r>
            <a:r>
              <a:rPr lang="en-US" sz="3600" dirty="0"/>
              <a:t>.	simple sugar is to starch.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64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pPr eaLnBrk="1" hangingPunct="1"/>
            <a:r>
              <a:rPr lang="en-US" sz="4000" dirty="0" smtClean="0"/>
              <a:t>Living Things are Composed of Cells</a:t>
            </a:r>
          </a:p>
        </p:txBody>
      </p:sp>
      <p:sp>
        <p:nvSpPr>
          <p:cNvPr id="1170435" name="Rectangle 3"/>
          <p:cNvSpPr>
            <a:spLocks noGrp="1" noChangeArrowheads="1"/>
          </p:cNvSpPr>
          <p:nvPr>
            <p:ph idx="1"/>
          </p:nvPr>
        </p:nvSpPr>
        <p:spPr>
          <a:xfrm>
            <a:off x="19594" y="990600"/>
            <a:ext cx="8525691" cy="2554287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endParaRPr lang="en-US" dirty="0" smtClean="0"/>
          </a:p>
          <a:p>
            <a:pPr lvl="2" eaLnBrk="1" hangingPunct="1"/>
            <a:r>
              <a:rPr lang="en-US" b="1" dirty="0" smtClean="0"/>
              <a:t>Cells are the basic units of structure and function in living things.</a:t>
            </a:r>
          </a:p>
          <a:p>
            <a:pPr lvl="2" eaLnBrk="1" hangingPunct="1"/>
            <a:r>
              <a:rPr lang="en-US" b="1" dirty="0" smtClean="0"/>
              <a:t>New cells are produced from existing cells.</a:t>
            </a:r>
            <a:endParaRPr lang="en-US" dirty="0" smtClean="0"/>
          </a:p>
        </p:txBody>
      </p:sp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124200"/>
            <a:ext cx="4519863" cy="355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2438400" cy="2962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47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b="1" dirty="0" smtClean="0"/>
              <a:t>Cells </a:t>
            </a:r>
            <a:r>
              <a:rPr lang="en-US" sz="3200" b="1" dirty="0"/>
              <a:t>are classified into two categories, depending on whether they contain a nucleus</a:t>
            </a:r>
            <a:r>
              <a:rPr lang="en-US" sz="1800" dirty="0"/>
              <a:t>.</a:t>
            </a:r>
            <a:br>
              <a:rPr lang="en-US" sz="1800" dirty="0"/>
            </a:br>
            <a:endParaRPr lang="en-US" sz="1800" dirty="0" smtClean="0"/>
          </a:p>
        </p:txBody>
      </p:sp>
      <p:sp>
        <p:nvSpPr>
          <p:cNvPr id="1186823" name="Rectangle 7"/>
          <p:cNvSpPr>
            <a:spLocks noGrp="1" noChangeArrowheads="1"/>
          </p:cNvSpPr>
          <p:nvPr>
            <p:ph idx="1"/>
          </p:nvPr>
        </p:nvSpPr>
        <p:spPr>
          <a:xfrm>
            <a:off x="273050" y="1095375"/>
            <a:ext cx="3201988" cy="5245100"/>
          </a:xfrm>
          <a:noFill/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b="1" dirty="0" smtClean="0"/>
              <a:t>Eukaryotes</a:t>
            </a:r>
            <a:r>
              <a:rPr lang="en-US" dirty="0" smtClean="0"/>
              <a:t> are cells that contain nuclei. </a:t>
            </a:r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endParaRPr lang="en-US" dirty="0" smtClean="0"/>
          </a:p>
          <a:p>
            <a:pPr marL="0" indent="0" eaLnBrk="1" hangingPunct="1">
              <a:buFontTx/>
              <a:buNone/>
            </a:pPr>
            <a:r>
              <a:rPr lang="en-US" b="1" dirty="0" smtClean="0"/>
              <a:t>Prokaryotes</a:t>
            </a:r>
            <a:r>
              <a:rPr lang="en-US" dirty="0" smtClean="0"/>
              <a:t> are cells that do not contain nuclei.</a:t>
            </a:r>
          </a:p>
        </p:txBody>
      </p:sp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  <p:pic>
        <p:nvPicPr>
          <p:cNvPr id="286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19200"/>
            <a:ext cx="4053301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95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68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0910699"/>
              </p:ext>
            </p:extLst>
          </p:nvPr>
        </p:nvGraphicFramePr>
        <p:xfrm>
          <a:off x="381000" y="228600"/>
          <a:ext cx="8458200" cy="594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971800"/>
                <a:gridCol w="3276600"/>
              </a:tblGrid>
              <a:tr h="83820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Comparison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Prokaryotic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Eukaryotic</a:t>
                      </a:r>
                      <a:endParaRPr lang="en-US" sz="3200" dirty="0"/>
                    </a:p>
                  </a:txBody>
                  <a:tcPr/>
                </a:tc>
              </a:tr>
              <a:tr h="838200">
                <a:tc>
                  <a:txBody>
                    <a:bodyPr/>
                    <a:lstStyle/>
                    <a:p>
                      <a:r>
                        <a:rPr lang="en-US" dirty="0" smtClean="0"/>
                        <a:t>Similarities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Cell membrane, genetic</a:t>
                      </a:r>
                      <a:r>
                        <a:rPr lang="en-US" baseline="0" dirty="0" smtClean="0"/>
                        <a:t> material and ribosomes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Cell membrane, genetic</a:t>
                      </a:r>
                      <a:r>
                        <a:rPr lang="en-US" baseline="0" dirty="0" smtClean="0"/>
                        <a:t> material and ribosomes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Organization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Unicellular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Can be 1 cell or multicellular</a:t>
                      </a:r>
                      <a:endParaRPr lang="en-US" dirty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r>
                        <a:rPr lang="en-US" dirty="0" smtClean="0"/>
                        <a:t>Nucleus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Internal Components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organelles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Membrane bound organelles</a:t>
                      </a:r>
                      <a:endParaRPr lang="en-US" dirty="0"/>
                    </a:p>
                  </a:txBody>
                  <a:tcPr/>
                </a:tc>
              </a:tr>
              <a:tr h="2438400">
                <a:tc>
                  <a:txBody>
                    <a:bodyPr/>
                    <a:lstStyle/>
                    <a:p>
                      <a:r>
                        <a:rPr lang="en-US" dirty="0" smtClean="0"/>
                        <a:t>Example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Bacteria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Plant, animal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r>
              <a:rPr 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191000"/>
            <a:ext cx="2562225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 descr="http://t1.gstatic.com/images?q=tbn:ANd9GcR9mLXzevy_jK0OU7UQIRrtgdkDrpTvVURa8aom4qnnVI9_sBXi8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10556" y="3885004"/>
            <a:ext cx="1941663" cy="252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91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major difference between prokaryotes and eukaryotes is that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Prokaryote do not have a nucleus.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Eukaryotes do not have a nucleus.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Prokaryotes do not have a cell membrane.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Eukaryotes do not have proteins.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02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5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Eukaryotic Cell Parts</a:t>
            </a:r>
            <a:br>
              <a:rPr lang="en-US" dirty="0"/>
            </a:br>
            <a:r>
              <a:rPr lang="en-US" dirty="0"/>
              <a:t>(Chart p. 57)</a:t>
            </a:r>
          </a:p>
        </p:txBody>
      </p:sp>
      <p:sp>
        <p:nvSpPr>
          <p:cNvPr id="704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777875" y="1374775"/>
            <a:ext cx="8274050" cy="12366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Organelles do the work of cells</a:t>
            </a:r>
          </a:p>
          <a:p>
            <a:pPr lvl="1">
              <a:lnSpc>
                <a:spcPct val="90000"/>
              </a:lnSpc>
            </a:pPr>
            <a:r>
              <a:rPr lang="en-US" sz="3200" dirty="0"/>
              <a:t>each structure has a job to </a:t>
            </a:r>
            <a:r>
              <a:rPr lang="en-US" sz="3200" dirty="0" smtClean="0"/>
              <a:t>do</a:t>
            </a:r>
            <a:endParaRPr lang="en-US" sz="3200" dirty="0"/>
          </a:p>
        </p:txBody>
      </p:sp>
      <p:pic>
        <p:nvPicPr>
          <p:cNvPr id="704516" name="Picture 4" descr="AnimalCell-N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6" t="23529" r="9091" b="12941"/>
          <a:stretch>
            <a:fillRect/>
          </a:stretch>
        </p:blipFill>
        <p:spPr bwMode="auto">
          <a:xfrm>
            <a:off x="792163" y="2611438"/>
            <a:ext cx="7675562" cy="431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4517" name="Rectangle 5"/>
          <p:cNvSpPr>
            <a:spLocks noChangeArrowheads="1"/>
          </p:cNvSpPr>
          <p:nvPr/>
        </p:nvSpPr>
        <p:spPr bwMode="auto">
          <a:xfrm>
            <a:off x="6426200" y="6465888"/>
            <a:ext cx="26257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F116A"/>
                </a:solidFill>
              </a:rPr>
              <a:t>Model Animal Cell</a:t>
            </a:r>
          </a:p>
        </p:txBody>
      </p:sp>
    </p:spTree>
    <p:extLst>
      <p:ext uri="{BB962C8B-B14F-4D97-AF65-F5344CB8AC3E}">
        <p14:creationId xmlns:p14="http://schemas.microsoft.com/office/powerpoint/2010/main" val="422833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0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0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5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9" name="Rectangle 102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Organelles</a:t>
            </a:r>
            <a:endParaRPr lang="en-US" dirty="0"/>
          </a:p>
        </p:txBody>
      </p:sp>
      <p:sp>
        <p:nvSpPr>
          <p:cNvPr id="736258" name="Rectangle 1026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79450" y="1423988"/>
            <a:ext cx="7931150" cy="5186362"/>
          </a:xfrm>
        </p:spPr>
        <p:txBody>
          <a:bodyPr>
            <a:normAutofit/>
          </a:bodyPr>
          <a:lstStyle/>
          <a:p>
            <a:r>
              <a:rPr lang="en-US" dirty="0"/>
              <a:t>Cells </a:t>
            </a:r>
            <a:r>
              <a:rPr lang="en-US" dirty="0" smtClean="0"/>
              <a:t>organelles have 4 </a:t>
            </a:r>
            <a:r>
              <a:rPr lang="en-US" dirty="0"/>
              <a:t>main jobs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>
                <a:solidFill>
                  <a:srgbClr val="CC0000"/>
                </a:solidFill>
              </a:rPr>
              <a:t>Make, store and </a:t>
            </a:r>
            <a:r>
              <a:rPr lang="en-US" u="sng" dirty="0" err="1">
                <a:solidFill>
                  <a:srgbClr val="CC0000"/>
                </a:solidFill>
              </a:rPr>
              <a:t>tansport</a:t>
            </a:r>
            <a:r>
              <a:rPr lang="en-US" u="sng" dirty="0">
                <a:solidFill>
                  <a:srgbClr val="CC0000"/>
                </a:solidFill>
              </a:rPr>
              <a:t> material</a:t>
            </a:r>
            <a:endParaRPr lang="en-US" dirty="0"/>
          </a:p>
          <a:p>
            <a:pPr lvl="2"/>
            <a:r>
              <a:rPr lang="en-US" dirty="0"/>
              <a:t>proteins do all the work in a cell, </a:t>
            </a:r>
            <a:br>
              <a:rPr lang="en-US" dirty="0"/>
            </a:br>
            <a:r>
              <a:rPr lang="en-US" dirty="0"/>
              <a:t>so we need lots of </a:t>
            </a:r>
            <a:r>
              <a:rPr lang="en-US" dirty="0" smtClean="0"/>
              <a:t>them</a:t>
            </a:r>
          </a:p>
          <a:p>
            <a:pPr marL="971550" lvl="1" indent="-457200">
              <a:buFont typeface="+mj-lt"/>
              <a:buAutoNum type="arabicPeriod"/>
            </a:pPr>
            <a:r>
              <a:rPr lang="en-US" u="sng" dirty="0" smtClean="0">
                <a:solidFill>
                  <a:srgbClr val="C00000"/>
                </a:solidFill>
              </a:rPr>
              <a:t>Breakdown waste products</a:t>
            </a:r>
          </a:p>
          <a:p>
            <a:pPr marL="1371600" lvl="2" indent="-457200"/>
            <a:r>
              <a:rPr lang="en-US" dirty="0" smtClean="0"/>
              <a:t>Worn out parts, waste and foreign material</a:t>
            </a:r>
            <a:endParaRPr lang="en-US" dirty="0"/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>
                <a:solidFill>
                  <a:srgbClr val="CC0000"/>
                </a:solidFill>
              </a:rPr>
              <a:t>Capture and store </a:t>
            </a:r>
            <a:r>
              <a:rPr lang="en-US" u="sng" dirty="0">
                <a:solidFill>
                  <a:srgbClr val="CC0000"/>
                </a:solidFill>
              </a:rPr>
              <a:t>energy</a:t>
            </a:r>
            <a:endParaRPr lang="en-US" dirty="0"/>
          </a:p>
          <a:p>
            <a:pPr lvl="2"/>
            <a:r>
              <a:rPr lang="en-US" dirty="0"/>
              <a:t>need energy for all activities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u="sng" dirty="0" smtClean="0">
                <a:solidFill>
                  <a:srgbClr val="CC0000"/>
                </a:solidFill>
              </a:rPr>
              <a:t>Keep cell shape</a:t>
            </a:r>
            <a:endParaRPr lang="en-US" dirty="0"/>
          </a:p>
          <a:p>
            <a:pPr lvl="2"/>
            <a:r>
              <a:rPr lang="en-US" dirty="0" smtClean="0"/>
              <a:t>Anchor and move organelles</a:t>
            </a:r>
            <a:endParaRPr lang="en-US" dirty="0"/>
          </a:p>
        </p:txBody>
      </p:sp>
      <p:pic>
        <p:nvPicPr>
          <p:cNvPr id="736260" name="Picture 102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7097713" y="1295400"/>
            <a:ext cx="2259012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6261" name="Picture 102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00" r="27000" b="14999"/>
          <a:stretch>
            <a:fillRect/>
          </a:stretch>
        </p:blipFill>
        <p:spPr bwMode="auto">
          <a:xfrm>
            <a:off x="6858000" y="4103688"/>
            <a:ext cx="167481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589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6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3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36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3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3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3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3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36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6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362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6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6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258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019" name="Rectangle 10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Nucleus</a:t>
            </a:r>
          </a:p>
        </p:txBody>
      </p:sp>
      <p:sp>
        <p:nvSpPr>
          <p:cNvPr id="726020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87375" y="1371600"/>
            <a:ext cx="3984625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u="sng" dirty="0"/>
              <a:t>Function</a:t>
            </a:r>
            <a:endParaRPr lang="en-US" dirty="0"/>
          </a:p>
          <a:p>
            <a:pPr lvl="1"/>
            <a:r>
              <a:rPr lang="en-US" dirty="0">
                <a:solidFill>
                  <a:srgbClr val="0F116A"/>
                </a:solidFill>
              </a:rPr>
              <a:t>control center of cell</a:t>
            </a:r>
          </a:p>
          <a:p>
            <a:pPr lvl="1"/>
            <a:r>
              <a:rPr lang="en-US" dirty="0">
                <a:solidFill>
                  <a:srgbClr val="0F116A"/>
                </a:solidFill>
              </a:rPr>
              <a:t>protects DNA</a:t>
            </a:r>
            <a:endParaRPr lang="en-US" dirty="0"/>
          </a:p>
          <a:p>
            <a:pPr lvl="2"/>
            <a:r>
              <a:rPr lang="en-US" dirty="0"/>
              <a:t>instructions for building proteins</a:t>
            </a:r>
          </a:p>
          <a:p>
            <a:pPr>
              <a:lnSpc>
                <a:spcPct val="90000"/>
              </a:lnSpc>
            </a:pPr>
            <a:r>
              <a:rPr lang="en-US" u="sng" dirty="0"/>
              <a:t>Structure</a:t>
            </a:r>
            <a:endParaRPr lang="en-US" dirty="0"/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nuclear membrane</a:t>
            </a:r>
            <a:endParaRPr lang="en-US" dirty="0">
              <a:solidFill>
                <a:srgbClr val="CC0000"/>
              </a:solidFill>
            </a:endParaRP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nucleolus</a:t>
            </a:r>
            <a:r>
              <a:rPr lang="en-US" dirty="0"/>
              <a:t> </a:t>
            </a:r>
          </a:p>
          <a:p>
            <a:pPr marL="914400" lvl="2" indent="0">
              <a:buNone/>
            </a:pPr>
            <a:r>
              <a:rPr lang="en-US" dirty="0"/>
              <a:t>ribosome </a:t>
            </a:r>
            <a:r>
              <a:rPr lang="en-US" dirty="0" smtClean="0"/>
              <a:t>factory </a:t>
            </a:r>
          </a:p>
          <a:p>
            <a:pPr marL="971550" lvl="1" indent="-457200"/>
            <a:r>
              <a:rPr lang="en-US" u="sng" dirty="0" smtClean="0">
                <a:solidFill>
                  <a:srgbClr val="CC0000"/>
                </a:solidFill>
              </a:rPr>
              <a:t>chromosomes</a:t>
            </a:r>
            <a:endParaRPr lang="en-US" dirty="0"/>
          </a:p>
          <a:p>
            <a:pPr lvl="2"/>
            <a:r>
              <a:rPr lang="en-US" dirty="0"/>
              <a:t>DNA</a:t>
            </a:r>
          </a:p>
        </p:txBody>
      </p:sp>
      <p:pic>
        <p:nvPicPr>
          <p:cNvPr id="13314" name="Picture 2" descr="http://t0.gstatic.com/images?q=tbn:ANd9GcS4LMFHo-pre5IinN-9o4FqMMKfKYL7TPHY59PGol6f6RnHcg0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05000"/>
            <a:ext cx="4041911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60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2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260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2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60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60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260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26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60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60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260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260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6020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2706" name="Picture 1026" descr="AnimalCellfor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4888" y="1712913"/>
            <a:ext cx="71374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2708" name="Picture 1028" descr="AnimalCell-nucleu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8063" y="1712913"/>
            <a:ext cx="7134225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2715" name="Group 1035"/>
          <p:cNvGrpSpPr>
            <a:grpSpLocks/>
          </p:cNvGrpSpPr>
          <p:nvPr/>
        </p:nvGrpSpPr>
        <p:grpSpPr bwMode="auto">
          <a:xfrm>
            <a:off x="57150" y="76200"/>
            <a:ext cx="3548063" cy="1912938"/>
            <a:chOff x="36" y="48"/>
            <a:chExt cx="2235" cy="1289"/>
          </a:xfrm>
        </p:grpSpPr>
        <p:sp>
          <p:nvSpPr>
            <p:cNvPr id="712716" name="Line 1036"/>
            <p:cNvSpPr>
              <a:spLocks noChangeShapeType="1"/>
            </p:cNvSpPr>
            <p:nvPr/>
          </p:nvSpPr>
          <p:spPr bwMode="auto">
            <a:xfrm flipH="1" flipV="1">
              <a:off x="1962" y="352"/>
              <a:ext cx="130" cy="98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17" name="Text Box 1037"/>
            <p:cNvSpPr txBox="1">
              <a:spLocks noChangeArrowheads="1"/>
            </p:cNvSpPr>
            <p:nvPr/>
          </p:nvSpPr>
          <p:spPr bwMode="auto">
            <a:xfrm>
              <a:off x="36" y="48"/>
              <a:ext cx="2235" cy="63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cytoplasm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jelly-like material holding </a:t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/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organelles in place</a:t>
              </a:r>
            </a:p>
          </p:txBody>
        </p:sp>
      </p:grpSp>
      <p:grpSp>
        <p:nvGrpSpPr>
          <p:cNvPr id="712731" name="Group 1051"/>
          <p:cNvGrpSpPr>
            <a:grpSpLocks/>
          </p:cNvGrpSpPr>
          <p:nvPr/>
        </p:nvGrpSpPr>
        <p:grpSpPr bwMode="auto">
          <a:xfrm>
            <a:off x="6577241" y="2600326"/>
            <a:ext cx="2436812" cy="1485900"/>
            <a:chOff x="4157" y="603"/>
            <a:chExt cx="1535" cy="936"/>
          </a:xfrm>
        </p:grpSpPr>
        <p:sp>
          <p:nvSpPr>
            <p:cNvPr id="712727" name="Line 1047"/>
            <p:cNvSpPr>
              <a:spLocks noChangeShapeType="1"/>
            </p:cNvSpPr>
            <p:nvPr/>
          </p:nvSpPr>
          <p:spPr bwMode="auto">
            <a:xfrm>
              <a:off x="4157" y="603"/>
              <a:ext cx="380" cy="54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2729" name="Text Box 1049"/>
            <p:cNvSpPr txBox="1">
              <a:spLocks noChangeArrowheads="1"/>
            </p:cNvSpPr>
            <p:nvPr/>
          </p:nvSpPr>
          <p:spPr bwMode="auto">
            <a:xfrm>
              <a:off x="4439" y="948"/>
              <a:ext cx="125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nucleus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protects DNA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controls cell</a:t>
              </a:r>
            </a:p>
          </p:txBody>
        </p:sp>
      </p:grpSp>
      <p:pic>
        <p:nvPicPr>
          <p:cNvPr id="712741" name="Picture 1061" descr="AnimalCell-nucleolus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2174875"/>
            <a:ext cx="425450" cy="425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162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12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2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2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2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2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Organs and systems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1"/>
            <a:ext cx="4973477" cy="4343400"/>
          </a:xfrm>
        </p:spPr>
        <p:txBody>
          <a:bodyPr/>
          <a:lstStyle/>
          <a:p>
            <a:pPr marL="609600" indent="-609600">
              <a:buNone/>
            </a:pPr>
            <a:r>
              <a:rPr lang="en-US" sz="2800" b="1" dirty="0"/>
              <a:t>1</a:t>
            </a:r>
            <a:r>
              <a:rPr lang="en-US" sz="2800" b="1" dirty="0" smtClean="0"/>
              <a:t>. </a:t>
            </a:r>
            <a:r>
              <a:rPr lang="en-US" sz="2800" b="1" dirty="0"/>
              <a:t>Organ system</a:t>
            </a:r>
            <a:r>
              <a:rPr lang="en-US" sz="2800" dirty="0"/>
              <a:t> – a group </a:t>
            </a:r>
            <a:br>
              <a:rPr lang="en-US" sz="2800" dirty="0"/>
            </a:br>
            <a:r>
              <a:rPr lang="en-US" sz="2800" dirty="0"/>
              <a:t>of organs that work </a:t>
            </a:r>
            <a:br>
              <a:rPr lang="en-US" sz="2800" dirty="0"/>
            </a:br>
            <a:r>
              <a:rPr lang="en-US" sz="2800" dirty="0"/>
              <a:t>together to do a certain </a:t>
            </a:r>
            <a:br>
              <a:rPr lang="en-US" sz="2800" dirty="0"/>
            </a:br>
            <a:r>
              <a:rPr lang="en-US" sz="2800" dirty="0"/>
              <a:t>job (i.e. digestive system)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en-US" sz="2800" b="1" dirty="0" smtClean="0"/>
              <a:t>2.  Organ</a:t>
            </a:r>
            <a:r>
              <a:rPr lang="en-US" sz="2800" dirty="0" smtClean="0"/>
              <a:t> – a group of tissues that </a:t>
            </a:r>
            <a:br>
              <a:rPr lang="en-US" sz="2800" dirty="0" smtClean="0"/>
            </a:br>
            <a:r>
              <a:rPr lang="en-US" sz="2800" dirty="0" smtClean="0"/>
              <a:t>work together to do a job (i.e. small </a:t>
            </a:r>
            <a:br>
              <a:rPr lang="en-US" sz="2800" dirty="0" smtClean="0"/>
            </a:br>
            <a:r>
              <a:rPr lang="en-US" sz="2800" dirty="0" smtClean="0"/>
              <a:t>intestine)</a:t>
            </a:r>
            <a:endParaRPr lang="en-US" sz="2800" b="1" dirty="0" smtClean="0"/>
          </a:p>
        </p:txBody>
      </p:sp>
      <p:pic>
        <p:nvPicPr>
          <p:cNvPr id="6" name="Picture 4" descr="chapt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50" t="30917" r="23009" b="18068"/>
          <a:stretch>
            <a:fillRect/>
          </a:stretch>
        </p:blipFill>
        <p:spPr bwMode="auto">
          <a:xfrm>
            <a:off x="5430677" y="2664823"/>
            <a:ext cx="371114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5815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8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88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Endoplasmic Reticulum</a:t>
            </a:r>
          </a:p>
        </p:txBody>
      </p:sp>
      <p:sp>
        <p:nvSpPr>
          <p:cNvPr id="4505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543923" y="1332410"/>
            <a:ext cx="4045495" cy="4992189"/>
          </a:xfrm>
          <a:noFill/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u="sng" dirty="0" smtClean="0"/>
              <a:t>Structure</a:t>
            </a:r>
            <a:r>
              <a:rPr lang="en-US" dirty="0" smtClean="0"/>
              <a:t>/</a:t>
            </a:r>
            <a:r>
              <a:rPr lang="en-US" u="sng" dirty="0" smtClean="0"/>
              <a:t>Function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rough </a:t>
            </a:r>
            <a:r>
              <a:rPr lang="en-US" u="sng" dirty="0" smtClean="0">
                <a:solidFill>
                  <a:srgbClr val="CC0000"/>
                </a:solidFill>
              </a:rPr>
              <a:t>ER</a:t>
            </a:r>
            <a:r>
              <a:rPr lang="en-US" dirty="0" smtClean="0"/>
              <a:t> 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ribosomes </a:t>
            </a:r>
            <a:r>
              <a:rPr lang="en-US" dirty="0"/>
              <a:t>attached 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en-US" dirty="0" smtClean="0"/>
              <a:t>works </a:t>
            </a:r>
            <a:r>
              <a:rPr lang="en-US" dirty="0"/>
              <a:t>on </a:t>
            </a:r>
            <a:r>
              <a:rPr lang="en-US" dirty="0" smtClean="0"/>
              <a:t>proteins</a:t>
            </a:r>
            <a:r>
              <a:rPr lang="en-US" dirty="0"/>
              <a:t> </a:t>
            </a:r>
            <a:endParaRPr lang="en-US" dirty="0" smtClean="0"/>
          </a:p>
          <a:p>
            <a:pPr lvl="2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u="sng" dirty="0" smtClean="0">
                <a:solidFill>
                  <a:srgbClr val="CC0000"/>
                </a:solidFill>
              </a:rPr>
              <a:t>smooth </a:t>
            </a:r>
            <a:r>
              <a:rPr lang="en-US" u="sng" dirty="0">
                <a:solidFill>
                  <a:srgbClr val="CC0000"/>
                </a:solidFill>
              </a:rPr>
              <a:t>ER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makes membranes</a:t>
            </a:r>
          </a:p>
        </p:txBody>
      </p:sp>
      <p:pic>
        <p:nvPicPr>
          <p:cNvPr id="1026" name="Picture 2" descr="http://endoplasmicreticulum.net/Endoplasmic-Reticul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418" y="3124200"/>
            <a:ext cx="457199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88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0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05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63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634" name="Picture 1026" descr="AnimalCellfor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4888" y="1712913"/>
            <a:ext cx="71374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9636" name="Picture 1028" descr="AnimalCell-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8063" y="1712913"/>
            <a:ext cx="7134225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9643" name="Group 1035"/>
          <p:cNvGrpSpPr>
            <a:grpSpLocks/>
          </p:cNvGrpSpPr>
          <p:nvPr/>
        </p:nvGrpSpPr>
        <p:grpSpPr bwMode="auto">
          <a:xfrm>
            <a:off x="57150" y="76200"/>
            <a:ext cx="3548063" cy="1912938"/>
            <a:chOff x="36" y="48"/>
            <a:chExt cx="2235" cy="1289"/>
          </a:xfrm>
        </p:grpSpPr>
        <p:sp>
          <p:nvSpPr>
            <p:cNvPr id="709644" name="Line 1036"/>
            <p:cNvSpPr>
              <a:spLocks noChangeShapeType="1"/>
            </p:cNvSpPr>
            <p:nvPr/>
          </p:nvSpPr>
          <p:spPr bwMode="auto">
            <a:xfrm flipH="1" flipV="1">
              <a:off x="1962" y="352"/>
              <a:ext cx="130" cy="98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645" name="Text Box 1037"/>
            <p:cNvSpPr txBox="1">
              <a:spLocks noChangeArrowheads="1"/>
            </p:cNvSpPr>
            <p:nvPr/>
          </p:nvSpPr>
          <p:spPr bwMode="auto">
            <a:xfrm>
              <a:off x="36" y="48"/>
              <a:ext cx="2235" cy="63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cytoplasm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jelly-like material holding </a:t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/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organelles in place</a:t>
              </a:r>
            </a:p>
          </p:txBody>
        </p:sp>
      </p:grpSp>
      <p:grpSp>
        <p:nvGrpSpPr>
          <p:cNvPr id="709654" name="Group 1046"/>
          <p:cNvGrpSpPr>
            <a:grpSpLocks/>
          </p:cNvGrpSpPr>
          <p:nvPr/>
        </p:nvGrpSpPr>
        <p:grpSpPr bwMode="auto">
          <a:xfrm>
            <a:off x="6240463" y="1504950"/>
            <a:ext cx="2795587" cy="1184275"/>
            <a:chOff x="3931" y="948"/>
            <a:chExt cx="1761" cy="746"/>
          </a:xfrm>
        </p:grpSpPr>
        <p:sp>
          <p:nvSpPr>
            <p:cNvPr id="709655" name="Line 1047"/>
            <p:cNvSpPr>
              <a:spLocks noChangeShapeType="1"/>
            </p:cNvSpPr>
            <p:nvPr/>
          </p:nvSpPr>
          <p:spPr bwMode="auto">
            <a:xfrm flipV="1">
              <a:off x="3931" y="1149"/>
              <a:ext cx="606" cy="54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656" name="Text Box 1048"/>
            <p:cNvSpPr txBox="1">
              <a:spLocks noChangeArrowheads="1"/>
            </p:cNvSpPr>
            <p:nvPr/>
          </p:nvSpPr>
          <p:spPr bwMode="auto">
            <a:xfrm>
              <a:off x="4439" y="948"/>
              <a:ext cx="125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nucleus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protects DNA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controls cell</a:t>
              </a:r>
            </a:p>
          </p:txBody>
        </p:sp>
      </p:grpSp>
      <p:grpSp>
        <p:nvGrpSpPr>
          <p:cNvPr id="709657" name="Group 1049"/>
          <p:cNvGrpSpPr>
            <a:grpSpLocks/>
          </p:cNvGrpSpPr>
          <p:nvPr/>
        </p:nvGrpSpPr>
        <p:grpSpPr bwMode="auto">
          <a:xfrm>
            <a:off x="6867525" y="3179763"/>
            <a:ext cx="2174875" cy="1208087"/>
            <a:chOff x="4326" y="2003"/>
            <a:chExt cx="1370" cy="761"/>
          </a:xfrm>
        </p:grpSpPr>
        <p:sp>
          <p:nvSpPr>
            <p:cNvPr id="709658" name="Line 1050"/>
            <p:cNvSpPr>
              <a:spLocks noChangeShapeType="1"/>
            </p:cNvSpPr>
            <p:nvPr/>
          </p:nvSpPr>
          <p:spPr bwMode="auto">
            <a:xfrm flipH="1" flipV="1">
              <a:off x="4723" y="2003"/>
              <a:ext cx="102" cy="52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659" name="Line 1051"/>
            <p:cNvSpPr>
              <a:spLocks noChangeShapeType="1"/>
            </p:cNvSpPr>
            <p:nvPr/>
          </p:nvSpPr>
          <p:spPr bwMode="auto">
            <a:xfrm flipH="1" flipV="1">
              <a:off x="4373" y="2178"/>
              <a:ext cx="419" cy="27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660" name="Text Box 1052"/>
            <p:cNvSpPr txBox="1">
              <a:spLocks noChangeArrowheads="1"/>
            </p:cNvSpPr>
            <p:nvPr/>
          </p:nvSpPr>
          <p:spPr bwMode="auto">
            <a:xfrm>
              <a:off x="4326" y="2365"/>
              <a:ext cx="1370" cy="399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ribosomes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builds proteins</a:t>
              </a:r>
            </a:p>
          </p:txBody>
        </p:sp>
      </p:grpSp>
      <p:grpSp>
        <p:nvGrpSpPr>
          <p:cNvPr id="709665" name="Group 1057"/>
          <p:cNvGrpSpPr>
            <a:grpSpLocks/>
          </p:cNvGrpSpPr>
          <p:nvPr/>
        </p:nvGrpSpPr>
        <p:grpSpPr bwMode="auto">
          <a:xfrm>
            <a:off x="4038601" y="3754438"/>
            <a:ext cx="2903538" cy="2671762"/>
            <a:chOff x="2142" y="2365"/>
            <a:chExt cx="1829" cy="1683"/>
          </a:xfrm>
        </p:grpSpPr>
        <p:sp>
          <p:nvSpPr>
            <p:cNvPr id="709662" name="Line 1054"/>
            <p:cNvSpPr>
              <a:spLocks noChangeShapeType="1"/>
            </p:cNvSpPr>
            <p:nvPr/>
          </p:nvSpPr>
          <p:spPr bwMode="auto">
            <a:xfrm flipV="1">
              <a:off x="2692" y="2365"/>
              <a:ext cx="122" cy="1157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663" name="Line 1055"/>
            <p:cNvSpPr>
              <a:spLocks noChangeShapeType="1"/>
            </p:cNvSpPr>
            <p:nvPr/>
          </p:nvSpPr>
          <p:spPr bwMode="auto">
            <a:xfrm flipH="1" flipV="1">
              <a:off x="2142" y="2645"/>
              <a:ext cx="500" cy="876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9664" name="Text Box 1056"/>
            <p:cNvSpPr txBox="1">
              <a:spLocks noChangeArrowheads="1"/>
            </p:cNvSpPr>
            <p:nvPr/>
          </p:nvSpPr>
          <p:spPr bwMode="auto">
            <a:xfrm>
              <a:off x="2235" y="3457"/>
              <a:ext cx="1736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ER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works on proteins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makes membranes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0646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4600" name="Picture 8" descr="05_15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14999" b="25500"/>
          <a:stretch>
            <a:fillRect/>
          </a:stretch>
        </p:blipFill>
        <p:spPr bwMode="auto">
          <a:xfrm>
            <a:off x="5016500" y="3260838"/>
            <a:ext cx="3760788" cy="304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94601" name="Rectangle 9"/>
          <p:cNvSpPr>
            <a:spLocks noChangeArrowheads="1"/>
          </p:cNvSpPr>
          <p:nvPr/>
        </p:nvSpPr>
        <p:spPr bwMode="auto">
          <a:xfrm>
            <a:off x="5986463" y="6399213"/>
            <a:ext cx="2174875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2000" b="1">
                <a:solidFill>
                  <a:srgbClr val="000000"/>
                </a:solidFill>
              </a:rPr>
              <a:t>transport vesicles</a:t>
            </a:r>
            <a:endParaRPr lang="en-US" sz="2000" b="1"/>
          </a:p>
        </p:txBody>
      </p:sp>
      <p:sp>
        <p:nvSpPr>
          <p:cNvPr id="494602" name="Rectangle 10"/>
          <p:cNvSpPr>
            <a:spLocks noChangeArrowheads="1"/>
          </p:cNvSpPr>
          <p:nvPr/>
        </p:nvSpPr>
        <p:spPr bwMode="auto">
          <a:xfrm>
            <a:off x="6756400" y="3467100"/>
            <a:ext cx="21447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lnSpc>
                <a:spcPct val="85000"/>
              </a:lnSpc>
            </a:pPr>
            <a:r>
              <a:rPr lang="en-US" sz="2000" b="1">
                <a:solidFill>
                  <a:srgbClr val="000000"/>
                </a:solidFill>
              </a:rPr>
              <a:t>vesicles</a:t>
            </a:r>
          </a:p>
          <a:p>
            <a:pPr eaLnBrk="1" hangingPunct="1">
              <a:lnSpc>
                <a:spcPct val="85000"/>
              </a:lnSpc>
            </a:pPr>
            <a:r>
              <a:rPr lang="en-US" sz="2000" b="1">
                <a:solidFill>
                  <a:srgbClr val="000000"/>
                </a:solidFill>
              </a:rPr>
              <a:t>carrying proteins </a:t>
            </a:r>
          </a:p>
        </p:txBody>
      </p:sp>
      <p:sp>
        <p:nvSpPr>
          <p:cNvPr id="494603" name="Line 11"/>
          <p:cNvSpPr>
            <a:spLocks noChangeShapeType="1"/>
          </p:cNvSpPr>
          <p:nvPr/>
        </p:nvSpPr>
        <p:spPr bwMode="auto">
          <a:xfrm>
            <a:off x="6365875" y="6080125"/>
            <a:ext cx="155575" cy="3111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4604" name="Line 12"/>
          <p:cNvSpPr>
            <a:spLocks noChangeShapeType="1"/>
          </p:cNvSpPr>
          <p:nvPr/>
        </p:nvSpPr>
        <p:spPr bwMode="auto">
          <a:xfrm flipH="1">
            <a:off x="7453313" y="6030913"/>
            <a:ext cx="190500" cy="36036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94605" name="Group 13"/>
          <p:cNvGrpSpPr>
            <a:grpSpLocks/>
          </p:cNvGrpSpPr>
          <p:nvPr/>
        </p:nvGrpSpPr>
        <p:grpSpPr bwMode="auto">
          <a:xfrm>
            <a:off x="7072313" y="4048125"/>
            <a:ext cx="606425" cy="447675"/>
            <a:chOff x="2770" y="1723"/>
            <a:chExt cx="286" cy="212"/>
          </a:xfrm>
        </p:grpSpPr>
        <p:sp>
          <p:nvSpPr>
            <p:cNvPr id="494606" name="Line 14"/>
            <p:cNvSpPr>
              <a:spLocks noChangeShapeType="1"/>
            </p:cNvSpPr>
            <p:nvPr/>
          </p:nvSpPr>
          <p:spPr bwMode="auto">
            <a:xfrm flipH="1">
              <a:off x="2770" y="1727"/>
              <a:ext cx="241" cy="69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4607" name="Line 15"/>
            <p:cNvSpPr>
              <a:spLocks noChangeShapeType="1"/>
            </p:cNvSpPr>
            <p:nvPr/>
          </p:nvSpPr>
          <p:spPr bwMode="auto">
            <a:xfrm>
              <a:off x="3015" y="1723"/>
              <a:ext cx="41" cy="21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94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Golgi Apparatus</a:t>
            </a:r>
          </a:p>
        </p:txBody>
      </p:sp>
      <p:sp>
        <p:nvSpPr>
          <p:cNvPr id="4945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8077200" cy="36258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Function</a:t>
            </a:r>
            <a:endParaRPr lang="en-US" sz="3300" dirty="0"/>
          </a:p>
          <a:p>
            <a:pPr lvl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finishes, sorts, labels &amp; ships proteins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like UPS headquarters </a:t>
            </a:r>
          </a:p>
          <a:p>
            <a:pPr>
              <a:lnSpc>
                <a:spcPct val="90000"/>
              </a:lnSpc>
            </a:pPr>
            <a:r>
              <a:rPr lang="en-US" u="sng" dirty="0" smtClean="0"/>
              <a:t>Structure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membrane sacs</a:t>
            </a:r>
            <a:endParaRPr lang="en-US" u="sng" dirty="0">
              <a:solidFill>
                <a:srgbClr val="ED00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0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4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45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45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64" name="Picture 4" descr="AnimalCellfor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4888" y="1595438"/>
            <a:ext cx="71374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565" name="Picture 5" descr="AnimalCell-Golg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4888" y="1592263"/>
            <a:ext cx="7134225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06572" name="Group 12"/>
          <p:cNvGrpSpPr>
            <a:grpSpLocks/>
          </p:cNvGrpSpPr>
          <p:nvPr/>
        </p:nvGrpSpPr>
        <p:grpSpPr bwMode="auto">
          <a:xfrm>
            <a:off x="69850" y="76200"/>
            <a:ext cx="3548063" cy="1912938"/>
            <a:chOff x="36" y="48"/>
            <a:chExt cx="2235" cy="1289"/>
          </a:xfrm>
        </p:grpSpPr>
        <p:sp>
          <p:nvSpPr>
            <p:cNvPr id="706573" name="Line 13"/>
            <p:cNvSpPr>
              <a:spLocks noChangeShapeType="1"/>
            </p:cNvSpPr>
            <p:nvPr/>
          </p:nvSpPr>
          <p:spPr bwMode="auto">
            <a:xfrm flipH="1" flipV="1">
              <a:off x="1962" y="352"/>
              <a:ext cx="130" cy="98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574" name="Text Box 14"/>
            <p:cNvSpPr txBox="1">
              <a:spLocks noChangeArrowheads="1"/>
            </p:cNvSpPr>
            <p:nvPr/>
          </p:nvSpPr>
          <p:spPr bwMode="auto">
            <a:xfrm>
              <a:off x="36" y="48"/>
              <a:ext cx="2235" cy="632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cytoplasm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jelly-like material holding </a:t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/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organelles in place</a:t>
              </a:r>
            </a:p>
          </p:txBody>
        </p:sp>
      </p:grpSp>
      <p:grpSp>
        <p:nvGrpSpPr>
          <p:cNvPr id="706583" name="Group 23"/>
          <p:cNvGrpSpPr>
            <a:grpSpLocks/>
          </p:cNvGrpSpPr>
          <p:nvPr/>
        </p:nvGrpSpPr>
        <p:grpSpPr bwMode="auto">
          <a:xfrm>
            <a:off x="6253163" y="1504950"/>
            <a:ext cx="2795587" cy="1184275"/>
            <a:chOff x="3931" y="948"/>
            <a:chExt cx="1761" cy="746"/>
          </a:xfrm>
        </p:grpSpPr>
        <p:sp>
          <p:nvSpPr>
            <p:cNvPr id="706584" name="Line 24"/>
            <p:cNvSpPr>
              <a:spLocks noChangeShapeType="1"/>
            </p:cNvSpPr>
            <p:nvPr/>
          </p:nvSpPr>
          <p:spPr bwMode="auto">
            <a:xfrm flipV="1">
              <a:off x="3931" y="1149"/>
              <a:ext cx="606" cy="54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585" name="Text Box 25"/>
            <p:cNvSpPr txBox="1">
              <a:spLocks noChangeArrowheads="1"/>
            </p:cNvSpPr>
            <p:nvPr/>
          </p:nvSpPr>
          <p:spPr bwMode="auto">
            <a:xfrm>
              <a:off x="4439" y="948"/>
              <a:ext cx="125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 dirty="0">
                  <a:solidFill>
                    <a:srgbClr val="CC0000"/>
                  </a:solidFill>
                  <a:latin typeface="Arial" charset="0"/>
                </a:rPr>
                <a:t>nucleus</a:t>
              </a:r>
              <a:endParaRPr lang="en-US" sz="2000" b="1" u="sng" dirty="0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protects DNA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dirty="0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controls cell</a:t>
              </a:r>
            </a:p>
          </p:txBody>
        </p:sp>
      </p:grpSp>
      <p:grpSp>
        <p:nvGrpSpPr>
          <p:cNvPr id="706586" name="Group 26"/>
          <p:cNvGrpSpPr>
            <a:grpSpLocks/>
          </p:cNvGrpSpPr>
          <p:nvPr/>
        </p:nvGrpSpPr>
        <p:grpSpPr bwMode="auto">
          <a:xfrm>
            <a:off x="6880225" y="3179763"/>
            <a:ext cx="2174875" cy="1208087"/>
            <a:chOff x="4326" y="2003"/>
            <a:chExt cx="1370" cy="761"/>
          </a:xfrm>
        </p:grpSpPr>
        <p:sp>
          <p:nvSpPr>
            <p:cNvPr id="706587" name="Line 27"/>
            <p:cNvSpPr>
              <a:spLocks noChangeShapeType="1"/>
            </p:cNvSpPr>
            <p:nvPr/>
          </p:nvSpPr>
          <p:spPr bwMode="auto">
            <a:xfrm flipH="1" flipV="1">
              <a:off x="4723" y="2003"/>
              <a:ext cx="102" cy="52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588" name="Line 28"/>
            <p:cNvSpPr>
              <a:spLocks noChangeShapeType="1"/>
            </p:cNvSpPr>
            <p:nvPr/>
          </p:nvSpPr>
          <p:spPr bwMode="auto">
            <a:xfrm flipH="1" flipV="1">
              <a:off x="4373" y="2178"/>
              <a:ext cx="419" cy="27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589" name="Text Box 29"/>
            <p:cNvSpPr txBox="1">
              <a:spLocks noChangeArrowheads="1"/>
            </p:cNvSpPr>
            <p:nvPr/>
          </p:nvSpPr>
          <p:spPr bwMode="auto">
            <a:xfrm>
              <a:off x="4326" y="2365"/>
              <a:ext cx="1370" cy="399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ribosomes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builds proteins</a:t>
              </a:r>
            </a:p>
          </p:txBody>
        </p:sp>
      </p:grpSp>
      <p:grpSp>
        <p:nvGrpSpPr>
          <p:cNvPr id="706590" name="Group 30"/>
          <p:cNvGrpSpPr>
            <a:grpSpLocks/>
          </p:cNvGrpSpPr>
          <p:nvPr/>
        </p:nvGrpSpPr>
        <p:grpSpPr bwMode="auto">
          <a:xfrm>
            <a:off x="3560763" y="3868738"/>
            <a:ext cx="2755900" cy="2557462"/>
            <a:chOff x="2235" y="2437"/>
            <a:chExt cx="1736" cy="1611"/>
          </a:xfrm>
        </p:grpSpPr>
        <p:sp>
          <p:nvSpPr>
            <p:cNvPr id="706591" name="Line 31"/>
            <p:cNvSpPr>
              <a:spLocks noChangeShapeType="1"/>
            </p:cNvSpPr>
            <p:nvPr/>
          </p:nvSpPr>
          <p:spPr bwMode="auto">
            <a:xfrm flipV="1">
              <a:off x="2692" y="2437"/>
              <a:ext cx="464" cy="111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592" name="Line 32"/>
            <p:cNvSpPr>
              <a:spLocks noChangeShapeType="1"/>
            </p:cNvSpPr>
            <p:nvPr/>
          </p:nvSpPr>
          <p:spPr bwMode="auto">
            <a:xfrm flipH="1" flipV="1">
              <a:off x="2373" y="2645"/>
              <a:ext cx="269" cy="87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593" name="Text Box 33"/>
            <p:cNvSpPr txBox="1">
              <a:spLocks noChangeArrowheads="1"/>
            </p:cNvSpPr>
            <p:nvPr/>
          </p:nvSpPr>
          <p:spPr bwMode="auto">
            <a:xfrm>
              <a:off x="2235" y="3457"/>
              <a:ext cx="1736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ER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helps finish proteins</a:t>
              </a: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makes membranes</a:t>
              </a:r>
            </a:p>
          </p:txBody>
        </p:sp>
      </p:grpSp>
      <p:grpSp>
        <p:nvGrpSpPr>
          <p:cNvPr id="706598" name="Group 38"/>
          <p:cNvGrpSpPr>
            <a:grpSpLocks/>
          </p:cNvGrpSpPr>
          <p:nvPr/>
        </p:nvGrpSpPr>
        <p:grpSpPr bwMode="auto">
          <a:xfrm>
            <a:off x="5853113" y="4330700"/>
            <a:ext cx="3189287" cy="1447800"/>
            <a:chOff x="3679" y="2728"/>
            <a:chExt cx="2009" cy="912"/>
          </a:xfrm>
        </p:grpSpPr>
        <p:sp>
          <p:nvSpPr>
            <p:cNvPr id="706596" name="Line 36"/>
            <p:cNvSpPr>
              <a:spLocks noChangeShapeType="1"/>
            </p:cNvSpPr>
            <p:nvPr/>
          </p:nvSpPr>
          <p:spPr bwMode="auto">
            <a:xfrm flipH="1" flipV="1">
              <a:off x="3679" y="2728"/>
              <a:ext cx="443" cy="56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6597" name="Text Box 37"/>
            <p:cNvSpPr txBox="1">
              <a:spLocks noChangeArrowheads="1"/>
            </p:cNvSpPr>
            <p:nvPr/>
          </p:nvSpPr>
          <p:spPr bwMode="auto">
            <a:xfrm>
              <a:off x="4071" y="3049"/>
              <a:ext cx="1617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Golgi apparatus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finishes, packages </a:t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/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&amp; ships proteins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4114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0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065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065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06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06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96900" y="698500"/>
            <a:ext cx="7772400" cy="762000"/>
          </a:xfrm>
        </p:spPr>
        <p:txBody>
          <a:bodyPr/>
          <a:lstStyle/>
          <a:p>
            <a:r>
              <a:rPr lang="en-US" dirty="0" smtClean="0"/>
              <a:t>Mitochondria (p. 60)</a:t>
            </a:r>
            <a:endParaRPr lang="en-US" dirty="0"/>
          </a:p>
        </p:txBody>
      </p:sp>
      <p:sp>
        <p:nvSpPr>
          <p:cNvPr id="719876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77800" y="1371600"/>
            <a:ext cx="8432800" cy="310991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Function</a:t>
            </a:r>
          </a:p>
          <a:p>
            <a:pPr lvl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make ATP energy from cellular respiration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sugar + 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>
                <a:sym typeface="Symbol" pitchFamily="84" charset="2"/>
              </a:rPr>
              <a:t> </a:t>
            </a:r>
            <a:r>
              <a:rPr lang="en-US" dirty="0"/>
              <a:t>ATP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Structure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double membrane</a:t>
            </a:r>
          </a:p>
        </p:txBody>
      </p:sp>
      <p:sp>
        <p:nvSpPr>
          <p:cNvPr id="719878" name="Rectangle 1030"/>
          <p:cNvSpPr>
            <a:spLocks noChangeArrowheads="1"/>
          </p:cNvSpPr>
          <p:nvPr/>
        </p:nvSpPr>
        <p:spPr bwMode="auto">
          <a:xfrm>
            <a:off x="390525" y="5246688"/>
            <a:ext cx="3225800" cy="1006475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000" b="1">
                <a:solidFill>
                  <a:schemeClr val="bg1"/>
                </a:solidFill>
              </a:rPr>
              <a:t>in </a:t>
            </a:r>
            <a:r>
              <a:rPr lang="en-US" sz="3000" b="1" u="sng">
                <a:solidFill>
                  <a:schemeClr val="bg1"/>
                </a:solidFill>
              </a:rPr>
              <a:t>both</a:t>
            </a:r>
            <a:r>
              <a:rPr lang="en-US" sz="3000" b="1">
                <a:solidFill>
                  <a:schemeClr val="bg1"/>
                </a:solidFill>
              </a:rPr>
              <a:t> animal &amp; plant cells</a:t>
            </a:r>
          </a:p>
        </p:txBody>
      </p:sp>
      <p:pic>
        <p:nvPicPr>
          <p:cNvPr id="16386" name="Picture 2" descr="http://micro.magnet.fsu.edu/cells/mitochondria/images/mitochondriafigure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581400"/>
            <a:ext cx="28194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785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8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98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6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1682" name="Picture 2" descr="AnimalCellforP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4888" y="1712913"/>
            <a:ext cx="713740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1684" name="Picture 4" descr="AnimalCell-mitochond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18" t="29411" r="17273" b="16470"/>
          <a:stretch>
            <a:fillRect/>
          </a:stretch>
        </p:blipFill>
        <p:spPr bwMode="auto">
          <a:xfrm>
            <a:off x="1008063" y="1725613"/>
            <a:ext cx="7134225" cy="420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11685" name="Group 5"/>
          <p:cNvGrpSpPr>
            <a:grpSpLocks/>
          </p:cNvGrpSpPr>
          <p:nvPr/>
        </p:nvGrpSpPr>
        <p:grpSpPr bwMode="auto">
          <a:xfrm>
            <a:off x="4860928" y="685800"/>
            <a:ext cx="2281238" cy="1330325"/>
            <a:chOff x="3062" y="432"/>
            <a:chExt cx="1437" cy="838"/>
          </a:xfrm>
        </p:grpSpPr>
        <p:sp>
          <p:nvSpPr>
            <p:cNvPr id="711686" name="Line 6"/>
            <p:cNvSpPr>
              <a:spLocks noChangeShapeType="1"/>
            </p:cNvSpPr>
            <p:nvPr/>
          </p:nvSpPr>
          <p:spPr bwMode="auto">
            <a:xfrm flipV="1">
              <a:off x="3062" y="678"/>
              <a:ext cx="905" cy="592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687" name="Text Box 7"/>
            <p:cNvSpPr txBox="1">
              <a:spLocks noChangeArrowheads="1"/>
            </p:cNvSpPr>
            <p:nvPr/>
          </p:nvSpPr>
          <p:spPr bwMode="auto">
            <a:xfrm>
              <a:off x="3374" y="432"/>
              <a:ext cx="1125" cy="18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9144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 dirty="0" smtClean="0">
                  <a:solidFill>
                    <a:srgbClr val="CC0000"/>
                  </a:solidFill>
                  <a:latin typeface="Arial" charset="0"/>
                </a:rPr>
                <a:t>lysosome</a:t>
              </a:r>
              <a:endParaRPr lang="en-US" sz="2000" b="1" u="sng" dirty="0">
                <a:solidFill>
                  <a:srgbClr val="0F116A"/>
                </a:solidFill>
                <a:latin typeface="Arial" charset="0"/>
              </a:endParaRPr>
            </a:p>
          </p:txBody>
        </p:sp>
      </p:grpSp>
      <p:grpSp>
        <p:nvGrpSpPr>
          <p:cNvPr id="711691" name="Group 11"/>
          <p:cNvGrpSpPr>
            <a:grpSpLocks/>
          </p:cNvGrpSpPr>
          <p:nvPr/>
        </p:nvGrpSpPr>
        <p:grpSpPr bwMode="auto">
          <a:xfrm>
            <a:off x="1598613" y="220153"/>
            <a:ext cx="1741488" cy="1768985"/>
            <a:chOff x="1007" y="145"/>
            <a:chExt cx="1097" cy="1192"/>
          </a:xfrm>
        </p:grpSpPr>
        <p:sp>
          <p:nvSpPr>
            <p:cNvPr id="711692" name="Line 12"/>
            <p:cNvSpPr>
              <a:spLocks noChangeShapeType="1"/>
            </p:cNvSpPr>
            <p:nvPr/>
          </p:nvSpPr>
          <p:spPr bwMode="auto">
            <a:xfrm flipH="1" flipV="1">
              <a:off x="1962" y="352"/>
              <a:ext cx="130" cy="98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693" name="Text Box 13"/>
            <p:cNvSpPr txBox="1">
              <a:spLocks noChangeArrowheads="1"/>
            </p:cNvSpPr>
            <p:nvPr/>
          </p:nvSpPr>
          <p:spPr bwMode="auto">
            <a:xfrm>
              <a:off x="1007" y="145"/>
              <a:ext cx="1097" cy="197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9144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 dirty="0" smtClean="0">
                  <a:solidFill>
                    <a:srgbClr val="CC0000"/>
                  </a:solidFill>
                  <a:latin typeface="Arial" charset="0"/>
                </a:rPr>
                <a:t>cytoplasm</a:t>
              </a:r>
              <a:endParaRPr lang="en-US" sz="2000" b="1" u="sng" dirty="0">
                <a:solidFill>
                  <a:srgbClr val="0F116A"/>
                </a:solidFill>
                <a:latin typeface="Arial" charset="0"/>
              </a:endParaRPr>
            </a:p>
          </p:txBody>
        </p:sp>
      </p:grpSp>
      <p:grpSp>
        <p:nvGrpSpPr>
          <p:cNvPr id="711703" name="Group 23"/>
          <p:cNvGrpSpPr>
            <a:grpSpLocks/>
          </p:cNvGrpSpPr>
          <p:nvPr/>
        </p:nvGrpSpPr>
        <p:grpSpPr bwMode="auto">
          <a:xfrm>
            <a:off x="88900" y="2955925"/>
            <a:ext cx="2417763" cy="2108200"/>
            <a:chOff x="56" y="1862"/>
            <a:chExt cx="1523" cy="1328"/>
          </a:xfrm>
        </p:grpSpPr>
        <p:sp>
          <p:nvSpPr>
            <p:cNvPr id="711699" name="Line 19"/>
            <p:cNvSpPr>
              <a:spLocks noChangeShapeType="1"/>
            </p:cNvSpPr>
            <p:nvPr/>
          </p:nvSpPr>
          <p:spPr bwMode="auto">
            <a:xfrm flipV="1">
              <a:off x="249" y="1862"/>
              <a:ext cx="1151" cy="967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701" name="Line 21"/>
            <p:cNvSpPr>
              <a:spLocks noChangeShapeType="1"/>
            </p:cNvSpPr>
            <p:nvPr/>
          </p:nvSpPr>
          <p:spPr bwMode="auto">
            <a:xfrm flipV="1">
              <a:off x="432" y="2470"/>
              <a:ext cx="701" cy="151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700" name="Text Box 20"/>
            <p:cNvSpPr txBox="1">
              <a:spLocks noChangeArrowheads="1"/>
            </p:cNvSpPr>
            <p:nvPr/>
          </p:nvSpPr>
          <p:spPr bwMode="auto">
            <a:xfrm>
              <a:off x="56" y="2599"/>
              <a:ext cx="1523" cy="591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>
                  <a:solidFill>
                    <a:srgbClr val="CC0000"/>
                  </a:solidFill>
                  <a:latin typeface="Arial" charset="0"/>
                </a:rPr>
                <a:t>mitochondria</a:t>
              </a:r>
              <a:endParaRPr lang="en-US" sz="2000" b="1" u="sng">
                <a:solidFill>
                  <a:srgbClr val="0F116A"/>
                </a:solidFill>
                <a:latin typeface="Arial" charset="0"/>
              </a:endParaRPr>
            </a:p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make ATP energy </a:t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/>
              </a:r>
              <a:b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</a:br>
              <a:r>
                <a:rPr lang="en-US" sz="2000" b="1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from sugar + O</a:t>
              </a:r>
              <a:r>
                <a:rPr lang="en-US" sz="2000" b="1" baseline="-25000">
                  <a:solidFill>
                    <a:srgbClr val="0F116A"/>
                  </a:solidFill>
                  <a:latin typeface="Arial" charset="0"/>
                  <a:sym typeface="Wingdings" pitchFamily="84" charset="2"/>
                </a:rPr>
                <a:t>2</a:t>
              </a:r>
              <a:endParaRPr lang="en-US" sz="2000" b="1">
                <a:solidFill>
                  <a:srgbClr val="0F116A"/>
                </a:solidFill>
                <a:latin typeface="Arial" charset="0"/>
                <a:sym typeface="Wingdings" pitchFamily="84" charset="2"/>
              </a:endParaRPr>
            </a:p>
          </p:txBody>
        </p:sp>
      </p:grpSp>
      <p:grpSp>
        <p:nvGrpSpPr>
          <p:cNvPr id="17" name="Group 30"/>
          <p:cNvGrpSpPr>
            <a:grpSpLocks/>
          </p:cNvGrpSpPr>
          <p:nvPr/>
        </p:nvGrpSpPr>
        <p:grpSpPr bwMode="auto">
          <a:xfrm>
            <a:off x="3559419" y="4114804"/>
            <a:ext cx="1462088" cy="1931989"/>
            <a:chOff x="2235" y="2437"/>
            <a:chExt cx="921" cy="1217"/>
          </a:xfrm>
        </p:grpSpPr>
        <p:sp>
          <p:nvSpPr>
            <p:cNvPr id="18" name="Line 31"/>
            <p:cNvSpPr>
              <a:spLocks noChangeShapeType="1"/>
            </p:cNvSpPr>
            <p:nvPr/>
          </p:nvSpPr>
          <p:spPr bwMode="auto">
            <a:xfrm flipV="1">
              <a:off x="2692" y="2437"/>
              <a:ext cx="464" cy="111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32"/>
            <p:cNvSpPr>
              <a:spLocks noChangeShapeType="1"/>
            </p:cNvSpPr>
            <p:nvPr/>
          </p:nvSpPr>
          <p:spPr bwMode="auto">
            <a:xfrm flipH="1" flipV="1">
              <a:off x="2373" y="2645"/>
              <a:ext cx="269" cy="87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Text Box 33"/>
            <p:cNvSpPr txBox="1">
              <a:spLocks noChangeArrowheads="1"/>
            </p:cNvSpPr>
            <p:nvPr/>
          </p:nvSpPr>
          <p:spPr bwMode="auto">
            <a:xfrm>
              <a:off x="2235" y="3457"/>
              <a:ext cx="639" cy="197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 algn="ctr"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 dirty="0" smtClean="0">
                  <a:solidFill>
                    <a:srgbClr val="CC0000"/>
                  </a:solidFill>
                  <a:latin typeface="Arial" charset="0"/>
                </a:rPr>
                <a:t>ER</a:t>
              </a:r>
              <a:endParaRPr lang="en-US" sz="2000" b="1" u="sng" dirty="0">
                <a:solidFill>
                  <a:srgbClr val="0F116A"/>
                </a:solidFill>
                <a:latin typeface="Arial" charset="0"/>
              </a:endParaRPr>
            </a:p>
          </p:txBody>
        </p:sp>
      </p:grpSp>
      <p:grpSp>
        <p:nvGrpSpPr>
          <p:cNvPr id="21" name="Group 38"/>
          <p:cNvGrpSpPr>
            <a:grpSpLocks/>
          </p:cNvGrpSpPr>
          <p:nvPr/>
        </p:nvGrpSpPr>
        <p:grpSpPr bwMode="auto">
          <a:xfrm>
            <a:off x="6248493" y="4365440"/>
            <a:ext cx="2566987" cy="1350963"/>
            <a:chOff x="3665" y="2728"/>
            <a:chExt cx="1617" cy="851"/>
          </a:xfrm>
        </p:grpSpPr>
        <p:sp>
          <p:nvSpPr>
            <p:cNvPr id="22" name="Line 36"/>
            <p:cNvSpPr>
              <a:spLocks noChangeShapeType="1"/>
            </p:cNvSpPr>
            <p:nvPr/>
          </p:nvSpPr>
          <p:spPr bwMode="auto">
            <a:xfrm flipH="1" flipV="1">
              <a:off x="3679" y="2728"/>
              <a:ext cx="322" cy="654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Text Box 37"/>
            <p:cNvSpPr txBox="1">
              <a:spLocks noChangeArrowheads="1"/>
            </p:cNvSpPr>
            <p:nvPr/>
          </p:nvSpPr>
          <p:spPr bwMode="auto">
            <a:xfrm>
              <a:off x="3665" y="3382"/>
              <a:ext cx="1617" cy="197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 dirty="0">
                  <a:solidFill>
                    <a:srgbClr val="CC0000"/>
                  </a:solidFill>
                  <a:latin typeface="Arial" charset="0"/>
                </a:rPr>
                <a:t>Golgi </a:t>
              </a:r>
              <a:r>
                <a:rPr lang="en-US" sz="2000" b="1" u="sng" dirty="0" smtClean="0">
                  <a:solidFill>
                    <a:srgbClr val="CC0000"/>
                  </a:solidFill>
                  <a:latin typeface="Arial" charset="0"/>
                </a:rPr>
                <a:t>apparatus</a:t>
              </a:r>
              <a:endParaRPr lang="en-US" sz="2000" b="1" u="sng" dirty="0">
                <a:solidFill>
                  <a:srgbClr val="0F116A"/>
                </a:solidFill>
                <a:latin typeface="Arial" charset="0"/>
              </a:endParaRPr>
            </a:p>
          </p:txBody>
        </p:sp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6643324" y="1423713"/>
            <a:ext cx="2043112" cy="1184275"/>
            <a:chOff x="3931" y="948"/>
            <a:chExt cx="1287" cy="746"/>
          </a:xfrm>
        </p:grpSpPr>
        <p:sp>
          <p:nvSpPr>
            <p:cNvPr id="25" name="Line 24"/>
            <p:cNvSpPr>
              <a:spLocks noChangeShapeType="1"/>
            </p:cNvSpPr>
            <p:nvPr/>
          </p:nvSpPr>
          <p:spPr bwMode="auto">
            <a:xfrm flipV="1">
              <a:off x="3931" y="1149"/>
              <a:ext cx="606" cy="54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Text Box 25"/>
            <p:cNvSpPr txBox="1">
              <a:spLocks noChangeArrowheads="1"/>
            </p:cNvSpPr>
            <p:nvPr/>
          </p:nvSpPr>
          <p:spPr bwMode="auto">
            <a:xfrm>
              <a:off x="4439" y="948"/>
              <a:ext cx="779" cy="18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 dirty="0" smtClean="0">
                  <a:solidFill>
                    <a:srgbClr val="CC0000"/>
                  </a:solidFill>
                  <a:latin typeface="Arial" charset="0"/>
                </a:rPr>
                <a:t>nucleus</a:t>
              </a:r>
              <a:endParaRPr lang="en-US" sz="2000" b="1" u="sng" dirty="0">
                <a:solidFill>
                  <a:srgbClr val="0F116A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10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11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1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1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1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875" name="Rectangle 1027"/>
          <p:cNvSpPr>
            <a:spLocks noGrp="1" noChangeArrowheads="1"/>
          </p:cNvSpPr>
          <p:nvPr>
            <p:ph type="title"/>
          </p:nvPr>
        </p:nvSpPr>
        <p:spPr>
          <a:xfrm>
            <a:off x="596900" y="698500"/>
            <a:ext cx="7772400" cy="762000"/>
          </a:xfrm>
        </p:spPr>
        <p:txBody>
          <a:bodyPr/>
          <a:lstStyle/>
          <a:p>
            <a:r>
              <a:rPr lang="en-US" dirty="0" smtClean="0"/>
              <a:t>Chloroplast</a:t>
            </a:r>
            <a:endParaRPr lang="en-US" dirty="0"/>
          </a:p>
        </p:txBody>
      </p:sp>
      <p:sp>
        <p:nvSpPr>
          <p:cNvPr id="719876" name="Rectangle 1028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177800" y="1371600"/>
            <a:ext cx="8432800" cy="3109913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Function</a:t>
            </a:r>
          </a:p>
          <a:p>
            <a:pPr lvl="1"/>
            <a:r>
              <a:rPr lang="en-US" dirty="0" smtClean="0"/>
              <a:t>use </a:t>
            </a:r>
            <a:r>
              <a:rPr lang="en-US" dirty="0"/>
              <a:t>energy from sunlight to make </a:t>
            </a:r>
            <a:r>
              <a:rPr lang="en-US" dirty="0" smtClean="0"/>
              <a:t>sugar </a:t>
            </a:r>
            <a:endParaRPr lang="en-US" dirty="0"/>
          </a:p>
          <a:p>
            <a:pPr lvl="2"/>
            <a:r>
              <a:rPr lang="en-US" sz="2800" u="sng" dirty="0">
                <a:solidFill>
                  <a:srgbClr val="008000"/>
                </a:solidFill>
              </a:rPr>
              <a:t>photosynthesis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dirty="0" smtClean="0"/>
              <a:t>Structure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double membrane</a:t>
            </a:r>
          </a:p>
        </p:txBody>
      </p:sp>
      <p:sp>
        <p:nvSpPr>
          <p:cNvPr id="719878" name="Rectangle 1030"/>
          <p:cNvSpPr>
            <a:spLocks noChangeArrowheads="1"/>
          </p:cNvSpPr>
          <p:nvPr/>
        </p:nvSpPr>
        <p:spPr bwMode="auto">
          <a:xfrm>
            <a:off x="390525" y="5246688"/>
            <a:ext cx="3225800" cy="553998"/>
          </a:xfrm>
          <a:prstGeom prst="rect">
            <a:avLst/>
          </a:prstGeom>
          <a:solidFill>
            <a:srgbClr val="CC0000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/>
            <a:r>
              <a:rPr lang="en-US" sz="3000" b="1" dirty="0" smtClean="0">
                <a:solidFill>
                  <a:schemeClr val="bg1"/>
                </a:solidFill>
              </a:rPr>
              <a:t>Plant Cells only!!!</a:t>
            </a:r>
            <a:endParaRPr lang="en-US" sz="3000" b="1" dirty="0">
              <a:solidFill>
                <a:schemeClr val="bg1"/>
              </a:solidFill>
            </a:endParaRPr>
          </a:p>
        </p:txBody>
      </p:sp>
      <p:pic>
        <p:nvPicPr>
          <p:cNvPr id="17410" name="Picture 2" descr="http://pc8-27.edus.uwindsor.ca/samples/WebSite/chloropla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08425"/>
            <a:ext cx="501967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513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8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76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Mitochondria are in both cells</a:t>
            </a:r>
            <a:r>
              <a:rPr lang="en-US" i="1"/>
              <a:t>!!</a:t>
            </a:r>
            <a:endParaRPr lang="en-US"/>
          </a:p>
        </p:txBody>
      </p:sp>
      <p:pic>
        <p:nvPicPr>
          <p:cNvPr id="6737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99" r="27000" b="13187"/>
          <a:stretch>
            <a:fillRect/>
          </a:stretch>
        </p:blipFill>
        <p:spPr bwMode="auto">
          <a:xfrm>
            <a:off x="212725" y="1955800"/>
            <a:ext cx="47625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379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4886325" y="1368425"/>
            <a:ext cx="4435475" cy="551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3798" name="Oval 6"/>
          <p:cNvSpPr>
            <a:spLocks noChangeArrowheads="1"/>
          </p:cNvSpPr>
          <p:nvPr/>
        </p:nvSpPr>
        <p:spPr bwMode="auto">
          <a:xfrm>
            <a:off x="1495425" y="4683125"/>
            <a:ext cx="1204913" cy="1177925"/>
          </a:xfrm>
          <a:prstGeom prst="ellips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0" name="Oval 8"/>
          <p:cNvSpPr>
            <a:spLocks noChangeArrowheads="1"/>
          </p:cNvSpPr>
          <p:nvPr/>
        </p:nvSpPr>
        <p:spPr bwMode="auto">
          <a:xfrm>
            <a:off x="6376988" y="3870325"/>
            <a:ext cx="1019175" cy="996950"/>
          </a:xfrm>
          <a:prstGeom prst="ellipse">
            <a:avLst/>
          </a:prstGeom>
          <a:noFill/>
          <a:ln w="635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73801" name="Rectangle 9"/>
          <p:cNvSpPr>
            <a:spLocks noChangeArrowheads="1"/>
          </p:cNvSpPr>
          <p:nvPr/>
        </p:nvSpPr>
        <p:spPr bwMode="auto">
          <a:xfrm>
            <a:off x="1314450" y="1333500"/>
            <a:ext cx="2776538" cy="6413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CC0000"/>
                </a:solidFill>
              </a:rPr>
              <a:t>animal cells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673802" name="Rectangle 10"/>
          <p:cNvSpPr>
            <a:spLocks noChangeArrowheads="1"/>
          </p:cNvSpPr>
          <p:nvPr/>
        </p:nvSpPr>
        <p:spPr bwMode="auto">
          <a:xfrm>
            <a:off x="5838825" y="1333500"/>
            <a:ext cx="2420938" cy="641350"/>
          </a:xfrm>
          <a:prstGeom prst="rect">
            <a:avLst/>
          </a:prstGeom>
          <a:solidFill>
            <a:srgbClr val="FFEA18"/>
          </a:solidFill>
          <a:ln>
            <a:noFill/>
          </a:ln>
          <a:effectLst>
            <a:outerShdw dist="35921" dir="2700000" algn="ctr" rotWithShape="0">
              <a:srgbClr val="808080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0E6616"/>
                </a:solidFill>
              </a:rPr>
              <a:t>plant cells</a:t>
            </a:r>
          </a:p>
        </p:txBody>
      </p:sp>
      <p:grpSp>
        <p:nvGrpSpPr>
          <p:cNvPr id="673812" name="Group 20"/>
          <p:cNvGrpSpPr>
            <a:grpSpLocks/>
          </p:cNvGrpSpPr>
          <p:nvPr/>
        </p:nvGrpSpPr>
        <p:grpSpPr bwMode="auto">
          <a:xfrm>
            <a:off x="2697163" y="4832350"/>
            <a:ext cx="3968750" cy="1112838"/>
            <a:chOff x="1699" y="3044"/>
            <a:chExt cx="2500" cy="701"/>
          </a:xfrm>
        </p:grpSpPr>
        <p:grpSp>
          <p:nvGrpSpPr>
            <p:cNvPr id="673806" name="Group 14"/>
            <p:cNvGrpSpPr>
              <a:grpSpLocks/>
            </p:cNvGrpSpPr>
            <p:nvPr/>
          </p:nvGrpSpPr>
          <p:grpSpPr bwMode="auto">
            <a:xfrm>
              <a:off x="1699" y="3044"/>
              <a:ext cx="2500" cy="490"/>
              <a:chOff x="1699" y="3160"/>
              <a:chExt cx="2408" cy="374"/>
            </a:xfrm>
          </p:grpSpPr>
          <p:sp>
            <p:nvSpPr>
              <p:cNvPr id="673804" name="Line 12"/>
              <p:cNvSpPr>
                <a:spLocks noChangeShapeType="1"/>
              </p:cNvSpPr>
              <p:nvPr/>
            </p:nvSpPr>
            <p:spPr bwMode="auto">
              <a:xfrm>
                <a:off x="1699" y="3408"/>
                <a:ext cx="508" cy="126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73805" name="Line 13"/>
              <p:cNvSpPr>
                <a:spLocks noChangeShapeType="1"/>
              </p:cNvSpPr>
              <p:nvPr/>
            </p:nvSpPr>
            <p:spPr bwMode="auto">
              <a:xfrm flipV="1">
                <a:off x="3841" y="3160"/>
                <a:ext cx="266" cy="307"/>
              </a:xfrm>
              <a:prstGeom prst="line">
                <a:avLst/>
              </a:prstGeom>
              <a:noFill/>
              <a:ln w="571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73803" name="Rectangle 11"/>
            <p:cNvSpPr>
              <a:spLocks noChangeArrowheads="1"/>
            </p:cNvSpPr>
            <p:nvPr/>
          </p:nvSpPr>
          <p:spPr bwMode="auto">
            <a:xfrm>
              <a:off x="1972" y="3341"/>
              <a:ext cx="1940" cy="404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600" b="1">
                  <a:solidFill>
                    <a:srgbClr val="000000"/>
                  </a:solidFill>
                </a:rPr>
                <a:t>mitochondria</a:t>
              </a:r>
              <a:endParaRPr lang="en-US" sz="3600" b="1">
                <a:solidFill>
                  <a:srgbClr val="0E6616"/>
                </a:solidFill>
              </a:endParaRPr>
            </a:p>
          </p:txBody>
        </p:sp>
      </p:grpSp>
      <p:sp>
        <p:nvSpPr>
          <p:cNvPr id="673807" name="Oval 15"/>
          <p:cNvSpPr>
            <a:spLocks noChangeArrowheads="1"/>
          </p:cNvSpPr>
          <p:nvPr/>
        </p:nvSpPr>
        <p:spPr bwMode="auto">
          <a:xfrm>
            <a:off x="7329488" y="3751263"/>
            <a:ext cx="1019175" cy="996950"/>
          </a:xfrm>
          <a:prstGeom prst="ellipse">
            <a:avLst/>
          </a:prstGeom>
          <a:noFill/>
          <a:ln w="635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73813" name="Group 21"/>
          <p:cNvGrpSpPr>
            <a:grpSpLocks/>
          </p:cNvGrpSpPr>
          <p:nvPr/>
        </p:nvGrpSpPr>
        <p:grpSpPr bwMode="auto">
          <a:xfrm>
            <a:off x="6407150" y="4746625"/>
            <a:ext cx="2647950" cy="1614488"/>
            <a:chOff x="4036" y="2990"/>
            <a:chExt cx="1668" cy="1017"/>
          </a:xfrm>
        </p:grpSpPr>
        <p:sp>
          <p:nvSpPr>
            <p:cNvPr id="673811" name="Line 19"/>
            <p:cNvSpPr>
              <a:spLocks noChangeShapeType="1"/>
            </p:cNvSpPr>
            <p:nvPr/>
          </p:nvSpPr>
          <p:spPr bwMode="auto">
            <a:xfrm flipV="1">
              <a:off x="4911" y="2990"/>
              <a:ext cx="51" cy="685"/>
            </a:xfrm>
            <a:prstGeom prst="line">
              <a:avLst/>
            </a:prstGeom>
            <a:noFill/>
            <a:ln w="571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3808" name="Rectangle 16"/>
            <p:cNvSpPr>
              <a:spLocks noChangeArrowheads="1"/>
            </p:cNvSpPr>
            <p:nvPr/>
          </p:nvSpPr>
          <p:spPr bwMode="auto">
            <a:xfrm>
              <a:off x="4036" y="3603"/>
              <a:ext cx="1668" cy="404"/>
            </a:xfrm>
            <a:prstGeom prst="rect">
              <a:avLst/>
            </a:prstGeom>
            <a:solidFill>
              <a:srgbClr val="FFEA18"/>
            </a:solidFill>
            <a:ln>
              <a:noFill/>
            </a:ln>
            <a:effectLst>
              <a:outerShdw dist="35921" dir="2700000" algn="ctr" rotWithShape="0">
                <a:srgbClr val="808080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sz="3600" b="1">
                  <a:solidFill>
                    <a:srgbClr val="008000"/>
                  </a:solidFill>
                </a:rPr>
                <a:t>chloroplast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24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7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73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7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3800" grpId="0" animBg="1"/>
      <p:bldP spid="67380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Compare/Contrast Mitochondria and Chloroplasts (top of p. 61)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0284699"/>
              </p:ext>
            </p:extLst>
          </p:nvPr>
        </p:nvGraphicFramePr>
        <p:xfrm>
          <a:off x="381000" y="1752600"/>
          <a:ext cx="7620000" cy="43434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13976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Chloroplasts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Mitochondria</a:t>
                      </a:r>
                      <a:endParaRPr lang="en-US" dirty="0"/>
                    </a:p>
                  </a:txBody>
                  <a:tcPr/>
                </a:tc>
              </a:tr>
              <a:tr h="1397629">
                <a:tc>
                  <a:txBody>
                    <a:bodyPr/>
                    <a:lstStyle/>
                    <a:p>
                      <a:r>
                        <a:rPr lang="en-US" dirty="0" smtClean="0"/>
                        <a:t>Similarity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 Membrane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Double Membrane</a:t>
                      </a:r>
                    </a:p>
                  </a:txBody>
                  <a:tcPr/>
                </a:tc>
              </a:tr>
              <a:tr h="1548143">
                <a:tc>
                  <a:txBody>
                    <a:bodyPr/>
                    <a:lstStyle/>
                    <a:p>
                      <a:r>
                        <a:rPr lang="en-US" dirty="0" smtClean="0"/>
                        <a:t>Difference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Capture sunlight to make sugar</a:t>
                      </a:r>
                    </a:p>
                    <a:p>
                      <a:r>
                        <a:rPr lang="en-US" dirty="0" smtClean="0"/>
                        <a:t>Present in plants only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Break down sugar to make ATP</a:t>
                      </a:r>
                    </a:p>
                    <a:p>
                      <a:r>
                        <a:rPr lang="en-US" dirty="0" smtClean="0"/>
                        <a:t> Present in plants </a:t>
                      </a:r>
                      <a:r>
                        <a:rPr lang="en-US" smtClean="0"/>
                        <a:t>and animals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092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 smtClean="0"/>
              <a:t>Plant Structure</a:t>
            </a:r>
          </a:p>
        </p:txBody>
      </p:sp>
      <p:sp>
        <p:nvSpPr>
          <p:cNvPr id="123597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1"/>
            <a:ext cx="8458200" cy="2209800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US" sz="2800" b="1" dirty="0" smtClean="0"/>
              <a:t>Cell Wall</a:t>
            </a:r>
          </a:p>
          <a:p>
            <a:pPr indent="0">
              <a:buNone/>
            </a:pPr>
            <a:r>
              <a:rPr lang="en-US" sz="2800" dirty="0" smtClean="0"/>
              <a:t>Function:  helps the cell to maintain its shape</a:t>
            </a:r>
            <a:r>
              <a:rPr lang="en-US" sz="2800" dirty="0"/>
              <a:t> </a:t>
            </a:r>
            <a:endParaRPr lang="en-US" sz="2800" dirty="0" smtClean="0"/>
          </a:p>
          <a:p>
            <a:pPr indent="0">
              <a:buNone/>
            </a:pPr>
            <a:r>
              <a:rPr lang="en-US" sz="2800" dirty="0" smtClean="0"/>
              <a:t>Structure:  Rigid, made of cellulose</a:t>
            </a:r>
            <a:endParaRPr lang="en-US" sz="2800" dirty="0"/>
          </a:p>
          <a:p>
            <a:pPr marL="800100" indent="-457200"/>
            <a:endParaRPr lang="en-US" sz="28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04800" y="3581400"/>
            <a:ext cx="4495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800" b="1" dirty="0" smtClean="0"/>
              <a:t>Large Central Vacuole</a:t>
            </a:r>
          </a:p>
          <a:p>
            <a:pPr lvl="1"/>
            <a:r>
              <a:rPr lang="en-US" sz="2800" dirty="0" smtClean="0"/>
              <a:t>Function:  Stores water and provides additional support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 </a:t>
            </a:r>
            <a:endParaRPr lang="en-US" sz="2400" b="1" dirty="0" smtClean="0"/>
          </a:p>
          <a:p>
            <a:endParaRPr lang="en-US" dirty="0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5562600" y="2970271"/>
            <a:ext cx="3060700" cy="3806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4256086" y="5486147"/>
            <a:ext cx="1925638" cy="711201"/>
            <a:chOff x="-1408" y="5280"/>
            <a:chExt cx="1213" cy="448"/>
          </a:xfrm>
        </p:grpSpPr>
        <p:sp>
          <p:nvSpPr>
            <p:cNvPr id="9" name="Line 9"/>
            <p:cNvSpPr>
              <a:spLocks noChangeShapeType="1"/>
            </p:cNvSpPr>
            <p:nvPr/>
          </p:nvSpPr>
          <p:spPr bwMode="auto">
            <a:xfrm flipH="1">
              <a:off x="-975" y="5280"/>
              <a:ext cx="780" cy="23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-1408" y="5544"/>
              <a:ext cx="866" cy="184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9144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 dirty="0">
                  <a:solidFill>
                    <a:srgbClr val="CC0000"/>
                  </a:solidFill>
                  <a:latin typeface="Arial" charset="0"/>
                </a:rPr>
                <a:t>cell </a:t>
              </a:r>
              <a:r>
                <a:rPr lang="en-US" sz="2000" b="1" u="sng" dirty="0" smtClean="0">
                  <a:solidFill>
                    <a:srgbClr val="CC0000"/>
                  </a:solidFill>
                  <a:latin typeface="Arial" charset="0"/>
                </a:rPr>
                <a:t>wall</a:t>
              </a:r>
              <a:endParaRPr lang="en-US" sz="2000" b="1" u="sng" dirty="0">
                <a:solidFill>
                  <a:srgbClr val="0F116A"/>
                </a:solidFill>
                <a:latin typeface="Arial" charset="0"/>
              </a:endParaRPr>
            </a:p>
          </p:txBody>
        </p:sp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7092949" y="3089184"/>
            <a:ext cx="2051050" cy="1622425"/>
            <a:chOff x="3062" y="248"/>
            <a:chExt cx="1292" cy="1022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V="1">
              <a:off x="3062" y="432"/>
              <a:ext cx="730" cy="838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Text Box 7"/>
            <p:cNvSpPr txBox="1">
              <a:spLocks noChangeArrowheads="1"/>
            </p:cNvSpPr>
            <p:nvPr/>
          </p:nvSpPr>
          <p:spPr bwMode="auto">
            <a:xfrm>
              <a:off x="3229" y="248"/>
              <a:ext cx="1125" cy="197"/>
            </a:xfrm>
            <a:prstGeom prst="rect">
              <a:avLst/>
            </a:prstGeom>
            <a:solidFill>
              <a:schemeClr val="bg2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9144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 dirty="0" smtClean="0">
                  <a:solidFill>
                    <a:srgbClr val="CC0000"/>
                  </a:solidFill>
                  <a:latin typeface="Arial" charset="0"/>
                </a:rPr>
                <a:t> Vacuole</a:t>
              </a:r>
              <a:endParaRPr lang="en-US" sz="2000" b="1" u="sng" dirty="0">
                <a:solidFill>
                  <a:srgbClr val="0F116A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8471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2000250" cy="838200"/>
          </a:xfrm>
        </p:spPr>
        <p:txBody>
          <a:bodyPr/>
          <a:lstStyle/>
          <a:p>
            <a:pPr eaLnBrk="1" hangingPunct="1"/>
            <a:r>
              <a:rPr lang="en-US" smtClean="0"/>
              <a:t>Tissue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295400"/>
            <a:ext cx="8629650" cy="1066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600" smtClean="0"/>
              <a:t>  </a:t>
            </a:r>
            <a:r>
              <a:rPr lang="en-US" sz="2800" smtClean="0"/>
              <a:t>Group of similar cells that perform a particular function..</a:t>
            </a:r>
          </a:p>
        </p:txBody>
      </p:sp>
      <p:pic>
        <p:nvPicPr>
          <p:cNvPr id="89094" name="Picture 6" descr="mus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62200"/>
            <a:ext cx="312420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5" name="Picture 7" descr="nervous_tissu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400550"/>
            <a:ext cx="2514600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6" name="Picture 8" descr="cartil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362200"/>
            <a:ext cx="2605088" cy="208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9097" name="Picture 9" descr="cheek_cell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0" y="4491038"/>
            <a:ext cx="2528888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8" name="Text Box 10"/>
          <p:cNvSpPr txBox="1">
            <a:spLocks noChangeArrowheads="1"/>
          </p:cNvSpPr>
          <p:nvPr/>
        </p:nvSpPr>
        <p:spPr bwMode="auto">
          <a:xfrm>
            <a:off x="381000" y="2438400"/>
            <a:ext cx="2209800" cy="3698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Connective</a:t>
            </a: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3124200" y="2438400"/>
            <a:ext cx="99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Muscle</a:t>
            </a: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6424613" y="4684713"/>
            <a:ext cx="1143000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Nerves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2590800" y="4662488"/>
            <a:ext cx="1676400" cy="369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800" b="1">
                <a:latin typeface="Arial" pitchFamily="34" charset="0"/>
              </a:rPr>
              <a:t>Epithelial</a:t>
            </a:r>
          </a:p>
        </p:txBody>
      </p:sp>
    </p:spTree>
    <p:extLst>
      <p:ext uri="{BB962C8B-B14F-4D97-AF65-F5344CB8AC3E}">
        <p14:creationId xmlns:p14="http://schemas.microsoft.com/office/powerpoint/2010/main" val="20709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90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9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90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4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8" grpId="0" animBg="1"/>
      <p:bldP spid="89099" grpId="0" animBg="1"/>
      <p:bldP spid="89100" grpId="0" animBg="1"/>
      <p:bldP spid="8910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8066" name="Picture 102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9" r="27000" b="3796"/>
          <a:stretch>
            <a:fillRect/>
          </a:stretch>
        </p:blipFill>
        <p:spPr bwMode="auto">
          <a:xfrm>
            <a:off x="2271713" y="247650"/>
            <a:ext cx="5254625" cy="653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28067" name="Group 1027"/>
          <p:cNvGrpSpPr>
            <a:grpSpLocks/>
          </p:cNvGrpSpPr>
          <p:nvPr/>
        </p:nvGrpSpPr>
        <p:grpSpPr bwMode="auto">
          <a:xfrm>
            <a:off x="5249070" y="1485473"/>
            <a:ext cx="3686175" cy="1562100"/>
            <a:chOff x="3307" y="1664"/>
            <a:chExt cx="2322" cy="984"/>
          </a:xfrm>
        </p:grpSpPr>
        <p:sp>
          <p:nvSpPr>
            <p:cNvPr id="728068" name="Line 1028"/>
            <p:cNvSpPr>
              <a:spLocks noChangeShapeType="1"/>
            </p:cNvSpPr>
            <p:nvPr/>
          </p:nvSpPr>
          <p:spPr bwMode="auto">
            <a:xfrm flipV="1">
              <a:off x="3307" y="1861"/>
              <a:ext cx="832" cy="787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8069" name="Text Box 1029"/>
            <p:cNvSpPr txBox="1">
              <a:spLocks noChangeArrowheads="1"/>
            </p:cNvSpPr>
            <p:nvPr/>
          </p:nvSpPr>
          <p:spPr bwMode="auto">
            <a:xfrm>
              <a:off x="4139" y="1664"/>
              <a:ext cx="1490" cy="19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 dirty="0">
                  <a:solidFill>
                    <a:srgbClr val="CC0000"/>
                  </a:solidFill>
                  <a:latin typeface="Arial" charset="0"/>
                </a:rPr>
                <a:t>central </a:t>
              </a:r>
              <a:r>
                <a:rPr lang="en-US" sz="2000" b="1" u="sng" dirty="0" smtClean="0">
                  <a:solidFill>
                    <a:srgbClr val="CC0000"/>
                  </a:solidFill>
                  <a:latin typeface="Arial" charset="0"/>
                </a:rPr>
                <a:t>vacuole</a:t>
              </a:r>
              <a:endParaRPr lang="en-US" sz="2000" b="1" u="sng" dirty="0">
                <a:solidFill>
                  <a:srgbClr val="0F116A"/>
                </a:solidFill>
                <a:latin typeface="Arial" charset="0"/>
              </a:endParaRPr>
            </a:p>
          </p:txBody>
        </p:sp>
      </p:grpSp>
      <p:grpSp>
        <p:nvGrpSpPr>
          <p:cNvPr id="728070" name="Group 1030"/>
          <p:cNvGrpSpPr>
            <a:grpSpLocks/>
          </p:cNvGrpSpPr>
          <p:nvPr/>
        </p:nvGrpSpPr>
        <p:grpSpPr bwMode="auto">
          <a:xfrm>
            <a:off x="828675" y="3943358"/>
            <a:ext cx="3527425" cy="409576"/>
            <a:chOff x="522" y="2484"/>
            <a:chExt cx="2222" cy="258"/>
          </a:xfrm>
        </p:grpSpPr>
        <p:sp>
          <p:nvSpPr>
            <p:cNvPr id="728071" name="Line 1031"/>
            <p:cNvSpPr>
              <a:spLocks noChangeShapeType="1"/>
            </p:cNvSpPr>
            <p:nvPr/>
          </p:nvSpPr>
          <p:spPr bwMode="auto">
            <a:xfrm flipV="1">
              <a:off x="1688" y="2484"/>
              <a:ext cx="1056" cy="208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>
                <a:ln>
                  <a:solidFill>
                    <a:srgbClr val="0070C0"/>
                  </a:solidFill>
                </a:ln>
              </a:endParaRPr>
            </a:p>
          </p:txBody>
        </p:sp>
        <p:sp>
          <p:nvSpPr>
            <p:cNvPr id="728072" name="Text Box 1032"/>
            <p:cNvSpPr txBox="1">
              <a:spLocks noChangeArrowheads="1"/>
            </p:cNvSpPr>
            <p:nvPr/>
          </p:nvSpPr>
          <p:spPr bwMode="auto">
            <a:xfrm>
              <a:off x="522" y="2545"/>
              <a:ext cx="1166" cy="19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 dirty="0" smtClean="0">
                  <a:solidFill>
                    <a:srgbClr val="002060"/>
                  </a:solidFill>
                  <a:latin typeface="Arial" charset="0"/>
                </a:rPr>
                <a:t>mitochondria</a:t>
              </a:r>
              <a:endParaRPr lang="en-US" sz="2000" b="1" u="sng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grpSp>
        <p:nvGrpSpPr>
          <p:cNvPr id="728073" name="Group 1033"/>
          <p:cNvGrpSpPr>
            <a:grpSpLocks/>
          </p:cNvGrpSpPr>
          <p:nvPr/>
        </p:nvGrpSpPr>
        <p:grpSpPr bwMode="auto">
          <a:xfrm>
            <a:off x="5714571" y="2942146"/>
            <a:ext cx="2749551" cy="804863"/>
            <a:chOff x="3046" y="3147"/>
            <a:chExt cx="1732" cy="507"/>
          </a:xfrm>
        </p:grpSpPr>
        <p:sp>
          <p:nvSpPr>
            <p:cNvPr id="728074" name="Line 1034"/>
            <p:cNvSpPr>
              <a:spLocks noChangeShapeType="1"/>
            </p:cNvSpPr>
            <p:nvPr/>
          </p:nvSpPr>
          <p:spPr bwMode="auto">
            <a:xfrm flipH="1">
              <a:off x="3046" y="3292"/>
              <a:ext cx="1174" cy="362"/>
            </a:xfrm>
            <a:prstGeom prst="lin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728075" name="Text Box 1035"/>
            <p:cNvSpPr txBox="1">
              <a:spLocks noChangeArrowheads="1"/>
            </p:cNvSpPr>
            <p:nvPr/>
          </p:nvSpPr>
          <p:spPr bwMode="auto">
            <a:xfrm>
              <a:off x="3690" y="3147"/>
              <a:ext cx="1088" cy="184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 dirty="0" smtClean="0">
                  <a:solidFill>
                    <a:srgbClr val="CC0000"/>
                  </a:solidFill>
                  <a:latin typeface="Arial" charset="0"/>
                </a:rPr>
                <a:t>chloroplast</a:t>
              </a:r>
              <a:endParaRPr lang="en-US" sz="2000" b="1" u="sng" dirty="0">
                <a:solidFill>
                  <a:srgbClr val="0F116A"/>
                </a:solidFill>
                <a:latin typeface="Arial" charset="0"/>
              </a:endParaRPr>
            </a:p>
          </p:txBody>
        </p:sp>
      </p:grpSp>
      <p:grpSp>
        <p:nvGrpSpPr>
          <p:cNvPr id="728106" name="Group 1066"/>
          <p:cNvGrpSpPr>
            <a:grpSpLocks/>
          </p:cNvGrpSpPr>
          <p:nvPr/>
        </p:nvGrpSpPr>
        <p:grpSpPr bwMode="auto">
          <a:xfrm>
            <a:off x="5302615" y="5244307"/>
            <a:ext cx="2687638" cy="738188"/>
            <a:chOff x="3967" y="2092"/>
            <a:chExt cx="1693" cy="465"/>
          </a:xfrm>
        </p:grpSpPr>
        <p:sp>
          <p:nvSpPr>
            <p:cNvPr id="728107" name="Line 1067"/>
            <p:cNvSpPr>
              <a:spLocks noChangeShapeType="1"/>
            </p:cNvSpPr>
            <p:nvPr/>
          </p:nvSpPr>
          <p:spPr bwMode="auto">
            <a:xfrm flipH="1" flipV="1">
              <a:off x="3967" y="2092"/>
              <a:ext cx="1001" cy="243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728108" name="Text Box 1068"/>
            <p:cNvSpPr txBox="1">
              <a:spLocks noChangeArrowheads="1"/>
            </p:cNvSpPr>
            <p:nvPr/>
          </p:nvSpPr>
          <p:spPr bwMode="auto">
            <a:xfrm>
              <a:off x="4778" y="2360"/>
              <a:ext cx="882" cy="19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CC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 dirty="0">
                  <a:solidFill>
                    <a:srgbClr val="CC0000"/>
                  </a:solidFill>
                  <a:latin typeface="Arial" charset="0"/>
                </a:rPr>
                <a:t>cell </a:t>
              </a:r>
              <a:r>
                <a:rPr lang="en-US" sz="2000" b="1" u="sng" dirty="0" smtClean="0">
                  <a:solidFill>
                    <a:srgbClr val="CC0000"/>
                  </a:solidFill>
                  <a:latin typeface="Arial" charset="0"/>
                </a:rPr>
                <a:t>wall</a:t>
              </a:r>
              <a:endParaRPr lang="en-US" sz="2000" b="1" u="sng" dirty="0">
                <a:solidFill>
                  <a:srgbClr val="0F116A"/>
                </a:solidFill>
                <a:latin typeface="Arial" charset="0"/>
              </a:endParaRPr>
            </a:p>
          </p:txBody>
        </p:sp>
      </p:grpSp>
      <p:grpSp>
        <p:nvGrpSpPr>
          <p:cNvPr id="728109" name="Group 1069"/>
          <p:cNvGrpSpPr>
            <a:grpSpLocks/>
          </p:cNvGrpSpPr>
          <p:nvPr/>
        </p:nvGrpSpPr>
        <p:grpSpPr bwMode="auto">
          <a:xfrm>
            <a:off x="846138" y="4756154"/>
            <a:ext cx="3116263" cy="715963"/>
            <a:chOff x="545" y="2996"/>
            <a:chExt cx="1963" cy="451"/>
          </a:xfrm>
        </p:grpSpPr>
        <p:sp>
          <p:nvSpPr>
            <p:cNvPr id="728110" name="Line 1070"/>
            <p:cNvSpPr>
              <a:spLocks noChangeShapeType="1"/>
            </p:cNvSpPr>
            <p:nvPr/>
          </p:nvSpPr>
          <p:spPr bwMode="auto">
            <a:xfrm flipH="1">
              <a:off x="1846" y="2996"/>
              <a:ext cx="662" cy="451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/>
            </a:p>
          </p:txBody>
        </p:sp>
        <p:sp>
          <p:nvSpPr>
            <p:cNvPr id="728111" name="Text Box 1071"/>
            <p:cNvSpPr txBox="1">
              <a:spLocks noChangeArrowheads="1"/>
            </p:cNvSpPr>
            <p:nvPr/>
          </p:nvSpPr>
          <p:spPr bwMode="auto">
            <a:xfrm>
              <a:off x="545" y="3205"/>
              <a:ext cx="1301" cy="19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 dirty="0">
                  <a:latin typeface="Arial" charset="0"/>
                </a:rPr>
                <a:t>cell </a:t>
              </a:r>
              <a:r>
                <a:rPr lang="en-US" sz="2000" b="1" u="sng" dirty="0" smtClean="0">
                  <a:latin typeface="Arial" charset="0"/>
                </a:rPr>
                <a:t>membrane</a:t>
              </a:r>
              <a:endParaRPr lang="en-US" sz="2000" b="1" u="sng" dirty="0">
                <a:latin typeface="Arial" charset="0"/>
              </a:endParaRPr>
            </a:p>
          </p:txBody>
        </p:sp>
      </p:grpSp>
      <p:grpSp>
        <p:nvGrpSpPr>
          <p:cNvPr id="728112" name="Group 1072"/>
          <p:cNvGrpSpPr>
            <a:grpSpLocks/>
          </p:cNvGrpSpPr>
          <p:nvPr/>
        </p:nvGrpSpPr>
        <p:grpSpPr bwMode="auto">
          <a:xfrm>
            <a:off x="127000" y="1900242"/>
            <a:ext cx="2973388" cy="312738"/>
            <a:chOff x="80" y="1197"/>
            <a:chExt cx="1873" cy="197"/>
          </a:xfrm>
        </p:grpSpPr>
        <p:sp>
          <p:nvSpPr>
            <p:cNvPr id="728113" name="Line 1073"/>
            <p:cNvSpPr>
              <a:spLocks noChangeShapeType="1"/>
            </p:cNvSpPr>
            <p:nvPr/>
          </p:nvSpPr>
          <p:spPr bwMode="auto">
            <a:xfrm flipV="1">
              <a:off x="1143" y="1202"/>
              <a:ext cx="810" cy="99"/>
            </a:xfrm>
            <a:prstGeom prst="line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rIns="0" anchor="ctr"/>
            <a:lstStyle/>
            <a:p>
              <a:endParaRPr lang="en-US">
                <a:ln>
                  <a:solidFill>
                    <a:srgbClr val="0070C0"/>
                  </a:solidFill>
                </a:ln>
              </a:endParaRPr>
            </a:p>
          </p:txBody>
        </p:sp>
        <p:sp>
          <p:nvSpPr>
            <p:cNvPr id="728114" name="Text Box 1074"/>
            <p:cNvSpPr txBox="1">
              <a:spLocks noChangeArrowheads="1"/>
            </p:cNvSpPr>
            <p:nvPr/>
          </p:nvSpPr>
          <p:spPr bwMode="auto">
            <a:xfrm>
              <a:off x="80" y="1197"/>
              <a:ext cx="1063" cy="19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 dirty="0" smtClean="0">
                  <a:solidFill>
                    <a:srgbClr val="002060"/>
                  </a:solidFill>
                  <a:latin typeface="Arial" charset="0"/>
                </a:rPr>
                <a:t>cytoplasm</a:t>
              </a:r>
              <a:endParaRPr lang="en-US" sz="2000" b="1" u="sng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1000" y="247650"/>
            <a:ext cx="25085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Plant Cell </a:t>
            </a:r>
            <a:endParaRPr lang="en-US" sz="4400" b="1" dirty="0"/>
          </a:p>
        </p:txBody>
      </p: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4526758" y="424953"/>
            <a:ext cx="2043112" cy="1184275"/>
            <a:chOff x="3931" y="948"/>
            <a:chExt cx="1287" cy="746"/>
          </a:xfrm>
        </p:grpSpPr>
        <p:sp>
          <p:nvSpPr>
            <p:cNvPr id="26" name="Line 24"/>
            <p:cNvSpPr>
              <a:spLocks noChangeShapeType="1"/>
            </p:cNvSpPr>
            <p:nvPr/>
          </p:nvSpPr>
          <p:spPr bwMode="auto">
            <a:xfrm flipV="1">
              <a:off x="3931" y="1149"/>
              <a:ext cx="606" cy="545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auto">
            <a:xfrm>
              <a:off x="4439" y="948"/>
              <a:ext cx="779" cy="19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tIns="91440" rIns="0">
              <a:spAutoFit/>
            </a:bodyPr>
            <a:lstStyle>
              <a:lvl1pPr marL="119063" indent="-119063"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1pPr>
              <a:lvl2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2pPr>
              <a:lvl3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3pPr>
              <a:lvl4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4pPr>
              <a:lvl5pPr algn="l"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25425" algn="l"/>
                </a:tabLst>
                <a:defRPr sz="2400">
                  <a:solidFill>
                    <a:schemeClr val="tx1"/>
                  </a:solidFill>
                  <a:latin typeface="Times" pitchFamily="84" charset="0"/>
                </a:defRPr>
              </a:lvl9pPr>
            </a:lstStyle>
            <a:p>
              <a:pPr>
                <a:lnSpc>
                  <a:spcPct val="50000"/>
                </a:lnSpc>
                <a:spcBef>
                  <a:spcPct val="50000"/>
                </a:spcBef>
              </a:pPr>
              <a:r>
                <a:rPr lang="en-US" sz="2000" b="1" u="sng" dirty="0" smtClean="0">
                  <a:solidFill>
                    <a:srgbClr val="002060"/>
                  </a:solidFill>
                  <a:latin typeface="Arial" charset="0"/>
                </a:rPr>
                <a:t>nucleus</a:t>
              </a:r>
              <a:endParaRPr lang="en-US" sz="2000" b="1" u="sng" dirty="0">
                <a:solidFill>
                  <a:srgbClr val="002060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6128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8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8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8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8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Muscle cells require quick bursts of energy.  Which organelles would be found in a higher than normal frequency in muscle cells?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Ribosomes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Golgi apparatus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Mitochondria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peroxisomes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300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correctly matches the organelle with its function?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Mitochondria – protein production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Chloroplasts – controls what goes in and out of cell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Ribosomes – protein production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Lysosome – protects and maintains heredity material (DNA)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443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Plant cells and animal cells have many organelles in common </a:t>
            </a:r>
            <a:r>
              <a:rPr lang="en-US" b="1" dirty="0" smtClean="0"/>
              <a:t>except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Mitochondria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Chloroplasts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Ribosomes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nucleus</a:t>
            </a:r>
          </a:p>
          <a:p>
            <a:pPr marL="514350" indent="-514350">
              <a:buFont typeface="+mj-lt"/>
              <a:buAutoNum type="alphaLc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52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652588"/>
            <a:ext cx="4495800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4572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70C0"/>
                </a:solidFill>
              </a:rPr>
              <a:t>Cell Boundaries and Transport</a:t>
            </a:r>
            <a:endParaRPr lang="en-US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75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ChangeArrowheads="1"/>
          </p:cNvSpPr>
          <p:nvPr/>
        </p:nvSpPr>
        <p:spPr bwMode="auto">
          <a:xfrm>
            <a:off x="228600" y="6324600"/>
            <a:ext cx="1905000" cy="533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Structure of cell membrane</a:t>
            </a:r>
          </a:p>
        </p:txBody>
      </p:sp>
      <p:sp>
        <p:nvSpPr>
          <p:cNvPr id="38605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848600" cy="2133600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  <a:buClrTx/>
            </a:pPr>
            <a:r>
              <a:rPr lang="en-US" sz="2600" dirty="0" smtClean="0"/>
              <a:t>Membrane is made of special kind of lipid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CC0000"/>
                </a:solidFill>
              </a:rPr>
              <a:t>phospholipids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“split personality”</a:t>
            </a:r>
            <a:endParaRPr lang="en-US" sz="2400" u="sng" dirty="0" smtClean="0"/>
          </a:p>
          <a:p>
            <a:pPr eaLnBrk="1" hangingPunct="1">
              <a:lnSpc>
                <a:spcPct val="90000"/>
              </a:lnSpc>
              <a:buClrTx/>
            </a:pPr>
            <a:r>
              <a:rPr lang="en-US" sz="2600" dirty="0" smtClean="0"/>
              <a:t>Membrane is a double layer </a:t>
            </a:r>
            <a:endParaRPr lang="en-US" sz="2600" u="sng" dirty="0" smtClean="0">
              <a:solidFill>
                <a:srgbClr val="CC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u="sng" dirty="0" smtClean="0">
                <a:solidFill>
                  <a:srgbClr val="CC0000"/>
                </a:solidFill>
              </a:rPr>
              <a:t>phospholipid bilayer</a:t>
            </a:r>
            <a:r>
              <a:rPr lang="en-US" sz="2400" dirty="0" smtClean="0"/>
              <a:t> </a:t>
            </a:r>
          </a:p>
        </p:txBody>
      </p:sp>
      <p:grpSp>
        <p:nvGrpSpPr>
          <p:cNvPr id="6149" name="Group 17"/>
          <p:cNvGrpSpPr>
            <a:grpSpLocks/>
          </p:cNvGrpSpPr>
          <p:nvPr/>
        </p:nvGrpSpPr>
        <p:grpSpPr bwMode="auto">
          <a:xfrm>
            <a:off x="609600" y="3733800"/>
            <a:ext cx="4235450" cy="2895600"/>
            <a:chOff x="417" y="2256"/>
            <a:chExt cx="2668" cy="1824"/>
          </a:xfrm>
        </p:grpSpPr>
        <p:pic>
          <p:nvPicPr>
            <p:cNvPr id="6157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4" t="49200" r="1057" b="7201"/>
            <a:stretch>
              <a:fillRect/>
            </a:stretch>
          </p:blipFill>
          <p:spPr bwMode="auto">
            <a:xfrm>
              <a:off x="417" y="2448"/>
              <a:ext cx="2668" cy="1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8" name="Rectangle 8"/>
            <p:cNvSpPr>
              <a:spLocks noChangeArrowheads="1"/>
            </p:cNvSpPr>
            <p:nvPr/>
          </p:nvSpPr>
          <p:spPr bwMode="auto">
            <a:xfrm>
              <a:off x="432" y="2256"/>
              <a:ext cx="2625" cy="288"/>
            </a:xfrm>
            <a:prstGeom prst="rect">
              <a:avLst/>
            </a:prstGeom>
            <a:solidFill>
              <a:srgbClr val="98D7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F116A"/>
                  </a:solidFill>
                </a:rPr>
                <a:t>inside cell</a:t>
              </a:r>
            </a:p>
          </p:txBody>
        </p:sp>
        <p:sp>
          <p:nvSpPr>
            <p:cNvPr id="6159" name="Rectangle 9"/>
            <p:cNvSpPr>
              <a:spLocks noChangeArrowheads="1"/>
            </p:cNvSpPr>
            <p:nvPr/>
          </p:nvSpPr>
          <p:spPr bwMode="auto">
            <a:xfrm>
              <a:off x="432" y="3792"/>
              <a:ext cx="2625" cy="288"/>
            </a:xfrm>
            <a:prstGeom prst="rect">
              <a:avLst/>
            </a:prstGeom>
            <a:solidFill>
              <a:srgbClr val="98D7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F116A"/>
                  </a:solidFill>
                </a:rPr>
                <a:t>outside cell</a:t>
              </a:r>
            </a:p>
          </p:txBody>
        </p:sp>
      </p:grpSp>
      <p:sp>
        <p:nvSpPr>
          <p:cNvPr id="6150" name="Freeform 12"/>
          <p:cNvSpPr>
            <a:spLocks/>
          </p:cNvSpPr>
          <p:nvPr/>
        </p:nvSpPr>
        <p:spPr bwMode="auto">
          <a:xfrm>
            <a:off x="6870700" y="3886200"/>
            <a:ext cx="165100" cy="2667000"/>
          </a:xfrm>
          <a:custGeom>
            <a:avLst/>
            <a:gdLst>
              <a:gd name="T0" fmla="*/ 0 w 104"/>
              <a:gd name="T1" fmla="*/ 0 h 1680"/>
              <a:gd name="T2" fmla="*/ 76200 w 104"/>
              <a:gd name="T3" fmla="*/ 304800 h 1680"/>
              <a:gd name="T4" fmla="*/ 152400 w 104"/>
              <a:gd name="T5" fmla="*/ 1219200 h 1680"/>
              <a:gd name="T6" fmla="*/ 152400 w 104"/>
              <a:gd name="T7" fmla="*/ 2667000 h 168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4" h="1680">
                <a:moveTo>
                  <a:pt x="0" y="0"/>
                </a:moveTo>
                <a:cubicBezTo>
                  <a:pt x="16" y="32"/>
                  <a:pt x="32" y="64"/>
                  <a:pt x="48" y="192"/>
                </a:cubicBezTo>
                <a:cubicBezTo>
                  <a:pt x="64" y="320"/>
                  <a:pt x="88" y="520"/>
                  <a:pt x="96" y="768"/>
                </a:cubicBezTo>
                <a:cubicBezTo>
                  <a:pt x="104" y="1016"/>
                  <a:pt x="96" y="1528"/>
                  <a:pt x="96" y="1680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6151" name="Freeform 13"/>
          <p:cNvSpPr>
            <a:spLocks/>
          </p:cNvSpPr>
          <p:nvPr/>
        </p:nvSpPr>
        <p:spPr bwMode="auto">
          <a:xfrm>
            <a:off x="6324600" y="3886200"/>
            <a:ext cx="165100" cy="2590800"/>
          </a:xfrm>
          <a:custGeom>
            <a:avLst/>
            <a:gdLst>
              <a:gd name="T0" fmla="*/ 165100 w 104"/>
              <a:gd name="T1" fmla="*/ 0 h 1632"/>
              <a:gd name="T2" fmla="*/ 88900 w 104"/>
              <a:gd name="T3" fmla="*/ 381000 h 1632"/>
              <a:gd name="T4" fmla="*/ 12700 w 104"/>
              <a:gd name="T5" fmla="*/ 1524000 h 1632"/>
              <a:gd name="T6" fmla="*/ 165100 w 104"/>
              <a:gd name="T7" fmla="*/ 2590800 h 163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4" h="1632">
                <a:moveTo>
                  <a:pt x="104" y="0"/>
                </a:moveTo>
                <a:cubicBezTo>
                  <a:pt x="88" y="40"/>
                  <a:pt x="72" y="80"/>
                  <a:pt x="56" y="240"/>
                </a:cubicBezTo>
                <a:cubicBezTo>
                  <a:pt x="40" y="400"/>
                  <a:pt x="0" y="728"/>
                  <a:pt x="8" y="960"/>
                </a:cubicBezTo>
                <a:cubicBezTo>
                  <a:pt x="16" y="1192"/>
                  <a:pt x="60" y="1412"/>
                  <a:pt x="104" y="1632"/>
                </a:cubicBezTo>
              </a:path>
            </a:pathLst>
          </a:custGeom>
          <a:noFill/>
          <a:ln w="1778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6152" name="Oval 14"/>
          <p:cNvSpPr>
            <a:spLocks noChangeArrowheads="1"/>
          </p:cNvSpPr>
          <p:nvPr/>
        </p:nvSpPr>
        <p:spPr bwMode="auto">
          <a:xfrm>
            <a:off x="5992813" y="2667000"/>
            <a:ext cx="1371600" cy="13716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EA1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40458C"/>
              </a:solidFill>
            </a:endParaRPr>
          </a:p>
        </p:txBody>
      </p:sp>
      <p:sp>
        <p:nvSpPr>
          <p:cNvPr id="386063" name="Rectangle 15"/>
          <p:cNvSpPr>
            <a:spLocks noChangeArrowheads="1"/>
          </p:cNvSpPr>
          <p:nvPr/>
        </p:nvSpPr>
        <p:spPr bwMode="auto">
          <a:xfrm>
            <a:off x="5562600" y="4800600"/>
            <a:ext cx="706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</a:rPr>
              <a:t>lipid</a:t>
            </a:r>
          </a:p>
        </p:txBody>
      </p:sp>
      <p:sp>
        <p:nvSpPr>
          <p:cNvPr id="386053" name="AutoShape 5"/>
          <p:cNvSpPr>
            <a:spLocks noChangeArrowheads="1"/>
          </p:cNvSpPr>
          <p:nvPr/>
        </p:nvSpPr>
        <p:spPr bwMode="auto">
          <a:xfrm>
            <a:off x="6553200" y="6019800"/>
            <a:ext cx="2363788" cy="3397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“repelled by water”</a:t>
            </a:r>
          </a:p>
        </p:txBody>
      </p:sp>
      <p:sp>
        <p:nvSpPr>
          <p:cNvPr id="386052" name="AutoShape 4"/>
          <p:cNvSpPr>
            <a:spLocks noChangeArrowheads="1"/>
          </p:cNvSpPr>
          <p:nvPr/>
        </p:nvSpPr>
        <p:spPr bwMode="auto">
          <a:xfrm>
            <a:off x="6553200" y="2209800"/>
            <a:ext cx="2406650" cy="3397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FFFFFF"/>
                </a:solidFill>
              </a:rPr>
              <a:t>“attracted to water”</a:t>
            </a:r>
          </a:p>
        </p:txBody>
      </p:sp>
      <p:sp>
        <p:nvSpPr>
          <p:cNvPr id="386066" name="Rectangle 18"/>
          <p:cNvSpPr>
            <a:spLocks noChangeArrowheads="1"/>
          </p:cNvSpPr>
          <p:nvPr/>
        </p:nvSpPr>
        <p:spPr bwMode="auto">
          <a:xfrm>
            <a:off x="5943600" y="3124200"/>
            <a:ext cx="1468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 dirty="0">
                <a:solidFill>
                  <a:srgbClr val="CC0000"/>
                </a:solidFill>
              </a:rPr>
              <a:t>phosphate</a:t>
            </a:r>
          </a:p>
        </p:txBody>
      </p:sp>
    </p:spTree>
    <p:extLst>
      <p:ext uri="{BB962C8B-B14F-4D97-AF65-F5344CB8AC3E}">
        <p14:creationId xmlns:p14="http://schemas.microsoft.com/office/powerpoint/2010/main" val="2223463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6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860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86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8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6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 build="p" autoUpdateAnimBg="0"/>
      <p:bldP spid="386063" grpId="0" build="p" autoUpdateAnimBg="0"/>
      <p:bldP spid="386053" grpId="0" animBg="1" autoUpdateAnimBg="0"/>
      <p:bldP spid="386052" grpId="0" animBg="1" autoUpdateAnimBg="0"/>
      <p:bldP spid="386066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3"/>
          <p:cNvSpPr>
            <a:spLocks noGrp="1" noChangeArrowheads="1"/>
          </p:cNvSpPr>
          <p:nvPr>
            <p:ph idx="1"/>
          </p:nvPr>
        </p:nvSpPr>
        <p:spPr>
          <a:xfrm>
            <a:off x="274727" y="304800"/>
            <a:ext cx="5532438" cy="885825"/>
          </a:xfrm>
        </p:spPr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en-US" sz="3600" dirty="0" smtClean="0"/>
              <a:t>Cell Membrane  page 54</a:t>
            </a:r>
          </a:p>
        </p:txBody>
      </p:sp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r>
              <a:rPr lang="en-US" sz="800" b="0" smtClean="0">
                <a:solidFill>
                  <a:schemeClr val="bg2"/>
                </a:solidFill>
              </a:rPr>
              <a:t>Copyright Pearson Prentice Hall</a:t>
            </a:r>
          </a:p>
        </p:txBody>
      </p:sp>
      <p:pic>
        <p:nvPicPr>
          <p:cNvPr id="16389" name="Picture 4" descr="sb4834a0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EF5FA"/>
              </a:clrFrom>
              <a:clrTo>
                <a:srgbClr val="EEF5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31" y="3061123"/>
            <a:ext cx="8034337" cy="359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9639" name="Rectangle 7"/>
          <p:cNvSpPr>
            <a:spLocks noChangeArrowheads="1"/>
          </p:cNvSpPr>
          <p:nvPr/>
        </p:nvSpPr>
        <p:spPr bwMode="auto">
          <a:xfrm>
            <a:off x="1559718" y="3140498"/>
            <a:ext cx="733425" cy="485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1197768" y="3140498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Outside of cell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288131" y="4302548"/>
            <a:ext cx="13430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Cell membrane</a:t>
            </a:r>
          </a:p>
        </p:txBody>
      </p:sp>
      <p:sp>
        <p:nvSpPr>
          <p:cNvPr id="1349641" name="Freeform 9"/>
          <p:cNvSpPr>
            <a:spLocks/>
          </p:cNvSpPr>
          <p:nvPr/>
        </p:nvSpPr>
        <p:spPr bwMode="auto">
          <a:xfrm>
            <a:off x="1483518" y="5683673"/>
            <a:ext cx="1228725" cy="657225"/>
          </a:xfrm>
          <a:custGeom>
            <a:avLst/>
            <a:gdLst/>
            <a:ahLst/>
            <a:cxnLst>
              <a:cxn ang="0">
                <a:pos x="36" y="12"/>
              </a:cxn>
              <a:cxn ang="0">
                <a:pos x="78" y="0"/>
              </a:cxn>
              <a:cxn ang="0">
                <a:pos x="444" y="48"/>
              </a:cxn>
              <a:cxn ang="0">
                <a:pos x="606" y="60"/>
              </a:cxn>
              <a:cxn ang="0">
                <a:pos x="720" y="42"/>
              </a:cxn>
              <a:cxn ang="0">
                <a:pos x="756" y="168"/>
              </a:cxn>
              <a:cxn ang="0">
                <a:pos x="732" y="270"/>
              </a:cxn>
              <a:cxn ang="0">
                <a:pos x="432" y="348"/>
              </a:cxn>
              <a:cxn ang="0">
                <a:pos x="0" y="294"/>
              </a:cxn>
              <a:cxn ang="0">
                <a:pos x="66" y="96"/>
              </a:cxn>
              <a:cxn ang="0">
                <a:pos x="72" y="24"/>
              </a:cxn>
            </a:cxnLst>
            <a:rect l="0" t="0" r="r" b="b"/>
            <a:pathLst>
              <a:path w="756" h="348">
                <a:moveTo>
                  <a:pt x="36" y="12"/>
                </a:moveTo>
                <a:cubicBezTo>
                  <a:pt x="70" y="5"/>
                  <a:pt x="57" y="11"/>
                  <a:pt x="78" y="0"/>
                </a:cubicBezTo>
                <a:lnTo>
                  <a:pt x="444" y="48"/>
                </a:lnTo>
                <a:lnTo>
                  <a:pt x="606" y="60"/>
                </a:lnTo>
                <a:lnTo>
                  <a:pt x="720" y="42"/>
                </a:lnTo>
                <a:lnTo>
                  <a:pt x="756" y="168"/>
                </a:lnTo>
                <a:lnTo>
                  <a:pt x="732" y="270"/>
                </a:lnTo>
                <a:lnTo>
                  <a:pt x="432" y="348"/>
                </a:lnTo>
                <a:lnTo>
                  <a:pt x="0" y="294"/>
                </a:lnTo>
                <a:lnTo>
                  <a:pt x="66" y="96"/>
                </a:lnTo>
                <a:lnTo>
                  <a:pt x="72" y="24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49646" name="Freeform 14"/>
          <p:cNvSpPr>
            <a:spLocks/>
          </p:cNvSpPr>
          <p:nvPr/>
        </p:nvSpPr>
        <p:spPr bwMode="auto">
          <a:xfrm>
            <a:off x="2921793" y="5893223"/>
            <a:ext cx="647700" cy="285750"/>
          </a:xfrm>
          <a:custGeom>
            <a:avLst/>
            <a:gdLst/>
            <a:ahLst/>
            <a:cxnLst>
              <a:cxn ang="0">
                <a:pos x="108" y="0"/>
              </a:cxn>
              <a:cxn ang="0">
                <a:pos x="402" y="30"/>
              </a:cxn>
              <a:cxn ang="0">
                <a:pos x="486" y="54"/>
              </a:cxn>
              <a:cxn ang="0">
                <a:pos x="570" y="246"/>
              </a:cxn>
              <a:cxn ang="0">
                <a:pos x="366" y="234"/>
              </a:cxn>
              <a:cxn ang="0">
                <a:pos x="102" y="192"/>
              </a:cxn>
              <a:cxn ang="0">
                <a:pos x="0" y="30"/>
              </a:cxn>
              <a:cxn ang="0">
                <a:pos x="156" y="6"/>
              </a:cxn>
            </a:cxnLst>
            <a:rect l="0" t="0" r="r" b="b"/>
            <a:pathLst>
              <a:path w="570" h="246">
                <a:moveTo>
                  <a:pt x="108" y="0"/>
                </a:moveTo>
                <a:lnTo>
                  <a:pt x="402" y="30"/>
                </a:lnTo>
                <a:lnTo>
                  <a:pt x="486" y="54"/>
                </a:lnTo>
                <a:lnTo>
                  <a:pt x="570" y="246"/>
                </a:lnTo>
                <a:lnTo>
                  <a:pt x="366" y="234"/>
                </a:lnTo>
                <a:lnTo>
                  <a:pt x="102" y="192"/>
                </a:lnTo>
                <a:lnTo>
                  <a:pt x="0" y="30"/>
                </a:lnTo>
                <a:lnTo>
                  <a:pt x="156" y="6"/>
                </a:lnTo>
              </a:path>
            </a:pathLst>
          </a:custGeom>
          <a:solidFill>
            <a:srgbClr val="B2DBF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1323181" y="5370936"/>
            <a:ext cx="1581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Inside of cell (cytoplasm)</a:t>
            </a:r>
          </a:p>
        </p:txBody>
      </p:sp>
      <p:sp>
        <p:nvSpPr>
          <p:cNvPr id="1349647" name="Freeform 15"/>
          <p:cNvSpPr>
            <a:spLocks/>
          </p:cNvSpPr>
          <p:nvPr/>
        </p:nvSpPr>
        <p:spPr bwMode="auto">
          <a:xfrm>
            <a:off x="2693193" y="5883698"/>
            <a:ext cx="952500" cy="457200"/>
          </a:xfrm>
          <a:custGeom>
            <a:avLst/>
            <a:gdLst/>
            <a:ahLst/>
            <a:cxnLst>
              <a:cxn ang="0">
                <a:pos x="138" y="0"/>
              </a:cxn>
              <a:cxn ang="0">
                <a:pos x="600" y="198"/>
              </a:cxn>
              <a:cxn ang="0">
                <a:pos x="468" y="252"/>
              </a:cxn>
              <a:cxn ang="0">
                <a:pos x="246" y="288"/>
              </a:cxn>
              <a:cxn ang="0">
                <a:pos x="0" y="174"/>
              </a:cxn>
              <a:cxn ang="0">
                <a:pos x="114" y="30"/>
              </a:cxn>
              <a:cxn ang="0">
                <a:pos x="138" y="0"/>
              </a:cxn>
            </a:cxnLst>
            <a:rect l="0" t="0" r="r" b="b"/>
            <a:pathLst>
              <a:path w="600" h="288">
                <a:moveTo>
                  <a:pt x="138" y="0"/>
                </a:moveTo>
                <a:lnTo>
                  <a:pt x="600" y="198"/>
                </a:lnTo>
                <a:lnTo>
                  <a:pt x="468" y="252"/>
                </a:lnTo>
                <a:lnTo>
                  <a:pt x="246" y="288"/>
                </a:lnTo>
                <a:lnTo>
                  <a:pt x="0" y="174"/>
                </a:lnTo>
                <a:lnTo>
                  <a:pt x="114" y="30"/>
                </a:lnTo>
                <a:lnTo>
                  <a:pt x="138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915443" y="5820198"/>
            <a:ext cx="1238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Protein channel</a:t>
            </a:r>
          </a:p>
        </p:txBody>
      </p:sp>
      <p:sp>
        <p:nvSpPr>
          <p:cNvPr id="1349648" name="Freeform 16"/>
          <p:cNvSpPr>
            <a:spLocks/>
          </p:cNvSpPr>
          <p:nvPr/>
        </p:nvSpPr>
        <p:spPr bwMode="auto">
          <a:xfrm>
            <a:off x="4636293" y="4216823"/>
            <a:ext cx="615950" cy="196850"/>
          </a:xfrm>
          <a:custGeom>
            <a:avLst/>
            <a:gdLst/>
            <a:ahLst/>
            <a:cxnLst>
              <a:cxn ang="0">
                <a:pos x="0" y="68"/>
              </a:cxn>
              <a:cxn ang="0">
                <a:pos x="148" y="36"/>
              </a:cxn>
              <a:cxn ang="0">
                <a:pos x="296" y="32"/>
              </a:cxn>
              <a:cxn ang="0">
                <a:pos x="368" y="16"/>
              </a:cxn>
              <a:cxn ang="0">
                <a:pos x="452" y="0"/>
              </a:cxn>
              <a:cxn ang="0">
                <a:pos x="452" y="68"/>
              </a:cxn>
              <a:cxn ang="0">
                <a:pos x="412" y="132"/>
              </a:cxn>
              <a:cxn ang="0">
                <a:pos x="300" y="96"/>
              </a:cxn>
              <a:cxn ang="0">
                <a:pos x="108" y="108"/>
              </a:cxn>
              <a:cxn ang="0">
                <a:pos x="44" y="96"/>
              </a:cxn>
              <a:cxn ang="0">
                <a:pos x="24" y="64"/>
              </a:cxn>
            </a:cxnLst>
            <a:rect l="0" t="0" r="r" b="b"/>
            <a:pathLst>
              <a:path w="452" h="132">
                <a:moveTo>
                  <a:pt x="0" y="68"/>
                </a:moveTo>
                <a:lnTo>
                  <a:pt x="148" y="36"/>
                </a:lnTo>
                <a:lnTo>
                  <a:pt x="296" y="32"/>
                </a:lnTo>
                <a:lnTo>
                  <a:pt x="368" y="16"/>
                </a:lnTo>
                <a:lnTo>
                  <a:pt x="452" y="0"/>
                </a:lnTo>
                <a:lnTo>
                  <a:pt x="452" y="68"/>
                </a:lnTo>
                <a:lnTo>
                  <a:pt x="412" y="132"/>
                </a:lnTo>
                <a:lnTo>
                  <a:pt x="300" y="96"/>
                </a:lnTo>
                <a:lnTo>
                  <a:pt x="108" y="108"/>
                </a:lnTo>
                <a:lnTo>
                  <a:pt x="44" y="96"/>
                </a:lnTo>
                <a:lnTo>
                  <a:pt x="24" y="64"/>
                </a:lnTo>
              </a:path>
            </a:pathLst>
          </a:custGeom>
          <a:solidFill>
            <a:srgbClr val="FBEAC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49650" name="Freeform 18"/>
          <p:cNvSpPr>
            <a:spLocks/>
          </p:cNvSpPr>
          <p:nvPr/>
        </p:nvSpPr>
        <p:spPr bwMode="auto">
          <a:xfrm rot="204387">
            <a:off x="4291806" y="4031086"/>
            <a:ext cx="1009650" cy="290512"/>
          </a:xfrm>
          <a:custGeom>
            <a:avLst/>
            <a:gdLst/>
            <a:ahLst/>
            <a:cxnLst>
              <a:cxn ang="0">
                <a:pos x="0" y="172"/>
              </a:cxn>
              <a:cxn ang="0">
                <a:pos x="128" y="180"/>
              </a:cxn>
              <a:cxn ang="0">
                <a:pos x="228" y="172"/>
              </a:cxn>
              <a:cxn ang="0">
                <a:pos x="376" y="160"/>
              </a:cxn>
              <a:cxn ang="0">
                <a:pos x="632" y="112"/>
              </a:cxn>
              <a:cxn ang="0">
                <a:pos x="636" y="56"/>
              </a:cxn>
              <a:cxn ang="0">
                <a:pos x="536" y="0"/>
              </a:cxn>
              <a:cxn ang="0">
                <a:pos x="180" y="44"/>
              </a:cxn>
              <a:cxn ang="0">
                <a:pos x="0" y="172"/>
              </a:cxn>
            </a:cxnLst>
            <a:rect l="0" t="0" r="r" b="b"/>
            <a:pathLst>
              <a:path w="636" h="180">
                <a:moveTo>
                  <a:pt x="0" y="172"/>
                </a:moveTo>
                <a:lnTo>
                  <a:pt x="128" y="180"/>
                </a:lnTo>
                <a:lnTo>
                  <a:pt x="228" y="172"/>
                </a:lnTo>
                <a:lnTo>
                  <a:pt x="376" y="160"/>
                </a:lnTo>
                <a:lnTo>
                  <a:pt x="632" y="112"/>
                </a:lnTo>
                <a:lnTo>
                  <a:pt x="636" y="56"/>
                </a:lnTo>
                <a:lnTo>
                  <a:pt x="536" y="0"/>
                </a:lnTo>
                <a:lnTo>
                  <a:pt x="180" y="44"/>
                </a:lnTo>
                <a:lnTo>
                  <a:pt x="0" y="172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6400" name="Text Box 19"/>
          <p:cNvSpPr txBox="1">
            <a:spLocks noChangeArrowheads="1"/>
          </p:cNvSpPr>
          <p:nvPr/>
        </p:nvSpPr>
        <p:spPr bwMode="auto">
          <a:xfrm>
            <a:off x="4412456" y="4012036"/>
            <a:ext cx="1581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Proteins</a:t>
            </a:r>
          </a:p>
        </p:txBody>
      </p:sp>
      <p:sp>
        <p:nvSpPr>
          <p:cNvPr id="1349653" name="Freeform 21"/>
          <p:cNvSpPr>
            <a:spLocks/>
          </p:cNvSpPr>
          <p:nvPr/>
        </p:nvSpPr>
        <p:spPr bwMode="auto">
          <a:xfrm>
            <a:off x="4377531" y="4340648"/>
            <a:ext cx="1362075" cy="557213"/>
          </a:xfrm>
          <a:custGeom>
            <a:avLst/>
            <a:gdLst/>
            <a:ahLst/>
            <a:cxnLst>
              <a:cxn ang="0">
                <a:pos x="0" y="264"/>
              </a:cxn>
              <a:cxn ang="0">
                <a:pos x="376" y="0"/>
              </a:cxn>
              <a:cxn ang="0">
                <a:pos x="856" y="352"/>
              </a:cxn>
            </a:cxnLst>
            <a:rect l="0" t="0" r="r" b="b"/>
            <a:pathLst>
              <a:path w="856" h="352">
                <a:moveTo>
                  <a:pt x="0" y="264"/>
                </a:moveTo>
                <a:lnTo>
                  <a:pt x="376" y="0"/>
                </a:lnTo>
                <a:lnTo>
                  <a:pt x="856" y="352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6402" name="Text Box 22"/>
          <p:cNvSpPr txBox="1">
            <a:spLocks noChangeArrowheads="1"/>
          </p:cNvSpPr>
          <p:nvPr/>
        </p:nvSpPr>
        <p:spPr bwMode="auto">
          <a:xfrm>
            <a:off x="6363493" y="5923386"/>
            <a:ext cx="16764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>
                <a:solidFill>
                  <a:schemeClr val="tx1"/>
                </a:solidFill>
              </a:rPr>
              <a:t>Lipid bilayer</a:t>
            </a:r>
          </a:p>
        </p:txBody>
      </p:sp>
      <p:sp>
        <p:nvSpPr>
          <p:cNvPr id="1349656" name="Freeform 24"/>
          <p:cNvSpPr>
            <a:spLocks/>
          </p:cNvSpPr>
          <p:nvPr/>
        </p:nvSpPr>
        <p:spPr bwMode="auto">
          <a:xfrm>
            <a:off x="6693693" y="3816773"/>
            <a:ext cx="1152525" cy="514350"/>
          </a:xfrm>
          <a:custGeom>
            <a:avLst/>
            <a:gdLst/>
            <a:ahLst/>
            <a:cxnLst>
              <a:cxn ang="0">
                <a:pos x="42" y="48"/>
              </a:cxn>
              <a:cxn ang="0">
                <a:pos x="726" y="0"/>
              </a:cxn>
              <a:cxn ang="0">
                <a:pos x="636" y="252"/>
              </a:cxn>
              <a:cxn ang="0">
                <a:pos x="414" y="324"/>
              </a:cxn>
              <a:cxn ang="0">
                <a:pos x="294" y="312"/>
              </a:cxn>
              <a:cxn ang="0">
                <a:pos x="186" y="258"/>
              </a:cxn>
              <a:cxn ang="0">
                <a:pos x="0" y="150"/>
              </a:cxn>
              <a:cxn ang="0">
                <a:pos x="84" y="72"/>
              </a:cxn>
            </a:cxnLst>
            <a:rect l="0" t="0" r="r" b="b"/>
            <a:pathLst>
              <a:path w="726" h="324">
                <a:moveTo>
                  <a:pt x="42" y="48"/>
                </a:moveTo>
                <a:lnTo>
                  <a:pt x="726" y="0"/>
                </a:lnTo>
                <a:lnTo>
                  <a:pt x="636" y="252"/>
                </a:lnTo>
                <a:lnTo>
                  <a:pt x="414" y="324"/>
                </a:lnTo>
                <a:lnTo>
                  <a:pt x="294" y="312"/>
                </a:lnTo>
                <a:lnTo>
                  <a:pt x="186" y="258"/>
                </a:lnTo>
                <a:lnTo>
                  <a:pt x="0" y="150"/>
                </a:lnTo>
                <a:lnTo>
                  <a:pt x="84" y="72"/>
                </a:lnTo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49661" name="Line 29"/>
          <p:cNvSpPr>
            <a:spLocks noChangeShapeType="1"/>
          </p:cNvSpPr>
          <p:nvPr/>
        </p:nvSpPr>
        <p:spPr bwMode="auto">
          <a:xfrm flipV="1">
            <a:off x="3344068" y="5207423"/>
            <a:ext cx="174625" cy="754063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49662" name="Freeform 30"/>
          <p:cNvSpPr>
            <a:spLocks/>
          </p:cNvSpPr>
          <p:nvPr/>
        </p:nvSpPr>
        <p:spPr bwMode="auto">
          <a:xfrm>
            <a:off x="1602581" y="4293023"/>
            <a:ext cx="247650" cy="682625"/>
          </a:xfrm>
          <a:custGeom>
            <a:avLst/>
            <a:gdLst/>
            <a:ahLst/>
            <a:cxnLst>
              <a:cxn ang="0">
                <a:pos x="128" y="0"/>
              </a:cxn>
              <a:cxn ang="0">
                <a:pos x="0" y="0"/>
              </a:cxn>
              <a:cxn ang="0">
                <a:pos x="0" y="430"/>
              </a:cxn>
              <a:cxn ang="0">
                <a:pos x="156" y="430"/>
              </a:cxn>
            </a:cxnLst>
            <a:rect l="0" t="0" r="r" b="b"/>
            <a:pathLst>
              <a:path w="156" h="430">
                <a:moveTo>
                  <a:pt x="128" y="0"/>
                </a:moveTo>
                <a:lnTo>
                  <a:pt x="0" y="0"/>
                </a:lnTo>
                <a:lnTo>
                  <a:pt x="0" y="430"/>
                </a:lnTo>
                <a:lnTo>
                  <a:pt x="156" y="430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1349663" name="Freeform 31"/>
          <p:cNvSpPr>
            <a:spLocks/>
          </p:cNvSpPr>
          <p:nvPr/>
        </p:nvSpPr>
        <p:spPr bwMode="auto">
          <a:xfrm>
            <a:off x="5869781" y="4989936"/>
            <a:ext cx="798512" cy="1001712"/>
          </a:xfrm>
          <a:custGeom>
            <a:avLst/>
            <a:gdLst/>
            <a:ahLst/>
            <a:cxnLst>
              <a:cxn ang="0">
                <a:pos x="165" y="0"/>
              </a:cxn>
              <a:cxn ang="0">
                <a:pos x="503" y="631"/>
              </a:cxn>
              <a:cxn ang="0">
                <a:pos x="0" y="484"/>
              </a:cxn>
            </a:cxnLst>
            <a:rect l="0" t="0" r="r" b="b"/>
            <a:pathLst>
              <a:path w="503" h="631">
                <a:moveTo>
                  <a:pt x="165" y="0"/>
                </a:moveTo>
                <a:lnTo>
                  <a:pt x="503" y="631"/>
                </a:lnTo>
                <a:lnTo>
                  <a:pt x="0" y="484"/>
                </a:lnTo>
              </a:path>
            </a:pathLst>
          </a:custGeom>
          <a:noFill/>
          <a:ln w="222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18693" y="1676400"/>
            <a:ext cx="54729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Function:  regulates </a:t>
            </a:r>
            <a:r>
              <a:rPr lang="en-US" sz="3600" b="1" dirty="0">
                <a:solidFill>
                  <a:srgbClr val="FF0000"/>
                </a:solidFill>
              </a:rPr>
              <a:t>what enters and leaves the cell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28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34975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Semi-permeable membrane</a:t>
            </a:r>
          </a:p>
        </p:txBody>
      </p:sp>
      <p:sp>
        <p:nvSpPr>
          <p:cNvPr id="38809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458200" cy="25146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Cell membrane controls what gets in or out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Some substances can pass directly through the membrane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Other substances pass through a protein channel</a:t>
            </a:r>
          </a:p>
        </p:txBody>
      </p:sp>
      <p:pic>
        <p:nvPicPr>
          <p:cNvPr id="20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4" t="49200" r="1057" b="7201"/>
          <a:stretch>
            <a:fillRect/>
          </a:stretch>
        </p:blipFill>
        <p:spPr bwMode="auto">
          <a:xfrm>
            <a:off x="2341635" y="4179570"/>
            <a:ext cx="4025774" cy="216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32" t="49200" r="1057" b="7201"/>
          <a:stretch>
            <a:fillRect/>
          </a:stretch>
        </p:blipFill>
        <p:spPr bwMode="auto">
          <a:xfrm>
            <a:off x="4449584" y="4179570"/>
            <a:ext cx="3995596" cy="2168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2"/>
          <p:cNvSpPr>
            <a:spLocks noChangeArrowheads="1"/>
          </p:cNvSpPr>
          <p:nvPr/>
        </p:nvSpPr>
        <p:spPr bwMode="auto">
          <a:xfrm>
            <a:off x="2341635" y="3897630"/>
            <a:ext cx="6083928" cy="422910"/>
          </a:xfrm>
          <a:prstGeom prst="rect">
            <a:avLst/>
          </a:prstGeom>
          <a:solidFill>
            <a:srgbClr val="98D7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F116A"/>
                </a:solidFill>
              </a:rPr>
              <a:t>inside cell</a:t>
            </a: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341635" y="6133773"/>
            <a:ext cx="6083928" cy="461665"/>
          </a:xfrm>
          <a:prstGeom prst="rect">
            <a:avLst/>
          </a:prstGeom>
          <a:solidFill>
            <a:srgbClr val="98D7F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F116A"/>
                </a:solidFill>
              </a:rPr>
              <a:t>outside cell</a:t>
            </a:r>
          </a:p>
        </p:txBody>
      </p:sp>
      <p:sp>
        <p:nvSpPr>
          <p:cNvPr id="24" name="AutoShape 25"/>
          <p:cNvSpPr>
            <a:spLocks noChangeArrowheads="1"/>
          </p:cNvSpPr>
          <p:nvPr/>
        </p:nvSpPr>
        <p:spPr bwMode="auto">
          <a:xfrm>
            <a:off x="7375362" y="3897630"/>
            <a:ext cx="506994" cy="493395"/>
          </a:xfrm>
          <a:prstGeom prst="octagon">
            <a:avLst>
              <a:gd name="adj" fmla="val 29287"/>
            </a:avLst>
          </a:prstGeom>
          <a:solidFill>
            <a:srgbClr val="C0FF1D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00"/>
                </a:solidFill>
              </a:rPr>
              <a:t>sugar</a:t>
            </a:r>
            <a:endParaRPr lang="en-US" sz="2800" dirty="0">
              <a:solidFill>
                <a:srgbClr val="40458C"/>
              </a:solidFill>
            </a:endParaRPr>
          </a:p>
        </p:txBody>
      </p:sp>
      <p:sp>
        <p:nvSpPr>
          <p:cNvPr id="25" name="AutoShape 26"/>
          <p:cNvSpPr>
            <a:spLocks noChangeArrowheads="1"/>
          </p:cNvSpPr>
          <p:nvPr/>
        </p:nvSpPr>
        <p:spPr bwMode="auto">
          <a:xfrm>
            <a:off x="6144091" y="3897630"/>
            <a:ext cx="506994" cy="493395"/>
          </a:xfrm>
          <a:prstGeom prst="octagon">
            <a:avLst>
              <a:gd name="adj" fmla="val 29287"/>
            </a:avLst>
          </a:prstGeom>
          <a:solidFill>
            <a:schemeClr val="tx2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FFFF"/>
                </a:solidFill>
              </a:rPr>
              <a:t>fat</a:t>
            </a:r>
            <a:endParaRPr lang="en-US" sz="2800" dirty="0">
              <a:solidFill>
                <a:srgbClr val="40458C"/>
              </a:solidFill>
            </a:endParaRPr>
          </a:p>
        </p:txBody>
      </p:sp>
      <p:sp>
        <p:nvSpPr>
          <p:cNvPr id="26" name="AutoShape 28"/>
          <p:cNvSpPr>
            <a:spLocks noChangeArrowheads="1"/>
          </p:cNvSpPr>
          <p:nvPr/>
        </p:nvSpPr>
        <p:spPr bwMode="auto">
          <a:xfrm>
            <a:off x="3753976" y="6082665"/>
            <a:ext cx="506994" cy="493395"/>
          </a:xfrm>
          <a:prstGeom prst="diamond">
            <a:avLst/>
          </a:prstGeom>
          <a:solidFill>
            <a:schemeClr val="bg2"/>
          </a:solidFill>
          <a:ln w="9525">
            <a:solidFill>
              <a:srgbClr val="66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</a:rPr>
              <a:t>salt</a:t>
            </a:r>
            <a:endParaRPr lang="en-US" sz="2800" dirty="0">
              <a:solidFill>
                <a:srgbClr val="40458C"/>
              </a:solidFill>
            </a:endParaRPr>
          </a:p>
        </p:txBody>
      </p:sp>
      <p:sp>
        <p:nvSpPr>
          <p:cNvPr id="27" name="AutoShape 29"/>
          <p:cNvSpPr>
            <a:spLocks noChangeArrowheads="1"/>
          </p:cNvSpPr>
          <p:nvPr/>
        </p:nvSpPr>
        <p:spPr bwMode="auto">
          <a:xfrm>
            <a:off x="4804178" y="4461510"/>
            <a:ext cx="724277" cy="1621155"/>
          </a:xfrm>
          <a:prstGeom prst="flowChartMagneticDisk">
            <a:avLst/>
          </a:prstGeom>
          <a:solidFill>
            <a:schemeClr val="hlink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29" name="AutoShape 31"/>
          <p:cNvSpPr>
            <a:spLocks noChangeArrowheads="1"/>
          </p:cNvSpPr>
          <p:nvPr/>
        </p:nvSpPr>
        <p:spPr bwMode="auto">
          <a:xfrm>
            <a:off x="7266720" y="4424499"/>
            <a:ext cx="724277" cy="1621155"/>
          </a:xfrm>
          <a:prstGeom prst="flowChartMagneticDisk">
            <a:avLst/>
          </a:prstGeom>
          <a:solidFill>
            <a:srgbClr val="C0FF1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0" name="Rectangle 32"/>
          <p:cNvSpPr>
            <a:spLocks noChangeArrowheads="1"/>
          </p:cNvSpPr>
          <p:nvPr/>
        </p:nvSpPr>
        <p:spPr bwMode="auto">
          <a:xfrm>
            <a:off x="2196780" y="3897630"/>
            <a:ext cx="217283" cy="2819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1" name="AutoShape 33"/>
          <p:cNvSpPr>
            <a:spLocks noChangeArrowheads="1"/>
          </p:cNvSpPr>
          <p:nvPr/>
        </p:nvSpPr>
        <p:spPr bwMode="auto">
          <a:xfrm>
            <a:off x="3645334" y="4461510"/>
            <a:ext cx="724277" cy="1621155"/>
          </a:xfrm>
          <a:prstGeom prst="flowChartMagneticDisk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2" name="AutoShape 34"/>
          <p:cNvSpPr>
            <a:spLocks noChangeArrowheads="1"/>
          </p:cNvSpPr>
          <p:nvPr/>
        </p:nvSpPr>
        <p:spPr bwMode="auto">
          <a:xfrm>
            <a:off x="2558919" y="4461510"/>
            <a:ext cx="724277" cy="1621155"/>
          </a:xfrm>
          <a:prstGeom prst="flowChartMagneticDisk">
            <a:avLst/>
          </a:prstGeom>
          <a:solidFill>
            <a:srgbClr val="FFEA18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  <p:sp>
        <p:nvSpPr>
          <p:cNvPr id="33" name="AutoShape 35"/>
          <p:cNvSpPr>
            <a:spLocks noChangeArrowheads="1"/>
          </p:cNvSpPr>
          <p:nvPr/>
        </p:nvSpPr>
        <p:spPr bwMode="auto">
          <a:xfrm>
            <a:off x="2703774" y="6153150"/>
            <a:ext cx="434566" cy="422910"/>
          </a:xfrm>
          <a:custGeom>
            <a:avLst/>
            <a:gdLst>
              <a:gd name="T0" fmla="*/ 400050 w 21600"/>
              <a:gd name="T1" fmla="*/ 228600 h 21600"/>
              <a:gd name="T2" fmla="*/ 228600 w 21600"/>
              <a:gd name="T3" fmla="*/ 457200 h 21600"/>
              <a:gd name="T4" fmla="*/ 57150 w 21600"/>
              <a:gd name="T5" fmla="*/ 228600 h 21600"/>
              <a:gd name="T6" fmla="*/ 228600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EA18"/>
          </a:solidFill>
          <a:ln w="19050">
            <a:solidFill>
              <a:srgbClr val="FFCC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>
                <a:solidFill>
                  <a:srgbClr val="000000"/>
                </a:solidFill>
              </a:rPr>
              <a:t>waste</a:t>
            </a:r>
            <a:endParaRPr lang="en-US" sz="2400" b="1" baseline="-250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27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8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7361 L 0.0007 0.32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1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3.33333E-6 L -0.00087 0.306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099" grpId="0" build="p" bldLvl="2" autoUpdateAnimBg="0"/>
      <p:bldP spid="24" grpId="0" animBg="1"/>
      <p:bldP spid="2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572294" y="304800"/>
            <a:ext cx="8305800" cy="78028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Molecules move from high to low</a:t>
            </a:r>
          </a:p>
        </p:txBody>
      </p:sp>
      <p:sp>
        <p:nvSpPr>
          <p:cNvPr id="40243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8153400" cy="1600200"/>
          </a:xfrm>
          <a:noFill/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rgbClr val="CC0000"/>
                </a:solidFill>
              </a:rPr>
              <a:t>Diffusion</a:t>
            </a:r>
            <a:endParaRPr lang="en-US" dirty="0" smtClean="0"/>
          </a:p>
          <a:p>
            <a:pPr lvl="1" eaLnBrk="1" hangingPunct="1"/>
            <a:r>
              <a:rPr lang="en-US" dirty="0" smtClean="0"/>
              <a:t>move from </a:t>
            </a:r>
            <a:r>
              <a:rPr lang="en-US" u="sng" dirty="0" smtClean="0">
                <a:solidFill>
                  <a:srgbClr val="CC0000"/>
                </a:solidFill>
              </a:rPr>
              <a:t>HIGH</a:t>
            </a:r>
            <a:r>
              <a:rPr lang="en-US" dirty="0" smtClean="0"/>
              <a:t> to </a:t>
            </a:r>
            <a:r>
              <a:rPr lang="en-US" u="sng" dirty="0" smtClean="0">
                <a:solidFill>
                  <a:srgbClr val="CC0000"/>
                </a:solidFill>
              </a:rPr>
              <a:t>LOW</a:t>
            </a:r>
            <a:r>
              <a:rPr lang="en-US" dirty="0" smtClean="0"/>
              <a:t> concentration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243" b="59880"/>
          <a:stretch>
            <a:fillRect/>
          </a:stretch>
        </p:blipFill>
        <p:spPr bwMode="auto">
          <a:xfrm>
            <a:off x="914400" y="3048000"/>
            <a:ext cx="3028950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3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37" r="33037" b="59880"/>
          <a:stretch>
            <a:fillRect/>
          </a:stretch>
        </p:blipFill>
        <p:spPr bwMode="auto">
          <a:xfrm>
            <a:off x="3432175" y="3036888"/>
            <a:ext cx="2586038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243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74" b="59880"/>
          <a:stretch>
            <a:fillRect/>
          </a:stretch>
        </p:blipFill>
        <p:spPr bwMode="auto">
          <a:xfrm>
            <a:off x="5935663" y="3048000"/>
            <a:ext cx="2586037" cy="247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8"/>
          <p:cNvSpPr>
            <a:spLocks noChangeArrowheads="1"/>
          </p:cNvSpPr>
          <p:nvPr/>
        </p:nvSpPr>
        <p:spPr bwMode="auto">
          <a:xfrm>
            <a:off x="3919538" y="2998788"/>
            <a:ext cx="1370012" cy="3730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892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24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24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60" b="14122"/>
          <a:stretch>
            <a:fillRect/>
          </a:stretch>
        </p:blipFill>
        <p:spPr bwMode="auto">
          <a:xfrm>
            <a:off x="5180013" y="4114800"/>
            <a:ext cx="3887787" cy="268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29718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Diffusion</a:t>
            </a:r>
          </a:p>
        </p:txBody>
      </p:sp>
      <p:sp>
        <p:nvSpPr>
          <p:cNvPr id="40858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153400" cy="3429000"/>
          </a:xfrm>
        </p:spPr>
        <p:txBody>
          <a:bodyPr/>
          <a:lstStyle/>
          <a:p>
            <a:pPr eaLnBrk="1" hangingPunct="1">
              <a:buClrTx/>
            </a:pPr>
            <a:r>
              <a:rPr lang="en-US" dirty="0" smtClean="0"/>
              <a:t>Move from </a:t>
            </a:r>
            <a:r>
              <a:rPr lang="en-US" dirty="0" smtClean="0">
                <a:solidFill>
                  <a:srgbClr val="CC0000"/>
                </a:solidFill>
              </a:rPr>
              <a:t>HIGH</a:t>
            </a:r>
            <a:r>
              <a:rPr lang="en-US" dirty="0" smtClean="0"/>
              <a:t> to </a:t>
            </a:r>
            <a:r>
              <a:rPr lang="en-US" dirty="0" smtClean="0">
                <a:solidFill>
                  <a:srgbClr val="CC0000"/>
                </a:solidFill>
              </a:rPr>
              <a:t>LOW</a:t>
            </a:r>
            <a:r>
              <a:rPr lang="en-US" dirty="0" smtClean="0"/>
              <a:t> concentration </a:t>
            </a:r>
          </a:p>
          <a:p>
            <a:pPr lvl="1" eaLnBrk="1" hangingPunct="1">
              <a:buClrTx/>
            </a:pPr>
            <a:r>
              <a:rPr lang="en-US" dirty="0" smtClean="0"/>
              <a:t>directly through </a:t>
            </a:r>
            <a:r>
              <a:rPr lang="en-US" u="sng" dirty="0" smtClean="0">
                <a:solidFill>
                  <a:schemeClr val="tx2"/>
                </a:solidFill>
              </a:rPr>
              <a:t>membrane</a:t>
            </a:r>
            <a:endParaRPr lang="en-US" dirty="0" smtClean="0"/>
          </a:p>
          <a:p>
            <a:pPr marL="1085850" lvl="2" eaLnBrk="1" hangingPunct="1"/>
            <a:r>
              <a:rPr lang="en-US" u="sng" dirty="0" smtClean="0">
                <a:solidFill>
                  <a:srgbClr val="CC0000"/>
                </a:solidFill>
              </a:rPr>
              <a:t>simple diffusion</a:t>
            </a:r>
            <a:endParaRPr lang="en-US" dirty="0" smtClean="0"/>
          </a:p>
          <a:p>
            <a:pPr marL="1085850" lvl="2" eaLnBrk="1" hangingPunct="1"/>
            <a:r>
              <a:rPr lang="en-US" u="sng" dirty="0" smtClean="0">
                <a:solidFill>
                  <a:srgbClr val="CC0000"/>
                </a:solidFill>
              </a:rPr>
              <a:t>no energy needed</a:t>
            </a:r>
            <a:endParaRPr lang="en-US" dirty="0" smtClean="0"/>
          </a:p>
          <a:p>
            <a:pPr lvl="1" eaLnBrk="1" hangingPunct="1">
              <a:buClrTx/>
            </a:pPr>
            <a:r>
              <a:rPr lang="en-US" dirty="0" smtClean="0"/>
              <a:t>help through a </a:t>
            </a:r>
            <a:r>
              <a:rPr lang="en-US" u="sng" dirty="0" smtClean="0">
                <a:solidFill>
                  <a:schemeClr val="tx2"/>
                </a:solidFill>
              </a:rPr>
              <a:t>protein channel</a:t>
            </a:r>
          </a:p>
          <a:p>
            <a:pPr marL="1085850" lvl="2" eaLnBrk="1" hangingPunct="1"/>
            <a:r>
              <a:rPr lang="en-US" u="sng" dirty="0" smtClean="0">
                <a:solidFill>
                  <a:srgbClr val="CC0000"/>
                </a:solidFill>
              </a:rPr>
              <a:t>facilitated diffusion</a:t>
            </a:r>
            <a:r>
              <a:rPr lang="en-US" dirty="0" smtClean="0"/>
              <a:t> (with help)</a:t>
            </a:r>
          </a:p>
          <a:p>
            <a:pPr marL="1085850" lvl="2" eaLnBrk="1" hangingPunct="1"/>
            <a:r>
              <a:rPr lang="en-US" u="sng" dirty="0" smtClean="0">
                <a:solidFill>
                  <a:srgbClr val="CC0000"/>
                </a:solidFill>
              </a:rPr>
              <a:t>no energy needed</a:t>
            </a:r>
            <a:endParaRPr lang="en-US" dirty="0" smtClean="0"/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692650" y="4343400"/>
            <a:ext cx="819150" cy="396875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  <a:ea typeface="Geneva" pitchFamily="48" charset="-128"/>
              </a:rPr>
              <a:t>HIGH</a:t>
            </a:r>
            <a:endParaRPr lang="en-US" sz="2800" b="1">
              <a:solidFill>
                <a:srgbClr val="CC0000"/>
              </a:solidFill>
              <a:ea typeface="Geneva" pitchFamily="48" charset="-128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714875" y="6384925"/>
            <a:ext cx="776288" cy="396875"/>
          </a:xfrm>
          <a:prstGeom prst="rect">
            <a:avLst/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CC0000"/>
                </a:solidFill>
                <a:ea typeface="Geneva" pitchFamily="48" charset="-128"/>
              </a:rPr>
              <a:t>LOW</a:t>
            </a:r>
            <a:endParaRPr lang="en-US" sz="2800" b="1">
              <a:solidFill>
                <a:srgbClr val="CC0000"/>
              </a:solidFill>
              <a:ea typeface="Geneva" pitchFamily="48" charset="-128"/>
            </a:endParaRPr>
          </a:p>
        </p:txBody>
      </p:sp>
      <p:sp>
        <p:nvSpPr>
          <p:cNvPr id="17415" name="AutoShape 7"/>
          <p:cNvSpPr>
            <a:spLocks noChangeArrowheads="1"/>
          </p:cNvSpPr>
          <p:nvPr/>
        </p:nvSpPr>
        <p:spPr bwMode="auto">
          <a:xfrm>
            <a:off x="4953000" y="4800600"/>
            <a:ext cx="292100" cy="1524000"/>
          </a:xfrm>
          <a:prstGeom prst="downArrow">
            <a:avLst>
              <a:gd name="adj1" fmla="val 35870"/>
              <a:gd name="adj2" fmla="val 98671"/>
            </a:avLst>
          </a:prstGeom>
          <a:solidFill>
            <a:srgbClr val="CC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40458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0573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8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8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8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8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85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0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Cells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have a special job to do (</a:t>
            </a:r>
            <a:r>
              <a:rPr lang="en-US" sz="2800" b="1" u="sng" dirty="0">
                <a:solidFill>
                  <a:schemeClr val="hlink"/>
                </a:solidFill>
              </a:rPr>
              <a:t>cell </a:t>
            </a:r>
            <a:r>
              <a:rPr lang="en-US" sz="2800" b="1" u="sng" dirty="0" smtClean="0">
                <a:solidFill>
                  <a:schemeClr val="hlink"/>
                </a:solidFill>
              </a:rPr>
              <a:t>specialization</a:t>
            </a:r>
            <a:r>
              <a:rPr lang="en-US" sz="2800" dirty="0" smtClean="0"/>
              <a:t>)</a:t>
            </a:r>
          </a:p>
          <a:p>
            <a:r>
              <a:rPr lang="en-US" sz="2800" dirty="0"/>
              <a:t>The size and shape of a cell is related to its function</a:t>
            </a:r>
          </a:p>
          <a:p>
            <a:endParaRPr lang="en-US" sz="2800" dirty="0" smtClean="0"/>
          </a:p>
          <a:p>
            <a:pPr marL="609600" indent="-609600" eaLnBrk="1" hangingPunct="1">
              <a:buFont typeface="Wingdings" pitchFamily="2" charset="2"/>
              <a:buNone/>
            </a:pPr>
            <a:endParaRPr lang="en-US" sz="2800" b="1" dirty="0" smtClean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498850"/>
            <a:ext cx="2535238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9461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08475"/>
            <a:ext cx="715963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 descr="redce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51" t="5687" r="45192" b="39609"/>
          <a:stretch>
            <a:fillRect/>
          </a:stretch>
        </p:blipFill>
        <p:spPr bwMode="auto">
          <a:xfrm>
            <a:off x="3043101" y="3312383"/>
            <a:ext cx="8382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401" y="4723626"/>
            <a:ext cx="2057400" cy="1823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8724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1611" y="457200"/>
            <a:ext cx="7830344" cy="932688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Simple vs. facilitated diffusion</a:t>
            </a:r>
          </a:p>
        </p:txBody>
      </p:sp>
      <p:grpSp>
        <p:nvGrpSpPr>
          <p:cNvPr id="18435" name="Group 27"/>
          <p:cNvGrpSpPr>
            <a:grpSpLocks/>
          </p:cNvGrpSpPr>
          <p:nvPr/>
        </p:nvGrpSpPr>
        <p:grpSpPr bwMode="auto">
          <a:xfrm>
            <a:off x="204788" y="3048000"/>
            <a:ext cx="4567237" cy="3581400"/>
            <a:chOff x="129" y="1920"/>
            <a:chExt cx="2877" cy="2256"/>
          </a:xfrm>
        </p:grpSpPr>
        <p:pic>
          <p:nvPicPr>
            <p:cNvPr id="1844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4" t="49200" r="1057" b="7201"/>
            <a:stretch>
              <a:fillRect/>
            </a:stretch>
          </p:blipFill>
          <p:spPr bwMode="auto">
            <a:xfrm>
              <a:off x="129" y="2208"/>
              <a:ext cx="2668" cy="1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8" name="Rectangle 6"/>
            <p:cNvSpPr>
              <a:spLocks noChangeArrowheads="1"/>
            </p:cNvSpPr>
            <p:nvPr/>
          </p:nvSpPr>
          <p:spPr bwMode="auto">
            <a:xfrm>
              <a:off x="138" y="2016"/>
              <a:ext cx="2623" cy="288"/>
            </a:xfrm>
            <a:prstGeom prst="rect">
              <a:avLst/>
            </a:prstGeom>
            <a:solidFill>
              <a:srgbClr val="98D7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F116A"/>
                  </a:solidFill>
                </a:rPr>
                <a:t>inside cell</a:t>
              </a:r>
            </a:p>
          </p:txBody>
        </p:sp>
        <p:sp>
          <p:nvSpPr>
            <p:cNvPr id="18449" name="Rectangle 7"/>
            <p:cNvSpPr>
              <a:spLocks noChangeArrowheads="1"/>
            </p:cNvSpPr>
            <p:nvPr/>
          </p:nvSpPr>
          <p:spPr bwMode="auto">
            <a:xfrm>
              <a:off x="146" y="3552"/>
              <a:ext cx="2623" cy="288"/>
            </a:xfrm>
            <a:prstGeom prst="rect">
              <a:avLst/>
            </a:prstGeom>
            <a:solidFill>
              <a:srgbClr val="98D7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F116A"/>
                  </a:solidFill>
                </a:rPr>
                <a:t>outside cell</a:t>
              </a:r>
            </a:p>
          </p:txBody>
        </p:sp>
        <p:sp>
          <p:nvSpPr>
            <p:cNvPr id="18450" name="Rectangle 8"/>
            <p:cNvSpPr>
              <a:spLocks noChangeArrowheads="1"/>
            </p:cNvSpPr>
            <p:nvPr/>
          </p:nvSpPr>
          <p:spPr bwMode="auto">
            <a:xfrm>
              <a:off x="2766" y="1920"/>
              <a:ext cx="240" cy="22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50570" name="Oval 10"/>
          <p:cNvSpPr>
            <a:spLocks noChangeArrowheads="1"/>
          </p:cNvSpPr>
          <p:nvPr/>
        </p:nvSpPr>
        <p:spPr bwMode="auto">
          <a:xfrm>
            <a:off x="2566988" y="2971800"/>
            <a:ext cx="533400" cy="533400"/>
          </a:xfrm>
          <a:prstGeom prst="ellipse">
            <a:avLst/>
          </a:prstGeom>
          <a:solidFill>
            <a:srgbClr val="FFEA18"/>
          </a:solidFill>
          <a:ln w="9525">
            <a:solidFill>
              <a:srgbClr val="FFCC18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CC0000"/>
                </a:solidFill>
              </a:rPr>
              <a:t>lipid</a:t>
            </a:r>
            <a:endParaRPr lang="en-US" sz="2800" dirty="0">
              <a:solidFill>
                <a:srgbClr val="40458C"/>
              </a:solidFill>
            </a:endParaRPr>
          </a:p>
        </p:txBody>
      </p:sp>
      <p:grpSp>
        <p:nvGrpSpPr>
          <p:cNvPr id="18437" name="Group 28"/>
          <p:cNvGrpSpPr>
            <a:grpSpLocks/>
          </p:cNvGrpSpPr>
          <p:nvPr/>
        </p:nvGrpSpPr>
        <p:grpSpPr bwMode="auto">
          <a:xfrm>
            <a:off x="4652963" y="3197225"/>
            <a:ext cx="4235450" cy="2895600"/>
            <a:chOff x="3072" y="2064"/>
            <a:chExt cx="2668" cy="1824"/>
          </a:xfrm>
        </p:grpSpPr>
        <p:pic>
          <p:nvPicPr>
            <p:cNvPr id="18443" name="Picture 1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4" t="49200" r="1057" b="7201"/>
            <a:stretch>
              <a:fillRect/>
            </a:stretch>
          </p:blipFill>
          <p:spPr bwMode="auto">
            <a:xfrm>
              <a:off x="3072" y="2256"/>
              <a:ext cx="2668" cy="1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444" name="Rectangle 17"/>
            <p:cNvSpPr>
              <a:spLocks noChangeArrowheads="1"/>
            </p:cNvSpPr>
            <p:nvPr/>
          </p:nvSpPr>
          <p:spPr bwMode="auto">
            <a:xfrm>
              <a:off x="3080" y="2064"/>
              <a:ext cx="2632" cy="288"/>
            </a:xfrm>
            <a:prstGeom prst="rect">
              <a:avLst/>
            </a:prstGeom>
            <a:solidFill>
              <a:srgbClr val="98D7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F116A"/>
                  </a:solidFill>
                </a:rPr>
                <a:t>inside cell</a:t>
              </a:r>
            </a:p>
          </p:txBody>
        </p:sp>
        <p:sp>
          <p:nvSpPr>
            <p:cNvPr id="18445" name="Rectangle 18"/>
            <p:cNvSpPr>
              <a:spLocks noChangeArrowheads="1"/>
            </p:cNvSpPr>
            <p:nvPr/>
          </p:nvSpPr>
          <p:spPr bwMode="auto">
            <a:xfrm>
              <a:off x="3072" y="3600"/>
              <a:ext cx="2640" cy="288"/>
            </a:xfrm>
            <a:prstGeom prst="rect">
              <a:avLst/>
            </a:prstGeom>
            <a:solidFill>
              <a:srgbClr val="98D7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F116A"/>
                  </a:solidFill>
                </a:rPr>
                <a:t>outside cell</a:t>
              </a:r>
            </a:p>
          </p:txBody>
        </p:sp>
        <p:sp>
          <p:nvSpPr>
            <p:cNvPr id="18446" name="AutoShape 20"/>
            <p:cNvSpPr>
              <a:spLocks noChangeArrowheads="1"/>
            </p:cNvSpPr>
            <p:nvPr/>
          </p:nvSpPr>
          <p:spPr bwMode="auto">
            <a:xfrm>
              <a:off x="4479" y="2448"/>
              <a:ext cx="480" cy="1104"/>
            </a:xfrm>
            <a:prstGeom prst="flowChartMagneticDisk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40458C"/>
                </a:solidFill>
              </a:endParaRPr>
            </a:p>
          </p:txBody>
        </p:sp>
      </p:grpSp>
      <p:sp>
        <p:nvSpPr>
          <p:cNvPr id="450589" name="AutoShape 29"/>
          <p:cNvSpPr>
            <a:spLocks noChangeArrowheads="1"/>
          </p:cNvSpPr>
          <p:nvPr/>
        </p:nvSpPr>
        <p:spPr bwMode="auto">
          <a:xfrm>
            <a:off x="696913" y="1979613"/>
            <a:ext cx="3162300" cy="6000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F116A"/>
                </a:solidFill>
              </a:rPr>
              <a:t>simple diffusion</a:t>
            </a:r>
          </a:p>
        </p:txBody>
      </p:sp>
      <p:sp>
        <p:nvSpPr>
          <p:cNvPr id="450590" name="AutoShape 30"/>
          <p:cNvSpPr>
            <a:spLocks noChangeArrowheads="1"/>
          </p:cNvSpPr>
          <p:nvPr/>
        </p:nvSpPr>
        <p:spPr bwMode="auto">
          <a:xfrm>
            <a:off x="4938713" y="1979613"/>
            <a:ext cx="3733800" cy="600075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000" b="1">
                <a:solidFill>
                  <a:srgbClr val="0F116A"/>
                </a:solidFill>
              </a:rPr>
              <a:t>facilitated diffusion</a:t>
            </a:r>
          </a:p>
        </p:txBody>
      </p:sp>
      <p:sp>
        <p:nvSpPr>
          <p:cNvPr id="450592" name="AutoShape 32"/>
          <p:cNvSpPr>
            <a:spLocks noChangeArrowheads="1"/>
          </p:cNvSpPr>
          <p:nvPr/>
        </p:nvSpPr>
        <p:spPr bwMode="auto">
          <a:xfrm>
            <a:off x="6089650" y="4551363"/>
            <a:ext cx="2298700" cy="373062"/>
          </a:xfrm>
          <a:prstGeom prst="roundRect">
            <a:avLst>
              <a:gd name="adj" fmla="val 16667"/>
            </a:avLst>
          </a:prstGeom>
          <a:solidFill>
            <a:srgbClr val="FFEA18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b="1">
                <a:solidFill>
                  <a:srgbClr val="000000"/>
                </a:solidFill>
              </a:rPr>
              <a:t>protein channel</a:t>
            </a:r>
            <a:endParaRPr lang="en-US" sz="3000" b="1">
              <a:solidFill>
                <a:srgbClr val="000000"/>
              </a:solidFill>
            </a:endParaRPr>
          </a:p>
        </p:txBody>
      </p:sp>
      <p:pic>
        <p:nvPicPr>
          <p:cNvPr id="21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8131" y="3160712"/>
            <a:ext cx="12017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6676" y="5541168"/>
            <a:ext cx="1201737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A18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8518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50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50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505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Vibro Up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ubbl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505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70" grpId="0" animBg="1"/>
      <p:bldP spid="450589" grpId="0" animBg="1" autoUpdateAnimBg="0"/>
      <p:bldP spid="450590" grpId="0" animBg="1" autoUpdateAnimBg="0"/>
      <p:bldP spid="450592" grpId="0" animBg="1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Osmosis</a:t>
            </a:r>
          </a:p>
        </p:txBody>
      </p:sp>
      <p:sp>
        <p:nvSpPr>
          <p:cNvPr id="41574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305800" cy="3378200"/>
          </a:xfrm>
        </p:spPr>
        <p:txBody>
          <a:bodyPr/>
          <a:lstStyle/>
          <a:p>
            <a:r>
              <a:rPr lang="en-US" dirty="0">
                <a:solidFill>
                  <a:srgbClr val="CC0000"/>
                </a:solidFill>
              </a:rPr>
              <a:t>D</a:t>
            </a:r>
            <a:r>
              <a:rPr lang="en-US" dirty="0" smtClean="0">
                <a:solidFill>
                  <a:srgbClr val="CC0000"/>
                </a:solidFill>
              </a:rPr>
              <a:t>iffusion of water from HIGH concentration of water to LOW concentration of water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80307" y="2460625"/>
            <a:ext cx="8407400" cy="4202112"/>
            <a:chOff x="198438" y="1871663"/>
            <a:chExt cx="8407400" cy="4202112"/>
          </a:xfrm>
        </p:grpSpPr>
        <p:pic>
          <p:nvPicPr>
            <p:cNvPr id="13" name="Picture 4" descr="sb7029a0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788" y="1871663"/>
              <a:ext cx="8020050" cy="4094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6889750" y="5229225"/>
              <a:ext cx="1716088" cy="530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Movement of water</a:t>
              </a:r>
            </a:p>
          </p:txBody>
        </p:sp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4508500" y="2460625"/>
              <a:ext cx="1716088" cy="9683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Dilute sugar solution (Water more concentrated)</a:t>
              </a:r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247650" y="2552700"/>
              <a:ext cx="1657350" cy="876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Concentrated sugar solution (Water less concentrated)</a:t>
              </a:r>
            </a:p>
          </p:txBody>
        </p:sp>
        <p:sp>
          <p:nvSpPr>
            <p:cNvPr id="17" name="Text Box 10"/>
            <p:cNvSpPr txBox="1">
              <a:spLocks noChangeArrowheads="1"/>
            </p:cNvSpPr>
            <p:nvPr/>
          </p:nvSpPr>
          <p:spPr bwMode="auto">
            <a:xfrm>
              <a:off x="198438" y="3971925"/>
              <a:ext cx="1249362" cy="4381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Sugar molecules</a:t>
              </a:r>
            </a:p>
          </p:txBody>
        </p:sp>
        <p:sp>
          <p:nvSpPr>
            <p:cNvPr id="18" name="Text Box 11"/>
            <p:cNvSpPr txBox="1">
              <a:spLocks noChangeArrowheads="1"/>
            </p:cNvSpPr>
            <p:nvPr/>
          </p:nvSpPr>
          <p:spPr bwMode="auto">
            <a:xfrm>
              <a:off x="2455863" y="5416550"/>
              <a:ext cx="2251075" cy="657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bg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30000"/>
                </a:spcBef>
              </a:pPr>
              <a:r>
                <a:rPr lang="en-US" sz="1800">
                  <a:solidFill>
                    <a:schemeClr val="tx1"/>
                  </a:solidFill>
                </a:rPr>
                <a:t>Selectively permeable  membrane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3368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Osmosis page 55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1676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 bag of 5% sugar solution in a semipermeable bag.  Only water can pass through the bag. How will the mass change?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3429000"/>
            <a:ext cx="5105400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In a beaker of pure water?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In a beaker of 5% sugar water?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In a beaker of 7% sugar water?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15000" y="3448594"/>
            <a:ext cx="1905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0070C0"/>
                </a:solidFill>
              </a:rPr>
              <a:t>Increases</a:t>
            </a:r>
            <a:endParaRPr lang="en-US" sz="2800" dirty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800" dirty="0" smtClean="0"/>
              <a:t>No change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Decreases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2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sym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28466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5638800" cy="1143000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Active transport</a:t>
            </a:r>
          </a:p>
        </p:txBody>
      </p:sp>
      <p:sp>
        <p:nvSpPr>
          <p:cNvPr id="410628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8001000" cy="3979863"/>
          </a:xfrm>
          <a:noFill/>
        </p:spPr>
        <p:txBody>
          <a:bodyPr/>
          <a:lstStyle/>
          <a:p>
            <a:pPr eaLnBrk="1" hangingPunct="1"/>
            <a:r>
              <a:rPr lang="en-US" sz="3400" dirty="0" smtClean="0"/>
              <a:t>Cells may need molecules to move </a:t>
            </a:r>
            <a:r>
              <a:rPr lang="en-US" sz="3400" i="1" u="sng" dirty="0" smtClean="0">
                <a:solidFill>
                  <a:srgbClr val="CC0000"/>
                </a:solidFill>
              </a:rPr>
              <a:t>against</a:t>
            </a:r>
            <a:r>
              <a:rPr lang="en-US" sz="3400" dirty="0" smtClean="0"/>
              <a:t> concentration “hill”</a:t>
            </a:r>
          </a:p>
          <a:p>
            <a:pPr lvl="1" eaLnBrk="1" hangingPunct="1"/>
            <a:r>
              <a:rPr lang="en-US" dirty="0" smtClean="0"/>
              <a:t>need to pump “uphill”</a:t>
            </a:r>
          </a:p>
          <a:p>
            <a:pPr marL="1085850" lvl="2" eaLnBrk="1" hangingPunct="1"/>
            <a:r>
              <a:rPr lang="en-US" dirty="0" smtClean="0"/>
              <a:t>from </a:t>
            </a:r>
            <a:r>
              <a:rPr lang="en-US" u="sng" dirty="0" smtClean="0">
                <a:solidFill>
                  <a:srgbClr val="CC0000"/>
                </a:solidFill>
              </a:rPr>
              <a:t>LOW</a:t>
            </a:r>
            <a:r>
              <a:rPr lang="en-US" dirty="0" smtClean="0"/>
              <a:t> to </a:t>
            </a:r>
            <a:r>
              <a:rPr lang="en-US" u="sng" dirty="0" smtClean="0">
                <a:solidFill>
                  <a:srgbClr val="CC0000"/>
                </a:solidFill>
              </a:rPr>
              <a:t>HIGH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using energy</a:t>
            </a:r>
          </a:p>
          <a:p>
            <a:pPr lvl="1" eaLnBrk="1" hangingPunct="1"/>
            <a:r>
              <a:rPr lang="en-US" u="sng" dirty="0" smtClean="0">
                <a:solidFill>
                  <a:srgbClr val="CC0000"/>
                </a:solidFill>
              </a:rPr>
              <a:t>protein pump</a:t>
            </a:r>
            <a:endParaRPr lang="en-US" dirty="0" smtClean="0"/>
          </a:p>
          <a:p>
            <a:pPr lvl="1" eaLnBrk="1" hangingPunct="1"/>
            <a:r>
              <a:rPr lang="en-US" u="sng" dirty="0" smtClean="0">
                <a:solidFill>
                  <a:srgbClr val="CC0000"/>
                </a:solidFill>
              </a:rPr>
              <a:t>requires energy</a:t>
            </a:r>
            <a:endParaRPr lang="en-US" sz="3200" dirty="0" smtClean="0"/>
          </a:p>
          <a:p>
            <a:pPr marL="1085850" lvl="2" eaLnBrk="1" hangingPunct="1"/>
            <a:r>
              <a:rPr lang="en-US" sz="2800" u="sng" dirty="0" smtClean="0">
                <a:solidFill>
                  <a:srgbClr val="CC0000"/>
                </a:solidFill>
              </a:rPr>
              <a:t>ATP</a:t>
            </a:r>
            <a:endParaRPr lang="en-US" sz="2800" dirty="0" smtClean="0"/>
          </a:p>
        </p:txBody>
      </p:sp>
      <p:pic>
        <p:nvPicPr>
          <p:cNvPr id="410629" name="Picture 5" descr="sympo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0000"/>
            <a:ext cx="4284663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630" name="AutoShape 6"/>
          <p:cNvSpPr>
            <a:spLocks noChangeArrowheads="1"/>
          </p:cNvSpPr>
          <p:nvPr/>
        </p:nvSpPr>
        <p:spPr bwMode="auto">
          <a:xfrm>
            <a:off x="3200400" y="4724400"/>
            <a:ext cx="1295400" cy="1295400"/>
          </a:xfrm>
          <a:prstGeom prst="irregularSeal1">
            <a:avLst/>
          </a:prstGeom>
          <a:solidFill>
            <a:srgbClr val="ED001D"/>
          </a:solidFill>
          <a:ln w="3810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348592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6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0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0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10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0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0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0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500"/>
                                        <p:tgtEl>
                                          <p:spTgt spid="4106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28" grpId="0" build="p" autoUpdateAnimBg="0"/>
      <p:bldP spid="410630" grpId="0" animBg="1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39"/>
          <a:stretch>
            <a:fillRect/>
          </a:stretch>
        </p:blipFill>
        <p:spPr bwMode="auto">
          <a:xfrm>
            <a:off x="457200" y="1341438"/>
            <a:ext cx="8305800" cy="528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4087813" y="1587500"/>
            <a:ext cx="2222500" cy="4987925"/>
          </a:xfrm>
          <a:prstGeom prst="rect">
            <a:avLst/>
          </a:prstGeom>
          <a:solidFill>
            <a:srgbClr val="FEF7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91907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Transport summary</a:t>
            </a:r>
          </a:p>
        </p:txBody>
      </p:sp>
      <p:sp>
        <p:nvSpPr>
          <p:cNvPr id="412677" name="Rectangle 5"/>
          <p:cNvSpPr>
            <a:spLocks noChangeArrowheads="1"/>
          </p:cNvSpPr>
          <p:nvPr/>
        </p:nvSpPr>
        <p:spPr bwMode="auto">
          <a:xfrm>
            <a:off x="4264025" y="1598613"/>
            <a:ext cx="1900238" cy="1066800"/>
          </a:xfrm>
          <a:prstGeom prst="rect">
            <a:avLst/>
          </a:prstGeom>
          <a:solidFill>
            <a:srgbClr val="FEF7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3200" b="1">
                <a:solidFill>
                  <a:srgbClr val="000000"/>
                </a:solidFill>
              </a:rPr>
              <a:t>simple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>diffusion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412678" name="Rectangle 6"/>
          <p:cNvSpPr>
            <a:spLocks noChangeArrowheads="1"/>
          </p:cNvSpPr>
          <p:nvPr/>
        </p:nvSpPr>
        <p:spPr bwMode="auto">
          <a:xfrm>
            <a:off x="4264025" y="2935288"/>
            <a:ext cx="2081213" cy="1066800"/>
          </a:xfrm>
          <a:prstGeom prst="rect">
            <a:avLst/>
          </a:prstGeom>
          <a:solidFill>
            <a:srgbClr val="FEF7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3200" b="1">
                <a:solidFill>
                  <a:srgbClr val="000000"/>
                </a:solidFill>
              </a:rPr>
              <a:t>facilitated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>diffusion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412679" name="Rectangle 7"/>
          <p:cNvSpPr>
            <a:spLocks noChangeArrowheads="1"/>
          </p:cNvSpPr>
          <p:nvPr/>
        </p:nvSpPr>
        <p:spPr bwMode="auto">
          <a:xfrm>
            <a:off x="4264025" y="5276850"/>
            <a:ext cx="1968500" cy="1066800"/>
          </a:xfrm>
          <a:prstGeom prst="rect">
            <a:avLst/>
          </a:prstGeom>
          <a:solidFill>
            <a:srgbClr val="FEF7D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sz="3200" b="1">
                <a:solidFill>
                  <a:srgbClr val="000000"/>
                </a:solidFill>
              </a:rPr>
              <a:t>active</a:t>
            </a:r>
            <a:br>
              <a:rPr lang="en-US" sz="3200" b="1">
                <a:solidFill>
                  <a:srgbClr val="000000"/>
                </a:solidFill>
              </a:rPr>
            </a:br>
            <a:r>
              <a:rPr lang="en-US" sz="3200" b="1">
                <a:solidFill>
                  <a:srgbClr val="000000"/>
                </a:solidFill>
              </a:rPr>
              <a:t>transport</a:t>
            </a:r>
            <a:endParaRPr lang="en-US" sz="3200" b="1">
              <a:solidFill>
                <a:schemeClr val="tx2"/>
              </a:solidFill>
            </a:endParaRPr>
          </a:p>
        </p:txBody>
      </p:sp>
      <p:sp>
        <p:nvSpPr>
          <p:cNvPr id="412680" name="AutoShape 8"/>
          <p:cNvSpPr>
            <a:spLocks noChangeArrowheads="1"/>
          </p:cNvSpPr>
          <p:nvPr/>
        </p:nvSpPr>
        <p:spPr bwMode="auto">
          <a:xfrm>
            <a:off x="6084888" y="4962525"/>
            <a:ext cx="1295400" cy="1295400"/>
          </a:xfrm>
          <a:prstGeom prst="irregularSeal1">
            <a:avLst/>
          </a:prstGeom>
          <a:solidFill>
            <a:srgbClr val="ED001D"/>
          </a:solidFill>
          <a:ln w="38100">
            <a:solidFill>
              <a:srgbClr val="FF6404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</a:rPr>
              <a:t>ATP</a:t>
            </a:r>
          </a:p>
        </p:txBody>
      </p:sp>
    </p:spTree>
    <p:extLst>
      <p:ext uri="{BB962C8B-B14F-4D97-AF65-F5344CB8AC3E}">
        <p14:creationId xmlns:p14="http://schemas.microsoft.com/office/powerpoint/2010/main" val="3824866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2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26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26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500"/>
                                        <p:tgtEl>
                                          <p:spTgt spid="4126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77" grpId="0" animBg="1" autoUpdateAnimBg="0"/>
      <p:bldP spid="412678" grpId="0" animBg="1" autoUpdateAnimBg="0"/>
      <p:bldP spid="412679" grpId="0" animBg="1" autoUpdateAnimBg="0"/>
      <p:bldP spid="412680" grpId="0" animBg="1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protein entering a cell through a protein channel requires energy.  This is an example of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1771650" lvl="3" indent="-514350">
              <a:buFont typeface="+mj-lt"/>
              <a:buAutoNum type="alphaLcParenR"/>
            </a:pPr>
            <a:r>
              <a:rPr lang="en-US" sz="3600" dirty="0" smtClean="0"/>
              <a:t>Simple diffusion</a:t>
            </a:r>
          </a:p>
          <a:p>
            <a:pPr marL="1771650" lvl="3" indent="-514350">
              <a:buFont typeface="+mj-lt"/>
              <a:buAutoNum type="alphaLcParenR"/>
            </a:pPr>
            <a:r>
              <a:rPr lang="en-US" sz="3600" dirty="0" smtClean="0"/>
              <a:t>Active transport</a:t>
            </a:r>
          </a:p>
          <a:p>
            <a:pPr marL="1771650" lvl="3" indent="-514350">
              <a:buFont typeface="+mj-lt"/>
              <a:buAutoNum type="alphaLcParenR"/>
            </a:pPr>
            <a:r>
              <a:rPr lang="en-US" sz="3600" dirty="0" smtClean="0"/>
              <a:t>Osmosis</a:t>
            </a:r>
          </a:p>
          <a:p>
            <a:pPr marL="1771650" lvl="3" indent="-514350">
              <a:buFont typeface="+mj-lt"/>
              <a:buAutoNum type="alphaLcParenR"/>
            </a:pPr>
            <a:r>
              <a:rPr lang="en-US" sz="3600" dirty="0" smtClean="0"/>
              <a:t>Passive transport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04152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t1.gstatic.com/images?q=tbn:ANd9GcSFKw9hWUwbMHbfZX0MHgeFCifdwNF_6ap_Pi1rUZw-4oXz24u5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33599"/>
            <a:ext cx="18288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2.gstatic.com/images?q=tbn:ANd9GcSdZPY4DzFPoU5PNlbvhqwMI6X06--Viau1JKVD4bX6E1hnvB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411" y="4271554"/>
            <a:ext cx="284797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t0.gstatic.com/images?q=tbn:ANd9GcQhapMwpMNOJbTI2jEOSWEoTSP0DE_ZhO7ktc-NCcwPtNI7NCVzC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38200"/>
            <a:ext cx="1905000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t1.gstatic.com/images?q=tbn:ANd9GcQeeydo13sWoQgsNw3DsujqOUCNn5fsdMIg0TbfmzyKLhHFW0mx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17" y="3690528"/>
            <a:ext cx="2095500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771525"/>
            <a:ext cx="1857375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5000" y="609600"/>
            <a:ext cx="52506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MACROMOLECULES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31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1625 4.44444E-6 C -0.23542 4.44444E-6 -0.325 -0.05533 -0.325 -0.1 L -0.325 -0.2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5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-0.33333 0.0715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67" y="3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2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0.29601 0.1583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92" y="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8" dur="2000" fill="hold"/>
                                        <p:tgtEl>
                                          <p:spTgt spid="205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-0.31667 0.1555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33" y="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Chemistry of Life</a:t>
            </a:r>
          </a:p>
        </p:txBody>
      </p:sp>
      <p:sp>
        <p:nvSpPr>
          <p:cNvPr id="37683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924800" cy="3048000"/>
          </a:xfrm>
        </p:spPr>
        <p:txBody>
          <a:bodyPr/>
          <a:lstStyle/>
          <a:p>
            <a:r>
              <a:rPr lang="en-US" u="sng" dirty="0">
                <a:solidFill>
                  <a:srgbClr val="CC0000"/>
                </a:solidFill>
              </a:rPr>
              <a:t>Organic </a:t>
            </a:r>
            <a:r>
              <a:rPr lang="en-US" u="sng" dirty="0" smtClean="0">
                <a:solidFill>
                  <a:srgbClr val="CC0000"/>
                </a:solidFill>
              </a:rPr>
              <a:t>molecules:</a:t>
            </a:r>
            <a:r>
              <a:rPr lang="en-US" dirty="0" smtClean="0"/>
              <a:t> molecules that contain </a:t>
            </a:r>
            <a:r>
              <a:rPr lang="en-US" u="sng" dirty="0" smtClean="0">
                <a:solidFill>
                  <a:srgbClr val="CC0000"/>
                </a:solidFill>
              </a:rPr>
              <a:t>carbon</a:t>
            </a:r>
            <a:r>
              <a:rPr lang="en-US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atoms</a:t>
            </a:r>
            <a:endParaRPr lang="en-US" dirty="0"/>
          </a:p>
          <a:p>
            <a:r>
              <a:rPr lang="en-US" dirty="0"/>
              <a:t>C atoms are versatile building blocks</a:t>
            </a:r>
          </a:p>
          <a:p>
            <a:pPr lvl="1"/>
            <a:r>
              <a:rPr lang="en-US" dirty="0" smtClean="0"/>
              <a:t>4 </a:t>
            </a:r>
            <a:r>
              <a:rPr lang="en-US" dirty="0"/>
              <a:t>stable covalent </a:t>
            </a:r>
            <a:r>
              <a:rPr lang="en-US" dirty="0" smtClean="0"/>
              <a:t>bonds (4 valence e-)</a:t>
            </a:r>
          </a:p>
          <a:p>
            <a:pPr lvl="1"/>
            <a:r>
              <a:rPr lang="en-US" dirty="0" smtClean="0"/>
              <a:t>C atoms can bond other C atoms or other atoms</a:t>
            </a:r>
          </a:p>
          <a:p>
            <a:pPr lvl="1"/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429000" y="4335462"/>
            <a:ext cx="2122487" cy="2085975"/>
            <a:chOff x="3678238" y="4394200"/>
            <a:chExt cx="2122487" cy="2085975"/>
          </a:xfrm>
        </p:grpSpPr>
        <p:sp>
          <p:nvSpPr>
            <p:cNvPr id="376841" name="Oval 9"/>
            <p:cNvSpPr>
              <a:spLocks noChangeArrowheads="1"/>
            </p:cNvSpPr>
            <p:nvPr/>
          </p:nvSpPr>
          <p:spPr bwMode="auto">
            <a:xfrm>
              <a:off x="5207000" y="5340350"/>
              <a:ext cx="593725" cy="593725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rgbClr val="000000"/>
                  </a:solidFill>
                </a:rPr>
                <a:t>H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6842" name="Oval 10"/>
            <p:cNvSpPr>
              <a:spLocks noChangeArrowheads="1"/>
            </p:cNvSpPr>
            <p:nvPr/>
          </p:nvSpPr>
          <p:spPr bwMode="auto">
            <a:xfrm>
              <a:off x="3678238" y="5340350"/>
              <a:ext cx="593725" cy="593725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rgbClr val="000000"/>
                  </a:solidFill>
                </a:rPr>
                <a:t>H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6844" name="Line 12"/>
            <p:cNvSpPr>
              <a:spLocks noChangeShapeType="1"/>
            </p:cNvSpPr>
            <p:nvPr/>
          </p:nvSpPr>
          <p:spPr bwMode="auto">
            <a:xfrm flipV="1">
              <a:off x="4152900" y="5475288"/>
              <a:ext cx="349250" cy="122237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45" name="Line 13"/>
            <p:cNvSpPr>
              <a:spLocks noChangeShapeType="1"/>
            </p:cNvSpPr>
            <p:nvPr/>
          </p:nvSpPr>
          <p:spPr bwMode="auto">
            <a:xfrm flipH="1" flipV="1">
              <a:off x="4959350" y="5475288"/>
              <a:ext cx="349250" cy="122237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39" name="Oval 7"/>
            <p:cNvSpPr>
              <a:spLocks noChangeArrowheads="1"/>
            </p:cNvSpPr>
            <p:nvPr/>
          </p:nvSpPr>
          <p:spPr bwMode="auto">
            <a:xfrm>
              <a:off x="4384675" y="5102225"/>
              <a:ext cx="708025" cy="708025"/>
            </a:xfrm>
            <a:prstGeom prst="ellipse">
              <a:avLst/>
            </a:pr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chemeClr val="bg1"/>
                  </a:solidFill>
                </a:rPr>
                <a:t>C</a:t>
              </a: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376846" name="Line 14"/>
            <p:cNvSpPr>
              <a:spLocks noChangeShapeType="1"/>
            </p:cNvSpPr>
            <p:nvPr/>
          </p:nvSpPr>
          <p:spPr bwMode="auto">
            <a:xfrm rot="4255388" flipH="1" flipV="1">
              <a:off x="4569619" y="4944269"/>
              <a:ext cx="349250" cy="122238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40" name="Oval 8"/>
            <p:cNvSpPr>
              <a:spLocks noChangeArrowheads="1"/>
            </p:cNvSpPr>
            <p:nvPr/>
          </p:nvSpPr>
          <p:spPr bwMode="auto">
            <a:xfrm>
              <a:off x="4441825" y="4394200"/>
              <a:ext cx="593725" cy="593725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rgbClr val="000000"/>
                  </a:solidFill>
                </a:rPr>
                <a:t>H</a:t>
              </a:r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376847" name="Line 15"/>
            <p:cNvSpPr>
              <a:spLocks noChangeShapeType="1"/>
            </p:cNvSpPr>
            <p:nvPr/>
          </p:nvSpPr>
          <p:spPr bwMode="auto">
            <a:xfrm rot="4255388" flipH="1" flipV="1">
              <a:off x="4561682" y="5780881"/>
              <a:ext cx="349250" cy="122237"/>
            </a:xfrm>
            <a:prstGeom prst="line">
              <a:avLst/>
            </a:prstGeom>
            <a:noFill/>
            <a:ln w="57150">
              <a:solidFill>
                <a:srgbClr val="CC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843" name="Oval 11"/>
            <p:cNvSpPr>
              <a:spLocks noChangeArrowheads="1"/>
            </p:cNvSpPr>
            <p:nvPr/>
          </p:nvSpPr>
          <p:spPr bwMode="auto">
            <a:xfrm>
              <a:off x="4441825" y="5886450"/>
              <a:ext cx="593725" cy="593725"/>
            </a:xfrm>
            <a:prstGeom prst="ellipse">
              <a:avLst/>
            </a:prstGeom>
            <a:solidFill>
              <a:srgbClr val="FFEA18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b="1">
                  <a:solidFill>
                    <a:srgbClr val="000000"/>
                  </a:solidFill>
                </a:rPr>
                <a:t>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75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68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68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68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36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Macromolecules</a:t>
            </a:r>
          </a:p>
        </p:txBody>
      </p:sp>
      <p:sp>
        <p:nvSpPr>
          <p:cNvPr id="4485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838200" y="1371600"/>
            <a:ext cx="7696200" cy="5105400"/>
          </a:xfrm>
        </p:spPr>
        <p:txBody>
          <a:bodyPr>
            <a:normAutofit fontScale="92500"/>
          </a:bodyPr>
          <a:lstStyle/>
          <a:p>
            <a:r>
              <a:rPr lang="en-US" dirty="0"/>
              <a:t>Smaller organic molecules join together </a:t>
            </a:r>
            <a:r>
              <a:rPr lang="en-US" dirty="0" smtClean="0"/>
              <a:t>by covalent bonds to </a:t>
            </a:r>
            <a:r>
              <a:rPr lang="en-US" dirty="0"/>
              <a:t>form larger </a:t>
            </a:r>
            <a:r>
              <a:rPr lang="en-US" dirty="0" smtClean="0"/>
              <a:t>molecules</a:t>
            </a:r>
          </a:p>
          <a:p>
            <a:pPr lvl="1"/>
            <a:r>
              <a:rPr lang="en-US" dirty="0" smtClean="0"/>
              <a:t>built </a:t>
            </a:r>
            <a:r>
              <a:rPr lang="en-US" dirty="0"/>
              <a:t>by linking repeating building blocks in a chain </a:t>
            </a:r>
          </a:p>
          <a:p>
            <a:endParaRPr lang="en-US" dirty="0"/>
          </a:p>
          <a:p>
            <a:r>
              <a:rPr lang="en-US" dirty="0" smtClean="0"/>
              <a:t>4 </a:t>
            </a:r>
            <a:r>
              <a:rPr lang="en-US" dirty="0"/>
              <a:t>major classes of </a:t>
            </a:r>
            <a:br>
              <a:rPr lang="en-US" dirty="0"/>
            </a:br>
            <a:r>
              <a:rPr lang="en-US" dirty="0"/>
              <a:t>macromolecules:</a:t>
            </a:r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carbohydrates</a:t>
            </a:r>
            <a:endParaRPr lang="en-US" dirty="0"/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lipids</a:t>
            </a:r>
            <a:endParaRPr lang="en-US" dirty="0"/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proteins</a:t>
            </a:r>
            <a:endParaRPr lang="en-US" dirty="0"/>
          </a:p>
          <a:p>
            <a:pPr lvl="1"/>
            <a:r>
              <a:rPr lang="en-US" u="sng" dirty="0">
                <a:solidFill>
                  <a:srgbClr val="CC0000"/>
                </a:solidFill>
              </a:rPr>
              <a:t>nucleic acids</a:t>
            </a:r>
            <a:endParaRPr lang="en-US" dirty="0"/>
          </a:p>
        </p:txBody>
      </p:sp>
      <p:pic>
        <p:nvPicPr>
          <p:cNvPr id="5" name="Picture 2" descr="http://www.emmawaltonhamilton.com/wp-content/uploads/2010/01/building-block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524931"/>
            <a:ext cx="40386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3.gstatic.com/images?q=tbn:ANd9GcQT0zRJvpXrwS_JP9GUXh80EOQncFqrp0z91B7sYhex8JBX86V4t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95600"/>
            <a:ext cx="2066925" cy="22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01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85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85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8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85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851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609600"/>
            <a:ext cx="4572000" cy="762000"/>
          </a:xfrm>
        </p:spPr>
        <p:txBody>
          <a:bodyPr/>
          <a:lstStyle/>
          <a:p>
            <a:r>
              <a:rPr lang="en-US" sz="4000"/>
              <a:t>Lipids</a:t>
            </a:r>
          </a:p>
        </p:txBody>
      </p:sp>
      <p:sp>
        <p:nvSpPr>
          <p:cNvPr id="51507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7772400" cy="44958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Function: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energy storage 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cell </a:t>
            </a:r>
            <a:r>
              <a:rPr lang="en-US" dirty="0">
                <a:solidFill>
                  <a:srgbClr val="C00000"/>
                </a:solidFill>
              </a:rPr>
              <a:t>membrane</a:t>
            </a:r>
          </a:p>
          <a:p>
            <a:pPr lvl="1"/>
            <a:r>
              <a:rPr lang="en-US" dirty="0" smtClean="0">
                <a:solidFill>
                  <a:srgbClr val="C00000"/>
                </a:solidFill>
              </a:rPr>
              <a:t>insulates </a:t>
            </a:r>
            <a:r>
              <a:rPr lang="en-US" dirty="0">
                <a:solidFill>
                  <a:srgbClr val="C00000"/>
                </a:solidFill>
              </a:rPr>
              <a:t>body</a:t>
            </a:r>
          </a:p>
          <a:p>
            <a:pPr lvl="2"/>
            <a:r>
              <a:rPr lang="en-US" dirty="0"/>
              <a:t>think whale blubber</a:t>
            </a:r>
            <a:r>
              <a:rPr lang="en-US" dirty="0" smtClean="0"/>
              <a:t>!</a:t>
            </a:r>
          </a:p>
          <a:p>
            <a:r>
              <a:rPr lang="en-US" sz="3400" dirty="0"/>
              <a:t>Examples</a:t>
            </a:r>
          </a:p>
          <a:p>
            <a:pPr lvl="1">
              <a:lnSpc>
                <a:spcPct val="110000"/>
              </a:lnSpc>
            </a:pPr>
            <a:r>
              <a:rPr lang="en-US" sz="3200" dirty="0">
                <a:solidFill>
                  <a:srgbClr val="C00000"/>
                </a:solidFill>
              </a:rPr>
              <a:t>Fats,  Oils, Waxes, </a:t>
            </a:r>
            <a:r>
              <a:rPr lang="en-US" sz="3200" dirty="0" smtClean="0">
                <a:solidFill>
                  <a:srgbClr val="C00000"/>
                </a:solidFill>
              </a:rPr>
              <a:t>and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3200" dirty="0" smtClean="0">
                <a:solidFill>
                  <a:srgbClr val="C00000"/>
                </a:solidFill>
              </a:rPr>
              <a:t>steroids </a:t>
            </a:r>
            <a:endParaRPr lang="en-US" sz="3200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515078" name="Picture 6" descr="50-02a-HumpbackWh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248" y="3733800"/>
            <a:ext cx="3838575" cy="255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876800" y="713874"/>
            <a:ext cx="4038600" cy="2438400"/>
            <a:chOff x="417" y="2256"/>
            <a:chExt cx="2668" cy="1824"/>
          </a:xfrm>
        </p:grpSpPr>
        <p:pic>
          <p:nvPicPr>
            <p:cNvPr id="6" name="Picture 7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604" t="49200" r="1057" b="7201"/>
            <a:stretch>
              <a:fillRect/>
            </a:stretch>
          </p:blipFill>
          <p:spPr bwMode="auto">
            <a:xfrm>
              <a:off x="417" y="2448"/>
              <a:ext cx="2668" cy="14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432" y="2256"/>
              <a:ext cx="2625" cy="288"/>
            </a:xfrm>
            <a:prstGeom prst="rect">
              <a:avLst/>
            </a:prstGeom>
            <a:solidFill>
              <a:srgbClr val="98D7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F116A"/>
                  </a:solidFill>
                </a:rPr>
                <a:t>inside cell</a:t>
              </a:r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432" y="3792"/>
              <a:ext cx="2625" cy="288"/>
            </a:xfrm>
            <a:prstGeom prst="rect">
              <a:avLst/>
            </a:prstGeom>
            <a:solidFill>
              <a:srgbClr val="98D7F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2400" b="1">
                  <a:solidFill>
                    <a:srgbClr val="0F116A"/>
                  </a:solidFill>
                </a:rPr>
                <a:t>outside cell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18168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4648</TotalTime>
  <Words>1531</Words>
  <Application>Microsoft Office PowerPoint</Application>
  <PresentationFormat>On-screen Show (4:3)</PresentationFormat>
  <Paragraphs>498</Paragraphs>
  <Slides>55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What are the common threads that connect all living things?</vt:lpstr>
      <vt:lpstr>Levels of Organization (p. 62)</vt:lpstr>
      <vt:lpstr>Organs and systems</vt:lpstr>
      <vt:lpstr>Tissue</vt:lpstr>
      <vt:lpstr>Cells</vt:lpstr>
      <vt:lpstr>PowerPoint Presentation</vt:lpstr>
      <vt:lpstr>Chemistry of Life</vt:lpstr>
      <vt:lpstr>Macromolecules</vt:lpstr>
      <vt:lpstr>Lipids</vt:lpstr>
      <vt:lpstr>Molecular Structure of Fat</vt:lpstr>
      <vt:lpstr>Carbohydrates</vt:lpstr>
      <vt:lpstr>Functions of Carbohydrates </vt:lpstr>
      <vt:lpstr>Nucleic Acids</vt:lpstr>
      <vt:lpstr>Nucleic acids</vt:lpstr>
      <vt:lpstr>Proteins</vt:lpstr>
      <vt:lpstr>Proteins</vt:lpstr>
      <vt:lpstr>Name that macromolecule: page 53</vt:lpstr>
      <vt:lpstr>Enzymes</vt:lpstr>
      <vt:lpstr>Enzymes</vt:lpstr>
      <vt:lpstr>Review questions</vt:lpstr>
      <vt:lpstr>Review Question 2</vt:lpstr>
      <vt:lpstr>Living Things are Composed of Cells</vt:lpstr>
      <vt:lpstr>Cells are classified into two categories, depending on whether they contain a nucleus. </vt:lpstr>
      <vt:lpstr>PowerPoint Presentation</vt:lpstr>
      <vt:lpstr>Review Questions</vt:lpstr>
      <vt:lpstr>Eukaryotic Cell Parts (Chart p. 57)</vt:lpstr>
      <vt:lpstr>Organelles</vt:lpstr>
      <vt:lpstr>Nucleus</vt:lpstr>
      <vt:lpstr>PowerPoint Presentation</vt:lpstr>
      <vt:lpstr>Endoplasmic Reticulum</vt:lpstr>
      <vt:lpstr>PowerPoint Presentation</vt:lpstr>
      <vt:lpstr>Golgi Apparatus</vt:lpstr>
      <vt:lpstr>PowerPoint Presentation</vt:lpstr>
      <vt:lpstr>Mitochondria (p. 60)</vt:lpstr>
      <vt:lpstr>PowerPoint Presentation</vt:lpstr>
      <vt:lpstr>Chloroplast</vt:lpstr>
      <vt:lpstr>Mitochondria are in both cells!!</vt:lpstr>
      <vt:lpstr>Compare/Contrast Mitochondria and Chloroplasts (top of p. 61)</vt:lpstr>
      <vt:lpstr>Plant Structure</vt:lpstr>
      <vt:lpstr>PowerPoint Presentation</vt:lpstr>
      <vt:lpstr>Review Questions</vt:lpstr>
      <vt:lpstr>Review Questions</vt:lpstr>
      <vt:lpstr>Review Questions</vt:lpstr>
      <vt:lpstr>PowerPoint Presentation</vt:lpstr>
      <vt:lpstr>Structure of cell membrane</vt:lpstr>
      <vt:lpstr>PowerPoint Presentation</vt:lpstr>
      <vt:lpstr>Semi-permeable membrane</vt:lpstr>
      <vt:lpstr>Molecules move from high to low</vt:lpstr>
      <vt:lpstr>Diffusion</vt:lpstr>
      <vt:lpstr>Simple vs. facilitated diffusion</vt:lpstr>
      <vt:lpstr>Osmosis</vt:lpstr>
      <vt:lpstr>Osmosis page 55</vt:lpstr>
      <vt:lpstr>Active transport</vt:lpstr>
      <vt:lpstr>Transport summary</vt:lpstr>
      <vt:lpstr>Review question</vt:lpstr>
    </vt:vector>
  </TitlesOfParts>
  <Company>Wcasd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Henderson, Ruth</dc:creator>
  <cp:lastModifiedBy>Henderson, Ruth</cp:lastModifiedBy>
  <cp:revision>75</cp:revision>
  <dcterms:created xsi:type="dcterms:W3CDTF">2012-01-07T22:35:18Z</dcterms:created>
  <dcterms:modified xsi:type="dcterms:W3CDTF">2012-03-27T12:21:00Z</dcterms:modified>
</cp:coreProperties>
</file>