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72" r:id="rId5"/>
    <p:sldId id="265" r:id="rId6"/>
    <p:sldId id="274" r:id="rId7"/>
    <p:sldId id="264" r:id="rId8"/>
    <p:sldId id="262" r:id="rId9"/>
    <p:sldId id="266" r:id="rId10"/>
    <p:sldId id="267" r:id="rId11"/>
    <p:sldId id="268" r:id="rId12"/>
    <p:sldId id="280" r:id="rId13"/>
    <p:sldId id="279" r:id="rId14"/>
    <p:sldId id="281" r:id="rId15"/>
    <p:sldId id="275" r:id="rId16"/>
    <p:sldId id="284" r:id="rId17"/>
    <p:sldId id="270" r:id="rId18"/>
    <p:sldId id="283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9" autoAdjust="0"/>
    <p:restoredTop sz="86356" autoAdjust="0"/>
  </p:normalViewPr>
  <p:slideViewPr>
    <p:cSldViewPr>
      <p:cViewPr varScale="1">
        <p:scale>
          <a:sx n="59" d="100"/>
          <a:sy n="59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50B8-6E06-449E-9C51-901B93CD4972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54A9-5BD5-465A-96A0-CCCE9151D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50B8-6E06-449E-9C51-901B93CD4972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54A9-5BD5-465A-96A0-CCCE9151D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50B8-6E06-449E-9C51-901B93CD4972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54A9-5BD5-465A-96A0-CCCE9151D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50B8-6E06-449E-9C51-901B93CD4972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54A9-5BD5-465A-96A0-CCCE9151D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50B8-6E06-449E-9C51-901B93CD4972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54A9-5BD5-465A-96A0-CCCE9151D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50B8-6E06-449E-9C51-901B93CD4972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54A9-5BD5-465A-96A0-CCCE9151D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50B8-6E06-449E-9C51-901B93CD4972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54A9-5BD5-465A-96A0-CCCE9151D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50B8-6E06-449E-9C51-901B93CD4972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54A9-5BD5-465A-96A0-CCCE9151D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50B8-6E06-449E-9C51-901B93CD4972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54A9-5BD5-465A-96A0-CCCE9151D8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50B8-6E06-449E-9C51-901B93CD4972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B54A9-5BD5-465A-96A0-CCCE9151D8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150B8-6E06-449E-9C51-901B93CD4972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8B54A9-5BD5-465A-96A0-CCCE9151D8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18B54A9-5BD5-465A-96A0-CCCE9151D82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A7150B8-6E06-449E-9C51-901B93CD4972}" type="datetimeFigureOut">
              <a:rPr lang="en-US" smtClean="0"/>
              <a:t>2/15/2012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Buckle Down – Genes and Alleles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99087"/>
              </p:ext>
            </p:extLst>
          </p:nvPr>
        </p:nvGraphicFramePr>
        <p:xfrm>
          <a:off x="228600" y="1295400"/>
          <a:ext cx="5341265" cy="4587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3542"/>
                <a:gridCol w="722833"/>
                <a:gridCol w="1897438"/>
                <a:gridCol w="1817452"/>
              </a:tblGrid>
              <a:tr h="1137333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            </a:t>
                      </a:r>
                      <a:r>
                        <a:rPr lang="en-US" sz="3600" dirty="0" err="1" smtClean="0"/>
                        <a:t>Tt</a:t>
                      </a:r>
                      <a:endParaRPr lang="en-US" sz="36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96132"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Tt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endParaRPr lang="en-US" sz="3600" dirty="0"/>
                    </a:p>
                  </a:txBody>
                  <a:tcPr anchor="ctr"/>
                </a:tc>
              </a:tr>
              <a:tr h="13268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  <a:tr h="13268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Probability and </a:t>
            </a:r>
            <a:r>
              <a:rPr lang="en-US" dirty="0" err="1" smtClean="0"/>
              <a:t>Punnett</a:t>
            </a:r>
            <a:endParaRPr lang="en-US" dirty="0" smtClean="0"/>
          </a:p>
        </p:txBody>
      </p:sp>
      <p:sp>
        <p:nvSpPr>
          <p:cNvPr id="3" name="Down Arrow 2"/>
          <p:cNvSpPr/>
          <p:nvPr/>
        </p:nvSpPr>
        <p:spPr>
          <a:xfrm>
            <a:off x="2438400" y="3103840"/>
            <a:ext cx="691999" cy="629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4320823" y="3062990"/>
            <a:ext cx="691999" cy="670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828800" y="3590690"/>
            <a:ext cx="752728" cy="694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1828800" y="4944193"/>
            <a:ext cx="752728" cy="694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81528" y="3759361"/>
            <a:ext cx="74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TT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320823" y="3764886"/>
            <a:ext cx="74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Tt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581528" y="4944193"/>
            <a:ext cx="74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Tt</a:t>
            </a:r>
            <a:endParaRPr lang="en-US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93087" y="4944192"/>
            <a:ext cx="74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tt</a:t>
            </a:r>
            <a:endParaRPr lang="en-US" sz="3200" b="1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7230"/>
              </p:ext>
            </p:extLst>
          </p:nvPr>
        </p:nvGraphicFramePr>
        <p:xfrm>
          <a:off x="5068293" y="1463040"/>
          <a:ext cx="41148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Genotype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Phenotype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Red Flower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Red Flower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White Flower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2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4" grpId="0" animBg="1"/>
      <p:bldP spid="19" grpId="0" animBg="1"/>
      <p:bldP spid="5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Punnett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Incomplete Dominance- Neither are completely dominant over the other </a:t>
            </a:r>
          </a:p>
          <a:p>
            <a:pPr lvl="1" eaLnBrk="1" hangingPunct="1"/>
            <a:r>
              <a:rPr lang="en-US" sz="3200" dirty="0" smtClean="0"/>
              <a:t>(White x Red = Pink)</a:t>
            </a:r>
          </a:p>
          <a:p>
            <a:pPr lvl="1" eaLnBrk="1" hangingPunct="1"/>
            <a:r>
              <a:rPr lang="en-US" sz="3200" dirty="0" smtClean="0"/>
              <a:t>Heterozygous means a new phenotype!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68811"/>
            <a:ext cx="6067425" cy="291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25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387884"/>
              </p:ext>
            </p:extLst>
          </p:nvPr>
        </p:nvGraphicFramePr>
        <p:xfrm>
          <a:off x="0" y="1295400"/>
          <a:ext cx="4504544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609600"/>
                <a:gridCol w="1600200"/>
                <a:gridCol w="1532744"/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            </a:t>
                      </a:r>
                      <a:r>
                        <a:rPr lang="en-US" sz="3600" dirty="0" err="1" smtClean="0"/>
                        <a:t>Tt</a:t>
                      </a:r>
                      <a:endParaRPr lang="en-US" sz="36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400"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Tt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endParaRPr lang="en-US" sz="3600" dirty="0"/>
                    </a:p>
                  </a:txBody>
                  <a:tcPr anchor="ctr"/>
                </a:tc>
              </a:tr>
              <a:tr h="1066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TT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Tt</a:t>
                      </a:r>
                      <a:endParaRPr lang="en-US" sz="3600" dirty="0"/>
                    </a:p>
                  </a:txBody>
                  <a:tcPr anchor="ctr"/>
                </a:tc>
              </a:tr>
              <a:tr h="1066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Tt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tt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532229"/>
              </p:ext>
            </p:extLst>
          </p:nvPr>
        </p:nvGraphicFramePr>
        <p:xfrm>
          <a:off x="4800600" y="1752600"/>
          <a:ext cx="41148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Genotype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Phenotype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Red Flower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Pink Flower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White Flower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4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Punnett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err="1" smtClean="0"/>
              <a:t>Codominance</a:t>
            </a:r>
            <a:r>
              <a:rPr lang="en-US" sz="3200" dirty="0" smtClean="0"/>
              <a:t>- Both alleles contribute to phenotype </a:t>
            </a:r>
          </a:p>
          <a:p>
            <a:pPr lvl="1" eaLnBrk="1" hangingPunct="1"/>
            <a:r>
              <a:rPr lang="en-US" sz="3200" dirty="0" smtClean="0"/>
              <a:t>(Pink x White = Speckled </a:t>
            </a:r>
            <a:r>
              <a:rPr lang="en-US" sz="3200" dirty="0"/>
              <a:t>p</a:t>
            </a:r>
            <a:r>
              <a:rPr lang="en-US" sz="3200" dirty="0" smtClean="0"/>
              <a:t>ink and white)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3542782" cy="346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0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Codominance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191367"/>
              </p:ext>
            </p:extLst>
          </p:nvPr>
        </p:nvGraphicFramePr>
        <p:xfrm>
          <a:off x="0" y="1295400"/>
          <a:ext cx="4504544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609600"/>
                <a:gridCol w="1600200"/>
                <a:gridCol w="1532744"/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            </a:t>
                      </a:r>
                      <a:r>
                        <a:rPr lang="en-US" sz="3600" dirty="0" err="1" smtClean="0"/>
                        <a:t>Tt</a:t>
                      </a:r>
                      <a:endParaRPr lang="en-US" sz="36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400"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Tt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endParaRPr lang="en-US" sz="3600" dirty="0"/>
                    </a:p>
                  </a:txBody>
                  <a:tcPr anchor="ctr"/>
                </a:tc>
              </a:tr>
              <a:tr h="1066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TT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Tt</a:t>
                      </a:r>
                      <a:endParaRPr lang="en-US" sz="3600" dirty="0"/>
                    </a:p>
                  </a:txBody>
                  <a:tcPr anchor="ctr"/>
                </a:tc>
              </a:tr>
              <a:tr h="1066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</a:t>
                      </a:r>
                      <a:endParaRPr lang="en-US" sz="3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Tt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tt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763327"/>
              </p:ext>
            </p:extLst>
          </p:nvPr>
        </p:nvGraphicFramePr>
        <p:xfrm>
          <a:off x="4800600" y="1752600"/>
          <a:ext cx="41148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Genotype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Phenotype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Red Flower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Red and White Flower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White Flower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3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Punnett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Multiple alleles- More than two alleles</a:t>
            </a:r>
          </a:p>
          <a:p>
            <a:pPr lvl="1" eaLnBrk="1" hangingPunct="1"/>
            <a:r>
              <a:rPr lang="en-US" sz="3200" dirty="0" smtClean="0"/>
              <a:t>Blood types!</a:t>
            </a:r>
          </a:p>
          <a:p>
            <a:pPr lvl="1" eaLnBrk="1" hangingPunct="1"/>
            <a:r>
              <a:rPr lang="en-US" sz="3200" dirty="0" smtClean="0"/>
              <a:t>I</a:t>
            </a:r>
            <a:r>
              <a:rPr lang="en-US" sz="3200" baseline="30000" dirty="0" smtClean="0"/>
              <a:t>A </a:t>
            </a:r>
            <a:r>
              <a:rPr lang="en-US" sz="3200" dirty="0" smtClean="0"/>
              <a:t>= allele for A-type</a:t>
            </a:r>
          </a:p>
          <a:p>
            <a:pPr lvl="1" eaLnBrk="1" hangingPunct="1"/>
            <a:r>
              <a:rPr lang="en-US" sz="3200" dirty="0" smtClean="0"/>
              <a:t>I</a:t>
            </a:r>
            <a:r>
              <a:rPr lang="en-US" sz="3200" baseline="30000" dirty="0" smtClean="0"/>
              <a:t>B</a:t>
            </a:r>
            <a:r>
              <a:rPr lang="en-US" sz="3200" dirty="0" smtClean="0"/>
              <a:t> = allele for B-type</a:t>
            </a:r>
          </a:p>
          <a:p>
            <a:pPr lvl="1" eaLnBrk="1" hangingPunct="1"/>
            <a:r>
              <a:rPr lang="en-US" sz="3200" dirty="0"/>
              <a:t>i</a:t>
            </a:r>
            <a:r>
              <a:rPr lang="en-US" sz="3200" dirty="0" smtClean="0"/>
              <a:t> = allele for O-type</a:t>
            </a:r>
          </a:p>
        </p:txBody>
      </p:sp>
    </p:spTree>
    <p:extLst>
      <p:ext uri="{BB962C8B-B14F-4D97-AF65-F5344CB8AC3E}">
        <p14:creationId xmlns:p14="http://schemas.microsoft.com/office/powerpoint/2010/main" val="7072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Multiple Alleles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4800600" cy="3687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082"/>
                <a:gridCol w="649665"/>
                <a:gridCol w="1705371"/>
                <a:gridCol w="1633482"/>
              </a:tblGrid>
              <a:tr h="914308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marT="45715" marB="4571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B</a:t>
                      </a:r>
                      <a:endParaRPr lang="en-US" sz="3600" dirty="0"/>
                    </a:p>
                  </a:txBody>
                  <a:tcPr marT="45715" marB="45715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0070"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A</a:t>
                      </a:r>
                      <a:endParaRPr lang="en-US" sz="3600" dirty="0"/>
                    </a:p>
                  </a:txBody>
                  <a:tcPr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</a:t>
                      </a:r>
                      <a:r>
                        <a:rPr lang="en-US" sz="3600" baseline="30000" dirty="0" smtClean="0"/>
                        <a:t>B</a:t>
                      </a:r>
                      <a:endParaRPr lang="en-US" sz="3600" baseline="300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smtClean="0"/>
                        <a:t>i</a:t>
                      </a:r>
                      <a:endParaRPr lang="en-US" sz="3600" baseline="0" dirty="0"/>
                    </a:p>
                  </a:txBody>
                  <a:tcPr marT="45715" marB="45715" anchor="ctr"/>
                </a:tc>
              </a:tr>
              <a:tr h="10666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I</a:t>
                      </a:r>
                      <a:r>
                        <a:rPr lang="en-US" sz="3600" baseline="30000" dirty="0" smtClean="0"/>
                        <a:t>A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I</a:t>
                      </a:r>
                      <a:r>
                        <a:rPr lang="en-US" sz="3600" baseline="30000" dirty="0" smtClean="0"/>
                        <a:t>A</a:t>
                      </a:r>
                      <a:r>
                        <a:rPr lang="en-US" sz="3600" dirty="0" smtClean="0"/>
                        <a:t>I</a:t>
                      </a:r>
                      <a:r>
                        <a:rPr lang="en-US" sz="3600" baseline="30000" dirty="0" smtClean="0"/>
                        <a:t>B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I</a:t>
                      </a:r>
                      <a:r>
                        <a:rPr lang="en-US" sz="3600" baseline="30000" dirty="0" err="1" smtClean="0"/>
                        <a:t>A</a:t>
                      </a:r>
                      <a:r>
                        <a:rPr lang="en-US" sz="3600" baseline="0" dirty="0" err="1" smtClean="0"/>
                        <a:t>i</a:t>
                      </a:r>
                      <a:endParaRPr lang="en-US" sz="3600" dirty="0"/>
                    </a:p>
                  </a:txBody>
                  <a:tcPr marT="45715" marB="45715" anchor="ctr"/>
                </a:tc>
              </a:tr>
              <a:tr h="106669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</a:t>
                      </a:r>
                      <a:endParaRPr lang="en-US" sz="3600" dirty="0"/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I</a:t>
                      </a:r>
                      <a:r>
                        <a:rPr lang="en-US" sz="3600" baseline="30000" dirty="0" err="1" smtClean="0"/>
                        <a:t>B</a:t>
                      </a:r>
                      <a:r>
                        <a:rPr lang="en-US" sz="3600" dirty="0" err="1" smtClean="0"/>
                        <a:t>i</a:t>
                      </a:r>
                      <a:endParaRPr lang="en-US" sz="36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ii</a:t>
                      </a:r>
                      <a:endParaRPr lang="en-US" sz="3600" dirty="0"/>
                    </a:p>
                  </a:txBody>
                  <a:tcPr marT="45715" marB="45715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631090"/>
              </p:ext>
            </p:extLst>
          </p:nvPr>
        </p:nvGraphicFramePr>
        <p:xfrm>
          <a:off x="5029200" y="1143000"/>
          <a:ext cx="4114800" cy="4053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</a:tblGrid>
              <a:tr h="518117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Genotype</a:t>
                      </a:r>
                      <a:endParaRPr lang="en-US" sz="32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Phenotype</a:t>
                      </a:r>
                      <a:endParaRPr lang="en-US" sz="3200" dirty="0"/>
                    </a:p>
                  </a:txBody>
                  <a:tcPr marT="45706" marB="45706"/>
                </a:tc>
              </a:tr>
              <a:tr h="57907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  <a:r>
                        <a:rPr lang="en-US" sz="3200" baseline="30000" dirty="0" smtClean="0"/>
                        <a:t>A</a:t>
                      </a:r>
                      <a:r>
                        <a:rPr lang="en-US" sz="3200" dirty="0" smtClean="0"/>
                        <a:t>I</a:t>
                      </a:r>
                      <a:r>
                        <a:rPr lang="en-US" sz="3200" baseline="30000" dirty="0" smtClean="0"/>
                        <a:t>A</a:t>
                      </a:r>
                      <a:endParaRPr lang="en-US" sz="3200" b="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A-Type</a:t>
                      </a:r>
                      <a:endParaRPr lang="en-US" sz="3200" dirty="0"/>
                    </a:p>
                  </a:txBody>
                  <a:tcPr marT="45706" marB="45706"/>
                </a:tc>
              </a:tr>
              <a:tr h="579074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I</a:t>
                      </a:r>
                      <a:r>
                        <a:rPr lang="en-US" sz="3200" baseline="30000" dirty="0" err="1" smtClean="0"/>
                        <a:t>A</a:t>
                      </a:r>
                      <a:r>
                        <a:rPr lang="en-US" sz="3200" b="0" dirty="0" err="1" smtClean="0"/>
                        <a:t>i</a:t>
                      </a:r>
                      <a:endParaRPr lang="en-US" sz="3200" b="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A-Type</a:t>
                      </a:r>
                      <a:endParaRPr lang="en-US" sz="3200" dirty="0"/>
                    </a:p>
                  </a:txBody>
                  <a:tcPr marT="45706" marB="45706"/>
                </a:tc>
              </a:tr>
              <a:tr h="57907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  <a:r>
                        <a:rPr lang="en-US" sz="3200" baseline="30000" dirty="0" smtClean="0"/>
                        <a:t>B</a:t>
                      </a:r>
                      <a:r>
                        <a:rPr lang="en-US" sz="3200" dirty="0" smtClean="0"/>
                        <a:t>I</a:t>
                      </a:r>
                      <a:r>
                        <a:rPr lang="en-US" sz="3200" baseline="30000" dirty="0" smtClean="0"/>
                        <a:t>B</a:t>
                      </a:r>
                      <a:endParaRPr lang="en-US" sz="3200" b="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B-Type</a:t>
                      </a:r>
                      <a:endParaRPr lang="en-US" sz="3200" dirty="0"/>
                    </a:p>
                  </a:txBody>
                  <a:tcPr marT="45706" marB="45706"/>
                </a:tc>
              </a:tr>
              <a:tr h="579074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I</a:t>
                      </a:r>
                      <a:r>
                        <a:rPr lang="en-US" sz="3200" baseline="30000" dirty="0" err="1" smtClean="0"/>
                        <a:t>B</a:t>
                      </a:r>
                      <a:r>
                        <a:rPr lang="en-US" sz="3200" dirty="0" err="1" smtClean="0"/>
                        <a:t>i</a:t>
                      </a:r>
                      <a:endParaRPr lang="en-US" sz="32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B-Type</a:t>
                      </a:r>
                      <a:endParaRPr lang="en-US" sz="3200" dirty="0"/>
                    </a:p>
                  </a:txBody>
                  <a:tcPr marT="45706" marB="45706"/>
                </a:tc>
              </a:tr>
              <a:tr h="57907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</a:t>
                      </a:r>
                      <a:r>
                        <a:rPr lang="en-US" sz="3200" baseline="30000" dirty="0" smtClean="0"/>
                        <a:t>A</a:t>
                      </a:r>
                      <a:r>
                        <a:rPr lang="en-US" sz="3200" dirty="0" smtClean="0"/>
                        <a:t>I</a:t>
                      </a:r>
                      <a:r>
                        <a:rPr lang="en-US" sz="3200" baseline="30000" dirty="0" smtClean="0"/>
                        <a:t>B</a:t>
                      </a:r>
                      <a:endParaRPr lang="en-US" sz="32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AB-Type</a:t>
                      </a:r>
                      <a:endParaRPr lang="en-US" sz="3200" dirty="0"/>
                    </a:p>
                  </a:txBody>
                  <a:tcPr marT="45706" marB="45706"/>
                </a:tc>
              </a:tr>
              <a:tr h="57907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ii</a:t>
                      </a:r>
                      <a:endParaRPr lang="en-US" sz="32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O-Type</a:t>
                      </a:r>
                      <a:endParaRPr lang="en-US" sz="3200" dirty="0"/>
                    </a:p>
                  </a:txBody>
                  <a:tcPr marT="45706" marB="457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63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Punnett</a:t>
            </a:r>
            <a:r>
              <a:rPr lang="en-US" dirty="0" smtClean="0"/>
              <a:t> Possibilities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Sex-Linked Traits- genes found on the XY chromosome</a:t>
            </a:r>
          </a:p>
          <a:p>
            <a:pPr lvl="1" eaLnBrk="1" hangingPunct="1"/>
            <a:r>
              <a:rPr lang="en-US" sz="3600" dirty="0" smtClean="0"/>
              <a:t>Colorblindness</a:t>
            </a:r>
          </a:p>
          <a:p>
            <a:pPr lvl="2" eaLnBrk="1" hangingPunct="1"/>
            <a:r>
              <a:rPr lang="en-US" sz="3200" dirty="0" smtClean="0"/>
              <a:t>(X</a:t>
            </a:r>
            <a:r>
              <a:rPr lang="en-US" sz="3200" baseline="30000" dirty="0" smtClean="0"/>
              <a:t>C</a:t>
            </a:r>
            <a:r>
              <a:rPr lang="en-US" sz="3200" dirty="0" smtClean="0"/>
              <a:t> vs. </a:t>
            </a:r>
            <a:r>
              <a:rPr lang="en-US" sz="3200" dirty="0" err="1" smtClean="0"/>
              <a:t>X</a:t>
            </a:r>
            <a:r>
              <a:rPr lang="en-US" sz="3200" u="sng" baseline="30000" dirty="0" err="1" smtClean="0"/>
              <a:t>c</a:t>
            </a:r>
            <a:r>
              <a:rPr lang="en-US" sz="3200" dirty="0" smtClean="0"/>
              <a:t> vs. Y)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1400" y="640933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121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Alleles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518263"/>
              </p:ext>
            </p:extLst>
          </p:nvPr>
        </p:nvGraphicFramePr>
        <p:xfrm>
          <a:off x="0" y="1295400"/>
          <a:ext cx="4800600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609600"/>
                <a:gridCol w="1490718"/>
                <a:gridCol w="1633482"/>
              </a:tblGrid>
              <a:tr h="914400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X</a:t>
                      </a:r>
                      <a:r>
                        <a:rPr lang="en-US" sz="3600" baseline="30000" dirty="0" smtClean="0"/>
                        <a:t>C</a:t>
                      </a:r>
                      <a:r>
                        <a:rPr lang="en-US" sz="3600" dirty="0" smtClean="0"/>
                        <a:t>Y</a:t>
                      </a:r>
                      <a:endParaRPr lang="en-US" sz="36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3400"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X</a:t>
                      </a:r>
                      <a:r>
                        <a:rPr lang="en-US" sz="3600" baseline="30000" dirty="0" err="1" smtClean="0"/>
                        <a:t>C</a:t>
                      </a:r>
                      <a:r>
                        <a:rPr lang="en-US" sz="3600" dirty="0" err="1" smtClean="0"/>
                        <a:t>X</a:t>
                      </a:r>
                      <a:r>
                        <a:rPr lang="en-US" sz="3600" u="sng" baseline="30000" dirty="0" err="1" smtClean="0"/>
                        <a:t>c</a:t>
                      </a:r>
                      <a:endParaRPr lang="en-US" sz="3600" u="sng" baseline="30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X</a:t>
                      </a:r>
                      <a:r>
                        <a:rPr lang="en-US" sz="3600" baseline="30000" dirty="0" smtClean="0"/>
                        <a:t>C</a:t>
                      </a:r>
                      <a:endParaRPr lang="en-US" sz="36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smtClean="0"/>
                        <a:t>Y</a:t>
                      </a:r>
                      <a:endParaRPr lang="en-US" sz="3600" baseline="0" dirty="0"/>
                    </a:p>
                  </a:txBody>
                  <a:tcPr anchor="ctr"/>
                </a:tc>
              </a:tr>
              <a:tr h="1066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X</a:t>
                      </a:r>
                      <a:r>
                        <a:rPr lang="en-US" sz="3600" baseline="30000" dirty="0" smtClean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X</a:t>
                      </a:r>
                      <a:r>
                        <a:rPr lang="en-US" sz="3600" baseline="30000" dirty="0" smtClean="0"/>
                        <a:t>C</a:t>
                      </a:r>
                      <a:r>
                        <a:rPr lang="en-US" sz="3600" dirty="0" smtClean="0"/>
                        <a:t>X</a:t>
                      </a:r>
                      <a:r>
                        <a:rPr lang="en-US" sz="3600" baseline="30000" dirty="0" smtClean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X</a:t>
                      </a:r>
                      <a:r>
                        <a:rPr lang="en-US" sz="3600" baseline="30000" dirty="0" smtClean="0"/>
                        <a:t>C</a:t>
                      </a:r>
                      <a:r>
                        <a:rPr lang="en-US" sz="3600" dirty="0" smtClean="0"/>
                        <a:t>Y</a:t>
                      </a:r>
                      <a:endParaRPr lang="en-US" sz="3600" dirty="0"/>
                    </a:p>
                  </a:txBody>
                  <a:tcPr anchor="ctr"/>
                </a:tc>
              </a:tr>
              <a:tr h="1066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X</a:t>
                      </a:r>
                      <a:r>
                        <a:rPr lang="en-US" sz="3600" u="sng" baseline="30000" dirty="0" err="1" smtClean="0"/>
                        <a:t>c</a:t>
                      </a:r>
                      <a:endParaRPr lang="en-US" sz="3600" u="sng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X</a:t>
                      </a:r>
                      <a:r>
                        <a:rPr lang="en-US" sz="3600" baseline="30000" dirty="0" err="1" smtClean="0"/>
                        <a:t>C</a:t>
                      </a:r>
                      <a:r>
                        <a:rPr lang="en-US" sz="3600" dirty="0" err="1" smtClean="0"/>
                        <a:t>X</a:t>
                      </a:r>
                      <a:r>
                        <a:rPr lang="en-US" sz="3600" u="sng" baseline="30000" dirty="0" err="1" smtClean="0"/>
                        <a:t>c</a:t>
                      </a:r>
                      <a:endParaRPr lang="en-US" sz="3600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/>
                        <a:t>X</a:t>
                      </a:r>
                      <a:r>
                        <a:rPr lang="en-US" sz="3600" u="sng" baseline="30000" dirty="0" err="1" smtClean="0"/>
                        <a:t>c</a:t>
                      </a:r>
                      <a:r>
                        <a:rPr lang="en-US" sz="3600" dirty="0" err="1" smtClean="0"/>
                        <a:t>Y</a:t>
                      </a:r>
                      <a:endParaRPr lang="en-US" sz="36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229733"/>
              </p:ext>
            </p:extLst>
          </p:nvPr>
        </p:nvGraphicFramePr>
        <p:xfrm>
          <a:off x="5029200" y="1143000"/>
          <a:ext cx="41148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Genotype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Phenotype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</a:t>
                      </a:r>
                      <a:r>
                        <a:rPr lang="en-US" sz="3200" baseline="30000" dirty="0" smtClean="0"/>
                        <a:t>C</a:t>
                      </a:r>
                      <a:r>
                        <a:rPr lang="en-US" sz="3200" dirty="0" smtClean="0"/>
                        <a:t>X</a:t>
                      </a:r>
                      <a:r>
                        <a:rPr lang="en-US" sz="3200" baseline="30000" dirty="0" smtClean="0"/>
                        <a:t>C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Female Normal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X</a:t>
                      </a:r>
                      <a:r>
                        <a:rPr lang="en-US" sz="3200" baseline="30000" dirty="0" err="1" smtClean="0"/>
                        <a:t>C</a:t>
                      </a:r>
                      <a:r>
                        <a:rPr lang="en-US" sz="3200" dirty="0" err="1" smtClean="0"/>
                        <a:t>X</a:t>
                      </a:r>
                      <a:r>
                        <a:rPr lang="en-US" sz="3200" u="sng" baseline="30000" dirty="0" err="1" smtClean="0"/>
                        <a:t>c</a:t>
                      </a:r>
                      <a:endParaRPr lang="en-US" sz="3200" b="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Female Colorblind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X</a:t>
                      </a:r>
                      <a:r>
                        <a:rPr lang="en-US" sz="3200" baseline="30000" dirty="0" smtClean="0"/>
                        <a:t>C</a:t>
                      </a:r>
                      <a:r>
                        <a:rPr lang="en-US" sz="3200" dirty="0" smtClean="0"/>
                        <a:t>Y</a:t>
                      </a:r>
                      <a:endParaRPr lang="en-US" sz="3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Male Normal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X</a:t>
                      </a:r>
                      <a:r>
                        <a:rPr lang="en-US" sz="3200" u="sng" baseline="30000" dirty="0" err="1" smtClean="0"/>
                        <a:t>c</a:t>
                      </a:r>
                      <a:r>
                        <a:rPr lang="en-US" sz="3200" dirty="0" err="1" smtClean="0"/>
                        <a:t>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Male Colorblind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37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12" y="18197"/>
            <a:ext cx="8229600" cy="1143000"/>
          </a:xfrm>
        </p:spPr>
        <p:txBody>
          <a:bodyPr/>
          <a:lstStyle/>
          <a:p>
            <a:r>
              <a:rPr lang="en-US" dirty="0" smtClean="0"/>
              <a:t>Review Break!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What do we know so far?</a:t>
            </a:r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28600" y="838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You get ½ your genes from mom, ½ from dad</a:t>
            </a:r>
            <a:endParaRPr lang="en-US" dirty="0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258772" cy="318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3438433" y="1300089"/>
            <a:ext cx="517099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Alleles are assorted randomly</a:t>
            </a: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733800" y="2133600"/>
            <a:ext cx="5410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Punnett</a:t>
            </a:r>
            <a:r>
              <a:rPr lang="en-US" dirty="0" smtClean="0"/>
              <a:t> Squares are used to determine chances of a trait occurring </a:t>
            </a:r>
            <a:endParaRPr lang="en-US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477108" y="312812"/>
            <a:ext cx="6324600" cy="141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Incomplete Dominance- Neither are completely dominant over the other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24" y="2067806"/>
            <a:ext cx="5525113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762000" y="266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Codominance</a:t>
            </a:r>
            <a:r>
              <a:rPr lang="en-US" dirty="0" smtClean="0"/>
              <a:t>- Both alleles contribute to phenotype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52489"/>
            <a:ext cx="3416544" cy="334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410308" y="321018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Multiple alleles- More than two alleles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84" y="1328737"/>
            <a:ext cx="4614976" cy="369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1477108" y="266700"/>
            <a:ext cx="6920037" cy="1332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Sex-Linked Traits- genes found on the XY chromosome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507" y="1524000"/>
            <a:ext cx="3509962" cy="349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5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3" grpId="0"/>
      <p:bldP spid="23" grpId="1"/>
      <p:bldP spid="25" grpId="0"/>
      <p:bldP spid="25" grpId="1"/>
      <p:bldP spid="26" grpId="0"/>
      <p:bldP spid="26" grpId="1"/>
      <p:bldP spid="27" grpId="0" build="p"/>
      <p:bldP spid="27" grpId="1" build="allAtOnce"/>
      <p:bldP spid="28" grpId="0" build="p"/>
      <p:bldP spid="28" grpId="1" build="allAtOnce"/>
      <p:bldP spid="30" grpId="0"/>
      <p:bldP spid="30" grpId="1"/>
      <p:bldP spid="32" grpId="0"/>
      <p:bldP spid="3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Important Vocabulary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Gene – piece of a chromosome that codes for a trait</a:t>
            </a:r>
          </a:p>
          <a:p>
            <a:pPr eaLnBrk="1" hangingPunct="1"/>
            <a:r>
              <a:rPr lang="en-US" sz="3600" dirty="0" smtClean="0"/>
              <a:t>Trait – a specific characteristic that varies from one individual to another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3581400" cy="425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&quot;No&quot; Symbol 1"/>
          <p:cNvSpPr/>
          <p:nvPr/>
        </p:nvSpPr>
        <p:spPr>
          <a:xfrm>
            <a:off x="2819400" y="1371600"/>
            <a:ext cx="4495800" cy="4640432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2" y="151926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2" y="3684992"/>
            <a:ext cx="19050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14638"/>
            <a:ext cx="3798042" cy="1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5274"/>
            <a:ext cx="2791373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8952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2" y="3301388"/>
            <a:ext cx="17049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26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Tracks transmission of a trait through generations</a:t>
            </a:r>
          </a:p>
          <a:p>
            <a:pPr lvl="1"/>
            <a:r>
              <a:rPr lang="en-US" sz="3200" dirty="0" smtClean="0"/>
              <a:t>Circles = females, squares = males</a:t>
            </a:r>
          </a:p>
          <a:p>
            <a:pPr lvl="1"/>
            <a:r>
              <a:rPr lang="en-US" sz="3200" dirty="0" smtClean="0"/>
              <a:t>Horizontal lines = mating, vertical lines = offspring</a:t>
            </a:r>
          </a:p>
          <a:p>
            <a:pPr lvl="1"/>
            <a:r>
              <a:rPr lang="en-US" sz="3200" dirty="0" smtClean="0"/>
              <a:t>Generations shown with Roman numerals</a:t>
            </a:r>
          </a:p>
          <a:p>
            <a:pPr lvl="1"/>
            <a:r>
              <a:rPr lang="en-US" sz="3200" dirty="0" smtClean="0"/>
              <a:t>Shaded = expressed trai</a:t>
            </a:r>
            <a:r>
              <a:rPr lang="en-US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27080"/>
            <a:ext cx="45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II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29000" y="685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86600" y="214116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24968" y="214116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214116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29400" y="3637361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886199" y="3655558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27027" y="3657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93543" y="3655558"/>
            <a:ext cx="533400" cy="533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19600" y="685800"/>
            <a:ext cx="577187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72200" y="2141160"/>
            <a:ext cx="577187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75110" y="2141160"/>
            <a:ext cx="577187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27813" y="2141160"/>
            <a:ext cx="577187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77200" y="3619164"/>
            <a:ext cx="577187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67400" y="3637361"/>
            <a:ext cx="577187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93306" y="3637361"/>
            <a:ext cx="577187" cy="533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611521" y="3637361"/>
            <a:ext cx="577187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66800" y="3657264"/>
            <a:ext cx="577187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67868" y="1295400"/>
            <a:ext cx="153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1  	     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35406" y="2743200"/>
            <a:ext cx="684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1  	    2		3	4	          5              6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024151" y="4267200"/>
            <a:ext cx="781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1            2           3		    4	 5                     6             7            8            9</a:t>
            </a:r>
            <a:endParaRPr lang="en-US" dirty="0"/>
          </a:p>
        </p:txBody>
      </p:sp>
      <p:cxnSp>
        <p:nvCxnSpPr>
          <p:cNvPr id="26" name="Straight Connector 25"/>
          <p:cNvCxnSpPr>
            <a:stCxn id="5" idx="6"/>
            <a:endCxn id="13" idx="1"/>
          </p:cNvCxnSpPr>
          <p:nvPr/>
        </p:nvCxnSpPr>
        <p:spPr>
          <a:xfrm>
            <a:off x="3962400" y="9525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5" idx="3"/>
            <a:endCxn id="7" idx="2"/>
          </p:cNvCxnSpPr>
          <p:nvPr/>
        </p:nvCxnSpPr>
        <p:spPr>
          <a:xfrm>
            <a:off x="4452297" y="2407860"/>
            <a:ext cx="2726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6" idx="3"/>
            <a:endCxn id="8" idx="2"/>
          </p:cNvCxnSpPr>
          <p:nvPr/>
        </p:nvCxnSpPr>
        <p:spPr>
          <a:xfrm>
            <a:off x="1905000" y="240786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3"/>
            <a:endCxn id="6" idx="2"/>
          </p:cNvCxnSpPr>
          <p:nvPr/>
        </p:nvCxnSpPr>
        <p:spPr>
          <a:xfrm>
            <a:off x="6749387" y="2407860"/>
            <a:ext cx="3372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5" idx="0"/>
          </p:cNvCxnSpPr>
          <p:nvPr/>
        </p:nvCxnSpPr>
        <p:spPr>
          <a:xfrm flipV="1">
            <a:off x="4163704" y="952500"/>
            <a:ext cx="0" cy="11886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472520" y="1676400"/>
            <a:ext cx="39882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355393" y="3276600"/>
            <a:ext cx="13383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133991" y="3243785"/>
            <a:ext cx="7661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155993" y="3243785"/>
            <a:ext cx="2209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588632" y="2407860"/>
            <a:ext cx="0" cy="835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20" idx="0"/>
          </p:cNvCxnSpPr>
          <p:nvPr/>
        </p:nvCxnSpPr>
        <p:spPr>
          <a:xfrm>
            <a:off x="4900115" y="3243785"/>
            <a:ext cx="0" cy="393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18" idx="0"/>
          </p:cNvCxnSpPr>
          <p:nvPr/>
        </p:nvCxnSpPr>
        <p:spPr>
          <a:xfrm>
            <a:off x="6155993" y="3243785"/>
            <a:ext cx="1" cy="393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9" idx="0"/>
          </p:cNvCxnSpPr>
          <p:nvPr/>
        </p:nvCxnSpPr>
        <p:spPr>
          <a:xfrm>
            <a:off x="6896100" y="2407860"/>
            <a:ext cx="0" cy="12295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19" idx="0"/>
          </p:cNvCxnSpPr>
          <p:nvPr/>
        </p:nvCxnSpPr>
        <p:spPr>
          <a:xfrm>
            <a:off x="7581899" y="3243785"/>
            <a:ext cx="1" cy="393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endCxn id="17" idx="0"/>
          </p:cNvCxnSpPr>
          <p:nvPr/>
        </p:nvCxnSpPr>
        <p:spPr>
          <a:xfrm>
            <a:off x="8365793" y="3243785"/>
            <a:ext cx="1" cy="3753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10" idx="0"/>
          </p:cNvCxnSpPr>
          <p:nvPr/>
        </p:nvCxnSpPr>
        <p:spPr>
          <a:xfrm>
            <a:off x="4133991" y="3243785"/>
            <a:ext cx="18908" cy="4117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11" idx="0"/>
          </p:cNvCxnSpPr>
          <p:nvPr/>
        </p:nvCxnSpPr>
        <p:spPr>
          <a:xfrm>
            <a:off x="2693727" y="3276600"/>
            <a:ext cx="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12" idx="0"/>
          </p:cNvCxnSpPr>
          <p:nvPr/>
        </p:nvCxnSpPr>
        <p:spPr>
          <a:xfrm>
            <a:off x="2060243" y="2407860"/>
            <a:ext cx="0" cy="1247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21" idx="0"/>
          </p:cNvCxnSpPr>
          <p:nvPr/>
        </p:nvCxnSpPr>
        <p:spPr>
          <a:xfrm>
            <a:off x="1355394" y="3276600"/>
            <a:ext cx="0" cy="3806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14" idx="0"/>
          </p:cNvCxnSpPr>
          <p:nvPr/>
        </p:nvCxnSpPr>
        <p:spPr>
          <a:xfrm>
            <a:off x="6460793" y="1686508"/>
            <a:ext cx="1" cy="4546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8" idx="0"/>
          </p:cNvCxnSpPr>
          <p:nvPr/>
        </p:nvCxnSpPr>
        <p:spPr>
          <a:xfrm>
            <a:off x="2476500" y="1686508"/>
            <a:ext cx="0" cy="4546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7315200" y="640933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124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7"/>
            <a:ext cx="4505325" cy="13530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are your parents!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325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0"/>
            <a:ext cx="2200275" cy="330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314" y="2209800"/>
            <a:ext cx="3027631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lbow Connector 4"/>
          <p:cNvCxnSpPr>
            <a:stCxn id="1026" idx="2"/>
            <a:endCxn id="1028" idx="1"/>
          </p:cNvCxnSpPr>
          <p:nvPr/>
        </p:nvCxnSpPr>
        <p:spPr>
          <a:xfrm rot="16200000" flipH="1">
            <a:off x="1639140" y="2835450"/>
            <a:ext cx="983235" cy="1823114"/>
          </a:xfrm>
          <a:prstGeom prst="bentConnector2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1027" idx="2"/>
            <a:endCxn id="1028" idx="3"/>
          </p:cNvCxnSpPr>
          <p:nvPr/>
        </p:nvCxnSpPr>
        <p:spPr>
          <a:xfrm rot="5400000">
            <a:off x="6590804" y="2785565"/>
            <a:ext cx="932201" cy="1973918"/>
          </a:xfrm>
          <a:prstGeom prst="bentConnector2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4238625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Dad’s chromosomes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400800" y="43434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Mom’s chromosomes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83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in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You have 23 </a:t>
            </a:r>
            <a:r>
              <a:rPr lang="en-US" sz="4000" b="1" dirty="0" smtClean="0">
                <a:solidFill>
                  <a:srgbClr val="FF0000"/>
                </a:solidFill>
              </a:rPr>
              <a:t>PAIRS</a:t>
            </a:r>
            <a:r>
              <a:rPr lang="en-US" sz="4000" b="1" dirty="0" smtClean="0"/>
              <a:t> </a:t>
            </a:r>
            <a:r>
              <a:rPr lang="en-US" sz="4000" dirty="0" smtClean="0"/>
              <a:t>of chromosomes</a:t>
            </a:r>
          </a:p>
          <a:p>
            <a:pPr lvl="1"/>
            <a:r>
              <a:rPr lang="en-US" sz="3600" dirty="0" smtClean="0"/>
              <a:t>Allele from each parent</a:t>
            </a:r>
          </a:p>
          <a:p>
            <a:pPr lvl="1"/>
            <a:r>
              <a:rPr lang="en-US" sz="3600" dirty="0" smtClean="0"/>
              <a:t>Can be dominant or recessive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60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Phenotype and Genotype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u="sng" dirty="0" err="1" smtClean="0">
                <a:solidFill>
                  <a:schemeClr val="accent6">
                    <a:lumMod val="75000"/>
                  </a:schemeClr>
                </a:solidFill>
              </a:rPr>
              <a:t>PH</a:t>
            </a:r>
            <a:r>
              <a:rPr lang="en-US" sz="3600" dirty="0" err="1" smtClean="0"/>
              <a:t>enotype</a:t>
            </a:r>
            <a:r>
              <a:rPr lang="en-US" sz="3600" dirty="0" smtClean="0"/>
              <a:t>: What you see (</a:t>
            </a:r>
            <a:r>
              <a:rPr lang="en-US" sz="3600" b="1" u="sng" dirty="0" err="1" smtClean="0">
                <a:solidFill>
                  <a:schemeClr val="accent6">
                    <a:lumMod val="75000"/>
                  </a:schemeClr>
                </a:solidFill>
              </a:rPr>
              <a:t>PH</a:t>
            </a:r>
            <a:r>
              <a:rPr lang="en-US" sz="3600" dirty="0" err="1" smtClean="0"/>
              <a:t>ysical</a:t>
            </a:r>
            <a:r>
              <a:rPr lang="en-US" sz="3600" dirty="0" smtClean="0"/>
              <a:t> appearance)</a:t>
            </a:r>
          </a:p>
          <a:p>
            <a:pPr lvl="1" eaLnBrk="1" hangingPunct="1">
              <a:defRPr/>
            </a:pPr>
            <a:r>
              <a:rPr lang="en-US" sz="3600" dirty="0" err="1" smtClean="0"/>
              <a:t>ie</a:t>
            </a:r>
            <a:r>
              <a:rPr lang="en-US" sz="3600" dirty="0" smtClean="0"/>
              <a:t>.: blue eyes, blonde hair</a:t>
            </a:r>
          </a:p>
          <a:p>
            <a:pPr eaLnBrk="1" hangingPunct="1">
              <a:defRPr/>
            </a:pPr>
            <a:r>
              <a:rPr lang="en-US" sz="3600" b="1" u="sng" dirty="0" err="1" smtClean="0">
                <a:solidFill>
                  <a:schemeClr val="accent6">
                    <a:lumMod val="75000"/>
                  </a:schemeClr>
                </a:solidFill>
              </a:rPr>
              <a:t>GEN</a:t>
            </a:r>
            <a:r>
              <a:rPr lang="en-US" sz="3600" dirty="0" err="1" smtClean="0"/>
              <a:t>otype</a:t>
            </a:r>
            <a:r>
              <a:rPr lang="en-US" sz="3600" dirty="0" smtClean="0"/>
              <a:t>: The </a:t>
            </a:r>
            <a:r>
              <a:rPr lang="en-US" sz="3600" b="1" u="sng" dirty="0" err="1" smtClean="0">
                <a:solidFill>
                  <a:schemeClr val="accent6">
                    <a:lumMod val="75000"/>
                  </a:schemeClr>
                </a:solidFill>
              </a:rPr>
              <a:t>GEN</a:t>
            </a:r>
            <a:r>
              <a:rPr lang="en-US" sz="3600" dirty="0" err="1" smtClean="0"/>
              <a:t>es</a:t>
            </a:r>
            <a:r>
              <a:rPr lang="en-US" sz="3600" dirty="0" smtClean="0"/>
              <a:t> you have</a:t>
            </a:r>
          </a:p>
          <a:p>
            <a:pPr lvl="1" eaLnBrk="1" hangingPunct="1">
              <a:defRPr/>
            </a:pPr>
            <a:r>
              <a:rPr lang="en-US" sz="3600" dirty="0" err="1" smtClean="0"/>
              <a:t>ie</a:t>
            </a:r>
            <a:r>
              <a:rPr lang="en-US" sz="3600" dirty="0" smtClean="0"/>
              <a:t>.: Bb, BB, bb (Heterozygous, homozygous, </a:t>
            </a:r>
            <a:r>
              <a:rPr lang="en-US" sz="3600" dirty="0" err="1" smtClean="0"/>
              <a:t>etc</a:t>
            </a:r>
            <a:r>
              <a:rPr lang="en-US" sz="3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39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12" y="18197"/>
            <a:ext cx="8229600" cy="1143000"/>
          </a:xfrm>
        </p:spPr>
        <p:txBody>
          <a:bodyPr/>
          <a:lstStyle/>
          <a:p>
            <a:r>
              <a:rPr lang="en-US" dirty="0" smtClean="0"/>
              <a:t>Review Break!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What do we know so far?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0612" y="28956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Gene – piece of a chromosome that codes for a trait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36" y="1063456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782153" y="1066800"/>
            <a:ext cx="4036894" cy="91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Trait – a characteristic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6711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33567" y="14763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You get ½ your genes from mom, ½ from dad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04044"/>
            <a:ext cx="3258772" cy="318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85549" y="1580866"/>
            <a:ext cx="3805451" cy="178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Each gene has 2 alleles (one from mom, one from dad)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31733" y="1718952"/>
            <a:ext cx="3805451" cy="1176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An allele is dominant or recessive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672686" y="3339818"/>
            <a:ext cx="5252114" cy="178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Dominant (T) will always be seen, recessive (t) will be seen if there is no dominant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215788" y="304800"/>
            <a:ext cx="3805451" cy="178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Phenotype is physical (what you see)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004480" y="1309519"/>
            <a:ext cx="3805451" cy="178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Genotype is the gene itself (</a:t>
            </a:r>
            <a:r>
              <a:rPr lang="en-US" dirty="0" err="1" smtClean="0"/>
              <a:t>Tt</a:t>
            </a:r>
            <a:r>
              <a:rPr lang="en-US" dirty="0" smtClean="0"/>
              <a:t>, </a:t>
            </a:r>
            <a:r>
              <a:rPr lang="en-US" dirty="0" err="1" smtClean="0"/>
              <a:t>tt</a:t>
            </a:r>
            <a:r>
              <a:rPr lang="en-US" dirty="0" smtClean="0"/>
              <a:t>, or TT)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824251" y="553090"/>
            <a:ext cx="4807423" cy="970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Turn to page 117…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225079" y="1605593"/>
            <a:ext cx="5764572" cy="9709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Is “detached ears” a phenotype or genotype?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377479" y="2652712"/>
            <a:ext cx="5764572" cy="9709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genotype produces white flowers in a pea plant?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7" y="2652712"/>
            <a:ext cx="4573391" cy="344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9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6" grpId="1"/>
      <p:bldP spid="9" grpId="0"/>
      <p:bldP spid="9" grpId="1"/>
      <p:bldP spid="11" grpId="0"/>
      <p:bldP spid="11" grpId="2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Ratio?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5344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Flipping a coin:</a:t>
            </a:r>
          </a:p>
          <a:p>
            <a:pPr lvl="1" eaLnBrk="1" hangingPunct="1"/>
            <a:r>
              <a:rPr lang="en-US" sz="3200" dirty="0" smtClean="0"/>
              <a:t>50% chance of landing heads up, is a 1:1 ratio</a:t>
            </a:r>
          </a:p>
          <a:p>
            <a:pPr lvl="1" eaLnBrk="1" hangingPunct="1"/>
            <a:r>
              <a:rPr lang="en-US" sz="3200" dirty="0" smtClean="0"/>
              <a:t>If you flipped a coin, compared to your partner, compared to the room…</a:t>
            </a:r>
          </a:p>
          <a:p>
            <a:pPr lvl="1" eaLnBrk="1" hangingPunct="1"/>
            <a:r>
              <a:rPr lang="en-US" sz="3200" dirty="0" smtClean="0"/>
              <a:t>Would there be an expected ratio?  Is it guaranteed?</a:t>
            </a:r>
          </a:p>
        </p:txBody>
      </p:sp>
    </p:spTree>
    <p:extLst>
      <p:ext uri="{BB962C8B-B14F-4D97-AF65-F5344CB8AC3E}">
        <p14:creationId xmlns:p14="http://schemas.microsoft.com/office/powerpoint/2010/main" val="35632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Genetics Basics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Alleles shown using variables (2 alleles per gene, one from each parent) such as T or t</a:t>
            </a:r>
          </a:p>
          <a:p>
            <a:r>
              <a:rPr lang="en-US" sz="3200" dirty="0" smtClean="0"/>
              <a:t>“Heterozygous” if it is hybrid (</a:t>
            </a:r>
            <a:r>
              <a:rPr lang="en-US" sz="3200" dirty="0" err="1" smtClean="0"/>
              <a:t>Tt</a:t>
            </a:r>
            <a:r>
              <a:rPr lang="en-US" sz="3200" dirty="0" smtClean="0"/>
              <a:t>) </a:t>
            </a:r>
          </a:p>
          <a:p>
            <a:r>
              <a:rPr lang="en-US" sz="3200" dirty="0" smtClean="0"/>
              <a:t>“Homozygous Dominant” (TT) if pure dominant</a:t>
            </a:r>
          </a:p>
          <a:p>
            <a:r>
              <a:rPr lang="en-US" sz="3200" dirty="0" smtClean="0"/>
              <a:t>“Homozygous Recessive” (</a:t>
            </a:r>
            <a:r>
              <a:rPr lang="en-US" sz="3200" dirty="0" err="1" smtClean="0"/>
              <a:t>tt</a:t>
            </a:r>
            <a:r>
              <a:rPr lang="en-US" sz="3200" dirty="0" smtClean="0"/>
              <a:t>) if pure recessive</a:t>
            </a:r>
          </a:p>
        </p:txBody>
      </p:sp>
    </p:spTree>
    <p:extLst>
      <p:ext uri="{BB962C8B-B14F-4D97-AF65-F5344CB8AC3E}">
        <p14:creationId xmlns:p14="http://schemas.microsoft.com/office/powerpoint/2010/main" val="37096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When doing a Punnett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Alleles are shown with variable</a:t>
            </a:r>
          </a:p>
          <a:p>
            <a:pPr lvl="1" eaLnBrk="1" hangingPunct="1"/>
            <a:r>
              <a:rPr lang="en-US" sz="3200" dirty="0" smtClean="0"/>
              <a:t>Capital for dominant, lower case for recessive</a:t>
            </a:r>
          </a:p>
          <a:p>
            <a:pPr lvl="1" eaLnBrk="1" hangingPunct="1"/>
            <a:r>
              <a:rPr lang="en-US" sz="3200" dirty="0" smtClean="0"/>
              <a:t>Mother goes on side, father goes on top</a:t>
            </a:r>
          </a:p>
          <a:p>
            <a:pPr lvl="1" eaLnBrk="1" hangingPunct="1"/>
            <a:r>
              <a:rPr lang="en-US" sz="3200" dirty="0" smtClean="0"/>
              <a:t>Parent alleles on outside, possible offspring genotypes inside</a:t>
            </a:r>
          </a:p>
          <a:p>
            <a:pPr eaLnBrk="1" hangingPunct="1"/>
            <a:r>
              <a:rPr lang="en-US" sz="3200" dirty="0" smtClean="0"/>
              <a:t>Point is to find all possible genetic variations and the probability for it to appear</a:t>
            </a:r>
          </a:p>
        </p:txBody>
      </p:sp>
    </p:spTree>
    <p:extLst>
      <p:ext uri="{BB962C8B-B14F-4D97-AF65-F5344CB8AC3E}">
        <p14:creationId xmlns:p14="http://schemas.microsoft.com/office/powerpoint/2010/main" val="34684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449</TotalTime>
  <Words>696</Words>
  <Application>Microsoft Office PowerPoint</Application>
  <PresentationFormat>On-screen Show (4:3)</PresentationFormat>
  <Paragraphs>198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Adjacency</vt:lpstr>
      <vt:lpstr>Buckle Down – Genes and Alleles</vt:lpstr>
      <vt:lpstr>Important Vocabulary</vt:lpstr>
      <vt:lpstr>You are your parents!</vt:lpstr>
      <vt:lpstr>Genes in Pairs</vt:lpstr>
      <vt:lpstr>Phenotype and Genotype</vt:lpstr>
      <vt:lpstr>Review Break!</vt:lpstr>
      <vt:lpstr>Ratio?</vt:lpstr>
      <vt:lpstr>Genetics Basics</vt:lpstr>
      <vt:lpstr>When doing a Punnett</vt:lpstr>
      <vt:lpstr>Probability and Punnett</vt:lpstr>
      <vt:lpstr>Punnett Possibilities</vt:lpstr>
      <vt:lpstr>Incomplete Dominance</vt:lpstr>
      <vt:lpstr>Punnett Possibilities</vt:lpstr>
      <vt:lpstr>Codominance</vt:lpstr>
      <vt:lpstr>Punnett Possibilities</vt:lpstr>
      <vt:lpstr>Multiple Alleles</vt:lpstr>
      <vt:lpstr>Punnett Possibilities</vt:lpstr>
      <vt:lpstr>Multiple Alleles</vt:lpstr>
      <vt:lpstr>Review Break!</vt:lpstr>
      <vt:lpstr>Pedigree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Buckle Down – Genes and Alleles</dc:title>
  <dc:creator>Katelyn Daggan</dc:creator>
  <cp:lastModifiedBy>Rogers, Katelyn E</cp:lastModifiedBy>
  <cp:revision>39</cp:revision>
  <dcterms:created xsi:type="dcterms:W3CDTF">2012-01-06T03:11:34Z</dcterms:created>
  <dcterms:modified xsi:type="dcterms:W3CDTF">2012-02-15T12:14:21Z</dcterms:modified>
</cp:coreProperties>
</file>