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79" r:id="rId2"/>
    <p:sldId id="280" r:id="rId3"/>
    <p:sldId id="256" r:id="rId4"/>
    <p:sldId id="267" r:id="rId5"/>
    <p:sldId id="258" r:id="rId6"/>
    <p:sldId id="269" r:id="rId7"/>
    <p:sldId id="257" r:id="rId8"/>
    <p:sldId id="270" r:id="rId9"/>
    <p:sldId id="266" r:id="rId10"/>
    <p:sldId id="268" r:id="rId11"/>
    <p:sldId id="261" r:id="rId12"/>
    <p:sldId id="260" r:id="rId13"/>
    <p:sldId id="259" r:id="rId14"/>
    <p:sldId id="265" r:id="rId15"/>
    <p:sldId id="262" r:id="rId16"/>
    <p:sldId id="271" r:id="rId17"/>
    <p:sldId id="272" r:id="rId18"/>
    <p:sldId id="273" r:id="rId19"/>
    <p:sldId id="274" r:id="rId20"/>
    <p:sldId id="275"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6" d="100"/>
          <a:sy n="56" d="100"/>
        </p:scale>
        <p:origin x="-86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1FAA6B6-10E5-4810-BC9F-DA72D8452E73}" type="datetime1">
              <a:rPr lang="en-US" smtClean="0"/>
              <a:pPr/>
              <a:t>1/22/2012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1/22/2012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1/22/2012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714818-984F-4759-BF72-A33BDC1963BD}" type="datetime1">
              <a:rPr lang="en-US" smtClean="0"/>
              <a:pPr/>
              <a:t>1/22/2012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A7E191-5F94-4FC1-B823-BD7CABF7FA06}" type="datetime1">
              <a:rPr lang="en-US" smtClean="0"/>
              <a:pPr/>
              <a:t>1/22/2012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1/22/2012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1/22/2012</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youtube.com/watch?v=Ow0jH2Eg8v4"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youtube.com/user/sfgreg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youtube.com/watch?v=YEzRz1jmqN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pbs.org/wgbh/nova/miracle/divi_flash.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hlinkClick r:id="rId2"/>
              </a:rPr>
              <a:t>http://</a:t>
            </a:r>
            <a:r>
              <a:rPr lang="en-US" dirty="0" smtClean="0">
                <a:hlinkClick r:id="rId2"/>
              </a:rPr>
              <a:t>www.youtube.com/watch?v=Ow0jH2Eg8v4</a:t>
            </a:r>
            <a:endParaRPr lang="en-US" dirty="0" smtClean="0"/>
          </a:p>
          <a:p>
            <a:pPr marL="0" indent="0">
              <a:buNone/>
            </a:pPr>
            <a:endParaRPr lang="en-US" dirty="0"/>
          </a:p>
        </p:txBody>
      </p:sp>
      <p:sp>
        <p:nvSpPr>
          <p:cNvPr id="3" name="Title 2"/>
          <p:cNvSpPr>
            <a:spLocks noGrp="1"/>
          </p:cNvSpPr>
          <p:nvPr>
            <p:ph type="title"/>
          </p:nvPr>
        </p:nvSpPr>
        <p:spPr/>
        <p:txBody>
          <a:bodyPr/>
          <a:lstStyle/>
          <a:p>
            <a:r>
              <a:rPr lang="en-US" dirty="0" smtClean="0"/>
              <a:t>The Inner Life of the Cell</a:t>
            </a:r>
            <a:endParaRPr lang="en-US" dirty="0"/>
          </a:p>
        </p:txBody>
      </p:sp>
    </p:spTree>
    <p:extLst>
      <p:ext uri="{BB962C8B-B14F-4D97-AF65-F5344CB8AC3E}">
        <p14:creationId xmlns:p14="http://schemas.microsoft.com/office/powerpoint/2010/main" val="20698935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idx="1"/>
          </p:nvPr>
        </p:nvSpPr>
        <p:spPr>
          <a:xfrm>
            <a:off x="872067" y="2400880"/>
            <a:ext cx="7538167" cy="3934347"/>
          </a:xfrm>
        </p:spPr>
        <p:txBody>
          <a:bodyPr>
            <a:normAutofit fontScale="97500"/>
          </a:bodyPr>
          <a:lstStyle/>
          <a:p>
            <a:pPr marL="0" indent="0" algn="ctr">
              <a:buNone/>
            </a:pPr>
            <a:r>
              <a:rPr lang="en-US" sz="6000" dirty="0"/>
              <a:t>Cellular </a:t>
            </a:r>
            <a:r>
              <a:rPr lang="en-US" sz="6000" dirty="0" smtClean="0"/>
              <a:t>Respiration</a:t>
            </a:r>
          </a:p>
          <a:p>
            <a:pPr marL="0" indent="0" algn="ctr">
              <a:buNone/>
            </a:pPr>
            <a:r>
              <a:rPr lang="en-US" sz="6000" dirty="0" smtClean="0"/>
              <a:t>Versus</a:t>
            </a:r>
          </a:p>
          <a:p>
            <a:pPr marL="0" indent="0" algn="ctr">
              <a:buNone/>
            </a:pPr>
            <a:r>
              <a:rPr lang="en-US" sz="6000" dirty="0" smtClean="0"/>
              <a:t>Photosynthesis</a:t>
            </a:r>
            <a:endParaRPr lang="en-US" sz="6000" dirty="0"/>
          </a:p>
        </p:txBody>
      </p:sp>
    </p:spTree>
    <p:extLst>
      <p:ext uri="{BB962C8B-B14F-4D97-AF65-F5344CB8AC3E}">
        <p14:creationId xmlns:p14="http://schemas.microsoft.com/office/powerpoint/2010/main" val="3735120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Cellular respiration is the process in which sugars and other macromolecules are used to created high energy molecule ATP.</a:t>
            </a:r>
          </a:p>
          <a:p>
            <a:endParaRPr lang="en-US" dirty="0"/>
          </a:p>
          <a:p>
            <a:r>
              <a:rPr lang="en-US" dirty="0" smtClean="0"/>
              <a:t>Photosynthesis is the process in which the energy of the sun is transformed into the energy-storage molecule, glucose.</a:t>
            </a:r>
            <a:endParaRPr lang="en-US" dirty="0"/>
          </a:p>
        </p:txBody>
      </p:sp>
      <p:sp>
        <p:nvSpPr>
          <p:cNvPr id="3" name="Title 2"/>
          <p:cNvSpPr>
            <a:spLocks noGrp="1"/>
          </p:cNvSpPr>
          <p:nvPr>
            <p:ph type="title"/>
          </p:nvPr>
        </p:nvSpPr>
        <p:spPr/>
        <p:txBody>
          <a:bodyPr>
            <a:normAutofit fontScale="90000"/>
          </a:bodyPr>
          <a:lstStyle/>
          <a:p>
            <a:r>
              <a:rPr lang="en-US" dirty="0"/>
              <a:t>Cellular Respiration versus Photosynthesis</a:t>
            </a:r>
          </a:p>
        </p:txBody>
      </p:sp>
    </p:spTree>
    <p:extLst>
      <p:ext uri="{BB962C8B-B14F-4D97-AF65-F5344CB8AC3E}">
        <p14:creationId xmlns:p14="http://schemas.microsoft.com/office/powerpoint/2010/main" val="27398125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48159" y="2598762"/>
            <a:ext cx="7769308" cy="4000176"/>
          </a:xfrm>
        </p:spPr>
        <p:txBody>
          <a:bodyPr>
            <a:noAutofit/>
          </a:bodyPr>
          <a:lstStyle/>
          <a:p>
            <a:r>
              <a:rPr lang="en-US" sz="2000" dirty="0"/>
              <a:t>Photosynthesis and respiration are reversible chemical reactions, meaning that the products of one process are the exact  reactants for the opposite process.</a:t>
            </a:r>
          </a:p>
          <a:p>
            <a:endParaRPr lang="en-US" sz="2000" dirty="0"/>
          </a:p>
          <a:p>
            <a:r>
              <a:rPr lang="en-US" sz="2000" dirty="0"/>
              <a:t>This is the cellular respiration equation</a:t>
            </a:r>
            <a:r>
              <a:rPr lang="en-US" sz="2000" dirty="0" smtClean="0"/>
              <a:t>.</a:t>
            </a:r>
            <a:endParaRPr lang="en-US" sz="2000" dirty="0"/>
          </a:p>
          <a:p>
            <a:pPr marL="301943" lvl="1" indent="0">
              <a:buNone/>
            </a:pPr>
            <a:r>
              <a:rPr lang="en-US" sz="2000" b="1" dirty="0" smtClean="0">
                <a:solidFill>
                  <a:srgbClr val="FF0000"/>
                </a:solidFill>
              </a:rPr>
              <a:t>Glucose (C</a:t>
            </a:r>
            <a:r>
              <a:rPr lang="en-US" sz="2000" b="1" baseline="-25000" dirty="0" smtClean="0">
                <a:solidFill>
                  <a:srgbClr val="FF0000"/>
                </a:solidFill>
              </a:rPr>
              <a:t>6</a:t>
            </a:r>
            <a:r>
              <a:rPr lang="en-US" sz="2000" b="1" dirty="0" smtClean="0">
                <a:solidFill>
                  <a:srgbClr val="FF0000"/>
                </a:solidFill>
              </a:rPr>
              <a:t>H</a:t>
            </a:r>
            <a:r>
              <a:rPr lang="en-US" sz="2000" b="1" baseline="-25000" dirty="0" smtClean="0">
                <a:solidFill>
                  <a:srgbClr val="FF0000"/>
                </a:solidFill>
              </a:rPr>
              <a:t>12</a:t>
            </a:r>
            <a:r>
              <a:rPr lang="en-US" sz="2000" b="1" dirty="0" smtClean="0">
                <a:solidFill>
                  <a:srgbClr val="FF0000"/>
                </a:solidFill>
              </a:rPr>
              <a:t>O</a:t>
            </a:r>
            <a:r>
              <a:rPr lang="en-US" sz="2000" b="1" baseline="-25000" dirty="0" smtClean="0">
                <a:solidFill>
                  <a:srgbClr val="FF0000"/>
                </a:solidFill>
              </a:rPr>
              <a:t>6</a:t>
            </a:r>
            <a:r>
              <a:rPr lang="en-US" sz="2000" b="1" dirty="0" smtClean="0">
                <a:solidFill>
                  <a:srgbClr val="FF0000"/>
                </a:solidFill>
              </a:rPr>
              <a:t>) + Oxygen (O</a:t>
            </a:r>
            <a:r>
              <a:rPr lang="en-US" sz="2000" b="1" baseline="-25000" dirty="0" smtClean="0">
                <a:solidFill>
                  <a:srgbClr val="FF0000"/>
                </a:solidFill>
              </a:rPr>
              <a:t>2</a:t>
            </a:r>
            <a:r>
              <a:rPr lang="en-US" sz="2000" b="1" dirty="0" smtClean="0">
                <a:solidFill>
                  <a:srgbClr val="FF0000"/>
                </a:solidFill>
              </a:rPr>
              <a:t>) </a:t>
            </a:r>
            <a:r>
              <a:rPr lang="en-US" sz="2000" b="1" dirty="0">
                <a:solidFill>
                  <a:srgbClr val="FF0000"/>
                </a:solidFill>
              </a:rPr>
              <a:t>----------&gt; </a:t>
            </a:r>
            <a:r>
              <a:rPr lang="en-US" sz="2000" b="1" dirty="0" smtClean="0">
                <a:solidFill>
                  <a:srgbClr val="FF0000"/>
                </a:solidFill>
              </a:rPr>
              <a:t>CO</a:t>
            </a:r>
            <a:r>
              <a:rPr lang="en-US" sz="2000" b="1" baseline="-25000" dirty="0" smtClean="0">
                <a:solidFill>
                  <a:srgbClr val="FF0000"/>
                </a:solidFill>
              </a:rPr>
              <a:t>2</a:t>
            </a:r>
            <a:r>
              <a:rPr lang="en-US" sz="2000" b="1" dirty="0" smtClean="0">
                <a:solidFill>
                  <a:srgbClr val="FF0000"/>
                </a:solidFill>
              </a:rPr>
              <a:t>+  H</a:t>
            </a:r>
            <a:r>
              <a:rPr lang="en-US" sz="2000" b="1" baseline="-25000" dirty="0" smtClean="0">
                <a:solidFill>
                  <a:srgbClr val="FF0000"/>
                </a:solidFill>
              </a:rPr>
              <a:t>2</a:t>
            </a:r>
            <a:r>
              <a:rPr lang="en-US" sz="2000" b="1" dirty="0" smtClean="0">
                <a:solidFill>
                  <a:srgbClr val="FF0000"/>
                </a:solidFill>
              </a:rPr>
              <a:t>O + 36ATP</a:t>
            </a:r>
            <a:endParaRPr lang="en-US" sz="2000" b="1" dirty="0">
              <a:solidFill>
                <a:srgbClr val="FF0000"/>
              </a:solidFill>
            </a:endParaRPr>
          </a:p>
          <a:p>
            <a:endParaRPr lang="en-US" sz="2000" dirty="0"/>
          </a:p>
          <a:p>
            <a:r>
              <a:rPr lang="en-US" sz="2000" dirty="0"/>
              <a:t>This is the photosynthesis </a:t>
            </a:r>
            <a:r>
              <a:rPr lang="en-US" sz="2000" dirty="0" smtClean="0"/>
              <a:t>equation.</a:t>
            </a:r>
          </a:p>
          <a:p>
            <a:pPr marL="0" indent="0">
              <a:buNone/>
            </a:pPr>
            <a:r>
              <a:rPr lang="hu-HU" sz="2000" b="1" dirty="0" smtClean="0">
                <a:solidFill>
                  <a:srgbClr val="FF0000"/>
                </a:solidFill>
              </a:rPr>
              <a:t>CO</a:t>
            </a:r>
            <a:r>
              <a:rPr lang="hu-HU" sz="2000" b="1" baseline="-25000" dirty="0" smtClean="0">
                <a:solidFill>
                  <a:srgbClr val="FF0000"/>
                </a:solidFill>
              </a:rPr>
              <a:t>2</a:t>
            </a:r>
            <a:r>
              <a:rPr lang="hu-HU" sz="2000" b="1" dirty="0" smtClean="0">
                <a:solidFill>
                  <a:srgbClr val="FF0000"/>
                </a:solidFill>
              </a:rPr>
              <a:t>(Carbon Dioxide) </a:t>
            </a:r>
            <a:r>
              <a:rPr lang="hu-HU" sz="2000" b="1" dirty="0">
                <a:solidFill>
                  <a:srgbClr val="FF0000"/>
                </a:solidFill>
              </a:rPr>
              <a:t>+ </a:t>
            </a:r>
            <a:r>
              <a:rPr lang="hu-HU" sz="2000" b="1" dirty="0" smtClean="0">
                <a:solidFill>
                  <a:srgbClr val="FF0000"/>
                </a:solidFill>
              </a:rPr>
              <a:t>H</a:t>
            </a:r>
            <a:r>
              <a:rPr lang="hu-HU" sz="2000" b="1" baseline="-25000" dirty="0" smtClean="0">
                <a:solidFill>
                  <a:srgbClr val="FF0000"/>
                </a:solidFill>
              </a:rPr>
              <a:t>2</a:t>
            </a:r>
            <a:r>
              <a:rPr lang="hu-HU" sz="2000" b="1" dirty="0" smtClean="0">
                <a:solidFill>
                  <a:srgbClr val="FF0000"/>
                </a:solidFill>
              </a:rPr>
              <a:t>O (Water) </a:t>
            </a:r>
            <a:r>
              <a:rPr lang="hu-HU" sz="2000" b="1" dirty="0">
                <a:solidFill>
                  <a:srgbClr val="FF0000"/>
                </a:solidFill>
              </a:rPr>
              <a:t>+ Light Energy </a:t>
            </a:r>
            <a:r>
              <a:rPr lang="en-US" sz="2000" b="1" dirty="0">
                <a:solidFill>
                  <a:srgbClr val="FF0000"/>
                </a:solidFill>
              </a:rPr>
              <a:t>----&gt; </a:t>
            </a:r>
            <a:r>
              <a:rPr lang="en-US" sz="2000" b="1" dirty="0" smtClean="0">
                <a:solidFill>
                  <a:srgbClr val="FF0000"/>
                </a:solidFill>
              </a:rPr>
              <a:t> </a:t>
            </a:r>
            <a:r>
              <a:rPr lang="hu-HU" sz="2000" b="1" dirty="0" smtClean="0">
                <a:solidFill>
                  <a:srgbClr val="FF0000"/>
                </a:solidFill>
              </a:rPr>
              <a:t>C</a:t>
            </a:r>
            <a:r>
              <a:rPr lang="hu-HU" sz="2000" b="1" baseline="-25000" dirty="0" smtClean="0">
                <a:solidFill>
                  <a:srgbClr val="FF0000"/>
                </a:solidFill>
              </a:rPr>
              <a:t>6</a:t>
            </a:r>
            <a:r>
              <a:rPr lang="hu-HU" sz="2000" b="1" dirty="0" smtClean="0">
                <a:solidFill>
                  <a:srgbClr val="FF0000"/>
                </a:solidFill>
              </a:rPr>
              <a:t>H</a:t>
            </a:r>
            <a:r>
              <a:rPr lang="hu-HU" sz="2000" b="1" baseline="-25000" dirty="0" smtClean="0">
                <a:solidFill>
                  <a:srgbClr val="FF0000"/>
                </a:solidFill>
              </a:rPr>
              <a:t>12</a:t>
            </a:r>
            <a:r>
              <a:rPr lang="hu-HU" sz="2000" b="1" dirty="0" smtClean="0">
                <a:solidFill>
                  <a:srgbClr val="FF0000"/>
                </a:solidFill>
              </a:rPr>
              <a:t>O</a:t>
            </a:r>
            <a:r>
              <a:rPr lang="hu-HU" sz="2000" b="1" baseline="-25000" dirty="0" smtClean="0">
                <a:solidFill>
                  <a:srgbClr val="FF0000"/>
                </a:solidFill>
              </a:rPr>
              <a:t>6</a:t>
            </a:r>
            <a:r>
              <a:rPr lang="hu-HU" sz="2000" b="1" dirty="0" smtClean="0">
                <a:solidFill>
                  <a:srgbClr val="FF0000"/>
                </a:solidFill>
              </a:rPr>
              <a:t> </a:t>
            </a:r>
            <a:r>
              <a:rPr lang="hu-HU" sz="2000" b="1" dirty="0">
                <a:solidFill>
                  <a:srgbClr val="FF0000"/>
                </a:solidFill>
              </a:rPr>
              <a:t>+ </a:t>
            </a:r>
            <a:r>
              <a:rPr lang="hu-HU" sz="2000" b="1" dirty="0" smtClean="0">
                <a:solidFill>
                  <a:srgbClr val="FF0000"/>
                </a:solidFill>
              </a:rPr>
              <a:t>O</a:t>
            </a:r>
            <a:r>
              <a:rPr lang="hu-HU" sz="2000" b="1" baseline="-25000" dirty="0" smtClean="0">
                <a:solidFill>
                  <a:srgbClr val="FF0000"/>
                </a:solidFill>
              </a:rPr>
              <a:t>2</a:t>
            </a:r>
          </a:p>
          <a:p>
            <a:pPr marL="0" indent="0">
              <a:buNone/>
            </a:pPr>
            <a:endParaRPr lang="en-US" sz="1800" dirty="0"/>
          </a:p>
        </p:txBody>
      </p:sp>
      <p:sp>
        <p:nvSpPr>
          <p:cNvPr id="3" name="Title 2"/>
          <p:cNvSpPr>
            <a:spLocks noGrp="1"/>
          </p:cNvSpPr>
          <p:nvPr>
            <p:ph type="title"/>
          </p:nvPr>
        </p:nvSpPr>
        <p:spPr/>
        <p:txBody>
          <a:bodyPr>
            <a:normAutofit fontScale="90000"/>
          </a:bodyPr>
          <a:lstStyle/>
          <a:p>
            <a:r>
              <a:rPr lang="en-US" dirty="0"/>
              <a:t>Cellular Respiration versus Photosynthesis</a:t>
            </a:r>
          </a:p>
        </p:txBody>
      </p:sp>
    </p:spTree>
    <p:extLst>
      <p:ext uri="{BB962C8B-B14F-4D97-AF65-F5344CB8AC3E}">
        <p14:creationId xmlns:p14="http://schemas.microsoft.com/office/powerpoint/2010/main" val="691665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88562" y="2381523"/>
            <a:ext cx="8098238" cy="3891749"/>
          </a:xfrm>
        </p:spPr>
        <p:txBody>
          <a:bodyPr>
            <a:normAutofit fontScale="47500" lnSpcReduction="20000"/>
          </a:bodyPr>
          <a:lstStyle/>
          <a:p>
            <a:pPr marL="0" indent="0">
              <a:buNone/>
            </a:pPr>
            <a:r>
              <a:rPr lang="en-US" sz="4300" dirty="0">
                <a:latin typeface="Times New Roman"/>
                <a:cs typeface="Times New Roman"/>
              </a:rPr>
              <a:t>	</a:t>
            </a:r>
            <a:endParaRPr lang="en-US" sz="4900" dirty="0">
              <a:latin typeface="Times New Roman"/>
              <a:cs typeface="Times New Roman"/>
            </a:endParaRPr>
          </a:p>
          <a:p>
            <a:pPr marL="0" indent="0">
              <a:buNone/>
            </a:pPr>
            <a:r>
              <a:rPr lang="en-US" sz="4900" dirty="0" smtClean="0">
                <a:latin typeface="Times New Roman"/>
                <a:cs typeface="Times New Roman"/>
              </a:rPr>
              <a:t>1.    </a:t>
            </a:r>
            <a:r>
              <a:rPr lang="en-US" sz="4900" u="sng" dirty="0" smtClean="0">
                <a:latin typeface="Times New Roman"/>
                <a:cs typeface="Times New Roman"/>
              </a:rPr>
              <a:t>Photosynthesis</a:t>
            </a:r>
            <a:r>
              <a:rPr lang="en-US" sz="4900" dirty="0" smtClean="0">
                <a:latin typeface="Times New Roman"/>
                <a:cs typeface="Times New Roman"/>
              </a:rPr>
              <a:t> </a:t>
            </a:r>
            <a:r>
              <a:rPr lang="en-US" sz="4900" dirty="0">
                <a:latin typeface="Times New Roman"/>
                <a:cs typeface="Times New Roman"/>
              </a:rPr>
              <a:t>is a process wherein plants utilize sunlight </a:t>
            </a:r>
            <a:r>
              <a:rPr lang="en-US" sz="4900" dirty="0" smtClean="0">
                <a:latin typeface="Times New Roman"/>
                <a:cs typeface="Times New Roman"/>
              </a:rPr>
              <a:t>	to </a:t>
            </a:r>
            <a:r>
              <a:rPr lang="en-US" sz="4900" dirty="0">
                <a:latin typeface="Times New Roman"/>
                <a:cs typeface="Times New Roman"/>
              </a:rPr>
              <a:t>make </a:t>
            </a:r>
            <a:r>
              <a:rPr lang="en-US" sz="4900" dirty="0" smtClean="0">
                <a:latin typeface="Times New Roman"/>
                <a:cs typeface="Times New Roman"/>
              </a:rPr>
              <a:t>food.</a:t>
            </a:r>
          </a:p>
          <a:p>
            <a:pPr marL="0" indent="0">
              <a:buNone/>
            </a:pPr>
            <a:r>
              <a:rPr lang="en-US" sz="4900" dirty="0">
                <a:latin typeface="Times New Roman"/>
                <a:cs typeface="Times New Roman"/>
              </a:rPr>
              <a:t> </a:t>
            </a:r>
            <a:r>
              <a:rPr lang="en-US" sz="4900" dirty="0" smtClean="0">
                <a:latin typeface="Times New Roman"/>
                <a:cs typeface="Times New Roman"/>
              </a:rPr>
              <a:t>     </a:t>
            </a:r>
            <a:r>
              <a:rPr lang="en-US" sz="4900" u="sng" dirty="0" smtClean="0">
                <a:latin typeface="Times New Roman"/>
                <a:cs typeface="Times New Roman"/>
              </a:rPr>
              <a:t>Cellular </a:t>
            </a:r>
            <a:r>
              <a:rPr lang="en-US" sz="4900" u="sng" dirty="0">
                <a:latin typeface="Times New Roman"/>
                <a:cs typeface="Times New Roman"/>
              </a:rPr>
              <a:t>respiration</a:t>
            </a:r>
            <a:r>
              <a:rPr lang="en-US" sz="4900" dirty="0">
                <a:latin typeface="Times New Roman"/>
                <a:cs typeface="Times New Roman"/>
              </a:rPr>
              <a:t> is a process that converts this food into </a:t>
            </a:r>
            <a:r>
              <a:rPr lang="en-US" sz="4900" dirty="0" smtClean="0">
                <a:latin typeface="Times New Roman"/>
                <a:cs typeface="Times New Roman"/>
              </a:rPr>
              <a:t>	energy which </a:t>
            </a:r>
            <a:r>
              <a:rPr lang="en-US" sz="4900" dirty="0">
                <a:latin typeface="Times New Roman"/>
                <a:cs typeface="Times New Roman"/>
              </a:rPr>
              <a:t>is </a:t>
            </a:r>
            <a:r>
              <a:rPr lang="en-US" sz="4900" dirty="0" smtClean="0">
                <a:latin typeface="Times New Roman"/>
                <a:cs typeface="Times New Roman"/>
              </a:rPr>
              <a:t>used by plants </a:t>
            </a:r>
            <a:r>
              <a:rPr lang="en-US" sz="4900" dirty="0">
                <a:latin typeface="Times New Roman"/>
                <a:cs typeface="Times New Roman"/>
              </a:rPr>
              <a:t>and other </a:t>
            </a:r>
            <a:r>
              <a:rPr lang="en-US" sz="4900" dirty="0" smtClean="0">
                <a:latin typeface="Times New Roman"/>
                <a:cs typeface="Times New Roman"/>
              </a:rPr>
              <a:t>living </a:t>
            </a:r>
            <a:r>
              <a:rPr lang="en-US" sz="4900" dirty="0">
                <a:latin typeface="Times New Roman"/>
                <a:cs typeface="Times New Roman"/>
              </a:rPr>
              <a:t>organisms</a:t>
            </a:r>
            <a:r>
              <a:rPr lang="en-US" sz="4900" dirty="0" smtClean="0">
                <a:latin typeface="Times New Roman"/>
                <a:cs typeface="Times New Roman"/>
              </a:rPr>
              <a:t>.</a:t>
            </a:r>
          </a:p>
          <a:p>
            <a:pPr marL="0" indent="0">
              <a:buNone/>
            </a:pPr>
            <a:r>
              <a:rPr lang="en-US" sz="4900" dirty="0">
                <a:latin typeface="Times New Roman"/>
                <a:cs typeface="Times New Roman"/>
              </a:rPr>
              <a:t>	</a:t>
            </a:r>
          </a:p>
          <a:p>
            <a:pPr marL="0" indent="0">
              <a:buNone/>
            </a:pPr>
            <a:r>
              <a:rPr lang="en-US" sz="4900" dirty="0" smtClean="0">
                <a:latin typeface="Times New Roman"/>
                <a:cs typeface="Times New Roman"/>
              </a:rPr>
              <a:t>2.     </a:t>
            </a:r>
            <a:r>
              <a:rPr lang="en-US" sz="4900" u="sng" dirty="0" smtClean="0">
                <a:latin typeface="Times New Roman"/>
                <a:cs typeface="Times New Roman"/>
              </a:rPr>
              <a:t>Photosynthesis</a:t>
            </a:r>
            <a:r>
              <a:rPr lang="en-US" sz="4900" dirty="0" smtClean="0">
                <a:latin typeface="Times New Roman"/>
                <a:cs typeface="Times New Roman"/>
              </a:rPr>
              <a:t> </a:t>
            </a:r>
            <a:r>
              <a:rPr lang="en-US" sz="4900" dirty="0">
                <a:latin typeface="Times New Roman"/>
                <a:cs typeface="Times New Roman"/>
              </a:rPr>
              <a:t>takes place inside the chloroplasts, </a:t>
            </a:r>
            <a:r>
              <a:rPr lang="en-US" sz="4900" dirty="0" smtClean="0">
                <a:latin typeface="Times New Roman"/>
                <a:cs typeface="Times New Roman"/>
              </a:rPr>
              <a:t>organelles 	inside the </a:t>
            </a:r>
            <a:r>
              <a:rPr lang="en-US" sz="4900" dirty="0">
                <a:latin typeface="Times New Roman"/>
                <a:cs typeface="Times New Roman"/>
              </a:rPr>
              <a:t>plant cells that contain </a:t>
            </a:r>
            <a:r>
              <a:rPr lang="en-US" sz="4900" dirty="0" smtClean="0">
                <a:latin typeface="Times New Roman"/>
                <a:cs typeface="Times New Roman"/>
              </a:rPr>
              <a:t>chlorophyll</a:t>
            </a:r>
            <a:r>
              <a:rPr lang="en-US" sz="4900" dirty="0">
                <a:latin typeface="Times New Roman"/>
                <a:cs typeface="Times New Roman"/>
              </a:rPr>
              <a:t>.	</a:t>
            </a:r>
            <a:endParaRPr lang="en-US" sz="4900" dirty="0" smtClean="0">
              <a:latin typeface="Times New Roman"/>
              <a:cs typeface="Times New Roman"/>
            </a:endParaRPr>
          </a:p>
          <a:p>
            <a:pPr marL="0" indent="0">
              <a:buNone/>
            </a:pPr>
            <a:r>
              <a:rPr lang="en-US" sz="4900" dirty="0">
                <a:latin typeface="Times New Roman"/>
                <a:cs typeface="Times New Roman"/>
              </a:rPr>
              <a:t> </a:t>
            </a:r>
            <a:r>
              <a:rPr lang="en-US" sz="4900" dirty="0" smtClean="0">
                <a:latin typeface="Times New Roman"/>
                <a:cs typeface="Times New Roman"/>
              </a:rPr>
              <a:t>       </a:t>
            </a:r>
            <a:r>
              <a:rPr lang="en-US" sz="4900" u="sng" dirty="0" smtClean="0">
                <a:latin typeface="Times New Roman"/>
                <a:cs typeface="Times New Roman"/>
              </a:rPr>
              <a:t>Cellular </a:t>
            </a:r>
            <a:r>
              <a:rPr lang="en-US" sz="4900" u="sng" dirty="0">
                <a:latin typeface="Times New Roman"/>
                <a:cs typeface="Times New Roman"/>
              </a:rPr>
              <a:t>respiration</a:t>
            </a:r>
            <a:r>
              <a:rPr lang="en-US" sz="4900" dirty="0">
                <a:latin typeface="Times New Roman"/>
                <a:cs typeface="Times New Roman"/>
              </a:rPr>
              <a:t> </a:t>
            </a:r>
            <a:r>
              <a:rPr lang="en-US" sz="4900" dirty="0" smtClean="0">
                <a:latin typeface="Times New Roman"/>
                <a:cs typeface="Times New Roman"/>
              </a:rPr>
              <a:t> </a:t>
            </a:r>
            <a:r>
              <a:rPr lang="en-US" sz="4900" dirty="0">
                <a:latin typeface="Times New Roman"/>
                <a:cs typeface="Times New Roman"/>
              </a:rPr>
              <a:t>takes place inside the mitochondria, </a:t>
            </a:r>
            <a:r>
              <a:rPr lang="en-US" sz="4900" dirty="0" smtClean="0">
                <a:latin typeface="Times New Roman"/>
                <a:cs typeface="Times New Roman"/>
              </a:rPr>
              <a:t>	organelles capable </a:t>
            </a:r>
            <a:r>
              <a:rPr lang="en-US" sz="4900" dirty="0">
                <a:latin typeface="Times New Roman"/>
                <a:cs typeface="Times New Roman"/>
              </a:rPr>
              <a:t>of breaking down glucose</a:t>
            </a:r>
            <a:r>
              <a:rPr lang="en-US" sz="4900" dirty="0" smtClean="0">
                <a:latin typeface="Times New Roman"/>
                <a:cs typeface="Times New Roman"/>
              </a:rPr>
              <a:t>.</a:t>
            </a:r>
          </a:p>
          <a:p>
            <a:pPr marL="0" indent="0">
              <a:buNone/>
            </a:pPr>
            <a:r>
              <a:rPr lang="en-US" sz="4900" dirty="0">
                <a:latin typeface="Times New Roman"/>
                <a:cs typeface="Times New Roman"/>
              </a:rPr>
              <a:t>	</a:t>
            </a:r>
          </a:p>
          <a:p>
            <a:pPr marL="0" indent="0">
              <a:buNone/>
            </a:pPr>
            <a:endParaRPr lang="en-US" sz="4900" dirty="0">
              <a:latin typeface="Times New Roman"/>
              <a:cs typeface="Times New Roman"/>
            </a:endParaRPr>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smtClean="0"/>
              <a:t>Cellular Respiration versus Photosynthesis</a:t>
            </a:r>
            <a:endParaRPr lang="en-US" dirty="0"/>
          </a:p>
        </p:txBody>
      </p:sp>
    </p:spTree>
    <p:extLst>
      <p:ext uri="{BB962C8B-B14F-4D97-AF65-F5344CB8AC3E}">
        <p14:creationId xmlns:p14="http://schemas.microsoft.com/office/powerpoint/2010/main" val="13401488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3140154"/>
            <a:ext cx="7408333" cy="2172763"/>
          </a:xfrm>
        </p:spPr>
        <p:txBody>
          <a:bodyPr/>
          <a:lstStyle/>
          <a:p>
            <a:pPr marL="0" indent="0">
              <a:buNone/>
            </a:pPr>
            <a:r>
              <a:rPr lang="en-US" dirty="0" smtClean="0">
                <a:latin typeface="Times New Roman"/>
                <a:cs typeface="Times New Roman"/>
              </a:rPr>
              <a:t>3.      </a:t>
            </a:r>
            <a:r>
              <a:rPr lang="en-US" u="sng" dirty="0">
                <a:latin typeface="Times New Roman"/>
                <a:cs typeface="Times New Roman"/>
              </a:rPr>
              <a:t>Photosynthesis</a:t>
            </a:r>
            <a:r>
              <a:rPr lang="en-US" dirty="0">
                <a:latin typeface="Times New Roman"/>
                <a:cs typeface="Times New Roman"/>
              </a:rPr>
              <a:t> occurs in plants and some bacteria.</a:t>
            </a:r>
          </a:p>
          <a:p>
            <a:pPr marL="0" indent="0">
              <a:buNone/>
            </a:pPr>
            <a:r>
              <a:rPr lang="en-US" dirty="0">
                <a:latin typeface="Times New Roman"/>
                <a:cs typeface="Times New Roman"/>
              </a:rPr>
              <a:t>         </a:t>
            </a:r>
            <a:r>
              <a:rPr lang="en-US" u="sng" dirty="0">
                <a:latin typeface="Times New Roman"/>
                <a:cs typeface="Times New Roman"/>
              </a:rPr>
              <a:t>Cellular respiration </a:t>
            </a:r>
            <a:r>
              <a:rPr lang="en-US" dirty="0">
                <a:latin typeface="Times New Roman"/>
                <a:cs typeface="Times New Roman"/>
              </a:rPr>
              <a:t>occurs in all living organisms.</a:t>
            </a:r>
            <a:endParaRPr lang="en-US" dirty="0"/>
          </a:p>
        </p:txBody>
      </p:sp>
      <p:sp>
        <p:nvSpPr>
          <p:cNvPr id="3" name="Title 2"/>
          <p:cNvSpPr>
            <a:spLocks noGrp="1"/>
          </p:cNvSpPr>
          <p:nvPr>
            <p:ph type="title"/>
          </p:nvPr>
        </p:nvSpPr>
        <p:spPr/>
        <p:txBody>
          <a:bodyPr>
            <a:normAutofit fontScale="90000"/>
          </a:bodyPr>
          <a:lstStyle/>
          <a:p>
            <a:r>
              <a:rPr lang="en-US" dirty="0"/>
              <a:t>Cellular Respiration versus Photosynthesis</a:t>
            </a:r>
          </a:p>
        </p:txBody>
      </p:sp>
    </p:spTree>
    <p:extLst>
      <p:ext uri="{BB962C8B-B14F-4D97-AF65-F5344CB8AC3E}">
        <p14:creationId xmlns:p14="http://schemas.microsoft.com/office/powerpoint/2010/main" val="9509093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33234"/>
            <a:ext cx="7408333" cy="3833709"/>
          </a:xfrm>
        </p:spPr>
        <p:txBody>
          <a:bodyPr>
            <a:normAutofit fontScale="92500" lnSpcReduction="10000"/>
          </a:bodyPr>
          <a:lstStyle/>
          <a:p>
            <a:pPr marL="0" indent="0">
              <a:buNone/>
            </a:pPr>
            <a:r>
              <a:rPr lang="en-US" dirty="0" smtClean="0">
                <a:latin typeface="Times New Roman"/>
                <a:cs typeface="Times New Roman"/>
              </a:rPr>
              <a:t>4.     </a:t>
            </a:r>
            <a:r>
              <a:rPr lang="en-US" u="sng" dirty="0">
                <a:latin typeface="Times New Roman"/>
                <a:cs typeface="Times New Roman"/>
              </a:rPr>
              <a:t>Photosynthesis</a:t>
            </a:r>
            <a:r>
              <a:rPr lang="en-US" dirty="0">
                <a:latin typeface="Times New Roman"/>
                <a:cs typeface="Times New Roman"/>
              </a:rPr>
              <a:t> requires </a:t>
            </a:r>
            <a:r>
              <a:rPr lang="en-US" dirty="0" smtClean="0">
                <a:latin typeface="Times New Roman"/>
                <a:cs typeface="Times New Roman"/>
              </a:rPr>
              <a:t>energy (sunlight) </a:t>
            </a:r>
            <a:r>
              <a:rPr lang="en-US" dirty="0">
                <a:latin typeface="Times New Roman"/>
                <a:cs typeface="Times New Roman"/>
              </a:rPr>
              <a:t>to produce </a:t>
            </a:r>
            <a:r>
              <a:rPr lang="en-US" dirty="0" smtClean="0">
                <a:latin typeface="Times New Roman"/>
                <a:cs typeface="Times New Roman"/>
              </a:rPr>
              <a:t>	glucose</a:t>
            </a:r>
            <a:r>
              <a:rPr lang="en-US" dirty="0">
                <a:latin typeface="Times New Roman"/>
                <a:cs typeface="Times New Roman"/>
              </a:rPr>
              <a:t>.	</a:t>
            </a:r>
          </a:p>
          <a:p>
            <a:pPr marL="0" indent="0">
              <a:buNone/>
            </a:pPr>
            <a:r>
              <a:rPr lang="en-US" dirty="0">
                <a:latin typeface="Times New Roman"/>
                <a:cs typeface="Times New Roman"/>
              </a:rPr>
              <a:t>        </a:t>
            </a:r>
            <a:r>
              <a:rPr lang="en-US" u="sng" dirty="0">
                <a:latin typeface="Times New Roman"/>
                <a:cs typeface="Times New Roman"/>
              </a:rPr>
              <a:t>Cellular respiration</a:t>
            </a:r>
            <a:r>
              <a:rPr lang="en-US" dirty="0">
                <a:latin typeface="Times New Roman"/>
                <a:cs typeface="Times New Roman"/>
              </a:rPr>
              <a:t> uses this glucose to create </a:t>
            </a:r>
            <a:r>
              <a:rPr lang="en-US" dirty="0" smtClean="0">
                <a:latin typeface="Times New Roman"/>
                <a:cs typeface="Times New Roman"/>
              </a:rPr>
              <a:t>high energy, 	ATP.</a:t>
            </a:r>
            <a:endParaRPr lang="en-US" dirty="0">
              <a:latin typeface="Times New Roman"/>
              <a:cs typeface="Times New Roman"/>
            </a:endParaRPr>
          </a:p>
          <a:p>
            <a:pPr marL="0" indent="0">
              <a:buNone/>
            </a:pPr>
            <a:endParaRPr lang="en-US" dirty="0">
              <a:latin typeface="Times New Roman"/>
              <a:cs typeface="Times New Roman"/>
            </a:endParaRPr>
          </a:p>
          <a:p>
            <a:pPr marL="0" indent="0">
              <a:buNone/>
            </a:pPr>
            <a:r>
              <a:rPr lang="en-US" dirty="0">
                <a:latin typeface="Times New Roman"/>
                <a:cs typeface="Times New Roman"/>
              </a:rPr>
              <a:t>5</a:t>
            </a:r>
            <a:r>
              <a:rPr lang="en-US" dirty="0" smtClean="0">
                <a:latin typeface="Times New Roman"/>
                <a:cs typeface="Times New Roman"/>
              </a:rPr>
              <a:t>.     </a:t>
            </a:r>
            <a:r>
              <a:rPr lang="en-US" u="sng" dirty="0">
                <a:latin typeface="Times New Roman"/>
                <a:cs typeface="Times New Roman"/>
              </a:rPr>
              <a:t>Photosynthesis</a:t>
            </a:r>
            <a:r>
              <a:rPr lang="en-US" dirty="0">
                <a:latin typeface="Times New Roman"/>
                <a:cs typeface="Times New Roman"/>
              </a:rPr>
              <a:t> takes carbon dioxide, water and </a:t>
            </a:r>
            <a:r>
              <a:rPr lang="en-US" dirty="0" smtClean="0">
                <a:latin typeface="Times New Roman"/>
                <a:cs typeface="Times New Roman"/>
              </a:rPr>
              <a:t>	sunlight from </a:t>
            </a:r>
            <a:r>
              <a:rPr lang="en-US" dirty="0">
                <a:latin typeface="Times New Roman"/>
                <a:cs typeface="Times New Roman"/>
              </a:rPr>
              <a:t>the atmosphere to </a:t>
            </a:r>
            <a:r>
              <a:rPr lang="en-US" dirty="0" smtClean="0">
                <a:latin typeface="Times New Roman"/>
                <a:cs typeface="Times New Roman"/>
              </a:rPr>
              <a:t>create glucose and </a:t>
            </a:r>
            <a:r>
              <a:rPr lang="en-US" dirty="0">
                <a:latin typeface="Times New Roman"/>
                <a:cs typeface="Times New Roman"/>
              </a:rPr>
              <a:t>	releases </a:t>
            </a:r>
            <a:r>
              <a:rPr lang="en-US" dirty="0" smtClean="0">
                <a:latin typeface="Times New Roman"/>
                <a:cs typeface="Times New Roman"/>
              </a:rPr>
              <a:t>oxygen </a:t>
            </a:r>
            <a:r>
              <a:rPr lang="en-US" dirty="0">
                <a:latin typeface="Times New Roman"/>
                <a:cs typeface="Times New Roman"/>
              </a:rPr>
              <a:t>back into the air.	</a:t>
            </a:r>
          </a:p>
          <a:p>
            <a:pPr marL="0" indent="0">
              <a:buNone/>
            </a:pPr>
            <a:r>
              <a:rPr lang="en-US" dirty="0">
                <a:latin typeface="Times New Roman"/>
                <a:cs typeface="Times New Roman"/>
              </a:rPr>
              <a:t>        </a:t>
            </a:r>
            <a:r>
              <a:rPr lang="en-US" u="sng" dirty="0">
                <a:latin typeface="Times New Roman"/>
                <a:cs typeface="Times New Roman"/>
              </a:rPr>
              <a:t>Cellular respiration</a:t>
            </a:r>
            <a:r>
              <a:rPr lang="en-US" dirty="0">
                <a:latin typeface="Times New Roman"/>
                <a:cs typeface="Times New Roman"/>
              </a:rPr>
              <a:t>  combines </a:t>
            </a:r>
            <a:r>
              <a:rPr lang="en-US" dirty="0" smtClean="0">
                <a:latin typeface="Times New Roman"/>
                <a:cs typeface="Times New Roman"/>
              </a:rPr>
              <a:t>glucose </a:t>
            </a:r>
            <a:r>
              <a:rPr lang="en-US" dirty="0">
                <a:latin typeface="Times New Roman"/>
                <a:cs typeface="Times New Roman"/>
              </a:rPr>
              <a:t>with oxygen, </a:t>
            </a:r>
            <a:r>
              <a:rPr lang="en-US" dirty="0" smtClean="0">
                <a:latin typeface="Times New Roman"/>
                <a:cs typeface="Times New Roman"/>
              </a:rPr>
              <a:t>	releases the </a:t>
            </a:r>
            <a:r>
              <a:rPr lang="en-US" dirty="0">
                <a:latin typeface="Times New Roman"/>
                <a:cs typeface="Times New Roman"/>
              </a:rPr>
              <a:t>energy as ATP and carbon dioxide and  </a:t>
            </a:r>
            <a:r>
              <a:rPr lang="en-US" dirty="0" smtClean="0">
                <a:latin typeface="Times New Roman"/>
                <a:cs typeface="Times New Roman"/>
              </a:rPr>
              <a:t>	water as byproducts</a:t>
            </a:r>
            <a:r>
              <a:rPr lang="en-US" dirty="0">
                <a:latin typeface="Times New Roman"/>
                <a:cs typeface="Times New Roman"/>
              </a:rPr>
              <a:t>.</a:t>
            </a:r>
          </a:p>
          <a:p>
            <a:pPr marL="0" indent="0">
              <a:buNone/>
            </a:pPr>
            <a:endParaRPr lang="en-US" dirty="0">
              <a:latin typeface="Times New Roman"/>
              <a:cs typeface="Times New Roman"/>
            </a:endParaRPr>
          </a:p>
          <a:p>
            <a:pPr marL="0" indent="0">
              <a:buNone/>
            </a:pPr>
            <a:endParaRPr lang="en-US" dirty="0"/>
          </a:p>
        </p:txBody>
      </p:sp>
      <p:sp>
        <p:nvSpPr>
          <p:cNvPr id="4" name="Title 2"/>
          <p:cNvSpPr>
            <a:spLocks noGrp="1"/>
          </p:cNvSpPr>
          <p:nvPr>
            <p:ph type="title"/>
          </p:nvPr>
        </p:nvSpPr>
        <p:spPr/>
        <p:txBody>
          <a:bodyPr>
            <a:normAutofit fontScale="90000"/>
          </a:bodyPr>
          <a:lstStyle/>
          <a:p>
            <a:r>
              <a:rPr lang="en-US" dirty="0" smtClean="0"/>
              <a:t>Cellular Respiration versus Photosynthesis</a:t>
            </a:r>
            <a:endParaRPr lang="en-US" dirty="0"/>
          </a:p>
        </p:txBody>
      </p:sp>
    </p:spTree>
    <p:extLst>
      <p:ext uri="{BB962C8B-B14F-4D97-AF65-F5344CB8AC3E}">
        <p14:creationId xmlns:p14="http://schemas.microsoft.com/office/powerpoint/2010/main" val="25895885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u="sng" dirty="0" smtClean="0"/>
              <a:t>Light-Dependent Reaction:</a:t>
            </a:r>
            <a:endParaRPr lang="en-US" dirty="0" smtClean="0"/>
          </a:p>
          <a:p>
            <a:endParaRPr lang="en-US" u="sng" dirty="0"/>
          </a:p>
          <a:p>
            <a:pPr lvl="1"/>
            <a:r>
              <a:rPr lang="en-US" sz="2400" dirty="0" smtClean="0"/>
              <a:t>Sunlight interacts with chlorophyll to create the high energy molecules ATP and NADPH</a:t>
            </a:r>
          </a:p>
          <a:p>
            <a:pPr lvl="1"/>
            <a:endParaRPr lang="en-US" sz="2400" dirty="0"/>
          </a:p>
          <a:p>
            <a:pPr lvl="1"/>
            <a:r>
              <a:rPr lang="en-US" sz="2400" dirty="0" smtClean="0"/>
              <a:t>The molecules are then transported to the next set of reactions, the light-independent reactions.</a:t>
            </a:r>
          </a:p>
          <a:p>
            <a:pPr lvl="1"/>
            <a:endParaRPr lang="en-US" sz="2400" dirty="0"/>
          </a:p>
        </p:txBody>
      </p:sp>
      <p:sp>
        <p:nvSpPr>
          <p:cNvPr id="3" name="Title 2"/>
          <p:cNvSpPr>
            <a:spLocks noGrp="1"/>
          </p:cNvSpPr>
          <p:nvPr>
            <p:ph type="title"/>
          </p:nvPr>
        </p:nvSpPr>
        <p:spPr/>
        <p:txBody>
          <a:bodyPr>
            <a:normAutofit/>
          </a:bodyPr>
          <a:lstStyle/>
          <a:p>
            <a:r>
              <a:rPr lang="en-US" dirty="0" smtClean="0"/>
              <a:t>Photosynthesis</a:t>
            </a:r>
            <a:endParaRPr lang="en-US" dirty="0"/>
          </a:p>
        </p:txBody>
      </p:sp>
    </p:spTree>
    <p:extLst>
      <p:ext uri="{BB962C8B-B14F-4D97-AF65-F5344CB8AC3E}">
        <p14:creationId xmlns:p14="http://schemas.microsoft.com/office/powerpoint/2010/main" val="6928972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u="sng" dirty="0" smtClean="0"/>
              <a:t>Light-Independent Reactions:</a:t>
            </a:r>
          </a:p>
          <a:p>
            <a:endParaRPr lang="en-US" dirty="0"/>
          </a:p>
          <a:p>
            <a:pPr lvl="1"/>
            <a:r>
              <a:rPr lang="en-US" dirty="0" smtClean="0"/>
              <a:t>The energy molecules ATP and NADPH provide energy to transform carbon dioxide into glucose (a molecule that stores energy in its chemical bonds), the end products of photosynthesis.</a:t>
            </a:r>
            <a:endParaRPr lang="en-US" dirty="0"/>
          </a:p>
        </p:txBody>
      </p:sp>
      <p:sp>
        <p:nvSpPr>
          <p:cNvPr id="3" name="Title 2"/>
          <p:cNvSpPr>
            <a:spLocks noGrp="1"/>
          </p:cNvSpPr>
          <p:nvPr>
            <p:ph type="title"/>
          </p:nvPr>
        </p:nvSpPr>
        <p:spPr/>
        <p:txBody>
          <a:bodyPr/>
          <a:lstStyle/>
          <a:p>
            <a:r>
              <a:rPr lang="en-US" dirty="0" smtClean="0"/>
              <a:t>Photosynthesis</a:t>
            </a:r>
            <a:endParaRPr lang="en-US" dirty="0"/>
          </a:p>
        </p:txBody>
      </p:sp>
    </p:spTree>
    <p:extLst>
      <p:ext uri="{BB962C8B-B14F-4D97-AF65-F5344CB8AC3E}">
        <p14:creationId xmlns:p14="http://schemas.microsoft.com/office/powerpoint/2010/main" val="40973102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Cellular respiration uses the glucose made in photosynthesis or the macromolecules  obtained in food to create the high energy molecule ATP.</a:t>
            </a:r>
          </a:p>
          <a:p>
            <a:endParaRPr lang="en-US" sz="2800" dirty="0"/>
          </a:p>
          <a:p>
            <a:r>
              <a:rPr lang="en-US" sz="2800" dirty="0" smtClean="0"/>
              <a:t>Occurs in the presence of oxygen.</a:t>
            </a:r>
            <a:endParaRPr lang="en-US" sz="2800" dirty="0"/>
          </a:p>
        </p:txBody>
      </p:sp>
      <p:sp>
        <p:nvSpPr>
          <p:cNvPr id="3" name="Title 2"/>
          <p:cNvSpPr>
            <a:spLocks noGrp="1"/>
          </p:cNvSpPr>
          <p:nvPr>
            <p:ph type="title"/>
          </p:nvPr>
        </p:nvSpPr>
        <p:spPr/>
        <p:txBody>
          <a:bodyPr/>
          <a:lstStyle/>
          <a:p>
            <a:r>
              <a:rPr lang="en-US" dirty="0" smtClean="0"/>
              <a:t>Cellular Respiration</a:t>
            </a:r>
            <a:endParaRPr lang="en-US" dirty="0"/>
          </a:p>
        </p:txBody>
      </p:sp>
    </p:spTree>
    <p:extLst>
      <p:ext uri="{BB962C8B-B14F-4D97-AF65-F5344CB8AC3E}">
        <p14:creationId xmlns:p14="http://schemas.microsoft.com/office/powerpoint/2010/main" val="9343097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3200" dirty="0" smtClean="0"/>
              <a:t>In the absence of oxygen, organisms make ATP through fermentation.</a:t>
            </a:r>
          </a:p>
          <a:p>
            <a:pPr lvl="1"/>
            <a:r>
              <a:rPr lang="en-US" sz="2800" dirty="0" smtClean="0"/>
              <a:t>Alcohol fermentation</a:t>
            </a:r>
          </a:p>
          <a:p>
            <a:pPr lvl="2"/>
            <a:r>
              <a:rPr lang="en-US" sz="2400" dirty="0" smtClean="0"/>
              <a:t>Performed by fungus and bacteria</a:t>
            </a:r>
          </a:p>
          <a:p>
            <a:pPr lvl="2"/>
            <a:r>
              <a:rPr lang="en-US" sz="2400" dirty="0" smtClean="0"/>
              <a:t>Glucose is broken down into ethanol and carbon dioxide creating ATP.</a:t>
            </a:r>
          </a:p>
          <a:p>
            <a:pPr lvl="2"/>
            <a:r>
              <a:rPr lang="en-US" sz="2400" dirty="0" smtClean="0"/>
              <a:t>Process is used to make bread, cheese , beer, wine…</a:t>
            </a:r>
            <a:endParaRPr lang="en-US" sz="2400" dirty="0"/>
          </a:p>
        </p:txBody>
      </p:sp>
      <p:sp>
        <p:nvSpPr>
          <p:cNvPr id="3" name="Title 2"/>
          <p:cNvSpPr>
            <a:spLocks noGrp="1"/>
          </p:cNvSpPr>
          <p:nvPr>
            <p:ph type="title"/>
          </p:nvPr>
        </p:nvSpPr>
        <p:spPr/>
        <p:txBody>
          <a:bodyPr/>
          <a:lstStyle/>
          <a:p>
            <a:r>
              <a:rPr lang="en-US" dirty="0" smtClean="0"/>
              <a:t>Cellular Respiration</a:t>
            </a:r>
            <a:endParaRPr lang="en-US" dirty="0"/>
          </a:p>
        </p:txBody>
      </p:sp>
    </p:spTree>
    <p:extLst>
      <p:ext uri="{BB962C8B-B14F-4D97-AF65-F5344CB8AC3E}">
        <p14:creationId xmlns:p14="http://schemas.microsoft.com/office/powerpoint/2010/main" val="30972554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hlinkClick r:id="rId2"/>
              </a:rPr>
              <a:t>http://</a:t>
            </a:r>
            <a:r>
              <a:rPr lang="en-US" dirty="0" smtClean="0">
                <a:hlinkClick r:id="rId2"/>
              </a:rPr>
              <a:t>www.youtube.com/user/sfgregs#p/u/12/Q6ucKWIIFmg</a:t>
            </a:r>
            <a:endParaRPr lang="en-US" dirty="0" smtClean="0"/>
          </a:p>
          <a:p>
            <a:pPr marL="0" indent="0">
              <a:buNone/>
            </a:pPr>
            <a:endParaRPr lang="en-US" dirty="0"/>
          </a:p>
        </p:txBody>
      </p:sp>
      <p:sp>
        <p:nvSpPr>
          <p:cNvPr id="3" name="Title 2"/>
          <p:cNvSpPr>
            <a:spLocks noGrp="1"/>
          </p:cNvSpPr>
          <p:nvPr>
            <p:ph type="title"/>
          </p:nvPr>
        </p:nvSpPr>
        <p:spPr/>
        <p:txBody>
          <a:bodyPr/>
          <a:lstStyle/>
          <a:p>
            <a:r>
              <a:rPr lang="en-US" dirty="0" smtClean="0"/>
              <a:t>The Inner Life of the Cell</a:t>
            </a:r>
            <a:endParaRPr lang="en-US" dirty="0"/>
          </a:p>
        </p:txBody>
      </p:sp>
    </p:spTree>
    <p:extLst>
      <p:ext uri="{BB962C8B-B14F-4D97-AF65-F5344CB8AC3E}">
        <p14:creationId xmlns:p14="http://schemas.microsoft.com/office/powerpoint/2010/main" val="14424117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Lactic acid fermentation</a:t>
            </a:r>
          </a:p>
          <a:p>
            <a:pPr lvl="1"/>
            <a:r>
              <a:rPr lang="en-US" sz="2400" dirty="0" smtClean="0"/>
              <a:t>Performed by the muscles of animals.</a:t>
            </a:r>
          </a:p>
          <a:p>
            <a:pPr lvl="1"/>
            <a:r>
              <a:rPr lang="en-US" sz="2400" dirty="0" smtClean="0"/>
              <a:t>Glucose is broken down into lactic acid with the creation of ATP.</a:t>
            </a:r>
          </a:p>
          <a:p>
            <a:pPr lvl="1"/>
            <a:r>
              <a:rPr lang="en-US" sz="2400" dirty="0" smtClean="0"/>
              <a:t>Happens when muscles are exhausted during exercise and can not get enough oxygen from the blood stream (muscles cramps, Charlie horses). </a:t>
            </a:r>
            <a:endParaRPr lang="en-US" sz="2400" dirty="0"/>
          </a:p>
        </p:txBody>
      </p:sp>
      <p:sp>
        <p:nvSpPr>
          <p:cNvPr id="3" name="Title 2"/>
          <p:cNvSpPr>
            <a:spLocks noGrp="1"/>
          </p:cNvSpPr>
          <p:nvPr>
            <p:ph type="title"/>
          </p:nvPr>
        </p:nvSpPr>
        <p:spPr/>
        <p:txBody>
          <a:bodyPr/>
          <a:lstStyle/>
          <a:p>
            <a:r>
              <a:rPr lang="en-US" dirty="0" smtClean="0"/>
              <a:t>Cellular Respiration</a:t>
            </a:r>
            <a:endParaRPr lang="en-US" dirty="0"/>
          </a:p>
        </p:txBody>
      </p:sp>
    </p:spTree>
    <p:extLst>
      <p:ext uri="{BB962C8B-B14F-4D97-AF65-F5344CB8AC3E}">
        <p14:creationId xmlns:p14="http://schemas.microsoft.com/office/powerpoint/2010/main" val="40200624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95975" y="2431860"/>
            <a:ext cx="7690825" cy="4228647"/>
          </a:xfrm>
        </p:spPr>
        <p:txBody>
          <a:bodyPr>
            <a:normAutofit/>
          </a:bodyPr>
          <a:lstStyle/>
          <a:p>
            <a:r>
              <a:rPr lang="en-US" dirty="0" smtClean="0"/>
              <a:t>Once again, notice </a:t>
            </a:r>
            <a:r>
              <a:rPr lang="en-US" dirty="0"/>
              <a:t>that the </a:t>
            </a:r>
            <a:r>
              <a:rPr lang="en-US" dirty="0" smtClean="0"/>
              <a:t>substrates and products </a:t>
            </a:r>
            <a:r>
              <a:rPr lang="en-US" dirty="0"/>
              <a:t>from </a:t>
            </a:r>
            <a:r>
              <a:rPr lang="en-US" dirty="0" smtClean="0"/>
              <a:t>respiration equals the products and substrates of photosynthesis. </a:t>
            </a:r>
            <a:r>
              <a:rPr lang="en-US" dirty="0"/>
              <a:t> This clearly demonstrates the balance of life on earth and their interdependence of all life on other organisms</a:t>
            </a:r>
            <a:r>
              <a:rPr lang="en-US" dirty="0" smtClean="0"/>
              <a:t>.</a:t>
            </a:r>
          </a:p>
          <a:p>
            <a:endParaRPr lang="en-US" sz="1800" dirty="0" smtClean="0"/>
          </a:p>
          <a:p>
            <a:r>
              <a:rPr lang="en-US" sz="2000" dirty="0"/>
              <a:t>This is the cellular respiration equation.</a:t>
            </a:r>
          </a:p>
          <a:p>
            <a:pPr marL="301943" lvl="1" indent="0">
              <a:buNone/>
            </a:pPr>
            <a:r>
              <a:rPr lang="en-US" sz="2000" b="1" dirty="0">
                <a:solidFill>
                  <a:srgbClr val="FF0000"/>
                </a:solidFill>
              </a:rPr>
              <a:t>Glucose </a:t>
            </a:r>
            <a:r>
              <a:rPr lang="en-US" sz="2000" b="1">
                <a:solidFill>
                  <a:srgbClr val="FF0000"/>
                </a:solidFill>
              </a:rPr>
              <a:t>(</a:t>
            </a:r>
            <a:r>
              <a:rPr lang="en-US" sz="2000" b="1" smtClean="0">
                <a:solidFill>
                  <a:srgbClr val="FF0000"/>
                </a:solidFill>
              </a:rPr>
              <a:t>C</a:t>
            </a:r>
            <a:r>
              <a:rPr lang="en-US" sz="2000" b="1" baseline="-25000" smtClean="0">
                <a:solidFill>
                  <a:srgbClr val="FF0000"/>
                </a:solidFill>
              </a:rPr>
              <a:t>6</a:t>
            </a:r>
            <a:r>
              <a:rPr lang="en-US" sz="2000" b="1" smtClean="0">
                <a:solidFill>
                  <a:srgbClr val="FF0000"/>
                </a:solidFill>
              </a:rPr>
              <a:t>H</a:t>
            </a:r>
            <a:r>
              <a:rPr lang="en-US" sz="2000" b="1" baseline="-25000" smtClean="0">
                <a:solidFill>
                  <a:srgbClr val="FF0000"/>
                </a:solidFill>
              </a:rPr>
              <a:t>12</a:t>
            </a:r>
            <a:r>
              <a:rPr lang="en-US" sz="2000" b="1" smtClean="0">
                <a:solidFill>
                  <a:srgbClr val="FF0000"/>
                </a:solidFill>
              </a:rPr>
              <a:t>O</a:t>
            </a:r>
            <a:r>
              <a:rPr lang="en-US" sz="2000" b="1" baseline="-25000" smtClean="0">
                <a:solidFill>
                  <a:srgbClr val="FF0000"/>
                </a:solidFill>
              </a:rPr>
              <a:t>6</a:t>
            </a:r>
            <a:r>
              <a:rPr lang="en-US" sz="2000" b="1" smtClean="0">
                <a:solidFill>
                  <a:srgbClr val="FF0000"/>
                </a:solidFill>
              </a:rPr>
              <a:t>) + Oxygen </a:t>
            </a:r>
            <a:r>
              <a:rPr lang="en-US" sz="2000" b="1" dirty="0">
                <a:solidFill>
                  <a:srgbClr val="FF0000"/>
                </a:solidFill>
              </a:rPr>
              <a:t>(O</a:t>
            </a:r>
            <a:r>
              <a:rPr lang="en-US" sz="2000" b="1" baseline="-25000" dirty="0">
                <a:solidFill>
                  <a:srgbClr val="FF0000"/>
                </a:solidFill>
              </a:rPr>
              <a:t>2</a:t>
            </a:r>
            <a:r>
              <a:rPr lang="en-US" sz="2000" b="1" dirty="0">
                <a:solidFill>
                  <a:srgbClr val="FF0000"/>
                </a:solidFill>
              </a:rPr>
              <a:t>) </a:t>
            </a:r>
            <a:r>
              <a:rPr lang="en-US" sz="2000" b="1">
                <a:solidFill>
                  <a:srgbClr val="FF0000"/>
                </a:solidFill>
              </a:rPr>
              <a:t>----------&gt; </a:t>
            </a:r>
            <a:r>
              <a:rPr lang="en-US" sz="2000" b="1" smtClean="0">
                <a:solidFill>
                  <a:srgbClr val="FF0000"/>
                </a:solidFill>
              </a:rPr>
              <a:t>CO</a:t>
            </a:r>
            <a:r>
              <a:rPr lang="en-US" sz="2000" b="1" baseline="-25000" smtClean="0">
                <a:solidFill>
                  <a:srgbClr val="FF0000"/>
                </a:solidFill>
              </a:rPr>
              <a:t>2</a:t>
            </a:r>
            <a:r>
              <a:rPr lang="en-US" sz="2000" b="1" smtClean="0">
                <a:solidFill>
                  <a:srgbClr val="FF0000"/>
                </a:solidFill>
              </a:rPr>
              <a:t>+ H</a:t>
            </a:r>
            <a:r>
              <a:rPr lang="en-US" sz="2000" b="1" baseline="-25000" smtClean="0">
                <a:solidFill>
                  <a:srgbClr val="FF0000"/>
                </a:solidFill>
              </a:rPr>
              <a:t>2</a:t>
            </a:r>
            <a:r>
              <a:rPr lang="en-US" sz="2000" b="1" smtClean="0">
                <a:solidFill>
                  <a:srgbClr val="FF0000"/>
                </a:solidFill>
              </a:rPr>
              <a:t>O + 36ATP</a:t>
            </a:r>
            <a:endParaRPr lang="en-US" sz="2000" b="1" dirty="0">
              <a:solidFill>
                <a:srgbClr val="FF0000"/>
              </a:solidFill>
            </a:endParaRPr>
          </a:p>
          <a:p>
            <a:endParaRPr lang="en-US" sz="2000" dirty="0"/>
          </a:p>
          <a:p>
            <a:r>
              <a:rPr lang="en-US" sz="2000" dirty="0"/>
              <a:t>This is the photosynthesis equation.</a:t>
            </a:r>
          </a:p>
          <a:p>
            <a:pPr marL="0" indent="0">
              <a:buNone/>
            </a:pPr>
            <a:r>
              <a:rPr lang="hu-HU" sz="2000" b="1" dirty="0">
                <a:solidFill>
                  <a:srgbClr val="FF0000"/>
                </a:solidFill>
              </a:rPr>
              <a:t>CO</a:t>
            </a:r>
            <a:r>
              <a:rPr lang="hu-HU" sz="2000" b="1" baseline="-25000" dirty="0">
                <a:solidFill>
                  <a:srgbClr val="FF0000"/>
                </a:solidFill>
              </a:rPr>
              <a:t>2</a:t>
            </a:r>
            <a:r>
              <a:rPr lang="hu-HU" sz="2000" b="1" dirty="0">
                <a:solidFill>
                  <a:srgbClr val="FF0000"/>
                </a:solidFill>
              </a:rPr>
              <a:t>(Carbon Dioxide) + H</a:t>
            </a:r>
            <a:r>
              <a:rPr lang="hu-HU" sz="2000" b="1" baseline="-25000" dirty="0">
                <a:solidFill>
                  <a:srgbClr val="FF0000"/>
                </a:solidFill>
              </a:rPr>
              <a:t>2</a:t>
            </a:r>
            <a:r>
              <a:rPr lang="hu-HU" sz="2000" b="1" dirty="0">
                <a:solidFill>
                  <a:srgbClr val="FF0000"/>
                </a:solidFill>
              </a:rPr>
              <a:t>O (Water) + Light Energy </a:t>
            </a:r>
            <a:r>
              <a:rPr lang="en-US" sz="2000" b="1" dirty="0">
                <a:solidFill>
                  <a:srgbClr val="FF0000"/>
                </a:solidFill>
              </a:rPr>
              <a:t>----&gt;  </a:t>
            </a:r>
            <a:r>
              <a:rPr lang="hu-HU" sz="2000" b="1" dirty="0">
                <a:solidFill>
                  <a:srgbClr val="FF0000"/>
                </a:solidFill>
              </a:rPr>
              <a:t>C</a:t>
            </a:r>
            <a:r>
              <a:rPr lang="hu-HU" sz="2000" b="1" baseline="-25000" dirty="0">
                <a:solidFill>
                  <a:srgbClr val="FF0000"/>
                </a:solidFill>
              </a:rPr>
              <a:t>6</a:t>
            </a:r>
            <a:r>
              <a:rPr lang="hu-HU" sz="2000" b="1" dirty="0">
                <a:solidFill>
                  <a:srgbClr val="FF0000"/>
                </a:solidFill>
              </a:rPr>
              <a:t>H</a:t>
            </a:r>
            <a:r>
              <a:rPr lang="hu-HU" sz="2000" b="1" baseline="-25000" dirty="0">
                <a:solidFill>
                  <a:srgbClr val="FF0000"/>
                </a:solidFill>
              </a:rPr>
              <a:t>12</a:t>
            </a:r>
            <a:r>
              <a:rPr lang="hu-HU" sz="2000" b="1" dirty="0">
                <a:solidFill>
                  <a:srgbClr val="FF0000"/>
                </a:solidFill>
              </a:rPr>
              <a:t>O</a:t>
            </a:r>
            <a:r>
              <a:rPr lang="hu-HU" sz="2000" b="1" baseline="-25000" dirty="0">
                <a:solidFill>
                  <a:srgbClr val="FF0000"/>
                </a:solidFill>
              </a:rPr>
              <a:t>6</a:t>
            </a:r>
            <a:r>
              <a:rPr lang="hu-HU" sz="2000" b="1" dirty="0">
                <a:solidFill>
                  <a:srgbClr val="FF0000"/>
                </a:solidFill>
              </a:rPr>
              <a:t> + O</a:t>
            </a:r>
            <a:r>
              <a:rPr lang="hu-HU" sz="2000" b="1" baseline="-25000" dirty="0">
                <a:solidFill>
                  <a:srgbClr val="FF0000"/>
                </a:solidFill>
              </a:rPr>
              <a:t>2</a:t>
            </a:r>
          </a:p>
          <a:p>
            <a:endParaRPr lang="en-US" dirty="0"/>
          </a:p>
          <a:p>
            <a:endParaRPr lang="en-US" dirty="0"/>
          </a:p>
        </p:txBody>
      </p:sp>
      <p:sp>
        <p:nvSpPr>
          <p:cNvPr id="4" name="Title 2"/>
          <p:cNvSpPr>
            <a:spLocks noGrp="1"/>
          </p:cNvSpPr>
          <p:nvPr>
            <p:ph type="title"/>
          </p:nvPr>
        </p:nvSpPr>
        <p:spPr/>
        <p:txBody>
          <a:bodyPr>
            <a:normAutofit fontScale="90000"/>
          </a:bodyPr>
          <a:lstStyle/>
          <a:p>
            <a:r>
              <a:rPr lang="en-US" dirty="0" smtClean="0"/>
              <a:t>Cellular Respiration versus Photosynthesis</a:t>
            </a:r>
            <a:endParaRPr lang="en-US" dirty="0"/>
          </a:p>
        </p:txBody>
      </p:sp>
    </p:spTree>
    <p:extLst>
      <p:ext uri="{BB962C8B-B14F-4D97-AF65-F5344CB8AC3E}">
        <p14:creationId xmlns:p14="http://schemas.microsoft.com/office/powerpoint/2010/main" val="12476093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hlinkClick r:id="rId2"/>
              </a:rPr>
              <a:t>http://</a:t>
            </a:r>
            <a:r>
              <a:rPr lang="en-US" dirty="0" smtClean="0">
                <a:hlinkClick r:id="rId2"/>
              </a:rPr>
              <a:t>www.youtube.com/watch?v=YEzRz1jmqNA</a:t>
            </a:r>
            <a:endParaRPr lang="en-US" dirty="0" smtClean="0"/>
          </a:p>
          <a:p>
            <a:pPr marL="0" indent="0">
              <a:buNone/>
            </a:pPr>
            <a:endParaRPr lang="en-US" dirty="0"/>
          </a:p>
        </p:txBody>
      </p:sp>
      <p:sp>
        <p:nvSpPr>
          <p:cNvPr id="3" name="Title 2"/>
          <p:cNvSpPr>
            <a:spLocks noGrp="1"/>
          </p:cNvSpPr>
          <p:nvPr>
            <p:ph type="title"/>
          </p:nvPr>
        </p:nvSpPr>
        <p:spPr/>
        <p:txBody>
          <a:bodyPr/>
          <a:lstStyle/>
          <a:p>
            <a:r>
              <a:rPr lang="en-US" dirty="0" smtClean="0"/>
              <a:t>The Inner Life of the Cell</a:t>
            </a:r>
            <a:endParaRPr lang="en-US" dirty="0"/>
          </a:p>
        </p:txBody>
      </p:sp>
    </p:spTree>
    <p:extLst>
      <p:ext uri="{BB962C8B-B14F-4D97-AF65-F5344CB8AC3E}">
        <p14:creationId xmlns:p14="http://schemas.microsoft.com/office/powerpoint/2010/main" val="22675105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98394"/>
            <a:ext cx="7772400" cy="2481914"/>
          </a:xfrm>
        </p:spPr>
        <p:txBody>
          <a:bodyPr>
            <a:noAutofit/>
          </a:bodyPr>
          <a:lstStyle/>
          <a:p>
            <a:r>
              <a:rPr lang="en-US" dirty="0" smtClean="0"/>
              <a:t>Mitosis versus Meiosis</a:t>
            </a:r>
            <a:br>
              <a:rPr lang="en-US" dirty="0" smtClean="0"/>
            </a:br>
            <a:r>
              <a:rPr lang="en-US" dirty="0"/>
              <a:t>&amp;</a:t>
            </a:r>
            <a:r>
              <a:rPr lang="en-US" dirty="0" smtClean="0"/>
              <a:t/>
            </a:r>
            <a:br>
              <a:rPr lang="en-US" dirty="0" smtClean="0"/>
            </a:br>
            <a:r>
              <a:rPr lang="en-US" dirty="0" smtClean="0"/>
              <a:t>Cellular Respiration versus Photosynthesis</a:t>
            </a:r>
            <a:endParaRPr lang="en-US" dirty="0"/>
          </a:p>
        </p:txBody>
      </p:sp>
      <p:sp>
        <p:nvSpPr>
          <p:cNvPr id="3" name="Subtitle 2"/>
          <p:cNvSpPr>
            <a:spLocks noGrp="1"/>
          </p:cNvSpPr>
          <p:nvPr>
            <p:ph type="subTitle" idx="1"/>
          </p:nvPr>
        </p:nvSpPr>
        <p:spPr>
          <a:xfrm>
            <a:off x="1371600" y="4163391"/>
            <a:ext cx="6400800" cy="1103057"/>
          </a:xfrm>
        </p:spPr>
        <p:txBody>
          <a:bodyPr>
            <a:noAutofit/>
          </a:bodyPr>
          <a:lstStyle/>
          <a:p>
            <a:r>
              <a:rPr lang="en-US" sz="2400" dirty="0" smtClean="0"/>
              <a:t>Science PSSA Biology Review</a:t>
            </a:r>
          </a:p>
          <a:p>
            <a:endParaRPr lang="en-US" sz="2400" dirty="0" smtClean="0"/>
          </a:p>
          <a:p>
            <a:r>
              <a:rPr lang="en-US" sz="2400" dirty="0" smtClean="0"/>
              <a:t>Dr. King</a:t>
            </a:r>
            <a:endParaRPr lang="en-US" sz="2400" dirty="0"/>
          </a:p>
        </p:txBody>
      </p:sp>
    </p:spTree>
    <p:extLst>
      <p:ext uri="{BB962C8B-B14F-4D97-AF65-F5344CB8AC3E}">
        <p14:creationId xmlns:p14="http://schemas.microsoft.com/office/powerpoint/2010/main" val="10120644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9165" y="3047217"/>
            <a:ext cx="8317304" cy="1460244"/>
          </a:xfrm>
        </p:spPr>
        <p:txBody>
          <a:bodyPr>
            <a:noAutofit/>
          </a:bodyPr>
          <a:lstStyle/>
          <a:p>
            <a:pPr marL="0" indent="0">
              <a:buNone/>
            </a:pPr>
            <a:r>
              <a:rPr lang="en-US" sz="6600" dirty="0"/>
              <a:t>Mitosis versus Meiosis</a:t>
            </a:r>
          </a:p>
        </p:txBody>
      </p:sp>
    </p:spTree>
    <p:extLst>
      <p:ext uri="{BB962C8B-B14F-4D97-AF65-F5344CB8AC3E}">
        <p14:creationId xmlns:p14="http://schemas.microsoft.com/office/powerpoint/2010/main" val="26128361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charset="2"/>
              <a:buChar char=""/>
            </a:pPr>
            <a:r>
              <a:rPr lang="en-US" dirty="0" smtClean="0"/>
              <a:t>Mitosis: The process of creating new cells from pre-existing ones.</a:t>
            </a:r>
          </a:p>
          <a:p>
            <a:pPr lvl="2">
              <a:buFont typeface="Wingdings" charset="2"/>
              <a:buChar char="Ø"/>
            </a:pPr>
            <a:r>
              <a:rPr lang="en-US" dirty="0" smtClean="0"/>
              <a:t>Replaces dead cells, supports growth and maturation, heals injuries.</a:t>
            </a:r>
          </a:p>
          <a:p>
            <a:pPr lvl="2">
              <a:buFont typeface="Wingdings" charset="2"/>
              <a:buChar char="Ø"/>
            </a:pPr>
            <a:endParaRPr lang="en-US" dirty="0"/>
          </a:p>
          <a:p>
            <a:pPr>
              <a:buFont typeface="Wingdings" charset="2"/>
              <a:buChar char=""/>
            </a:pPr>
            <a:r>
              <a:rPr lang="en-US" dirty="0" smtClean="0"/>
              <a:t>Meiosis: The process of creating the sex cells (i.e. sperm and egg cells).</a:t>
            </a:r>
          </a:p>
          <a:p>
            <a:pPr lvl="2">
              <a:buFont typeface="Wingdings" charset="2"/>
              <a:buChar char="Ø"/>
            </a:pPr>
            <a:r>
              <a:rPr lang="en-US" dirty="0" smtClean="0"/>
              <a:t>To produce sperm and egg cells to be used in sexual reproduction.</a:t>
            </a:r>
            <a:endParaRPr lang="en-US" dirty="0"/>
          </a:p>
          <a:p>
            <a:pPr>
              <a:buFont typeface="Wingdings" charset="2"/>
              <a:buChar char=""/>
            </a:pPr>
            <a:endParaRPr lang="en-US" b="1" dirty="0"/>
          </a:p>
        </p:txBody>
      </p:sp>
      <p:sp>
        <p:nvSpPr>
          <p:cNvPr id="3" name="Title 2"/>
          <p:cNvSpPr>
            <a:spLocks noGrp="1"/>
          </p:cNvSpPr>
          <p:nvPr>
            <p:ph type="title"/>
          </p:nvPr>
        </p:nvSpPr>
        <p:spPr/>
        <p:txBody>
          <a:bodyPr/>
          <a:lstStyle/>
          <a:p>
            <a:r>
              <a:rPr lang="en-US" dirty="0"/>
              <a:t>Mitosis versus Meiosis</a:t>
            </a:r>
          </a:p>
        </p:txBody>
      </p:sp>
    </p:spTree>
    <p:extLst>
      <p:ext uri="{BB962C8B-B14F-4D97-AF65-F5344CB8AC3E}">
        <p14:creationId xmlns:p14="http://schemas.microsoft.com/office/powerpoint/2010/main" val="29137018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DNA:</a:t>
            </a:r>
          </a:p>
          <a:p>
            <a:pPr lvl="1"/>
            <a:r>
              <a:rPr lang="en-US" dirty="0" smtClean="0"/>
              <a:t>A polymer made up of nucleotides.</a:t>
            </a:r>
          </a:p>
          <a:p>
            <a:pPr lvl="1"/>
            <a:r>
              <a:rPr lang="en-US" dirty="0" smtClean="0"/>
              <a:t>The substance in cells that contain the information for life.</a:t>
            </a:r>
          </a:p>
          <a:p>
            <a:pPr lvl="1"/>
            <a:endParaRPr lang="en-US" dirty="0"/>
          </a:p>
          <a:p>
            <a:r>
              <a:rPr lang="en-US" dirty="0" smtClean="0"/>
              <a:t>Chromosomes:</a:t>
            </a:r>
          </a:p>
          <a:p>
            <a:pPr lvl="1"/>
            <a:r>
              <a:rPr lang="en-US" dirty="0" smtClean="0"/>
              <a:t>The structures found in the nucleus in which specific sections of DNA for complexes with protein. Humans have 46 chromosomes; 23 from Mom and 23 from Dad.</a:t>
            </a:r>
            <a:endParaRPr lang="en-US" dirty="0"/>
          </a:p>
        </p:txBody>
      </p:sp>
      <p:sp>
        <p:nvSpPr>
          <p:cNvPr id="3" name="Title 2"/>
          <p:cNvSpPr>
            <a:spLocks noGrp="1"/>
          </p:cNvSpPr>
          <p:nvPr>
            <p:ph type="title"/>
          </p:nvPr>
        </p:nvSpPr>
        <p:spPr/>
        <p:txBody>
          <a:bodyPr/>
          <a:lstStyle/>
          <a:p>
            <a:r>
              <a:rPr lang="en-US" dirty="0"/>
              <a:t>Mitosis versus Meiosis</a:t>
            </a:r>
          </a:p>
        </p:txBody>
      </p:sp>
    </p:spTree>
    <p:extLst>
      <p:ext uri="{BB962C8B-B14F-4D97-AF65-F5344CB8AC3E}">
        <p14:creationId xmlns:p14="http://schemas.microsoft.com/office/powerpoint/2010/main" val="11077514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7408333" cy="1243390"/>
          </a:xfrm>
        </p:spPr>
        <p:txBody>
          <a:bodyPr/>
          <a:lstStyle/>
          <a:p>
            <a:pPr marL="0" indent="0">
              <a:buNone/>
            </a:pPr>
            <a:r>
              <a:rPr lang="en-US" dirty="0">
                <a:hlinkClick r:id="rId2"/>
              </a:rPr>
              <a:t>http://www.pbs.org/wgbh/nova/miracle/</a:t>
            </a:r>
            <a:r>
              <a:rPr lang="en-US" dirty="0" smtClean="0">
                <a:hlinkClick r:id="rId2"/>
              </a:rPr>
              <a:t>divi_flash.html</a:t>
            </a:r>
            <a:endParaRPr lang="en-US" dirty="0" smtClean="0"/>
          </a:p>
          <a:p>
            <a:pPr marL="0" indent="0">
              <a:buNone/>
            </a:pPr>
            <a:endParaRPr lang="en-US" dirty="0"/>
          </a:p>
        </p:txBody>
      </p:sp>
      <p:sp>
        <p:nvSpPr>
          <p:cNvPr id="3" name="Title 2"/>
          <p:cNvSpPr>
            <a:spLocks noGrp="1"/>
          </p:cNvSpPr>
          <p:nvPr>
            <p:ph type="title"/>
          </p:nvPr>
        </p:nvSpPr>
        <p:spPr/>
        <p:txBody>
          <a:bodyPr/>
          <a:lstStyle/>
          <a:p>
            <a:r>
              <a:rPr lang="en-US" dirty="0" smtClean="0"/>
              <a:t>Mitosis versus Meiosis</a:t>
            </a:r>
            <a:endParaRPr lang="en-US" dirty="0"/>
          </a:p>
        </p:txBody>
      </p:sp>
      <p:sp>
        <p:nvSpPr>
          <p:cNvPr id="4" name="TextBox 3"/>
          <p:cNvSpPr txBox="1"/>
          <p:nvPr/>
        </p:nvSpPr>
        <p:spPr>
          <a:xfrm>
            <a:off x="4135419" y="2354412"/>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8459836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38327"/>
            <a:ext cx="8229600" cy="1913805"/>
          </a:xfrm>
        </p:spPr>
        <p:txBody>
          <a:bodyPr>
            <a:normAutofit fontScale="90000"/>
          </a:bodyPr>
          <a:lstStyle/>
          <a:p>
            <a:r>
              <a:rPr lang="en-US" sz="5300" dirty="0"/>
              <a:t>Mitosis versus </a:t>
            </a:r>
            <a:r>
              <a:rPr lang="en-US" sz="5300" dirty="0" smtClean="0"/>
              <a:t>Meiosis</a:t>
            </a:r>
            <a:r>
              <a:rPr lang="en-US" dirty="0" smtClean="0"/>
              <a:t/>
            </a:r>
            <a:br>
              <a:rPr lang="en-US" dirty="0" smtClean="0"/>
            </a:br>
            <a:r>
              <a:rPr lang="en-US" sz="3600" dirty="0" smtClean="0"/>
              <a:t>Phases of Mitosis</a:t>
            </a:r>
            <a:r>
              <a:rPr lang="en-US" dirty="0"/>
              <a:t/>
            </a:r>
            <a:br>
              <a:rPr lang="en-US" dirty="0"/>
            </a:br>
            <a:endParaRPr lang="en-US" dirty="0"/>
          </a:p>
        </p:txBody>
      </p:sp>
      <p:pic>
        <p:nvPicPr>
          <p:cNvPr id="1027" name="Picture 3" descr="C:\Users\rking\Desktop\OnionRootTipMitosi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675466"/>
            <a:ext cx="5604933" cy="334982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553200" y="3132667"/>
            <a:ext cx="1957587" cy="1631216"/>
          </a:xfrm>
          <a:prstGeom prst="rect">
            <a:avLst/>
          </a:prstGeom>
          <a:noFill/>
        </p:spPr>
        <p:txBody>
          <a:bodyPr wrap="none" rtlCol="0">
            <a:spAutoFit/>
          </a:bodyPr>
          <a:lstStyle/>
          <a:p>
            <a:r>
              <a:rPr lang="en-US" sz="2000" b="1" dirty="0" smtClean="0">
                <a:latin typeface="Times New Roman" pitchFamily="18" charset="0"/>
                <a:cs typeface="Times New Roman" pitchFamily="18" charset="0"/>
              </a:rPr>
              <a:t>1 -2 Interphase</a:t>
            </a:r>
          </a:p>
          <a:p>
            <a:r>
              <a:rPr lang="en-US" sz="2000" b="1" dirty="0" smtClean="0">
                <a:latin typeface="Times New Roman" pitchFamily="18" charset="0"/>
                <a:cs typeface="Times New Roman" pitchFamily="18" charset="0"/>
              </a:rPr>
              <a:t>3 – 4 Prophase</a:t>
            </a:r>
          </a:p>
          <a:p>
            <a:r>
              <a:rPr lang="en-US" sz="2000" b="1" dirty="0" smtClean="0">
                <a:latin typeface="Times New Roman" pitchFamily="18" charset="0"/>
                <a:cs typeface="Times New Roman" pitchFamily="18" charset="0"/>
              </a:rPr>
              <a:t>5 – 7 Metaphase</a:t>
            </a:r>
          </a:p>
          <a:p>
            <a:r>
              <a:rPr lang="en-US" sz="2000" b="1" dirty="0" smtClean="0">
                <a:latin typeface="Times New Roman" pitchFamily="18" charset="0"/>
                <a:cs typeface="Times New Roman" pitchFamily="18" charset="0"/>
              </a:rPr>
              <a:t>8 – 9 Anaphase</a:t>
            </a:r>
          </a:p>
          <a:p>
            <a:r>
              <a:rPr lang="en-US" sz="2000" b="1" dirty="0" smtClean="0">
                <a:latin typeface="Times New Roman" pitchFamily="18" charset="0"/>
                <a:cs typeface="Times New Roman" pitchFamily="18" charset="0"/>
              </a:rPr>
              <a:t>10 </a:t>
            </a:r>
            <a:r>
              <a:rPr lang="en-US" sz="2000" b="1" dirty="0" err="1" smtClean="0">
                <a:latin typeface="Times New Roman" pitchFamily="18" charset="0"/>
                <a:cs typeface="Times New Roman" pitchFamily="18" charset="0"/>
              </a:rPr>
              <a:t>Telophase</a:t>
            </a:r>
            <a:endParaRPr lang="en-US"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40469355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447353"/>
            <a:ext cx="7408333" cy="4368054"/>
          </a:xfrm>
        </p:spPr>
        <p:txBody>
          <a:bodyPr>
            <a:normAutofit lnSpcReduction="10000"/>
          </a:bodyPr>
          <a:lstStyle/>
          <a:p>
            <a:r>
              <a:rPr lang="en-US" dirty="0" smtClean="0"/>
              <a:t>One cell going through the process of mitosis produces two cells identical to the parent cell (e.g. if the parent cell had 23 pairs of chromosomes, the two daughter cells also have 23 pairs of chromosomes).</a:t>
            </a:r>
          </a:p>
          <a:p>
            <a:endParaRPr lang="en-US" dirty="0"/>
          </a:p>
          <a:p>
            <a:r>
              <a:rPr lang="en-US" dirty="0" smtClean="0"/>
              <a:t>One cell going through the process of meiosis produces four cells, each with half the number of chromosomes as the parent cell.</a:t>
            </a:r>
          </a:p>
          <a:p>
            <a:endParaRPr lang="en-US" dirty="0"/>
          </a:p>
          <a:p>
            <a:r>
              <a:rPr lang="en-US" dirty="0" smtClean="0"/>
              <a:t>Meiosis is first a modified mitosis followed by a normal mitosis.</a:t>
            </a:r>
          </a:p>
          <a:p>
            <a:endParaRPr lang="en-US" dirty="0"/>
          </a:p>
        </p:txBody>
      </p:sp>
      <p:sp>
        <p:nvSpPr>
          <p:cNvPr id="3" name="Title 2"/>
          <p:cNvSpPr>
            <a:spLocks noGrp="1"/>
          </p:cNvSpPr>
          <p:nvPr>
            <p:ph type="title"/>
          </p:nvPr>
        </p:nvSpPr>
        <p:spPr/>
        <p:txBody>
          <a:bodyPr>
            <a:normAutofit/>
          </a:bodyPr>
          <a:lstStyle/>
          <a:p>
            <a:r>
              <a:rPr lang="en-US" dirty="0"/>
              <a:t>Mitosis versus Meiosis</a:t>
            </a:r>
          </a:p>
        </p:txBody>
      </p:sp>
    </p:spTree>
    <p:extLst>
      <p:ext uri="{BB962C8B-B14F-4D97-AF65-F5344CB8AC3E}">
        <p14:creationId xmlns:p14="http://schemas.microsoft.com/office/powerpoint/2010/main" val="12118995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Waveform.thmx</Template>
  <TotalTime>297</TotalTime>
  <Words>586</Words>
  <Application>Microsoft Office PowerPoint</Application>
  <PresentationFormat>On-screen Show (4:3)</PresentationFormat>
  <Paragraphs>103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Waveform</vt:lpstr>
      <vt:lpstr>The Inner Life of the Cell</vt:lpstr>
      <vt:lpstr>The Inner Life of the Cell</vt:lpstr>
      <vt:lpstr>Mitosis versus Meiosis &amp; Cellular Respiration versus Photosynthesis</vt:lpstr>
      <vt:lpstr>PowerPoint Presentation</vt:lpstr>
      <vt:lpstr>Mitosis versus Meiosis</vt:lpstr>
      <vt:lpstr>Mitosis versus Meiosis</vt:lpstr>
      <vt:lpstr>Mitosis versus Meiosis</vt:lpstr>
      <vt:lpstr>Mitosis versus Meiosis Phases of Mitosis </vt:lpstr>
      <vt:lpstr>Mitosis versus Meiosis</vt:lpstr>
      <vt:lpstr>PowerPoint Presentation</vt:lpstr>
      <vt:lpstr>Cellular Respiration versus Photosynthesis</vt:lpstr>
      <vt:lpstr>Cellular Respiration versus Photosynthesis</vt:lpstr>
      <vt:lpstr>Cellular Respiration versus Photosynthesis</vt:lpstr>
      <vt:lpstr>Cellular Respiration versus Photosynthesis</vt:lpstr>
      <vt:lpstr>Cellular Respiration versus Photosynthesis</vt:lpstr>
      <vt:lpstr>Photosynthesis</vt:lpstr>
      <vt:lpstr>Photosynthesis</vt:lpstr>
      <vt:lpstr>Cellular Respiration</vt:lpstr>
      <vt:lpstr>Cellular Respiration</vt:lpstr>
      <vt:lpstr>Cellular Respiration</vt:lpstr>
      <vt:lpstr>Cellular Respiration versus Photosynthesis</vt:lpstr>
      <vt:lpstr>The Inner Life of the Cell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Mitosis versus Meiosis &amp; Cellular Respiration versus Phothosynthesis</dc:title>
  <dc:creator>Robert W. King</dc:creator>
  <cp:lastModifiedBy>King, Robert W.</cp:lastModifiedBy>
  <cp:revision>45</cp:revision>
  <dcterms:created xsi:type="dcterms:W3CDTF">2012-01-04T02:39:58Z</dcterms:created>
  <dcterms:modified xsi:type="dcterms:W3CDTF">2012-01-23T01:42:07Z</dcterms:modified>
</cp:coreProperties>
</file>