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6.xml" ContentType="application/vnd.openxmlformats-officedocument.themeOverr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9.xml" ContentType="application/vnd.openxmlformats-officedocument.themeOverride+xml"/>
  <Override PartName="/ppt/notesSlides/notesSlide34.xml" ContentType="application/vnd.openxmlformats-officedocument.presentationml.notesSlide+xml"/>
  <Override PartName="/ppt/theme/themeOverride20.xml" ContentType="application/vnd.openxmlformats-officedocument.themeOverride+xml"/>
  <Override PartName="/ppt/notesSlides/notesSlide35.xml" ContentType="application/vnd.openxmlformats-officedocument.presentationml.notesSlide+xml"/>
  <Override PartName="/ppt/theme/themeOverride2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2.xml" ContentType="application/vnd.openxmlformats-officedocument.themeOverr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4"/>
  </p:sldMasterIdLst>
  <p:notesMasterIdLst>
    <p:notesMasterId r:id="rId45"/>
  </p:notesMasterIdLst>
  <p:handoutMasterIdLst>
    <p:handoutMasterId r:id="rId46"/>
  </p:handoutMasterIdLst>
  <p:sldIdLst>
    <p:sldId id="2986" r:id="rId5"/>
    <p:sldId id="612" r:id="rId6"/>
    <p:sldId id="1198" r:id="rId7"/>
    <p:sldId id="1154" r:id="rId8"/>
    <p:sldId id="1153" r:id="rId9"/>
    <p:sldId id="1138" r:id="rId10"/>
    <p:sldId id="1139" r:id="rId11"/>
    <p:sldId id="1147" r:id="rId12"/>
    <p:sldId id="1155" r:id="rId13"/>
    <p:sldId id="1150" r:id="rId14"/>
    <p:sldId id="1017" r:id="rId15"/>
    <p:sldId id="1141" r:id="rId16"/>
    <p:sldId id="1145" r:id="rId17"/>
    <p:sldId id="907" r:id="rId18"/>
    <p:sldId id="975" r:id="rId19"/>
    <p:sldId id="1193" r:id="rId20"/>
    <p:sldId id="1244" r:id="rId21"/>
    <p:sldId id="827" r:id="rId22"/>
    <p:sldId id="939" r:id="rId23"/>
    <p:sldId id="937" r:id="rId24"/>
    <p:sldId id="955" r:id="rId25"/>
    <p:sldId id="1261" r:id="rId26"/>
    <p:sldId id="1245" r:id="rId27"/>
    <p:sldId id="1264" r:id="rId28"/>
    <p:sldId id="1220" r:id="rId29"/>
    <p:sldId id="948" r:id="rId30"/>
    <p:sldId id="1183" r:id="rId31"/>
    <p:sldId id="2985" r:id="rId32"/>
    <p:sldId id="942" r:id="rId33"/>
    <p:sldId id="993" r:id="rId34"/>
    <p:sldId id="995" r:id="rId35"/>
    <p:sldId id="2988" r:id="rId36"/>
    <p:sldId id="1171" r:id="rId37"/>
    <p:sldId id="957" r:id="rId38"/>
    <p:sldId id="732" r:id="rId39"/>
    <p:sldId id="1190" r:id="rId40"/>
    <p:sldId id="751" r:id="rId41"/>
    <p:sldId id="2987" r:id="rId42"/>
    <p:sldId id="642" r:id="rId43"/>
    <p:sldId id="117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99"/>
    <a:srgbClr val="591A6A"/>
    <a:srgbClr val="B22134"/>
    <a:srgbClr val="92278F"/>
    <a:srgbClr val="D5D9D9"/>
    <a:srgbClr val="41762C"/>
    <a:srgbClr val="E64E23"/>
    <a:srgbClr val="004C67"/>
    <a:srgbClr val="FF9900"/>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133" autoAdjust="0"/>
    <p:restoredTop sz="94800" autoAdjust="0"/>
  </p:normalViewPr>
  <p:slideViewPr>
    <p:cSldViewPr>
      <p:cViewPr varScale="1">
        <p:scale>
          <a:sx n="107" d="100"/>
          <a:sy n="107" d="100"/>
        </p:scale>
        <p:origin x="1332" y="102"/>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2D03C-77B7-4F58-A489-3D1D8A01B28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1A91B42C-0BE3-4CA5-888E-02603191AE13}">
      <dgm:prSet phldrT="[Text]"/>
      <dgm:spPr>
        <a:solidFill>
          <a:srgbClr val="007299"/>
        </a:solidFill>
      </dgm:spPr>
      <dgm:t>
        <a:bodyPr/>
        <a:lstStyle/>
        <a:p>
          <a:endParaRPr lang="en-US" dirty="0">
            <a:solidFill>
              <a:schemeClr val="accent4">
                <a:lumMod val="20000"/>
                <a:lumOff val="80000"/>
              </a:schemeClr>
            </a:solidFill>
          </a:endParaRPr>
        </a:p>
      </dgm:t>
    </dgm:pt>
    <dgm:pt modelId="{99A3316C-13DE-45CC-8D0A-4BD00377C43A}" type="parTrans" cxnId="{5D360837-43EE-4554-9C8D-3799C25F730B}">
      <dgm:prSet/>
      <dgm:spPr/>
      <dgm:t>
        <a:bodyPr/>
        <a:lstStyle/>
        <a:p>
          <a:endParaRPr lang="en-US"/>
        </a:p>
      </dgm:t>
    </dgm:pt>
    <dgm:pt modelId="{295EEE41-BA52-4093-8862-345AE1BA03E8}" type="sibTrans" cxnId="{5D360837-43EE-4554-9C8D-3799C25F730B}">
      <dgm:prSet/>
      <dgm:spPr/>
      <dgm:t>
        <a:bodyPr/>
        <a:lstStyle/>
        <a:p>
          <a:endParaRPr lang="en-US"/>
        </a:p>
      </dgm:t>
    </dgm:pt>
    <dgm:pt modelId="{E691B60D-C14F-43AB-9F3C-4F3544E88D49}">
      <dgm:prSet phldrT="[Text]"/>
      <dgm:spPr/>
      <dgm:t>
        <a:bodyPr anchor="ctr"/>
        <a:lstStyle/>
        <a:p>
          <a:r>
            <a:rPr lang="en-US" dirty="0"/>
            <a:t>Look for FREE money first</a:t>
          </a:r>
        </a:p>
      </dgm:t>
    </dgm:pt>
    <dgm:pt modelId="{EC30AD65-E4B2-42FA-9B2A-6FFE66D0A7AC}" type="parTrans" cxnId="{7383DA2B-77E5-4B79-829A-AE338499ADF5}">
      <dgm:prSet/>
      <dgm:spPr/>
      <dgm:t>
        <a:bodyPr/>
        <a:lstStyle/>
        <a:p>
          <a:endParaRPr lang="en-US"/>
        </a:p>
      </dgm:t>
    </dgm:pt>
    <dgm:pt modelId="{2581D66F-0F44-45B5-BE65-D518C41C077B}" type="sibTrans" cxnId="{7383DA2B-77E5-4B79-829A-AE338499ADF5}">
      <dgm:prSet/>
      <dgm:spPr/>
      <dgm:t>
        <a:bodyPr/>
        <a:lstStyle/>
        <a:p>
          <a:endParaRPr lang="en-US"/>
        </a:p>
      </dgm:t>
    </dgm:pt>
    <dgm:pt modelId="{71306440-217B-47C3-9A52-EF2D3EA1FE9F}">
      <dgm:prSet phldrT="[Text]"/>
      <dgm:spPr>
        <a:solidFill>
          <a:srgbClr val="92278F"/>
        </a:solidFill>
      </dgm:spPr>
      <dgm:t>
        <a:bodyPr/>
        <a:lstStyle/>
        <a:p>
          <a:endParaRPr lang="en-US" dirty="0">
            <a:solidFill>
              <a:srgbClr val="C84E1F"/>
            </a:solidFill>
          </a:endParaRPr>
        </a:p>
      </dgm:t>
    </dgm:pt>
    <dgm:pt modelId="{5D0D7E2D-AA30-4D73-8063-7855BC7AB2D4}" type="parTrans" cxnId="{DD4E1BC5-BC25-4C71-AD2E-7E1416A0A56A}">
      <dgm:prSet/>
      <dgm:spPr/>
      <dgm:t>
        <a:bodyPr/>
        <a:lstStyle/>
        <a:p>
          <a:endParaRPr lang="en-US"/>
        </a:p>
      </dgm:t>
    </dgm:pt>
    <dgm:pt modelId="{F5947B87-80E3-4A1D-A929-DAB5FC089E98}" type="sibTrans" cxnId="{DD4E1BC5-BC25-4C71-AD2E-7E1416A0A56A}">
      <dgm:prSet/>
      <dgm:spPr/>
      <dgm:t>
        <a:bodyPr/>
        <a:lstStyle/>
        <a:p>
          <a:endParaRPr lang="en-US"/>
        </a:p>
      </dgm:t>
    </dgm:pt>
    <dgm:pt modelId="{3139273D-70F6-4E16-8C93-F7B5C34A7FD9}">
      <dgm:prSet phldrT="[Text]"/>
      <dgm:spPr/>
      <dgm:t>
        <a:bodyPr anchor="ctr"/>
        <a:lstStyle/>
        <a:p>
          <a:r>
            <a:rPr lang="en-US" dirty="0"/>
            <a:t>Know your specific deadlines</a:t>
          </a:r>
        </a:p>
      </dgm:t>
    </dgm:pt>
    <dgm:pt modelId="{8236DA78-D745-404C-836F-3ECDE1ADB281}" type="parTrans" cxnId="{7FA890CF-E9DD-486F-B2E1-2C8EC096FD14}">
      <dgm:prSet/>
      <dgm:spPr/>
      <dgm:t>
        <a:bodyPr/>
        <a:lstStyle/>
        <a:p>
          <a:endParaRPr lang="en-US"/>
        </a:p>
      </dgm:t>
    </dgm:pt>
    <dgm:pt modelId="{9129E511-6764-4CAB-BEE1-F0F3612D3B96}" type="sibTrans" cxnId="{7FA890CF-E9DD-486F-B2E1-2C8EC096FD14}">
      <dgm:prSet/>
      <dgm:spPr/>
      <dgm:t>
        <a:bodyPr/>
        <a:lstStyle/>
        <a:p>
          <a:endParaRPr lang="en-US"/>
        </a:p>
      </dgm:t>
    </dgm:pt>
    <dgm:pt modelId="{82E7E145-CAD3-4AA0-B0B6-66E4B308A081}">
      <dgm:prSet phldrT="[Text]"/>
      <dgm:spPr>
        <a:solidFill>
          <a:srgbClr val="41762C"/>
        </a:solidFill>
      </dgm:spPr>
      <dgm:t>
        <a:bodyPr/>
        <a:lstStyle/>
        <a:p>
          <a:endParaRPr lang="en-US" dirty="0">
            <a:solidFill>
              <a:srgbClr val="B1E8FF"/>
            </a:solidFill>
          </a:endParaRPr>
        </a:p>
      </dgm:t>
    </dgm:pt>
    <dgm:pt modelId="{481036F1-89C3-419A-B76F-3884FE2DFC6C}" type="parTrans" cxnId="{CD893D62-7BD4-4ED5-B71F-F4F756BA225F}">
      <dgm:prSet/>
      <dgm:spPr/>
      <dgm:t>
        <a:bodyPr/>
        <a:lstStyle/>
        <a:p>
          <a:endParaRPr lang="en-US"/>
        </a:p>
      </dgm:t>
    </dgm:pt>
    <dgm:pt modelId="{62326E96-A0A2-4A73-9DBF-91415ABDB84E}" type="sibTrans" cxnId="{CD893D62-7BD4-4ED5-B71F-F4F756BA225F}">
      <dgm:prSet/>
      <dgm:spPr/>
      <dgm:t>
        <a:bodyPr/>
        <a:lstStyle/>
        <a:p>
          <a:endParaRPr lang="en-US"/>
        </a:p>
      </dgm:t>
    </dgm:pt>
    <dgm:pt modelId="{2FF7D2B0-1DF0-42B8-8006-C3A772D8B21E}">
      <dgm:prSet phldrT="[Text]"/>
      <dgm:spPr/>
      <dgm:t>
        <a:bodyPr anchor="ctr"/>
        <a:lstStyle/>
        <a:p>
          <a:r>
            <a:rPr lang="en-US" dirty="0"/>
            <a:t>Fill out the FAFSA</a:t>
          </a:r>
        </a:p>
      </dgm:t>
    </dgm:pt>
    <dgm:pt modelId="{42E3D393-4421-47B9-ABB2-6DFFB46B5775}" type="parTrans" cxnId="{FC04CE54-A623-4C50-8DBF-5A830D730B6A}">
      <dgm:prSet/>
      <dgm:spPr/>
      <dgm:t>
        <a:bodyPr/>
        <a:lstStyle/>
        <a:p>
          <a:endParaRPr lang="en-US"/>
        </a:p>
      </dgm:t>
    </dgm:pt>
    <dgm:pt modelId="{6B3AB579-F059-46DE-A8E7-6B51B48C2DC9}" type="sibTrans" cxnId="{FC04CE54-A623-4C50-8DBF-5A830D730B6A}">
      <dgm:prSet/>
      <dgm:spPr/>
      <dgm:t>
        <a:bodyPr/>
        <a:lstStyle/>
        <a:p>
          <a:endParaRPr lang="en-US"/>
        </a:p>
      </dgm:t>
    </dgm:pt>
    <dgm:pt modelId="{07439EDF-3118-43B5-BE3D-3CD151959B49}">
      <dgm:prSet phldrT="[Text]"/>
      <dgm:spPr>
        <a:solidFill>
          <a:srgbClr val="FF9900"/>
        </a:solidFill>
      </dgm:spPr>
      <dgm:t>
        <a:bodyPr/>
        <a:lstStyle/>
        <a:p>
          <a:endParaRPr lang="en-US" dirty="0">
            <a:solidFill>
              <a:srgbClr val="B1E8FF"/>
            </a:solidFill>
          </a:endParaRPr>
        </a:p>
      </dgm:t>
    </dgm:pt>
    <dgm:pt modelId="{46E0C3DB-1540-48F9-AC3F-B09EFAFD12E8}" type="parTrans" cxnId="{F626C0E1-BD8B-41A6-81AD-60D8FF1B25DB}">
      <dgm:prSet/>
      <dgm:spPr/>
      <dgm:t>
        <a:bodyPr/>
        <a:lstStyle/>
        <a:p>
          <a:endParaRPr lang="en-US"/>
        </a:p>
      </dgm:t>
    </dgm:pt>
    <dgm:pt modelId="{A64E1051-B465-4892-A887-EF98A5D9B85C}" type="sibTrans" cxnId="{F626C0E1-BD8B-41A6-81AD-60D8FF1B25DB}">
      <dgm:prSet/>
      <dgm:spPr/>
      <dgm:t>
        <a:bodyPr/>
        <a:lstStyle/>
        <a:p>
          <a:endParaRPr lang="en-US"/>
        </a:p>
      </dgm:t>
    </dgm:pt>
    <dgm:pt modelId="{0F991FFA-2604-497B-BE04-0BF03C830756}">
      <dgm:prSet phldrT="[Text]"/>
      <dgm:spPr/>
      <dgm:t>
        <a:bodyPr anchor="ctr"/>
        <a:lstStyle/>
        <a:p>
          <a:r>
            <a:rPr lang="en-US" dirty="0"/>
            <a:t>Compare schools financial aid offers carefully</a:t>
          </a:r>
        </a:p>
      </dgm:t>
    </dgm:pt>
    <dgm:pt modelId="{2BBB85C8-5DCF-4FFB-A97C-F7457EF1DDC2}" type="parTrans" cxnId="{B01DCCA7-F1AE-4493-B435-049E6C10139C}">
      <dgm:prSet/>
      <dgm:spPr/>
      <dgm:t>
        <a:bodyPr/>
        <a:lstStyle/>
        <a:p>
          <a:endParaRPr lang="en-US"/>
        </a:p>
      </dgm:t>
    </dgm:pt>
    <dgm:pt modelId="{7E4FF9AA-A81D-48C9-845C-5260E76FCAEF}" type="sibTrans" cxnId="{B01DCCA7-F1AE-4493-B435-049E6C10139C}">
      <dgm:prSet/>
      <dgm:spPr/>
      <dgm:t>
        <a:bodyPr/>
        <a:lstStyle/>
        <a:p>
          <a:endParaRPr lang="en-US"/>
        </a:p>
      </dgm:t>
    </dgm:pt>
    <dgm:pt modelId="{E7ACF36F-3934-4BDB-957A-4652E9BC7212}">
      <dgm:prSet phldrT="[Text]"/>
      <dgm:spPr>
        <a:solidFill>
          <a:srgbClr val="B22134"/>
        </a:solidFill>
      </dgm:spPr>
      <dgm:t>
        <a:bodyPr/>
        <a:lstStyle/>
        <a:p>
          <a:endParaRPr lang="en-US" dirty="0">
            <a:solidFill>
              <a:srgbClr val="B1E8FF"/>
            </a:solidFill>
          </a:endParaRPr>
        </a:p>
      </dgm:t>
    </dgm:pt>
    <dgm:pt modelId="{FCD18C94-F1F7-4168-BA45-904FF8308CC4}" type="parTrans" cxnId="{21776847-5791-4010-8CE4-3D2EDB310420}">
      <dgm:prSet/>
      <dgm:spPr/>
      <dgm:t>
        <a:bodyPr/>
        <a:lstStyle/>
        <a:p>
          <a:endParaRPr lang="en-US"/>
        </a:p>
      </dgm:t>
    </dgm:pt>
    <dgm:pt modelId="{018CC21A-542D-4472-B893-733D4EBC4A7C}" type="sibTrans" cxnId="{21776847-5791-4010-8CE4-3D2EDB310420}">
      <dgm:prSet/>
      <dgm:spPr/>
      <dgm:t>
        <a:bodyPr/>
        <a:lstStyle/>
        <a:p>
          <a:endParaRPr lang="en-US"/>
        </a:p>
      </dgm:t>
    </dgm:pt>
    <dgm:pt modelId="{9D784DFB-592B-42B1-8A79-A46CFB72CF14}">
      <dgm:prSet phldrT="[Text]"/>
      <dgm:spPr/>
      <dgm:t>
        <a:bodyPr anchor="ctr"/>
        <a:lstStyle/>
        <a:p>
          <a:r>
            <a:rPr lang="en-US" dirty="0"/>
            <a:t>Be sure you have the money you need</a:t>
          </a:r>
        </a:p>
      </dgm:t>
    </dgm:pt>
    <dgm:pt modelId="{3AB0A30E-53F5-41B3-8CC2-16960A733610}" type="parTrans" cxnId="{69819914-EAA8-4C27-A140-002A1A645E21}">
      <dgm:prSet/>
      <dgm:spPr/>
      <dgm:t>
        <a:bodyPr/>
        <a:lstStyle/>
        <a:p>
          <a:endParaRPr lang="en-US"/>
        </a:p>
      </dgm:t>
    </dgm:pt>
    <dgm:pt modelId="{14589D29-1DD4-41D9-B5AA-CD04E567A784}" type="sibTrans" cxnId="{69819914-EAA8-4C27-A140-002A1A645E21}">
      <dgm:prSet/>
      <dgm:spPr/>
      <dgm:t>
        <a:bodyPr/>
        <a:lstStyle/>
        <a:p>
          <a:endParaRPr lang="en-US"/>
        </a:p>
      </dgm:t>
    </dgm:pt>
    <dgm:pt modelId="{D4D23257-9B22-4D56-987A-8EFBC38D1E28}" type="pres">
      <dgm:prSet presAssocID="{3102D03C-77B7-4F58-A489-3D1D8A01B286}" presName="Name0" presStyleCnt="0">
        <dgm:presLayoutVars>
          <dgm:dir/>
          <dgm:animLvl val="lvl"/>
          <dgm:resizeHandles val="exact"/>
        </dgm:presLayoutVars>
      </dgm:prSet>
      <dgm:spPr/>
    </dgm:pt>
    <dgm:pt modelId="{4FA2CBDA-C16E-4026-8FB1-74E368CA09C3}" type="pres">
      <dgm:prSet presAssocID="{1A91B42C-0BE3-4CA5-888E-02603191AE13}" presName="compositeNode" presStyleCnt="0">
        <dgm:presLayoutVars>
          <dgm:bulletEnabled val="1"/>
        </dgm:presLayoutVars>
      </dgm:prSet>
      <dgm:spPr/>
    </dgm:pt>
    <dgm:pt modelId="{EBB07F1C-72CE-4F3E-B179-CF660146946D}" type="pres">
      <dgm:prSet presAssocID="{1A91B42C-0BE3-4CA5-888E-02603191AE13}" presName="bgRect" presStyleLbl="node1" presStyleIdx="0" presStyleCnt="5"/>
      <dgm:spPr/>
    </dgm:pt>
    <dgm:pt modelId="{4BC75E73-EA6B-4561-B352-114049105FD1}" type="pres">
      <dgm:prSet presAssocID="{1A91B42C-0BE3-4CA5-888E-02603191AE13}" presName="parentNode" presStyleLbl="node1" presStyleIdx="0" presStyleCnt="5">
        <dgm:presLayoutVars>
          <dgm:chMax val="0"/>
          <dgm:bulletEnabled val="1"/>
        </dgm:presLayoutVars>
      </dgm:prSet>
      <dgm:spPr/>
    </dgm:pt>
    <dgm:pt modelId="{F16AD0C3-2CD0-4A4E-8FEB-8A20181739CA}" type="pres">
      <dgm:prSet presAssocID="{1A91B42C-0BE3-4CA5-888E-02603191AE13}" presName="childNode" presStyleLbl="node1" presStyleIdx="0" presStyleCnt="5">
        <dgm:presLayoutVars>
          <dgm:bulletEnabled val="1"/>
        </dgm:presLayoutVars>
      </dgm:prSet>
      <dgm:spPr/>
    </dgm:pt>
    <dgm:pt modelId="{8611917B-673D-4DF2-86B8-AA61FA69155B}" type="pres">
      <dgm:prSet presAssocID="{295EEE41-BA52-4093-8862-345AE1BA03E8}" presName="hSp" presStyleCnt="0"/>
      <dgm:spPr/>
    </dgm:pt>
    <dgm:pt modelId="{7E786B2C-1A0E-4933-9327-ED8EC0256855}" type="pres">
      <dgm:prSet presAssocID="{295EEE41-BA52-4093-8862-345AE1BA03E8}" presName="vProcSp" presStyleCnt="0"/>
      <dgm:spPr/>
    </dgm:pt>
    <dgm:pt modelId="{6509AA2B-9236-480D-A1AE-935AC866B6E9}" type="pres">
      <dgm:prSet presAssocID="{295EEE41-BA52-4093-8862-345AE1BA03E8}" presName="vSp1" presStyleCnt="0"/>
      <dgm:spPr/>
    </dgm:pt>
    <dgm:pt modelId="{7E06D85D-2790-4371-ABA1-4486A7E69841}" type="pres">
      <dgm:prSet presAssocID="{295EEE41-BA52-4093-8862-345AE1BA03E8}" presName="simulatedConn" presStyleLbl="solidFgAcc1" presStyleIdx="0" presStyleCnt="4" custLinFactY="-159103" custLinFactNeighborY="-200000"/>
      <dgm:spPr>
        <a:solidFill>
          <a:schemeClr val="bg1"/>
        </a:solidFill>
        <a:ln>
          <a:solidFill>
            <a:srgbClr val="007299"/>
          </a:solidFill>
        </a:ln>
      </dgm:spPr>
    </dgm:pt>
    <dgm:pt modelId="{2842FCCC-DFD1-4FFD-AD36-D535C080BA2F}" type="pres">
      <dgm:prSet presAssocID="{295EEE41-BA52-4093-8862-345AE1BA03E8}" presName="vSp2" presStyleCnt="0"/>
      <dgm:spPr/>
    </dgm:pt>
    <dgm:pt modelId="{7A1C6FD7-ABB4-41F0-B587-604EB75BA49E}" type="pres">
      <dgm:prSet presAssocID="{295EEE41-BA52-4093-8862-345AE1BA03E8}" presName="sibTrans" presStyleCnt="0"/>
      <dgm:spPr/>
    </dgm:pt>
    <dgm:pt modelId="{35968A87-CDE7-4031-8C24-CA8A9F383A0B}" type="pres">
      <dgm:prSet presAssocID="{71306440-217B-47C3-9A52-EF2D3EA1FE9F}" presName="compositeNode" presStyleCnt="0">
        <dgm:presLayoutVars>
          <dgm:bulletEnabled val="1"/>
        </dgm:presLayoutVars>
      </dgm:prSet>
      <dgm:spPr/>
    </dgm:pt>
    <dgm:pt modelId="{9DCD1020-47A3-4A6B-9795-8859208FE452}" type="pres">
      <dgm:prSet presAssocID="{71306440-217B-47C3-9A52-EF2D3EA1FE9F}" presName="bgRect" presStyleLbl="node1" presStyleIdx="1" presStyleCnt="5"/>
      <dgm:spPr/>
    </dgm:pt>
    <dgm:pt modelId="{5FF0F96C-A3D2-4D3B-A42D-E4F75DEAC621}" type="pres">
      <dgm:prSet presAssocID="{71306440-217B-47C3-9A52-EF2D3EA1FE9F}" presName="parentNode" presStyleLbl="node1" presStyleIdx="1" presStyleCnt="5">
        <dgm:presLayoutVars>
          <dgm:chMax val="0"/>
          <dgm:bulletEnabled val="1"/>
        </dgm:presLayoutVars>
      </dgm:prSet>
      <dgm:spPr/>
    </dgm:pt>
    <dgm:pt modelId="{D2114065-7F3E-4672-87F2-F28C534DFD1D}" type="pres">
      <dgm:prSet presAssocID="{71306440-217B-47C3-9A52-EF2D3EA1FE9F}" presName="childNode" presStyleLbl="node1" presStyleIdx="1" presStyleCnt="5">
        <dgm:presLayoutVars>
          <dgm:bulletEnabled val="1"/>
        </dgm:presLayoutVars>
      </dgm:prSet>
      <dgm:spPr/>
    </dgm:pt>
    <dgm:pt modelId="{9CFBEE15-C3B8-4758-B20A-A64355216354}" type="pres">
      <dgm:prSet presAssocID="{F5947B87-80E3-4A1D-A929-DAB5FC089E98}" presName="hSp" presStyleCnt="0"/>
      <dgm:spPr/>
    </dgm:pt>
    <dgm:pt modelId="{DAF4CD07-541E-48C9-95D0-435F5EA08F74}" type="pres">
      <dgm:prSet presAssocID="{F5947B87-80E3-4A1D-A929-DAB5FC089E98}" presName="vProcSp" presStyleCnt="0"/>
      <dgm:spPr/>
    </dgm:pt>
    <dgm:pt modelId="{4DF9F1DF-CDC6-4DDD-8966-5DD59DED76AC}" type="pres">
      <dgm:prSet presAssocID="{F5947B87-80E3-4A1D-A929-DAB5FC089E98}" presName="vSp1" presStyleCnt="0"/>
      <dgm:spPr/>
    </dgm:pt>
    <dgm:pt modelId="{79B03D78-7110-427A-BF41-E1A3627E32FA}" type="pres">
      <dgm:prSet presAssocID="{F5947B87-80E3-4A1D-A929-DAB5FC089E98}" presName="simulatedConn" presStyleLbl="solidFgAcc1" presStyleIdx="1" presStyleCnt="4" custLinFactY="-159103" custLinFactNeighborY="-200000"/>
      <dgm:spPr>
        <a:ln>
          <a:solidFill>
            <a:srgbClr val="92278F"/>
          </a:solidFill>
        </a:ln>
      </dgm:spPr>
    </dgm:pt>
    <dgm:pt modelId="{1BC2720F-1685-4C42-9C5F-738D790DA985}" type="pres">
      <dgm:prSet presAssocID="{F5947B87-80E3-4A1D-A929-DAB5FC089E98}" presName="vSp2" presStyleCnt="0"/>
      <dgm:spPr/>
    </dgm:pt>
    <dgm:pt modelId="{BD70A336-9958-47CA-828B-705B8E1BD50A}" type="pres">
      <dgm:prSet presAssocID="{F5947B87-80E3-4A1D-A929-DAB5FC089E98}" presName="sibTrans" presStyleCnt="0"/>
      <dgm:spPr/>
    </dgm:pt>
    <dgm:pt modelId="{3C6B8359-158A-44E0-BD84-4C9E712C7D16}" type="pres">
      <dgm:prSet presAssocID="{82E7E145-CAD3-4AA0-B0B6-66E4B308A081}" presName="compositeNode" presStyleCnt="0">
        <dgm:presLayoutVars>
          <dgm:bulletEnabled val="1"/>
        </dgm:presLayoutVars>
      </dgm:prSet>
      <dgm:spPr/>
    </dgm:pt>
    <dgm:pt modelId="{826E06AA-943A-4B5D-8791-1C38EA1323D2}" type="pres">
      <dgm:prSet presAssocID="{82E7E145-CAD3-4AA0-B0B6-66E4B308A081}" presName="bgRect" presStyleLbl="node1" presStyleIdx="2" presStyleCnt="5"/>
      <dgm:spPr/>
    </dgm:pt>
    <dgm:pt modelId="{5D5EED6F-C603-4E66-9DD3-9B62026C0054}" type="pres">
      <dgm:prSet presAssocID="{82E7E145-CAD3-4AA0-B0B6-66E4B308A081}" presName="parentNode" presStyleLbl="node1" presStyleIdx="2" presStyleCnt="5">
        <dgm:presLayoutVars>
          <dgm:chMax val="0"/>
          <dgm:bulletEnabled val="1"/>
        </dgm:presLayoutVars>
      </dgm:prSet>
      <dgm:spPr/>
    </dgm:pt>
    <dgm:pt modelId="{02963E2F-8E27-490D-A3C5-BC5F4CB9D19E}" type="pres">
      <dgm:prSet presAssocID="{82E7E145-CAD3-4AA0-B0B6-66E4B308A081}" presName="childNode" presStyleLbl="node1" presStyleIdx="2" presStyleCnt="5">
        <dgm:presLayoutVars>
          <dgm:bulletEnabled val="1"/>
        </dgm:presLayoutVars>
      </dgm:prSet>
      <dgm:spPr/>
    </dgm:pt>
    <dgm:pt modelId="{D013B219-2993-4631-9878-FDA8CBF1E535}" type="pres">
      <dgm:prSet presAssocID="{62326E96-A0A2-4A73-9DBF-91415ABDB84E}" presName="hSp" presStyleCnt="0"/>
      <dgm:spPr/>
    </dgm:pt>
    <dgm:pt modelId="{F663906F-5A58-4F90-993A-D21CE8F99F02}" type="pres">
      <dgm:prSet presAssocID="{62326E96-A0A2-4A73-9DBF-91415ABDB84E}" presName="vProcSp" presStyleCnt="0"/>
      <dgm:spPr/>
    </dgm:pt>
    <dgm:pt modelId="{4C255789-04FC-460C-A306-7B5A05C30BE0}" type="pres">
      <dgm:prSet presAssocID="{62326E96-A0A2-4A73-9DBF-91415ABDB84E}" presName="vSp1" presStyleCnt="0"/>
      <dgm:spPr/>
    </dgm:pt>
    <dgm:pt modelId="{6E382471-836E-4D07-B20A-100CA19702A6}" type="pres">
      <dgm:prSet presAssocID="{62326E96-A0A2-4A73-9DBF-91415ABDB84E}" presName="simulatedConn" presStyleLbl="solidFgAcc1" presStyleIdx="2" presStyleCnt="4" custLinFactY="-159103" custLinFactNeighborY="-200000"/>
      <dgm:spPr>
        <a:ln>
          <a:solidFill>
            <a:srgbClr val="41762C"/>
          </a:solidFill>
        </a:ln>
      </dgm:spPr>
    </dgm:pt>
    <dgm:pt modelId="{C18FA9D2-10FA-4E16-B567-170AE541853A}" type="pres">
      <dgm:prSet presAssocID="{62326E96-A0A2-4A73-9DBF-91415ABDB84E}" presName="vSp2" presStyleCnt="0"/>
      <dgm:spPr/>
    </dgm:pt>
    <dgm:pt modelId="{50AFBEF1-4129-4932-B88A-130B0118D53D}" type="pres">
      <dgm:prSet presAssocID="{62326E96-A0A2-4A73-9DBF-91415ABDB84E}" presName="sibTrans" presStyleCnt="0"/>
      <dgm:spPr/>
    </dgm:pt>
    <dgm:pt modelId="{A73A183C-499F-4873-B429-39D7D9E64D91}" type="pres">
      <dgm:prSet presAssocID="{07439EDF-3118-43B5-BE3D-3CD151959B49}" presName="compositeNode" presStyleCnt="0">
        <dgm:presLayoutVars>
          <dgm:bulletEnabled val="1"/>
        </dgm:presLayoutVars>
      </dgm:prSet>
      <dgm:spPr/>
    </dgm:pt>
    <dgm:pt modelId="{D7FB5771-AD04-4B16-B3CC-4B592CFBC5B0}" type="pres">
      <dgm:prSet presAssocID="{07439EDF-3118-43B5-BE3D-3CD151959B49}" presName="bgRect" presStyleLbl="node1" presStyleIdx="3" presStyleCnt="5"/>
      <dgm:spPr/>
    </dgm:pt>
    <dgm:pt modelId="{36B30E66-549E-4D18-A61A-4038834571D6}" type="pres">
      <dgm:prSet presAssocID="{07439EDF-3118-43B5-BE3D-3CD151959B49}" presName="parentNode" presStyleLbl="node1" presStyleIdx="3" presStyleCnt="5">
        <dgm:presLayoutVars>
          <dgm:chMax val="0"/>
          <dgm:bulletEnabled val="1"/>
        </dgm:presLayoutVars>
      </dgm:prSet>
      <dgm:spPr/>
    </dgm:pt>
    <dgm:pt modelId="{6DDBBB07-39A4-4748-AEF1-17756B3A5CCE}" type="pres">
      <dgm:prSet presAssocID="{07439EDF-3118-43B5-BE3D-3CD151959B49}" presName="childNode" presStyleLbl="node1" presStyleIdx="3" presStyleCnt="5">
        <dgm:presLayoutVars>
          <dgm:bulletEnabled val="1"/>
        </dgm:presLayoutVars>
      </dgm:prSet>
      <dgm:spPr/>
    </dgm:pt>
    <dgm:pt modelId="{53C1E31E-89EC-4E1E-965E-B6F15E377CFB}" type="pres">
      <dgm:prSet presAssocID="{A64E1051-B465-4892-A887-EF98A5D9B85C}" presName="hSp" presStyleCnt="0"/>
      <dgm:spPr/>
    </dgm:pt>
    <dgm:pt modelId="{B8F5F5F3-0142-42FC-935C-C1417A97E4F1}" type="pres">
      <dgm:prSet presAssocID="{A64E1051-B465-4892-A887-EF98A5D9B85C}" presName="vProcSp" presStyleCnt="0"/>
      <dgm:spPr/>
    </dgm:pt>
    <dgm:pt modelId="{E8C509B9-41CB-4121-A9F9-F0E1C0AC2748}" type="pres">
      <dgm:prSet presAssocID="{A64E1051-B465-4892-A887-EF98A5D9B85C}" presName="vSp1" presStyleCnt="0"/>
      <dgm:spPr/>
    </dgm:pt>
    <dgm:pt modelId="{06D84132-C768-4BF8-B7BC-4BBF051A18E9}" type="pres">
      <dgm:prSet presAssocID="{A64E1051-B465-4892-A887-EF98A5D9B85C}" presName="simulatedConn" presStyleLbl="solidFgAcc1" presStyleIdx="3" presStyleCnt="4" custLinFactY="-159103" custLinFactNeighborY="-200000"/>
      <dgm:spPr>
        <a:ln>
          <a:solidFill>
            <a:srgbClr val="FF9900"/>
          </a:solidFill>
        </a:ln>
      </dgm:spPr>
    </dgm:pt>
    <dgm:pt modelId="{6BA795C8-EDA9-4FAD-9B05-0EE240AACA7D}" type="pres">
      <dgm:prSet presAssocID="{A64E1051-B465-4892-A887-EF98A5D9B85C}" presName="vSp2" presStyleCnt="0"/>
      <dgm:spPr/>
    </dgm:pt>
    <dgm:pt modelId="{75D14FBA-0B4E-4D27-BB23-A0523738A7D7}" type="pres">
      <dgm:prSet presAssocID="{A64E1051-B465-4892-A887-EF98A5D9B85C}" presName="sibTrans" presStyleCnt="0"/>
      <dgm:spPr/>
    </dgm:pt>
    <dgm:pt modelId="{69030D84-15E3-432A-B3AE-A9F89F8CA792}" type="pres">
      <dgm:prSet presAssocID="{E7ACF36F-3934-4BDB-957A-4652E9BC7212}" presName="compositeNode" presStyleCnt="0">
        <dgm:presLayoutVars>
          <dgm:bulletEnabled val="1"/>
        </dgm:presLayoutVars>
      </dgm:prSet>
      <dgm:spPr/>
    </dgm:pt>
    <dgm:pt modelId="{DCF3C3A4-CAB0-459F-9FE9-FB72E8D4FD5D}" type="pres">
      <dgm:prSet presAssocID="{E7ACF36F-3934-4BDB-957A-4652E9BC7212}" presName="bgRect" presStyleLbl="node1" presStyleIdx="4" presStyleCnt="5"/>
      <dgm:spPr/>
    </dgm:pt>
    <dgm:pt modelId="{0B574F5A-58D9-40FA-AAD1-E4702DE07374}" type="pres">
      <dgm:prSet presAssocID="{E7ACF36F-3934-4BDB-957A-4652E9BC7212}" presName="parentNode" presStyleLbl="node1" presStyleIdx="4" presStyleCnt="5">
        <dgm:presLayoutVars>
          <dgm:chMax val="0"/>
          <dgm:bulletEnabled val="1"/>
        </dgm:presLayoutVars>
      </dgm:prSet>
      <dgm:spPr/>
    </dgm:pt>
    <dgm:pt modelId="{EDCF73D7-A6B7-4A9B-9135-921CCE6684B3}" type="pres">
      <dgm:prSet presAssocID="{E7ACF36F-3934-4BDB-957A-4652E9BC7212}" presName="childNode" presStyleLbl="node1" presStyleIdx="4" presStyleCnt="5">
        <dgm:presLayoutVars>
          <dgm:bulletEnabled val="1"/>
        </dgm:presLayoutVars>
      </dgm:prSet>
      <dgm:spPr/>
    </dgm:pt>
  </dgm:ptLst>
  <dgm:cxnLst>
    <dgm:cxn modelId="{69819914-EAA8-4C27-A140-002A1A645E21}" srcId="{E7ACF36F-3934-4BDB-957A-4652E9BC7212}" destId="{9D784DFB-592B-42B1-8A79-A46CFB72CF14}" srcOrd="0" destOrd="0" parTransId="{3AB0A30E-53F5-41B3-8CC2-16960A733610}" sibTransId="{14589D29-1DD4-41D9-B5AA-CD04E567A784}"/>
    <dgm:cxn modelId="{7383DA2B-77E5-4B79-829A-AE338499ADF5}" srcId="{1A91B42C-0BE3-4CA5-888E-02603191AE13}" destId="{E691B60D-C14F-43AB-9F3C-4F3544E88D49}" srcOrd="0" destOrd="0" parTransId="{EC30AD65-E4B2-42FA-9B2A-6FFE66D0A7AC}" sibTransId="{2581D66F-0F44-45B5-BE65-D518C41C077B}"/>
    <dgm:cxn modelId="{5D360837-43EE-4554-9C8D-3799C25F730B}" srcId="{3102D03C-77B7-4F58-A489-3D1D8A01B286}" destId="{1A91B42C-0BE3-4CA5-888E-02603191AE13}" srcOrd="0" destOrd="0" parTransId="{99A3316C-13DE-45CC-8D0A-4BD00377C43A}" sibTransId="{295EEE41-BA52-4093-8862-345AE1BA03E8}"/>
    <dgm:cxn modelId="{CD893D62-7BD4-4ED5-B71F-F4F756BA225F}" srcId="{3102D03C-77B7-4F58-A489-3D1D8A01B286}" destId="{82E7E145-CAD3-4AA0-B0B6-66E4B308A081}" srcOrd="2" destOrd="0" parTransId="{481036F1-89C3-419A-B76F-3884FE2DFC6C}" sibTransId="{62326E96-A0A2-4A73-9DBF-91415ABDB84E}"/>
    <dgm:cxn modelId="{0D141247-3128-42F0-8401-938E2B6A52BF}" type="presOf" srcId="{07439EDF-3118-43B5-BE3D-3CD151959B49}" destId="{36B30E66-549E-4D18-A61A-4038834571D6}" srcOrd="1" destOrd="0" presId="urn:microsoft.com/office/officeart/2005/8/layout/hProcess7"/>
    <dgm:cxn modelId="{21776847-5791-4010-8CE4-3D2EDB310420}" srcId="{3102D03C-77B7-4F58-A489-3D1D8A01B286}" destId="{E7ACF36F-3934-4BDB-957A-4652E9BC7212}" srcOrd="4" destOrd="0" parTransId="{FCD18C94-F1F7-4168-BA45-904FF8308CC4}" sibTransId="{018CC21A-542D-4472-B893-733D4EBC4A7C}"/>
    <dgm:cxn modelId="{B88D7C6C-5EF3-42B5-AB29-1B1B823D7BA9}" type="presOf" srcId="{07439EDF-3118-43B5-BE3D-3CD151959B49}" destId="{D7FB5771-AD04-4B16-B3CC-4B592CFBC5B0}" srcOrd="0" destOrd="0" presId="urn:microsoft.com/office/officeart/2005/8/layout/hProcess7"/>
    <dgm:cxn modelId="{3D7D544D-BC43-4EA9-BF8C-D9736651D423}" type="presOf" srcId="{3102D03C-77B7-4F58-A489-3D1D8A01B286}" destId="{D4D23257-9B22-4D56-987A-8EFBC38D1E28}" srcOrd="0" destOrd="0" presId="urn:microsoft.com/office/officeart/2005/8/layout/hProcess7"/>
    <dgm:cxn modelId="{B713F86F-07C4-45F2-8270-64E4934266E8}" type="presOf" srcId="{E691B60D-C14F-43AB-9F3C-4F3544E88D49}" destId="{F16AD0C3-2CD0-4A4E-8FEB-8A20181739CA}" srcOrd="0" destOrd="0" presId="urn:microsoft.com/office/officeart/2005/8/layout/hProcess7"/>
    <dgm:cxn modelId="{FC04CE54-A623-4C50-8DBF-5A830D730B6A}" srcId="{82E7E145-CAD3-4AA0-B0B6-66E4B308A081}" destId="{2FF7D2B0-1DF0-42B8-8006-C3A772D8B21E}" srcOrd="0" destOrd="0" parTransId="{42E3D393-4421-47B9-ABB2-6DFFB46B5775}" sibTransId="{6B3AB579-F059-46DE-A8E7-6B51B48C2DC9}"/>
    <dgm:cxn modelId="{817EE959-6387-41C5-BA44-5264774D2853}" type="presOf" srcId="{82E7E145-CAD3-4AA0-B0B6-66E4B308A081}" destId="{5D5EED6F-C603-4E66-9DD3-9B62026C0054}" srcOrd="1" destOrd="0" presId="urn:microsoft.com/office/officeart/2005/8/layout/hProcess7"/>
    <dgm:cxn modelId="{E6D23A8E-0C67-4E1F-ACE7-9D867754263B}" type="presOf" srcId="{9D784DFB-592B-42B1-8A79-A46CFB72CF14}" destId="{EDCF73D7-A6B7-4A9B-9135-921CCE6684B3}" srcOrd="0" destOrd="0" presId="urn:microsoft.com/office/officeart/2005/8/layout/hProcess7"/>
    <dgm:cxn modelId="{49C52F94-8B30-46B2-9123-CF3EF87A2F63}" type="presOf" srcId="{71306440-217B-47C3-9A52-EF2D3EA1FE9F}" destId="{9DCD1020-47A3-4A6B-9795-8859208FE452}" srcOrd="0" destOrd="0" presId="urn:microsoft.com/office/officeart/2005/8/layout/hProcess7"/>
    <dgm:cxn modelId="{CEC4D2A3-6C4D-400A-B758-4122A617E8A2}" type="presOf" srcId="{1A91B42C-0BE3-4CA5-888E-02603191AE13}" destId="{4BC75E73-EA6B-4561-B352-114049105FD1}" srcOrd="1" destOrd="0" presId="urn:microsoft.com/office/officeart/2005/8/layout/hProcess7"/>
    <dgm:cxn modelId="{B01DCCA7-F1AE-4493-B435-049E6C10139C}" srcId="{07439EDF-3118-43B5-BE3D-3CD151959B49}" destId="{0F991FFA-2604-497B-BE04-0BF03C830756}" srcOrd="0" destOrd="0" parTransId="{2BBB85C8-5DCF-4FFB-A97C-F7457EF1DDC2}" sibTransId="{7E4FF9AA-A81D-48C9-845C-5260E76FCAEF}"/>
    <dgm:cxn modelId="{D89BE9AF-A9BC-42E6-8481-2C0DDBAC03C7}" type="presOf" srcId="{3139273D-70F6-4E16-8C93-F7B5C34A7FD9}" destId="{D2114065-7F3E-4672-87F2-F28C534DFD1D}" srcOrd="0" destOrd="0" presId="urn:microsoft.com/office/officeart/2005/8/layout/hProcess7"/>
    <dgm:cxn modelId="{BAD734BB-A945-42B5-B6E9-FEEAED2F9040}" type="presOf" srcId="{E7ACF36F-3934-4BDB-957A-4652E9BC7212}" destId="{0B574F5A-58D9-40FA-AAD1-E4702DE07374}" srcOrd="1" destOrd="0" presId="urn:microsoft.com/office/officeart/2005/8/layout/hProcess7"/>
    <dgm:cxn modelId="{DD4E1BC5-BC25-4C71-AD2E-7E1416A0A56A}" srcId="{3102D03C-77B7-4F58-A489-3D1D8A01B286}" destId="{71306440-217B-47C3-9A52-EF2D3EA1FE9F}" srcOrd="1" destOrd="0" parTransId="{5D0D7E2D-AA30-4D73-8063-7855BC7AB2D4}" sibTransId="{F5947B87-80E3-4A1D-A929-DAB5FC089E98}"/>
    <dgm:cxn modelId="{7FA890CF-E9DD-486F-B2E1-2C8EC096FD14}" srcId="{71306440-217B-47C3-9A52-EF2D3EA1FE9F}" destId="{3139273D-70F6-4E16-8C93-F7B5C34A7FD9}" srcOrd="0" destOrd="0" parTransId="{8236DA78-D745-404C-836F-3ECDE1ADB281}" sibTransId="{9129E511-6764-4CAB-BEE1-F0F3612D3B96}"/>
    <dgm:cxn modelId="{3ECAF5D0-A80B-44C3-8AB6-9AAEE2FBA673}" type="presOf" srcId="{71306440-217B-47C3-9A52-EF2D3EA1FE9F}" destId="{5FF0F96C-A3D2-4D3B-A42D-E4F75DEAC621}" srcOrd="1" destOrd="0" presId="urn:microsoft.com/office/officeart/2005/8/layout/hProcess7"/>
    <dgm:cxn modelId="{435957D2-B877-431A-8447-236670CF6247}" type="presOf" srcId="{1A91B42C-0BE3-4CA5-888E-02603191AE13}" destId="{EBB07F1C-72CE-4F3E-B179-CF660146946D}" srcOrd="0" destOrd="0" presId="urn:microsoft.com/office/officeart/2005/8/layout/hProcess7"/>
    <dgm:cxn modelId="{FA1326D9-0DA0-41CD-BDED-ECE550254395}" type="presOf" srcId="{0F991FFA-2604-497B-BE04-0BF03C830756}" destId="{6DDBBB07-39A4-4748-AEF1-17756B3A5CCE}" srcOrd="0" destOrd="0" presId="urn:microsoft.com/office/officeart/2005/8/layout/hProcess7"/>
    <dgm:cxn modelId="{F626C0E1-BD8B-41A6-81AD-60D8FF1B25DB}" srcId="{3102D03C-77B7-4F58-A489-3D1D8A01B286}" destId="{07439EDF-3118-43B5-BE3D-3CD151959B49}" srcOrd="3" destOrd="0" parTransId="{46E0C3DB-1540-48F9-AC3F-B09EFAFD12E8}" sibTransId="{A64E1051-B465-4892-A887-EF98A5D9B85C}"/>
    <dgm:cxn modelId="{ABDE18EE-5BBC-4FE4-94E0-5684EA8ABA6B}" type="presOf" srcId="{2FF7D2B0-1DF0-42B8-8006-C3A772D8B21E}" destId="{02963E2F-8E27-490D-A3C5-BC5F4CB9D19E}" srcOrd="0" destOrd="0" presId="urn:microsoft.com/office/officeart/2005/8/layout/hProcess7"/>
    <dgm:cxn modelId="{78CA4FF2-DF6B-4DC9-BF58-443DAEF46CBC}" type="presOf" srcId="{82E7E145-CAD3-4AA0-B0B6-66E4B308A081}" destId="{826E06AA-943A-4B5D-8791-1C38EA1323D2}" srcOrd="0" destOrd="0" presId="urn:microsoft.com/office/officeart/2005/8/layout/hProcess7"/>
    <dgm:cxn modelId="{176C6BFD-D7FC-41A0-9A6C-F634B3869247}" type="presOf" srcId="{E7ACF36F-3934-4BDB-957A-4652E9BC7212}" destId="{DCF3C3A4-CAB0-459F-9FE9-FB72E8D4FD5D}" srcOrd="0" destOrd="0" presId="urn:microsoft.com/office/officeart/2005/8/layout/hProcess7"/>
    <dgm:cxn modelId="{DE40E1E9-ADDF-416B-867B-5489A8104BD0}" type="presParOf" srcId="{D4D23257-9B22-4D56-987A-8EFBC38D1E28}" destId="{4FA2CBDA-C16E-4026-8FB1-74E368CA09C3}" srcOrd="0" destOrd="0" presId="urn:microsoft.com/office/officeart/2005/8/layout/hProcess7"/>
    <dgm:cxn modelId="{EC037FBC-D407-41AE-A236-27FB2278DC70}" type="presParOf" srcId="{4FA2CBDA-C16E-4026-8FB1-74E368CA09C3}" destId="{EBB07F1C-72CE-4F3E-B179-CF660146946D}" srcOrd="0" destOrd="0" presId="urn:microsoft.com/office/officeart/2005/8/layout/hProcess7"/>
    <dgm:cxn modelId="{7D36A005-8A99-4244-BEE7-4722A2C12778}" type="presParOf" srcId="{4FA2CBDA-C16E-4026-8FB1-74E368CA09C3}" destId="{4BC75E73-EA6B-4561-B352-114049105FD1}" srcOrd="1" destOrd="0" presId="urn:microsoft.com/office/officeart/2005/8/layout/hProcess7"/>
    <dgm:cxn modelId="{89793154-6B66-4C4D-963C-975643F640BB}" type="presParOf" srcId="{4FA2CBDA-C16E-4026-8FB1-74E368CA09C3}" destId="{F16AD0C3-2CD0-4A4E-8FEB-8A20181739CA}" srcOrd="2" destOrd="0" presId="urn:microsoft.com/office/officeart/2005/8/layout/hProcess7"/>
    <dgm:cxn modelId="{69DE40ED-388C-4B29-B276-27403A10C342}" type="presParOf" srcId="{D4D23257-9B22-4D56-987A-8EFBC38D1E28}" destId="{8611917B-673D-4DF2-86B8-AA61FA69155B}" srcOrd="1" destOrd="0" presId="urn:microsoft.com/office/officeart/2005/8/layout/hProcess7"/>
    <dgm:cxn modelId="{834867A9-4895-4FF8-A7CB-C8DEFA5BF9BE}" type="presParOf" srcId="{D4D23257-9B22-4D56-987A-8EFBC38D1E28}" destId="{7E786B2C-1A0E-4933-9327-ED8EC0256855}" srcOrd="2" destOrd="0" presId="urn:microsoft.com/office/officeart/2005/8/layout/hProcess7"/>
    <dgm:cxn modelId="{5034505F-A7E3-454C-AD70-16F2CBFC6FC5}" type="presParOf" srcId="{7E786B2C-1A0E-4933-9327-ED8EC0256855}" destId="{6509AA2B-9236-480D-A1AE-935AC866B6E9}" srcOrd="0" destOrd="0" presId="urn:microsoft.com/office/officeart/2005/8/layout/hProcess7"/>
    <dgm:cxn modelId="{59DB5F1B-4175-49CD-B04E-F019612C4F71}" type="presParOf" srcId="{7E786B2C-1A0E-4933-9327-ED8EC0256855}" destId="{7E06D85D-2790-4371-ABA1-4486A7E69841}" srcOrd="1" destOrd="0" presId="urn:microsoft.com/office/officeart/2005/8/layout/hProcess7"/>
    <dgm:cxn modelId="{97182878-3119-4472-A3D1-E33DA092EB98}" type="presParOf" srcId="{7E786B2C-1A0E-4933-9327-ED8EC0256855}" destId="{2842FCCC-DFD1-4FFD-AD36-D535C080BA2F}" srcOrd="2" destOrd="0" presId="urn:microsoft.com/office/officeart/2005/8/layout/hProcess7"/>
    <dgm:cxn modelId="{F335515C-6858-4D2A-9361-60493BA892DC}" type="presParOf" srcId="{D4D23257-9B22-4D56-987A-8EFBC38D1E28}" destId="{7A1C6FD7-ABB4-41F0-B587-604EB75BA49E}" srcOrd="3" destOrd="0" presId="urn:microsoft.com/office/officeart/2005/8/layout/hProcess7"/>
    <dgm:cxn modelId="{2AB40EAC-BF5A-484B-A5B2-B1A9887566BB}" type="presParOf" srcId="{D4D23257-9B22-4D56-987A-8EFBC38D1E28}" destId="{35968A87-CDE7-4031-8C24-CA8A9F383A0B}" srcOrd="4" destOrd="0" presId="urn:microsoft.com/office/officeart/2005/8/layout/hProcess7"/>
    <dgm:cxn modelId="{81769DA2-F2E5-47F1-A0CC-9342C3FAA8AD}" type="presParOf" srcId="{35968A87-CDE7-4031-8C24-CA8A9F383A0B}" destId="{9DCD1020-47A3-4A6B-9795-8859208FE452}" srcOrd="0" destOrd="0" presId="urn:microsoft.com/office/officeart/2005/8/layout/hProcess7"/>
    <dgm:cxn modelId="{34208A0B-CA98-46CE-984F-DD6357C30FB8}" type="presParOf" srcId="{35968A87-CDE7-4031-8C24-CA8A9F383A0B}" destId="{5FF0F96C-A3D2-4D3B-A42D-E4F75DEAC621}" srcOrd="1" destOrd="0" presId="urn:microsoft.com/office/officeart/2005/8/layout/hProcess7"/>
    <dgm:cxn modelId="{01D9B8C0-F1C8-4361-87BE-F82046BA38D8}" type="presParOf" srcId="{35968A87-CDE7-4031-8C24-CA8A9F383A0B}" destId="{D2114065-7F3E-4672-87F2-F28C534DFD1D}" srcOrd="2" destOrd="0" presId="urn:microsoft.com/office/officeart/2005/8/layout/hProcess7"/>
    <dgm:cxn modelId="{34E8AB53-3D29-4CB8-A699-389BB5F49AEF}" type="presParOf" srcId="{D4D23257-9B22-4D56-987A-8EFBC38D1E28}" destId="{9CFBEE15-C3B8-4758-B20A-A64355216354}" srcOrd="5" destOrd="0" presId="urn:microsoft.com/office/officeart/2005/8/layout/hProcess7"/>
    <dgm:cxn modelId="{0BEA7312-EA20-4EE5-B55F-7C38BEBD7FC0}" type="presParOf" srcId="{D4D23257-9B22-4D56-987A-8EFBC38D1E28}" destId="{DAF4CD07-541E-48C9-95D0-435F5EA08F74}" srcOrd="6" destOrd="0" presId="urn:microsoft.com/office/officeart/2005/8/layout/hProcess7"/>
    <dgm:cxn modelId="{6A99BF1B-11BE-4112-B448-AC6FA07E59B4}" type="presParOf" srcId="{DAF4CD07-541E-48C9-95D0-435F5EA08F74}" destId="{4DF9F1DF-CDC6-4DDD-8966-5DD59DED76AC}" srcOrd="0" destOrd="0" presId="urn:microsoft.com/office/officeart/2005/8/layout/hProcess7"/>
    <dgm:cxn modelId="{49AB6810-F3CA-4AD3-822E-70154026F0E0}" type="presParOf" srcId="{DAF4CD07-541E-48C9-95D0-435F5EA08F74}" destId="{79B03D78-7110-427A-BF41-E1A3627E32FA}" srcOrd="1" destOrd="0" presId="urn:microsoft.com/office/officeart/2005/8/layout/hProcess7"/>
    <dgm:cxn modelId="{DAD491FE-B9BB-4FF3-B3D9-AFB50CBA4688}" type="presParOf" srcId="{DAF4CD07-541E-48C9-95D0-435F5EA08F74}" destId="{1BC2720F-1685-4C42-9C5F-738D790DA985}" srcOrd="2" destOrd="0" presId="urn:microsoft.com/office/officeart/2005/8/layout/hProcess7"/>
    <dgm:cxn modelId="{549979B5-B64C-450B-AD0E-E0BCAE2E05CC}" type="presParOf" srcId="{D4D23257-9B22-4D56-987A-8EFBC38D1E28}" destId="{BD70A336-9958-47CA-828B-705B8E1BD50A}" srcOrd="7" destOrd="0" presId="urn:microsoft.com/office/officeart/2005/8/layout/hProcess7"/>
    <dgm:cxn modelId="{3BBFF288-748A-482D-8FCE-609CDFAD62C4}" type="presParOf" srcId="{D4D23257-9B22-4D56-987A-8EFBC38D1E28}" destId="{3C6B8359-158A-44E0-BD84-4C9E712C7D16}" srcOrd="8" destOrd="0" presId="urn:microsoft.com/office/officeart/2005/8/layout/hProcess7"/>
    <dgm:cxn modelId="{B1DFD0A7-A336-42A2-830E-A6261656C8DD}" type="presParOf" srcId="{3C6B8359-158A-44E0-BD84-4C9E712C7D16}" destId="{826E06AA-943A-4B5D-8791-1C38EA1323D2}" srcOrd="0" destOrd="0" presId="urn:microsoft.com/office/officeart/2005/8/layout/hProcess7"/>
    <dgm:cxn modelId="{4C1AD6D7-B758-4C44-9500-31CD70325D10}" type="presParOf" srcId="{3C6B8359-158A-44E0-BD84-4C9E712C7D16}" destId="{5D5EED6F-C603-4E66-9DD3-9B62026C0054}" srcOrd="1" destOrd="0" presId="urn:microsoft.com/office/officeart/2005/8/layout/hProcess7"/>
    <dgm:cxn modelId="{3F6502BE-86BE-4FCF-BF08-A6C4B02E815B}" type="presParOf" srcId="{3C6B8359-158A-44E0-BD84-4C9E712C7D16}" destId="{02963E2F-8E27-490D-A3C5-BC5F4CB9D19E}" srcOrd="2" destOrd="0" presId="urn:microsoft.com/office/officeart/2005/8/layout/hProcess7"/>
    <dgm:cxn modelId="{E91C9FC7-A1B3-4065-99C5-F8FBD5038CBF}" type="presParOf" srcId="{D4D23257-9B22-4D56-987A-8EFBC38D1E28}" destId="{D013B219-2993-4631-9878-FDA8CBF1E535}" srcOrd="9" destOrd="0" presId="urn:microsoft.com/office/officeart/2005/8/layout/hProcess7"/>
    <dgm:cxn modelId="{C2EBD7AC-8C09-4C43-9D8E-F8842404C3F9}" type="presParOf" srcId="{D4D23257-9B22-4D56-987A-8EFBC38D1E28}" destId="{F663906F-5A58-4F90-993A-D21CE8F99F02}" srcOrd="10" destOrd="0" presId="urn:microsoft.com/office/officeart/2005/8/layout/hProcess7"/>
    <dgm:cxn modelId="{3561F847-B294-4317-BB03-A920230EEA7B}" type="presParOf" srcId="{F663906F-5A58-4F90-993A-D21CE8F99F02}" destId="{4C255789-04FC-460C-A306-7B5A05C30BE0}" srcOrd="0" destOrd="0" presId="urn:microsoft.com/office/officeart/2005/8/layout/hProcess7"/>
    <dgm:cxn modelId="{03BBEBC6-92AF-4E2F-8AF4-C93296ACAA92}" type="presParOf" srcId="{F663906F-5A58-4F90-993A-D21CE8F99F02}" destId="{6E382471-836E-4D07-B20A-100CA19702A6}" srcOrd="1" destOrd="0" presId="urn:microsoft.com/office/officeart/2005/8/layout/hProcess7"/>
    <dgm:cxn modelId="{07B289B0-7FFE-4C20-9A07-056F0D475409}" type="presParOf" srcId="{F663906F-5A58-4F90-993A-D21CE8F99F02}" destId="{C18FA9D2-10FA-4E16-B567-170AE541853A}" srcOrd="2" destOrd="0" presId="urn:microsoft.com/office/officeart/2005/8/layout/hProcess7"/>
    <dgm:cxn modelId="{79B9B9BE-9F45-48A3-AAC3-7B12CA123248}" type="presParOf" srcId="{D4D23257-9B22-4D56-987A-8EFBC38D1E28}" destId="{50AFBEF1-4129-4932-B88A-130B0118D53D}" srcOrd="11" destOrd="0" presId="urn:microsoft.com/office/officeart/2005/8/layout/hProcess7"/>
    <dgm:cxn modelId="{9F254FCF-970D-41A2-97AA-6BCF1E7BC0AA}" type="presParOf" srcId="{D4D23257-9B22-4D56-987A-8EFBC38D1E28}" destId="{A73A183C-499F-4873-B429-39D7D9E64D91}" srcOrd="12" destOrd="0" presId="urn:microsoft.com/office/officeart/2005/8/layout/hProcess7"/>
    <dgm:cxn modelId="{9B98F2D3-D00A-4D91-BF32-A92299658343}" type="presParOf" srcId="{A73A183C-499F-4873-B429-39D7D9E64D91}" destId="{D7FB5771-AD04-4B16-B3CC-4B592CFBC5B0}" srcOrd="0" destOrd="0" presId="urn:microsoft.com/office/officeart/2005/8/layout/hProcess7"/>
    <dgm:cxn modelId="{7DE96C05-47A4-4D06-8B01-AF777F6ADAF3}" type="presParOf" srcId="{A73A183C-499F-4873-B429-39D7D9E64D91}" destId="{36B30E66-549E-4D18-A61A-4038834571D6}" srcOrd="1" destOrd="0" presId="urn:microsoft.com/office/officeart/2005/8/layout/hProcess7"/>
    <dgm:cxn modelId="{8AB87643-7106-4A57-91CA-4178E97644F9}" type="presParOf" srcId="{A73A183C-499F-4873-B429-39D7D9E64D91}" destId="{6DDBBB07-39A4-4748-AEF1-17756B3A5CCE}" srcOrd="2" destOrd="0" presId="urn:microsoft.com/office/officeart/2005/8/layout/hProcess7"/>
    <dgm:cxn modelId="{0C1D3DC6-C665-452F-B19D-51572A988BEB}" type="presParOf" srcId="{D4D23257-9B22-4D56-987A-8EFBC38D1E28}" destId="{53C1E31E-89EC-4E1E-965E-B6F15E377CFB}" srcOrd="13" destOrd="0" presId="urn:microsoft.com/office/officeart/2005/8/layout/hProcess7"/>
    <dgm:cxn modelId="{1317522D-B008-4FB9-B2A2-B2CE2A1C0795}" type="presParOf" srcId="{D4D23257-9B22-4D56-987A-8EFBC38D1E28}" destId="{B8F5F5F3-0142-42FC-935C-C1417A97E4F1}" srcOrd="14" destOrd="0" presId="urn:microsoft.com/office/officeart/2005/8/layout/hProcess7"/>
    <dgm:cxn modelId="{D60CDF3B-D95D-493C-A486-72E027AD8707}" type="presParOf" srcId="{B8F5F5F3-0142-42FC-935C-C1417A97E4F1}" destId="{E8C509B9-41CB-4121-A9F9-F0E1C0AC2748}" srcOrd="0" destOrd="0" presId="urn:microsoft.com/office/officeart/2005/8/layout/hProcess7"/>
    <dgm:cxn modelId="{EA83B50E-F7DA-4C3C-BF5B-D22405BAB329}" type="presParOf" srcId="{B8F5F5F3-0142-42FC-935C-C1417A97E4F1}" destId="{06D84132-C768-4BF8-B7BC-4BBF051A18E9}" srcOrd="1" destOrd="0" presId="urn:microsoft.com/office/officeart/2005/8/layout/hProcess7"/>
    <dgm:cxn modelId="{74227D74-9299-4C7E-9248-13BD0E8B4E2E}" type="presParOf" srcId="{B8F5F5F3-0142-42FC-935C-C1417A97E4F1}" destId="{6BA795C8-EDA9-4FAD-9B05-0EE240AACA7D}" srcOrd="2" destOrd="0" presId="urn:microsoft.com/office/officeart/2005/8/layout/hProcess7"/>
    <dgm:cxn modelId="{D6D6AA22-7D0E-4904-9730-43B5EA7BF953}" type="presParOf" srcId="{D4D23257-9B22-4D56-987A-8EFBC38D1E28}" destId="{75D14FBA-0B4E-4D27-BB23-A0523738A7D7}" srcOrd="15" destOrd="0" presId="urn:microsoft.com/office/officeart/2005/8/layout/hProcess7"/>
    <dgm:cxn modelId="{62B61FF7-AEB4-4B22-BC0F-6699EBEB37B9}" type="presParOf" srcId="{D4D23257-9B22-4D56-987A-8EFBC38D1E28}" destId="{69030D84-15E3-432A-B3AE-A9F89F8CA792}" srcOrd="16" destOrd="0" presId="urn:microsoft.com/office/officeart/2005/8/layout/hProcess7"/>
    <dgm:cxn modelId="{974891FF-7DB7-4783-ABD0-7F52959A2D6B}" type="presParOf" srcId="{69030D84-15E3-432A-B3AE-A9F89F8CA792}" destId="{DCF3C3A4-CAB0-459F-9FE9-FB72E8D4FD5D}" srcOrd="0" destOrd="0" presId="urn:microsoft.com/office/officeart/2005/8/layout/hProcess7"/>
    <dgm:cxn modelId="{627B287B-3A5F-4A7D-AC47-20173089D4BC}" type="presParOf" srcId="{69030D84-15E3-432A-B3AE-A9F89F8CA792}" destId="{0B574F5A-58D9-40FA-AAD1-E4702DE07374}" srcOrd="1" destOrd="0" presId="urn:microsoft.com/office/officeart/2005/8/layout/hProcess7"/>
    <dgm:cxn modelId="{0AD79563-8575-4499-A393-F09DF21942D9}" type="presParOf" srcId="{69030D84-15E3-432A-B3AE-A9F89F8CA792}" destId="{EDCF73D7-A6B7-4A9B-9135-921CCE6684B3}"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E411-C255-4593-93BB-700DBF9FE69F}" type="doc">
      <dgm:prSet loTypeId="urn:microsoft.com/office/officeart/2005/8/layout/vList5" loCatId="list" qsTypeId="urn:microsoft.com/office/officeart/2005/8/quickstyle/simple1" qsCatId="simple" csTypeId="urn:microsoft.com/office/officeart/2005/8/colors/colorful3" csCatId="colorful" phldr="1"/>
      <dgm:spPr/>
    </dgm:pt>
    <dgm:pt modelId="{AAD85BBF-7918-4342-A84D-C3A414983C16}">
      <dgm:prSet phldrT="[Text]"/>
      <dgm:spPr>
        <a:solidFill>
          <a:srgbClr val="007299"/>
        </a:solidFill>
      </dgm:spPr>
      <dgm:t>
        <a:bodyPr/>
        <a:lstStyle/>
        <a:p>
          <a:r>
            <a:rPr lang="en-US" dirty="0"/>
            <a:t>Social Security Number</a:t>
          </a:r>
        </a:p>
      </dgm:t>
    </dgm:pt>
    <dgm:pt modelId="{F1A16B3A-1A9E-4B35-A7B6-5603A70B1FE1}" type="parTrans" cxnId="{983C687A-8CAD-40D2-BAF1-17B752C6D9C0}">
      <dgm:prSet/>
      <dgm:spPr/>
      <dgm:t>
        <a:bodyPr/>
        <a:lstStyle/>
        <a:p>
          <a:endParaRPr lang="en-US"/>
        </a:p>
      </dgm:t>
    </dgm:pt>
    <dgm:pt modelId="{E88DAAFB-5E01-4875-AC98-14261629D718}" type="sibTrans" cxnId="{983C687A-8CAD-40D2-BAF1-17B752C6D9C0}">
      <dgm:prSet/>
      <dgm:spPr/>
      <dgm:t>
        <a:bodyPr/>
        <a:lstStyle/>
        <a:p>
          <a:endParaRPr lang="en-US"/>
        </a:p>
      </dgm:t>
    </dgm:pt>
    <dgm:pt modelId="{7848CF29-068A-446F-9832-74DF468DB4C6}">
      <dgm:prSet phldrT="[Text]"/>
      <dgm:spPr>
        <a:solidFill>
          <a:srgbClr val="92278F"/>
        </a:solidFill>
      </dgm:spPr>
      <dgm:t>
        <a:bodyPr/>
        <a:lstStyle/>
        <a:p>
          <a:r>
            <a:rPr lang="en-US" dirty="0"/>
            <a:t>Username</a:t>
          </a:r>
        </a:p>
      </dgm:t>
    </dgm:pt>
    <dgm:pt modelId="{C2509F6A-4389-4C66-A820-653888B5DD3B}" type="parTrans" cxnId="{BEF0F6B1-1D7C-4302-9009-DB96BF1EC9AD}">
      <dgm:prSet/>
      <dgm:spPr/>
      <dgm:t>
        <a:bodyPr/>
        <a:lstStyle/>
        <a:p>
          <a:endParaRPr lang="en-US"/>
        </a:p>
      </dgm:t>
    </dgm:pt>
    <dgm:pt modelId="{EBF30F1C-4FC4-457D-B639-CC5BF3E5A29F}" type="sibTrans" cxnId="{BEF0F6B1-1D7C-4302-9009-DB96BF1EC9AD}">
      <dgm:prSet/>
      <dgm:spPr/>
      <dgm:t>
        <a:bodyPr/>
        <a:lstStyle/>
        <a:p>
          <a:endParaRPr lang="en-US"/>
        </a:p>
      </dgm:t>
    </dgm:pt>
    <dgm:pt modelId="{C331C23A-6C25-4F20-8A36-977FD6A2862B}">
      <dgm:prSet phldrT="[Text]"/>
      <dgm:spPr>
        <a:solidFill>
          <a:srgbClr val="41762C"/>
        </a:solidFill>
      </dgm:spPr>
      <dgm:t>
        <a:bodyPr/>
        <a:lstStyle/>
        <a:p>
          <a:r>
            <a:rPr lang="en-US" dirty="0"/>
            <a:t>Email Address</a:t>
          </a:r>
        </a:p>
      </dgm:t>
    </dgm:pt>
    <dgm:pt modelId="{268F4990-8F88-470E-9F2A-0744111AE56D}" type="parTrans" cxnId="{DC274FF3-BEC9-4C79-89BC-D10D33D82C5E}">
      <dgm:prSet/>
      <dgm:spPr/>
      <dgm:t>
        <a:bodyPr/>
        <a:lstStyle/>
        <a:p>
          <a:endParaRPr lang="en-US"/>
        </a:p>
      </dgm:t>
    </dgm:pt>
    <dgm:pt modelId="{9671C4E6-5799-413B-8A6D-994FDB379E51}" type="sibTrans" cxnId="{DC274FF3-BEC9-4C79-89BC-D10D33D82C5E}">
      <dgm:prSet/>
      <dgm:spPr/>
      <dgm:t>
        <a:bodyPr/>
        <a:lstStyle/>
        <a:p>
          <a:endParaRPr lang="en-US"/>
        </a:p>
      </dgm:t>
    </dgm:pt>
    <dgm:pt modelId="{44781BB3-1F1C-4393-A8DD-0E30F1A32428}">
      <dgm:prSet phldrT="[Text]"/>
      <dgm:spPr>
        <a:solidFill>
          <a:srgbClr val="FF9900"/>
        </a:solidFill>
      </dgm:spPr>
      <dgm:t>
        <a:bodyPr/>
        <a:lstStyle/>
        <a:p>
          <a:r>
            <a:rPr lang="en-US" dirty="0"/>
            <a:t>Password</a:t>
          </a:r>
        </a:p>
      </dgm:t>
    </dgm:pt>
    <dgm:pt modelId="{88C7A202-688B-421F-8842-7FD710033E58}" type="parTrans" cxnId="{8EF5CA8D-4E6A-4479-BB57-EB58AE5B4146}">
      <dgm:prSet/>
      <dgm:spPr/>
      <dgm:t>
        <a:bodyPr/>
        <a:lstStyle/>
        <a:p>
          <a:endParaRPr lang="en-US"/>
        </a:p>
      </dgm:t>
    </dgm:pt>
    <dgm:pt modelId="{36018B8D-8880-436D-8BFD-F1A3F4E23D4E}" type="sibTrans" cxnId="{8EF5CA8D-4E6A-4479-BB57-EB58AE5B4146}">
      <dgm:prSet/>
      <dgm:spPr/>
      <dgm:t>
        <a:bodyPr/>
        <a:lstStyle/>
        <a:p>
          <a:endParaRPr lang="en-US"/>
        </a:p>
      </dgm:t>
    </dgm:pt>
    <dgm:pt modelId="{8BF23DC1-0CF7-4D54-B695-C2834FA1103A}">
      <dgm:prSet phldrT="[Text]"/>
      <dgm:spPr>
        <a:solidFill>
          <a:srgbClr val="B22134"/>
        </a:solidFill>
        <a:ln>
          <a:noFill/>
        </a:ln>
      </dgm:spPr>
      <dgm:t>
        <a:bodyPr/>
        <a:lstStyle/>
        <a:p>
          <a:r>
            <a:rPr lang="en-US" dirty="0"/>
            <a:t>Mobile Phone</a:t>
          </a:r>
        </a:p>
      </dgm:t>
    </dgm:pt>
    <dgm:pt modelId="{068BB445-D722-4D8F-9FE4-5AC3939A531A}" type="parTrans" cxnId="{B6EB0A06-0B70-4ACA-B128-0D2A76F153BA}">
      <dgm:prSet/>
      <dgm:spPr/>
      <dgm:t>
        <a:bodyPr/>
        <a:lstStyle/>
        <a:p>
          <a:endParaRPr lang="en-US"/>
        </a:p>
      </dgm:t>
    </dgm:pt>
    <dgm:pt modelId="{1078CE4C-2974-4A4F-9B64-6FB1F1CF19D3}" type="sibTrans" cxnId="{B6EB0A06-0B70-4ACA-B128-0D2A76F153BA}">
      <dgm:prSet/>
      <dgm:spPr/>
      <dgm:t>
        <a:bodyPr/>
        <a:lstStyle/>
        <a:p>
          <a:endParaRPr lang="en-US"/>
        </a:p>
      </dgm:t>
    </dgm:pt>
    <dgm:pt modelId="{6EFCFC6D-5171-467B-9369-78ED84F90A33}">
      <dgm:prSet phldrT="[Text]"/>
      <dgm:spPr>
        <a:solidFill>
          <a:srgbClr val="004C67"/>
        </a:solidFill>
      </dgm:spPr>
      <dgm:t>
        <a:bodyPr/>
        <a:lstStyle/>
        <a:p>
          <a:r>
            <a:rPr lang="en-US" dirty="0"/>
            <a:t>Security Questions</a:t>
          </a:r>
        </a:p>
      </dgm:t>
    </dgm:pt>
    <dgm:pt modelId="{42B1A35D-B0F1-4632-B4E8-F8C4735165DA}" type="parTrans" cxnId="{2DEBD269-5282-4154-8C4D-67ECC5D8A7EF}">
      <dgm:prSet/>
      <dgm:spPr/>
      <dgm:t>
        <a:bodyPr/>
        <a:lstStyle/>
        <a:p>
          <a:endParaRPr lang="en-US"/>
        </a:p>
      </dgm:t>
    </dgm:pt>
    <dgm:pt modelId="{709267E0-4A83-4E91-B048-F647CE08641C}" type="sibTrans" cxnId="{2DEBD269-5282-4154-8C4D-67ECC5D8A7EF}">
      <dgm:prSet/>
      <dgm:spPr/>
      <dgm:t>
        <a:bodyPr/>
        <a:lstStyle/>
        <a:p>
          <a:endParaRPr lang="en-US"/>
        </a:p>
      </dgm:t>
    </dgm:pt>
    <dgm:pt modelId="{EC3AA9FC-BE68-45FA-BA9E-327890EF8C12}">
      <dgm:prSet phldrT="[Text]"/>
      <dgm:spPr>
        <a:solidFill>
          <a:srgbClr val="92278F"/>
        </a:solidFill>
      </dgm:spPr>
      <dgm:t>
        <a:bodyPr/>
        <a:lstStyle/>
        <a:p>
          <a:r>
            <a:rPr lang="en-US" dirty="0"/>
            <a:t>Enable Two-Step Verification</a:t>
          </a:r>
        </a:p>
      </dgm:t>
    </dgm:pt>
    <dgm:pt modelId="{BA815F20-09A4-4EA2-8DF3-FE911EDA6182}" type="parTrans" cxnId="{3B537608-B8EA-4EA2-816C-7C072B47C10C}">
      <dgm:prSet/>
      <dgm:spPr/>
      <dgm:t>
        <a:bodyPr/>
        <a:lstStyle/>
        <a:p>
          <a:endParaRPr lang="en-US"/>
        </a:p>
      </dgm:t>
    </dgm:pt>
    <dgm:pt modelId="{CB00F14E-954A-43CC-8263-EE8D36544B26}" type="sibTrans" cxnId="{3B537608-B8EA-4EA2-816C-7C072B47C10C}">
      <dgm:prSet/>
      <dgm:spPr/>
      <dgm:t>
        <a:bodyPr/>
        <a:lstStyle/>
        <a:p>
          <a:endParaRPr lang="en-US"/>
        </a:p>
      </dgm:t>
    </dgm:pt>
    <dgm:pt modelId="{93D7A937-9A2B-4B65-B139-CF12C5F65602}" type="pres">
      <dgm:prSet presAssocID="{E1CAE411-C255-4593-93BB-700DBF9FE69F}" presName="Name0" presStyleCnt="0">
        <dgm:presLayoutVars>
          <dgm:dir/>
          <dgm:animLvl val="lvl"/>
          <dgm:resizeHandles val="exact"/>
        </dgm:presLayoutVars>
      </dgm:prSet>
      <dgm:spPr/>
    </dgm:pt>
    <dgm:pt modelId="{B3913C19-8F22-45F0-B9E3-C437CEC822CA}" type="pres">
      <dgm:prSet presAssocID="{AAD85BBF-7918-4342-A84D-C3A414983C16}" presName="linNode" presStyleCnt="0"/>
      <dgm:spPr/>
    </dgm:pt>
    <dgm:pt modelId="{45DC1308-535F-46F8-B8BF-A53E8747AA42}" type="pres">
      <dgm:prSet presAssocID="{AAD85BBF-7918-4342-A84D-C3A414983C16}" presName="parentText" presStyleLbl="node1" presStyleIdx="0" presStyleCnt="7">
        <dgm:presLayoutVars>
          <dgm:chMax val="1"/>
          <dgm:bulletEnabled val="1"/>
        </dgm:presLayoutVars>
      </dgm:prSet>
      <dgm:spPr/>
    </dgm:pt>
    <dgm:pt modelId="{BC0FB8EC-5BF8-45BF-B0B7-E2C310DCFCBB}" type="pres">
      <dgm:prSet presAssocID="{E88DAAFB-5E01-4875-AC98-14261629D718}" presName="sp" presStyleCnt="0"/>
      <dgm:spPr/>
    </dgm:pt>
    <dgm:pt modelId="{91790C7A-9348-4D23-A097-7918EF4CF146}" type="pres">
      <dgm:prSet presAssocID="{7848CF29-068A-446F-9832-74DF468DB4C6}" presName="linNode" presStyleCnt="0"/>
      <dgm:spPr/>
    </dgm:pt>
    <dgm:pt modelId="{C83FF743-DB74-40B2-8994-E2B195D588E9}" type="pres">
      <dgm:prSet presAssocID="{7848CF29-068A-446F-9832-74DF468DB4C6}" presName="parentText" presStyleLbl="node1" presStyleIdx="1" presStyleCnt="7">
        <dgm:presLayoutVars>
          <dgm:chMax val="1"/>
          <dgm:bulletEnabled val="1"/>
        </dgm:presLayoutVars>
      </dgm:prSet>
      <dgm:spPr/>
    </dgm:pt>
    <dgm:pt modelId="{7D35CEBE-797C-4E93-8C70-4EBBC072D328}" type="pres">
      <dgm:prSet presAssocID="{EBF30F1C-4FC4-457D-B639-CC5BF3E5A29F}" presName="sp" presStyleCnt="0"/>
      <dgm:spPr/>
    </dgm:pt>
    <dgm:pt modelId="{9CCF0ED8-B138-4257-8D77-6542E40B4E97}" type="pres">
      <dgm:prSet presAssocID="{C331C23A-6C25-4F20-8A36-977FD6A2862B}" presName="linNode" presStyleCnt="0"/>
      <dgm:spPr/>
    </dgm:pt>
    <dgm:pt modelId="{5ABAE2EC-B456-4F55-840B-A916948DFF98}" type="pres">
      <dgm:prSet presAssocID="{C331C23A-6C25-4F20-8A36-977FD6A2862B}" presName="parentText" presStyleLbl="node1" presStyleIdx="2" presStyleCnt="7">
        <dgm:presLayoutVars>
          <dgm:chMax val="1"/>
          <dgm:bulletEnabled val="1"/>
        </dgm:presLayoutVars>
      </dgm:prSet>
      <dgm:spPr/>
    </dgm:pt>
    <dgm:pt modelId="{21FFFF8F-7498-42AC-A400-4729642844FF}" type="pres">
      <dgm:prSet presAssocID="{9671C4E6-5799-413B-8A6D-994FDB379E51}" presName="sp" presStyleCnt="0"/>
      <dgm:spPr/>
    </dgm:pt>
    <dgm:pt modelId="{2A0BF1B1-7550-43C0-B1B7-5B9662164FC2}" type="pres">
      <dgm:prSet presAssocID="{44781BB3-1F1C-4393-A8DD-0E30F1A32428}" presName="linNode" presStyleCnt="0"/>
      <dgm:spPr/>
    </dgm:pt>
    <dgm:pt modelId="{A11E403A-59F4-4CDF-85D2-A5C9F17CA729}" type="pres">
      <dgm:prSet presAssocID="{44781BB3-1F1C-4393-A8DD-0E30F1A32428}" presName="parentText" presStyleLbl="node1" presStyleIdx="3" presStyleCnt="7">
        <dgm:presLayoutVars>
          <dgm:chMax val="1"/>
          <dgm:bulletEnabled val="1"/>
        </dgm:presLayoutVars>
      </dgm:prSet>
      <dgm:spPr/>
    </dgm:pt>
    <dgm:pt modelId="{FEFFF64F-4D3F-45D9-B1CD-EC719C469DC2}" type="pres">
      <dgm:prSet presAssocID="{36018B8D-8880-436D-8BFD-F1A3F4E23D4E}" presName="sp" presStyleCnt="0"/>
      <dgm:spPr/>
    </dgm:pt>
    <dgm:pt modelId="{EA90F2B6-FCD0-477A-9143-A1406E18A620}" type="pres">
      <dgm:prSet presAssocID="{8BF23DC1-0CF7-4D54-B695-C2834FA1103A}" presName="linNode" presStyleCnt="0"/>
      <dgm:spPr/>
    </dgm:pt>
    <dgm:pt modelId="{D01A4EEB-3211-466D-828F-09AB43CFEDBD}" type="pres">
      <dgm:prSet presAssocID="{8BF23DC1-0CF7-4D54-B695-C2834FA1103A}" presName="parentText" presStyleLbl="node1" presStyleIdx="4" presStyleCnt="7">
        <dgm:presLayoutVars>
          <dgm:chMax val="1"/>
          <dgm:bulletEnabled val="1"/>
        </dgm:presLayoutVars>
      </dgm:prSet>
      <dgm:spPr/>
    </dgm:pt>
    <dgm:pt modelId="{FBC7D6F3-42D8-4762-8D22-4FEFAA8510F8}" type="pres">
      <dgm:prSet presAssocID="{1078CE4C-2974-4A4F-9B64-6FB1F1CF19D3}" presName="sp" presStyleCnt="0"/>
      <dgm:spPr/>
    </dgm:pt>
    <dgm:pt modelId="{4E1086AC-1415-4725-AB11-F505E12C2968}" type="pres">
      <dgm:prSet presAssocID="{6EFCFC6D-5171-467B-9369-78ED84F90A33}" presName="linNode" presStyleCnt="0"/>
      <dgm:spPr/>
    </dgm:pt>
    <dgm:pt modelId="{5AE3ACCF-79EC-4C34-B90C-7FE45960D485}" type="pres">
      <dgm:prSet presAssocID="{6EFCFC6D-5171-467B-9369-78ED84F90A33}" presName="parentText" presStyleLbl="node1" presStyleIdx="5" presStyleCnt="7">
        <dgm:presLayoutVars>
          <dgm:chMax val="1"/>
          <dgm:bulletEnabled val="1"/>
        </dgm:presLayoutVars>
      </dgm:prSet>
      <dgm:spPr/>
    </dgm:pt>
    <dgm:pt modelId="{48335A00-807C-471D-B5F2-6689C8839ACB}" type="pres">
      <dgm:prSet presAssocID="{709267E0-4A83-4E91-B048-F647CE08641C}" presName="sp" presStyleCnt="0"/>
      <dgm:spPr/>
    </dgm:pt>
    <dgm:pt modelId="{ACA7B8F9-BC64-4333-9414-62A55B545E91}" type="pres">
      <dgm:prSet presAssocID="{EC3AA9FC-BE68-45FA-BA9E-327890EF8C12}" presName="linNode" presStyleCnt="0"/>
      <dgm:spPr/>
    </dgm:pt>
    <dgm:pt modelId="{CA5B7F32-20C6-4A9B-82F9-067DDAC7CFD8}" type="pres">
      <dgm:prSet presAssocID="{EC3AA9FC-BE68-45FA-BA9E-327890EF8C12}" presName="parentText" presStyleLbl="node1" presStyleIdx="6" presStyleCnt="7">
        <dgm:presLayoutVars>
          <dgm:chMax val="1"/>
          <dgm:bulletEnabled val="1"/>
        </dgm:presLayoutVars>
      </dgm:prSet>
      <dgm:spPr/>
    </dgm:pt>
  </dgm:ptLst>
  <dgm:cxnLst>
    <dgm:cxn modelId="{B6EB0A06-0B70-4ACA-B128-0D2A76F153BA}" srcId="{E1CAE411-C255-4593-93BB-700DBF9FE69F}" destId="{8BF23DC1-0CF7-4D54-B695-C2834FA1103A}" srcOrd="4" destOrd="0" parTransId="{068BB445-D722-4D8F-9FE4-5AC3939A531A}" sibTransId="{1078CE4C-2974-4A4F-9B64-6FB1F1CF19D3}"/>
    <dgm:cxn modelId="{3B537608-B8EA-4EA2-816C-7C072B47C10C}" srcId="{E1CAE411-C255-4593-93BB-700DBF9FE69F}" destId="{EC3AA9FC-BE68-45FA-BA9E-327890EF8C12}" srcOrd="6" destOrd="0" parTransId="{BA815F20-09A4-4EA2-8DF3-FE911EDA6182}" sibTransId="{CB00F14E-954A-43CC-8263-EE8D36544B26}"/>
    <dgm:cxn modelId="{2DEBD269-5282-4154-8C4D-67ECC5D8A7EF}" srcId="{E1CAE411-C255-4593-93BB-700DBF9FE69F}" destId="{6EFCFC6D-5171-467B-9369-78ED84F90A33}" srcOrd="5" destOrd="0" parTransId="{42B1A35D-B0F1-4632-B4E8-F8C4735165DA}" sibTransId="{709267E0-4A83-4E91-B048-F647CE08641C}"/>
    <dgm:cxn modelId="{9A9B1C6A-358A-4EB8-A011-A14AF5590D35}" type="presOf" srcId="{C331C23A-6C25-4F20-8A36-977FD6A2862B}" destId="{5ABAE2EC-B456-4F55-840B-A916948DFF98}" srcOrd="0" destOrd="0" presId="urn:microsoft.com/office/officeart/2005/8/layout/vList5"/>
    <dgm:cxn modelId="{A1E8BA70-3173-46BD-9C86-DC59F676F7AF}" type="presOf" srcId="{6EFCFC6D-5171-467B-9369-78ED84F90A33}" destId="{5AE3ACCF-79EC-4C34-B90C-7FE45960D485}" srcOrd="0" destOrd="0" presId="urn:microsoft.com/office/officeart/2005/8/layout/vList5"/>
    <dgm:cxn modelId="{983C687A-8CAD-40D2-BAF1-17B752C6D9C0}" srcId="{E1CAE411-C255-4593-93BB-700DBF9FE69F}" destId="{AAD85BBF-7918-4342-A84D-C3A414983C16}" srcOrd="0" destOrd="0" parTransId="{F1A16B3A-1A9E-4B35-A7B6-5603A70B1FE1}" sibTransId="{E88DAAFB-5E01-4875-AC98-14261629D718}"/>
    <dgm:cxn modelId="{05B95A7B-64B0-411B-96BB-8687A0909164}" type="presOf" srcId="{8BF23DC1-0CF7-4D54-B695-C2834FA1103A}" destId="{D01A4EEB-3211-466D-828F-09AB43CFEDBD}" srcOrd="0" destOrd="0" presId="urn:microsoft.com/office/officeart/2005/8/layout/vList5"/>
    <dgm:cxn modelId="{A754BF7B-4C5E-47EE-A9B9-EAC6C719AFA9}" type="presOf" srcId="{44781BB3-1F1C-4393-A8DD-0E30F1A32428}" destId="{A11E403A-59F4-4CDF-85D2-A5C9F17CA729}" srcOrd="0" destOrd="0" presId="urn:microsoft.com/office/officeart/2005/8/layout/vList5"/>
    <dgm:cxn modelId="{B1002F7E-3B67-4914-887B-D3F7FB3A4C7C}" type="presOf" srcId="{7848CF29-068A-446F-9832-74DF468DB4C6}" destId="{C83FF743-DB74-40B2-8994-E2B195D588E9}" srcOrd="0" destOrd="0" presId="urn:microsoft.com/office/officeart/2005/8/layout/vList5"/>
    <dgm:cxn modelId="{8EF5CA8D-4E6A-4479-BB57-EB58AE5B4146}" srcId="{E1CAE411-C255-4593-93BB-700DBF9FE69F}" destId="{44781BB3-1F1C-4393-A8DD-0E30F1A32428}" srcOrd="3" destOrd="0" parTransId="{88C7A202-688B-421F-8842-7FD710033E58}" sibTransId="{36018B8D-8880-436D-8BFD-F1A3F4E23D4E}"/>
    <dgm:cxn modelId="{37669D95-E307-42E5-B828-722500E7588B}" type="presOf" srcId="{EC3AA9FC-BE68-45FA-BA9E-327890EF8C12}" destId="{CA5B7F32-20C6-4A9B-82F9-067DDAC7CFD8}" srcOrd="0" destOrd="0" presId="urn:microsoft.com/office/officeart/2005/8/layout/vList5"/>
    <dgm:cxn modelId="{513D6CA8-2B06-4DD3-A25A-6A3AEBCBC07D}" type="presOf" srcId="{AAD85BBF-7918-4342-A84D-C3A414983C16}" destId="{45DC1308-535F-46F8-B8BF-A53E8747AA42}" srcOrd="0" destOrd="0" presId="urn:microsoft.com/office/officeart/2005/8/layout/vList5"/>
    <dgm:cxn modelId="{BEF0F6B1-1D7C-4302-9009-DB96BF1EC9AD}" srcId="{E1CAE411-C255-4593-93BB-700DBF9FE69F}" destId="{7848CF29-068A-446F-9832-74DF468DB4C6}" srcOrd="1" destOrd="0" parTransId="{C2509F6A-4389-4C66-A820-653888B5DD3B}" sibTransId="{EBF30F1C-4FC4-457D-B639-CC5BF3E5A29F}"/>
    <dgm:cxn modelId="{F15C2BBC-E8E3-46C8-A10E-6CBCB32BF647}" type="presOf" srcId="{E1CAE411-C255-4593-93BB-700DBF9FE69F}" destId="{93D7A937-9A2B-4B65-B139-CF12C5F65602}" srcOrd="0" destOrd="0" presId="urn:microsoft.com/office/officeart/2005/8/layout/vList5"/>
    <dgm:cxn modelId="{DC274FF3-BEC9-4C79-89BC-D10D33D82C5E}" srcId="{E1CAE411-C255-4593-93BB-700DBF9FE69F}" destId="{C331C23A-6C25-4F20-8A36-977FD6A2862B}" srcOrd="2" destOrd="0" parTransId="{268F4990-8F88-470E-9F2A-0744111AE56D}" sibTransId="{9671C4E6-5799-413B-8A6D-994FDB379E51}"/>
    <dgm:cxn modelId="{3EDE3D9E-968F-4AC2-BDD5-64329949D49B}" type="presParOf" srcId="{93D7A937-9A2B-4B65-B139-CF12C5F65602}" destId="{B3913C19-8F22-45F0-B9E3-C437CEC822CA}" srcOrd="0" destOrd="0" presId="urn:microsoft.com/office/officeart/2005/8/layout/vList5"/>
    <dgm:cxn modelId="{DD94B56A-46C5-448F-8C36-A3A3D60C05AF}" type="presParOf" srcId="{B3913C19-8F22-45F0-B9E3-C437CEC822CA}" destId="{45DC1308-535F-46F8-B8BF-A53E8747AA42}" srcOrd="0" destOrd="0" presId="urn:microsoft.com/office/officeart/2005/8/layout/vList5"/>
    <dgm:cxn modelId="{35142860-EF4B-40D0-83B3-DE660DD66415}" type="presParOf" srcId="{93D7A937-9A2B-4B65-B139-CF12C5F65602}" destId="{BC0FB8EC-5BF8-45BF-B0B7-E2C310DCFCBB}" srcOrd="1" destOrd="0" presId="urn:microsoft.com/office/officeart/2005/8/layout/vList5"/>
    <dgm:cxn modelId="{55D96D1D-A990-4DD0-B6A7-A91BEA89A95F}" type="presParOf" srcId="{93D7A937-9A2B-4B65-B139-CF12C5F65602}" destId="{91790C7A-9348-4D23-A097-7918EF4CF146}" srcOrd="2" destOrd="0" presId="urn:microsoft.com/office/officeart/2005/8/layout/vList5"/>
    <dgm:cxn modelId="{AE955281-761F-413D-94B5-4D7056A6AC8A}" type="presParOf" srcId="{91790C7A-9348-4D23-A097-7918EF4CF146}" destId="{C83FF743-DB74-40B2-8994-E2B195D588E9}" srcOrd="0" destOrd="0" presId="urn:microsoft.com/office/officeart/2005/8/layout/vList5"/>
    <dgm:cxn modelId="{18C04924-6E64-44D4-916C-16B3524FDF3C}" type="presParOf" srcId="{93D7A937-9A2B-4B65-B139-CF12C5F65602}" destId="{7D35CEBE-797C-4E93-8C70-4EBBC072D328}" srcOrd="3" destOrd="0" presId="urn:microsoft.com/office/officeart/2005/8/layout/vList5"/>
    <dgm:cxn modelId="{7B0108DA-7C95-42BC-9D87-81A3C60C0D9E}" type="presParOf" srcId="{93D7A937-9A2B-4B65-B139-CF12C5F65602}" destId="{9CCF0ED8-B138-4257-8D77-6542E40B4E97}" srcOrd="4" destOrd="0" presId="urn:microsoft.com/office/officeart/2005/8/layout/vList5"/>
    <dgm:cxn modelId="{4F5ADC63-8CF5-4A47-9CEE-4C3912160E2E}" type="presParOf" srcId="{9CCF0ED8-B138-4257-8D77-6542E40B4E97}" destId="{5ABAE2EC-B456-4F55-840B-A916948DFF98}" srcOrd="0" destOrd="0" presId="urn:microsoft.com/office/officeart/2005/8/layout/vList5"/>
    <dgm:cxn modelId="{678E428E-83A2-4EDC-980D-B6BA32E3BA96}" type="presParOf" srcId="{93D7A937-9A2B-4B65-B139-CF12C5F65602}" destId="{21FFFF8F-7498-42AC-A400-4729642844FF}" srcOrd="5" destOrd="0" presId="urn:microsoft.com/office/officeart/2005/8/layout/vList5"/>
    <dgm:cxn modelId="{F23F172C-3AA9-4DFA-977E-FC9227617CA2}" type="presParOf" srcId="{93D7A937-9A2B-4B65-B139-CF12C5F65602}" destId="{2A0BF1B1-7550-43C0-B1B7-5B9662164FC2}" srcOrd="6" destOrd="0" presId="urn:microsoft.com/office/officeart/2005/8/layout/vList5"/>
    <dgm:cxn modelId="{93C8C382-320D-4759-8FE7-BDDCE93B00FC}" type="presParOf" srcId="{2A0BF1B1-7550-43C0-B1B7-5B9662164FC2}" destId="{A11E403A-59F4-4CDF-85D2-A5C9F17CA729}" srcOrd="0" destOrd="0" presId="urn:microsoft.com/office/officeart/2005/8/layout/vList5"/>
    <dgm:cxn modelId="{5CD040EF-5602-4BEC-90BC-2F53AC742A27}" type="presParOf" srcId="{93D7A937-9A2B-4B65-B139-CF12C5F65602}" destId="{FEFFF64F-4D3F-45D9-B1CD-EC719C469DC2}" srcOrd="7" destOrd="0" presId="urn:microsoft.com/office/officeart/2005/8/layout/vList5"/>
    <dgm:cxn modelId="{181B2BC3-84B1-46A6-8002-434A0389B0AA}" type="presParOf" srcId="{93D7A937-9A2B-4B65-B139-CF12C5F65602}" destId="{EA90F2B6-FCD0-477A-9143-A1406E18A620}" srcOrd="8" destOrd="0" presId="urn:microsoft.com/office/officeart/2005/8/layout/vList5"/>
    <dgm:cxn modelId="{C00AA179-EFAA-4E34-9139-887E9D5B75B0}" type="presParOf" srcId="{EA90F2B6-FCD0-477A-9143-A1406E18A620}" destId="{D01A4EEB-3211-466D-828F-09AB43CFEDBD}" srcOrd="0" destOrd="0" presId="urn:microsoft.com/office/officeart/2005/8/layout/vList5"/>
    <dgm:cxn modelId="{FCC1BA3E-6AF9-4FDA-ABEE-E0314A630A89}" type="presParOf" srcId="{93D7A937-9A2B-4B65-B139-CF12C5F65602}" destId="{FBC7D6F3-42D8-4762-8D22-4FEFAA8510F8}" srcOrd="9" destOrd="0" presId="urn:microsoft.com/office/officeart/2005/8/layout/vList5"/>
    <dgm:cxn modelId="{CCEA2239-9877-474A-92CF-1DF547338303}" type="presParOf" srcId="{93D7A937-9A2B-4B65-B139-CF12C5F65602}" destId="{4E1086AC-1415-4725-AB11-F505E12C2968}" srcOrd="10" destOrd="0" presId="urn:microsoft.com/office/officeart/2005/8/layout/vList5"/>
    <dgm:cxn modelId="{1CA1023D-2D80-4009-8321-10BB87231244}" type="presParOf" srcId="{4E1086AC-1415-4725-AB11-F505E12C2968}" destId="{5AE3ACCF-79EC-4C34-B90C-7FE45960D485}" srcOrd="0" destOrd="0" presId="urn:microsoft.com/office/officeart/2005/8/layout/vList5"/>
    <dgm:cxn modelId="{B8736EBB-A0A8-4005-87F4-A2EABA2F27C2}" type="presParOf" srcId="{93D7A937-9A2B-4B65-B139-CF12C5F65602}" destId="{48335A00-807C-471D-B5F2-6689C8839ACB}" srcOrd="11" destOrd="0" presId="urn:microsoft.com/office/officeart/2005/8/layout/vList5"/>
    <dgm:cxn modelId="{44E057FD-7946-46C3-B598-E9DC5BB08B36}" type="presParOf" srcId="{93D7A937-9A2B-4B65-B139-CF12C5F65602}" destId="{ACA7B8F9-BC64-4333-9414-62A55B545E91}" srcOrd="12" destOrd="0" presId="urn:microsoft.com/office/officeart/2005/8/layout/vList5"/>
    <dgm:cxn modelId="{7EE5990E-BD37-4608-9162-A8E5838EBB81}" type="presParOf" srcId="{ACA7B8F9-BC64-4333-9414-62A55B545E91}" destId="{CA5B7F32-20C6-4A9B-82F9-067DDAC7CFD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0DF423-1A71-442F-8BC3-E834B83E449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EB1BE406-318F-4B78-B505-4388B440228F}">
      <dgm:prSet custT="1"/>
      <dgm:spPr>
        <a:solidFill>
          <a:srgbClr val="41762C"/>
        </a:solidFill>
        <a:scene3d>
          <a:camera prst="orthographicFront"/>
          <a:lightRig rig="flat" dir="t"/>
        </a:scene3d>
        <a:sp3d prstMaterial="plastic">
          <a:bevelB w="88900" h="31750" prst="angle"/>
        </a:sp3d>
      </dgm:spPr>
      <dgm:t>
        <a:bodyPr/>
        <a:lstStyle/>
        <a:p>
          <a:r>
            <a:rPr lang="en-US" sz="1800" b="1" dirty="0"/>
            <a:t>PDF at studentaid.gov or </a:t>
          </a:r>
        </a:p>
        <a:p>
          <a:r>
            <a:rPr lang="en-US" sz="1800" b="1" dirty="0"/>
            <a:t>1-800-433-3243.</a:t>
          </a:r>
        </a:p>
      </dgm:t>
    </dgm:pt>
    <dgm:pt modelId="{B79350E7-FAE3-407D-AD21-5F727B8D561E}" type="parTrans" cxnId="{3C5AA838-28EC-4E68-9A02-96FC41E50AC6}">
      <dgm:prSet/>
      <dgm:spPr/>
      <dgm:t>
        <a:bodyPr/>
        <a:lstStyle/>
        <a:p>
          <a:endParaRPr lang="en-US"/>
        </a:p>
      </dgm:t>
    </dgm:pt>
    <dgm:pt modelId="{FA23DA56-DF80-453F-B622-5BBF667936C0}" type="sibTrans" cxnId="{3C5AA838-28EC-4E68-9A02-96FC41E50AC6}">
      <dgm:prSet/>
      <dgm:spPr/>
      <dgm:t>
        <a:bodyPr/>
        <a:lstStyle/>
        <a:p>
          <a:endParaRPr lang="en-US"/>
        </a:p>
      </dgm:t>
    </dgm:pt>
    <dgm:pt modelId="{97109C3B-4BF3-433A-9222-47CE2280162D}">
      <dgm:prSet phldrT="[Text]" custT="1"/>
      <dgm:spPr>
        <a:solidFill>
          <a:srgbClr val="007299"/>
        </a:solidFill>
        <a:scene3d>
          <a:camera prst="orthographicFront"/>
          <a:lightRig rig="flat" dir="t"/>
        </a:scene3d>
        <a:sp3d prstMaterial="plastic">
          <a:bevelB w="88900" h="31750" prst="angle"/>
        </a:sp3d>
      </dgm:spPr>
      <dgm:t>
        <a:bodyPr/>
        <a:lstStyle/>
        <a:p>
          <a:r>
            <a:rPr lang="en-US" sz="1800" b="1" dirty="0"/>
            <a:t>Studentaid.gov</a:t>
          </a:r>
        </a:p>
      </dgm:t>
    </dgm:pt>
    <dgm:pt modelId="{C9F2B619-80AE-4490-A900-9D53780A9865}" type="parTrans" cxnId="{5BDAD9E4-E08A-430D-A777-6F7A6D22C07C}">
      <dgm:prSet/>
      <dgm:spPr/>
      <dgm:t>
        <a:bodyPr/>
        <a:lstStyle/>
        <a:p>
          <a:endParaRPr lang="en-US"/>
        </a:p>
      </dgm:t>
    </dgm:pt>
    <dgm:pt modelId="{5AB54914-2CF8-4F3A-88F8-D48D9A579991}" type="sibTrans" cxnId="{5BDAD9E4-E08A-430D-A777-6F7A6D22C07C}">
      <dgm:prSet/>
      <dgm:spPr/>
      <dgm:t>
        <a:bodyPr/>
        <a:lstStyle/>
        <a:p>
          <a:endParaRPr lang="en-US"/>
        </a:p>
      </dgm:t>
    </dgm:pt>
    <dgm:pt modelId="{86BF5C2E-18FA-4CAC-ABA9-8CF476D7E911}" type="pres">
      <dgm:prSet presAssocID="{C70DF423-1A71-442F-8BC3-E834B83E4496}" presName="diagram" presStyleCnt="0">
        <dgm:presLayoutVars>
          <dgm:dir/>
          <dgm:resizeHandles val="exact"/>
        </dgm:presLayoutVars>
      </dgm:prSet>
      <dgm:spPr/>
    </dgm:pt>
    <dgm:pt modelId="{0CFD54C2-676C-4CA3-A9EA-6D95CAF8CBC2}" type="pres">
      <dgm:prSet presAssocID="{97109C3B-4BF3-433A-9222-47CE2280162D}" presName="node" presStyleLbl="node1" presStyleIdx="0" presStyleCnt="2">
        <dgm:presLayoutVars>
          <dgm:bulletEnabled val="1"/>
        </dgm:presLayoutVars>
      </dgm:prSet>
      <dgm:spPr/>
    </dgm:pt>
    <dgm:pt modelId="{137F3B98-388D-4969-975C-2614B1B642F8}" type="pres">
      <dgm:prSet presAssocID="{5AB54914-2CF8-4F3A-88F8-D48D9A579991}" presName="sibTrans" presStyleCnt="0"/>
      <dgm:spPr/>
    </dgm:pt>
    <dgm:pt modelId="{5DD566F6-7AA9-4B94-AB1C-A6C37C245F0D}" type="pres">
      <dgm:prSet presAssocID="{EB1BE406-318F-4B78-B505-4388B440228F}" presName="node" presStyleLbl="node1" presStyleIdx="1" presStyleCnt="2">
        <dgm:presLayoutVars>
          <dgm:bulletEnabled val="1"/>
        </dgm:presLayoutVars>
      </dgm:prSet>
      <dgm:spPr/>
    </dgm:pt>
  </dgm:ptLst>
  <dgm:cxnLst>
    <dgm:cxn modelId="{3EBBE42D-70E9-4FA7-B85C-B3D3E19D64BA}" type="presOf" srcId="{C70DF423-1A71-442F-8BC3-E834B83E4496}" destId="{86BF5C2E-18FA-4CAC-ABA9-8CF476D7E911}" srcOrd="0" destOrd="0" presId="urn:microsoft.com/office/officeart/2005/8/layout/default"/>
    <dgm:cxn modelId="{3C5AA838-28EC-4E68-9A02-96FC41E50AC6}" srcId="{C70DF423-1A71-442F-8BC3-E834B83E4496}" destId="{EB1BE406-318F-4B78-B505-4388B440228F}" srcOrd="1" destOrd="0" parTransId="{B79350E7-FAE3-407D-AD21-5F727B8D561E}" sibTransId="{FA23DA56-DF80-453F-B622-5BBF667936C0}"/>
    <dgm:cxn modelId="{F9942ECB-9B0A-49E3-8E32-82887E038798}" type="presOf" srcId="{EB1BE406-318F-4B78-B505-4388B440228F}" destId="{5DD566F6-7AA9-4B94-AB1C-A6C37C245F0D}" srcOrd="0" destOrd="0" presId="urn:microsoft.com/office/officeart/2005/8/layout/default"/>
    <dgm:cxn modelId="{F1FBC3CF-D846-42A1-8657-D6E4D560076E}" type="presOf" srcId="{97109C3B-4BF3-433A-9222-47CE2280162D}" destId="{0CFD54C2-676C-4CA3-A9EA-6D95CAF8CBC2}" srcOrd="0" destOrd="0" presId="urn:microsoft.com/office/officeart/2005/8/layout/default"/>
    <dgm:cxn modelId="{5BDAD9E4-E08A-430D-A777-6F7A6D22C07C}" srcId="{C70DF423-1A71-442F-8BC3-E834B83E4496}" destId="{97109C3B-4BF3-433A-9222-47CE2280162D}" srcOrd="0" destOrd="0" parTransId="{C9F2B619-80AE-4490-A900-9D53780A9865}" sibTransId="{5AB54914-2CF8-4F3A-88F8-D48D9A579991}"/>
    <dgm:cxn modelId="{526AC4E2-9D28-43B9-AD78-ADFF2CC6A1DB}" type="presParOf" srcId="{86BF5C2E-18FA-4CAC-ABA9-8CF476D7E911}" destId="{0CFD54C2-676C-4CA3-A9EA-6D95CAF8CBC2}" srcOrd="0" destOrd="0" presId="urn:microsoft.com/office/officeart/2005/8/layout/default"/>
    <dgm:cxn modelId="{5E69224E-7CF2-4F18-B484-3FA0119B79E5}" type="presParOf" srcId="{86BF5C2E-18FA-4CAC-ABA9-8CF476D7E911}" destId="{137F3B98-388D-4969-975C-2614B1B642F8}" srcOrd="1" destOrd="0" presId="urn:microsoft.com/office/officeart/2005/8/layout/default"/>
    <dgm:cxn modelId="{4D5F8ED4-B10B-4ABD-B8A3-6F4BFC0B13B9}" type="presParOf" srcId="{86BF5C2E-18FA-4CAC-ABA9-8CF476D7E911}" destId="{5DD566F6-7AA9-4B94-AB1C-A6C37C245F0D}"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1200" dirty="0"/>
            <a:t>Personal Circumstances</a:t>
          </a:r>
        </a:p>
      </dgm:t>
    </dgm:pt>
    <dgm:pt modelId="{6E130F9B-CF24-4AD2-91FA-EC29D012A47B}" type="parTrans" cxnId="{43E52B9E-0686-4972-81F4-56E2B48E4CE0}">
      <dgm:prSet/>
      <dgm:spPr/>
      <dgm:t>
        <a:bodyPr/>
        <a:lstStyle/>
        <a:p>
          <a:endParaRPr lang="en-US"/>
        </a:p>
      </dgm:t>
    </dgm:pt>
    <dgm:pt modelId="{5460E883-3BDD-4D91-B6E9-AAAA93A9645E}" type="sibTrans" cxnId="{43E52B9E-0686-4972-81F4-56E2B48E4CE0}">
      <dgm:prSet/>
      <dgm:spPr/>
      <dgm:t>
        <a:bodyPr/>
        <a:lstStyle/>
        <a:p>
          <a:endParaRPr lang="en-US"/>
        </a:p>
      </dgm:t>
    </dgm:pt>
    <dgm:pt modelId="{083528E5-8CF2-4CB7-9330-62299E1BF5BD}">
      <dgm:prSet phldrT="[Text]" custT="1"/>
      <dgm:spPr>
        <a:solidFill>
          <a:srgbClr val="92278F"/>
        </a:solidFill>
        <a:ln>
          <a:noFill/>
        </a:ln>
      </dgm:spPr>
      <dgm:t>
        <a:bodyPr/>
        <a:lstStyle/>
        <a:p>
          <a:r>
            <a:rPr lang="en-US" sz="1200" dirty="0"/>
            <a:t>Demographics</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200" dirty="0"/>
            <a:t>Financials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BB52B38B-B644-44AB-8E4D-40DEAC4D0AE5}">
      <dgm:prSet phldrT="[Text]" custT="1"/>
      <dgm:spPr>
        <a:solidFill>
          <a:srgbClr val="FF9900"/>
        </a:solidFill>
        <a:ln>
          <a:noFill/>
        </a:ln>
      </dgm:spPr>
      <dgm:t>
        <a:bodyPr/>
        <a:lstStyle/>
        <a:p>
          <a:r>
            <a:rPr lang="en-US" sz="1200" dirty="0"/>
            <a:t>Colleges</a:t>
          </a:r>
        </a:p>
      </dgm:t>
    </dgm:pt>
    <dgm:pt modelId="{F8448BD0-ADA1-4164-A1A1-881A3D5C8DDC}" type="parTrans" cxnId="{7A939CD7-8F91-4A4C-A637-D8A2E6E849B6}">
      <dgm:prSet/>
      <dgm:spPr/>
      <dgm:t>
        <a:bodyPr/>
        <a:lstStyle/>
        <a:p>
          <a:endParaRPr lang="en-US"/>
        </a:p>
      </dgm:t>
    </dgm:pt>
    <dgm:pt modelId="{72145062-1E5E-4264-ADD4-066ECE988A2D}" type="sibTrans" cxnId="{7A939CD7-8F91-4A4C-A637-D8A2E6E849B6}">
      <dgm:prSet/>
      <dgm:spPr/>
      <dgm:t>
        <a:bodyPr/>
        <a:lstStyle/>
        <a:p>
          <a:endParaRPr lang="en-US"/>
        </a:p>
      </dgm:t>
    </dgm:pt>
    <dgm:pt modelId="{76D9E469-636A-4566-9CC8-0DCBC4AF5B71}">
      <dgm:prSet phldrT="[Text]" custT="1"/>
      <dgm:spPr>
        <a:solidFill>
          <a:srgbClr val="B22134"/>
        </a:solidFill>
        <a:ln>
          <a:noFill/>
        </a:ln>
      </dgm:spPr>
      <dgm:t>
        <a:bodyPr/>
        <a:lstStyle/>
        <a:p>
          <a:r>
            <a:rPr lang="en-US" sz="1200" dirty="0"/>
            <a:t>Invite Parent Contributor</a:t>
          </a:r>
        </a:p>
      </dgm:t>
    </dgm:pt>
    <dgm:pt modelId="{4402C5E9-D17F-4011-8587-E799B4B7E405}" type="parTrans" cxnId="{24D24707-532D-40F5-8988-9F8D479DAE2E}">
      <dgm:prSet/>
      <dgm:spPr/>
      <dgm:t>
        <a:bodyPr/>
        <a:lstStyle/>
        <a:p>
          <a:endParaRPr lang="en-US"/>
        </a:p>
      </dgm:t>
    </dgm:pt>
    <dgm:pt modelId="{4B646594-898D-4B64-8720-F267E738991A}" type="sibTrans" cxnId="{24D24707-532D-40F5-8988-9F8D479DAE2E}">
      <dgm:prSet/>
      <dgm:spPr/>
      <dgm:t>
        <a:bodyPr/>
        <a:lstStyle/>
        <a:p>
          <a:endParaRPr lang="en-US"/>
        </a:p>
      </dgm:t>
    </dgm:pt>
    <dgm:pt modelId="{F631BCCC-CD7A-4033-B024-A62D3A56A6A9}">
      <dgm:prSet phldrT="[Text]" custT="1"/>
      <dgm:spPr>
        <a:solidFill>
          <a:srgbClr val="004C67"/>
        </a:solidFill>
        <a:ln>
          <a:noFill/>
        </a:ln>
      </dgm:spPr>
      <dgm:t>
        <a:bodyPr/>
        <a:lstStyle/>
        <a:p>
          <a:r>
            <a:rPr lang="en-US" sz="1200" dirty="0"/>
            <a:t>Signature</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200" dirty="0"/>
            <a:t>Student Section Complete 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7" custLinFactNeighborX="2189"/>
      <dgm:spPr/>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7"/>
      <dgm:spPr/>
    </dgm:pt>
    <dgm:pt modelId="{12715B03-AEBF-D044-8F39-7A799E927FF9}" type="pres">
      <dgm:prSet presAssocID="{4B646594-898D-4B64-8720-F267E738991A}" presName="sp" presStyleCnt="0"/>
      <dgm:spPr/>
    </dgm:pt>
    <dgm:pt modelId="{8BFEFDA3-A036-5642-86BA-9A102CB79D9A}" type="pres">
      <dgm:prSet presAssocID="{76D9E469-636A-4566-9CC8-0DCBC4AF5B71}" presName="arrowAndChildren" presStyleCnt="0"/>
      <dgm:spPr/>
    </dgm:pt>
    <dgm:pt modelId="{29E1BCAC-B334-C34E-A5E6-49A5A8E0557E}" type="pres">
      <dgm:prSet presAssocID="{76D9E469-636A-4566-9CC8-0DCBC4AF5B71}" presName="parentTextArrow" presStyleLbl="node1" presStyleIdx="2" presStyleCnt="7"/>
      <dgm:spPr/>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3" presStyleCnt="7"/>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4" presStyleCnt="7"/>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5" presStyleCnt="7"/>
      <dgm:spPr/>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6" presStyleCnt="7"/>
      <dgm:spPr/>
    </dgm:pt>
  </dgm:ptLst>
  <dgm:cxnLst>
    <dgm:cxn modelId="{24D24707-532D-40F5-8988-9F8D479DAE2E}" srcId="{B047537E-B895-4188-A3AD-4609EC37B926}" destId="{76D9E469-636A-4566-9CC8-0DCBC4AF5B71}" srcOrd="4" destOrd="0" parTransId="{4402C5E9-D17F-4011-8587-E799B4B7E405}" sibTransId="{4B646594-898D-4B64-8720-F267E738991A}"/>
    <dgm:cxn modelId="{EE2DBF07-604A-D24F-94B4-E6470FD6284E}" type="presOf" srcId="{76D9E469-636A-4566-9CC8-0DCBC4AF5B71}" destId="{29E1BCAC-B334-C34E-A5E6-49A5A8E0557E}" srcOrd="0" destOrd="0" presId="urn:microsoft.com/office/officeart/2005/8/layout/process4"/>
    <dgm:cxn modelId="{F9FE3B0E-B150-4C5D-855B-CC2A185CD7DD}" srcId="{B047537E-B895-4188-A3AD-4609EC37B926}" destId="{85009BF3-737B-429A-8564-96D1A87DBEF2}" srcOrd="6" destOrd="0" parTransId="{CCF49468-AE92-48BF-8C3A-EF53A3112759}" sibTransId="{5C717211-BB4B-4E3B-8460-085EF3FED90B}"/>
    <dgm:cxn modelId="{BA46D023-6762-5A49-993E-B6A2DCE78776}" type="presOf" srcId="{BB52B38B-B644-44AB-8E4D-40DEAC4D0AE5}" destId="{39B2DCCC-06B2-9147-B85C-251B0B85C69F}" srcOrd="0" destOrd="0" presId="urn:microsoft.com/office/officeart/2005/8/layout/process4"/>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51EBDC3C-A397-0842-BE1F-5F92696BDD4D}" type="presOf" srcId="{72DF348B-B49A-46EE-9AB5-BA467B2FD168}" destId="{EE233DE5-6285-E84F-9380-108FFBF0714E}"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1CD79896-D891-4DB8-BEE1-D423D4B25A9D}" srcId="{B047537E-B895-4188-A3AD-4609EC37B926}" destId="{F631BCCC-CD7A-4033-B024-A62D3A56A6A9}" srcOrd="5" destOrd="0" parTransId="{B631AAD2-020B-43E0-8264-A5C0260CE862}" sibTransId="{DED52E25-360B-4A79-BBCD-E0B9256CA483}"/>
    <dgm:cxn modelId="{43E52B9E-0686-4972-81F4-56E2B48E4CE0}" srcId="{B047537E-B895-4188-A3AD-4609EC37B926}" destId="{72DF348B-B49A-46EE-9AB5-BA467B2FD168}" srcOrd="0" destOrd="0" parTransId="{6E130F9B-CF24-4AD2-91FA-EC29D012A47B}" sibTransId="{5460E883-3BDD-4D91-B6E9-AAAA93A9645E}"/>
    <dgm:cxn modelId="{CC3070B5-B0B7-4CE7-A225-7C40DF2608DB}" srcId="{B047537E-B895-4188-A3AD-4609EC37B926}" destId="{083528E5-8CF2-4CB7-9330-62299E1BF5BD}" srcOrd="1"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7A939CD7-8F91-4A4C-A637-D8A2E6E849B6}" srcId="{B047537E-B895-4188-A3AD-4609EC37B926}" destId="{BB52B38B-B644-44AB-8E4D-40DEAC4D0AE5}" srcOrd="3" destOrd="0" parTransId="{F8448BD0-ADA1-4164-A1A1-881A3D5C8DDC}" sibTransId="{72145062-1E5E-4264-ADD4-066ECE988A2D}"/>
    <dgm:cxn modelId="{39D6E4EF-E44E-F94B-A8B6-EB547174FBCE}" type="presOf" srcId="{F631BCCC-CD7A-4033-B024-A62D3A56A6A9}" destId="{9DF7DD93-9B2D-7D40-B5BD-FD18D8C204C3}" srcOrd="0" destOrd="0" presId="urn:microsoft.com/office/officeart/2005/8/layout/process4"/>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E71E5B72-DF18-814C-BFF8-E7A332252334}" type="presParOf" srcId="{E301901C-B566-AB49-8288-B45069D09AC2}" destId="{252BD51A-5D53-4F4F-B6E8-AF685FE869A1}" srcOrd="1" destOrd="0" presId="urn:microsoft.com/office/officeart/2005/8/layout/process4"/>
    <dgm:cxn modelId="{075618DF-C79A-0E4F-B084-59E25A7D463E}" type="presParOf" srcId="{E301901C-B566-AB49-8288-B45069D09AC2}" destId="{B486EA86-5BE1-4B4B-B577-72487DC4E90A}" srcOrd="2" destOrd="0" presId="urn:microsoft.com/office/officeart/2005/8/layout/process4"/>
    <dgm:cxn modelId="{540E56E6-6F56-4C45-A251-A71180B1CADD}" type="presParOf" srcId="{B486EA86-5BE1-4B4B-B577-72487DC4E90A}" destId="{9DF7DD93-9B2D-7D40-B5BD-FD18D8C204C3}" srcOrd="0" destOrd="0" presId="urn:microsoft.com/office/officeart/2005/8/layout/process4"/>
    <dgm:cxn modelId="{3F43543E-94C7-064A-9570-DE10006337D7}" type="presParOf" srcId="{E301901C-B566-AB49-8288-B45069D09AC2}" destId="{12715B03-AEBF-D044-8F39-7A799E927FF9}" srcOrd="3" destOrd="0" presId="urn:microsoft.com/office/officeart/2005/8/layout/process4"/>
    <dgm:cxn modelId="{F76C9432-EE09-4847-A466-6DA51C6F1A79}" type="presParOf" srcId="{E301901C-B566-AB49-8288-B45069D09AC2}" destId="{8BFEFDA3-A036-5642-86BA-9A102CB79D9A}" srcOrd="4" destOrd="0" presId="urn:microsoft.com/office/officeart/2005/8/layout/process4"/>
    <dgm:cxn modelId="{8FFE8936-CA6D-FD4A-9223-F54E170C7128}" type="presParOf" srcId="{8BFEFDA3-A036-5642-86BA-9A102CB79D9A}" destId="{29E1BCAC-B334-C34E-A5E6-49A5A8E0557E}" srcOrd="0" destOrd="0" presId="urn:microsoft.com/office/officeart/2005/8/layout/process4"/>
    <dgm:cxn modelId="{CCF42767-7CB9-4941-909E-1CA51107C430}" type="presParOf" srcId="{E301901C-B566-AB49-8288-B45069D09AC2}" destId="{C2288D65-3129-3547-8044-EB045D07515D}" srcOrd="5" destOrd="0" presId="urn:microsoft.com/office/officeart/2005/8/layout/process4"/>
    <dgm:cxn modelId="{028A5EB3-AB00-A842-A9FA-87220AA5262D}" type="presParOf" srcId="{E301901C-B566-AB49-8288-B45069D09AC2}" destId="{67A4E3F1-EE70-5546-9DA2-5040979DEE36}" srcOrd="6" destOrd="0" presId="urn:microsoft.com/office/officeart/2005/8/layout/process4"/>
    <dgm:cxn modelId="{D628656E-4BC9-9048-B1D5-D28F42D7F663}" type="presParOf" srcId="{67A4E3F1-EE70-5546-9DA2-5040979DEE36}" destId="{39B2DCCC-06B2-9147-B85C-251B0B85C69F}" srcOrd="0" destOrd="0" presId="urn:microsoft.com/office/officeart/2005/8/layout/process4"/>
    <dgm:cxn modelId="{CA7D2E8C-5E37-9843-9AE6-C8715E2C7E03}" type="presParOf" srcId="{E301901C-B566-AB49-8288-B45069D09AC2}" destId="{6D8D1B1A-A9B2-0D4B-9D50-5C89FA6FD634}" srcOrd="7" destOrd="0" presId="urn:microsoft.com/office/officeart/2005/8/layout/process4"/>
    <dgm:cxn modelId="{7FACEA4C-4214-094B-ADD0-FAE57D1CAB3F}" type="presParOf" srcId="{E301901C-B566-AB49-8288-B45069D09AC2}" destId="{D839C45B-64DE-CA4E-B5A5-751704A175F8}" srcOrd="8"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9" destOrd="0" presId="urn:microsoft.com/office/officeart/2005/8/layout/process4"/>
    <dgm:cxn modelId="{89718830-ABA3-E847-99E2-6672F4C2B512}" type="presParOf" srcId="{E301901C-B566-AB49-8288-B45069D09AC2}" destId="{59790695-90D5-C04D-8EFF-D9D10FCC5996}" srcOrd="10"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 modelId="{07B94342-7FDC-9A49-BDB4-7BF1B6FB8FD6}" type="presParOf" srcId="{E301901C-B566-AB49-8288-B45069D09AC2}" destId="{8C92F5C3-50C9-AE47-9684-CE7C20807B75}" srcOrd="11" destOrd="0" presId="urn:microsoft.com/office/officeart/2005/8/layout/process4"/>
    <dgm:cxn modelId="{F89E5635-559B-E347-9955-B69DC69D863D}" type="presParOf" srcId="{E301901C-B566-AB49-8288-B45069D09AC2}" destId="{85F479F7-62B0-4C46-852B-2915C96F6B86}" srcOrd="12" destOrd="0" presId="urn:microsoft.com/office/officeart/2005/8/layout/process4"/>
    <dgm:cxn modelId="{9A59B421-E193-1B4D-9575-3FB47C42866E}"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083528E5-8CF2-4CB7-9330-62299E1BF5BD}">
      <dgm:prSet phldrT="[Text]" custT="1"/>
      <dgm:spPr>
        <a:solidFill>
          <a:srgbClr val="92278F"/>
        </a:solidFill>
        <a:ln>
          <a:noFill/>
        </a:ln>
      </dgm:spPr>
      <dgm:t>
        <a:bodyPr/>
        <a:lstStyle/>
        <a:p>
          <a:r>
            <a:rPr lang="en-US" sz="1200" dirty="0"/>
            <a:t>Demographics</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200" dirty="0"/>
            <a:t>Financials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F631BCCC-CD7A-4033-B024-A62D3A56A6A9}">
      <dgm:prSet phldrT="[Text]" custT="1"/>
      <dgm:spPr>
        <a:solidFill>
          <a:srgbClr val="004C67"/>
        </a:solidFill>
        <a:ln>
          <a:noFill/>
        </a:ln>
      </dgm:spPr>
      <dgm:t>
        <a:bodyPr/>
        <a:lstStyle/>
        <a:p>
          <a:r>
            <a:rPr lang="en-US" sz="1200" dirty="0"/>
            <a:t>Signature</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200" dirty="0"/>
            <a:t>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4" custLinFactNeighborX="-30556" custLinFactNeighborY="6954"/>
      <dgm:spPr/>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4"/>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2" presStyleCnt="4"/>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3" presStyleCnt="4"/>
      <dgm:spPr/>
    </dgm:pt>
  </dgm:ptLst>
  <dgm:cxnLst>
    <dgm:cxn modelId="{F9FE3B0E-B150-4C5D-855B-CC2A185CD7DD}" srcId="{B047537E-B895-4188-A3AD-4609EC37B926}" destId="{85009BF3-737B-429A-8564-96D1A87DBEF2}" srcOrd="3" destOrd="0" parTransId="{CCF49468-AE92-48BF-8C3A-EF53A3112759}" sibTransId="{5C717211-BB4B-4E3B-8460-085EF3FED90B}"/>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898EDC79-FBC2-457E-B25A-D29CC1EACC6E}" srcId="{B047537E-B895-4188-A3AD-4609EC37B926}" destId="{D5DD64DD-0170-4E90-86FF-312DBE40AA0F}" srcOrd="1" destOrd="0" parTransId="{DF6468C4-3ED8-4299-81D0-9A376E39DEEB}" sibTransId="{45C04D78-E844-4113-8008-9D8FAD7FE47A}"/>
    <dgm:cxn modelId="{1CD79896-D891-4DB8-BEE1-D423D4B25A9D}" srcId="{B047537E-B895-4188-A3AD-4609EC37B926}" destId="{F631BCCC-CD7A-4033-B024-A62D3A56A6A9}" srcOrd="2" destOrd="0" parTransId="{B631AAD2-020B-43E0-8264-A5C0260CE862}" sibTransId="{DED52E25-360B-4A79-BBCD-E0B9256CA483}"/>
    <dgm:cxn modelId="{CC3070B5-B0B7-4CE7-A225-7C40DF2608DB}" srcId="{B047537E-B895-4188-A3AD-4609EC37B926}" destId="{083528E5-8CF2-4CB7-9330-62299E1BF5BD}" srcOrd="0"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39D6E4EF-E44E-F94B-A8B6-EB547174FBCE}" type="presOf" srcId="{F631BCCC-CD7A-4033-B024-A62D3A56A6A9}" destId="{9DF7DD93-9B2D-7D40-B5BD-FD18D8C204C3}" srcOrd="0" destOrd="0" presId="urn:microsoft.com/office/officeart/2005/8/layout/process4"/>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E71E5B72-DF18-814C-BFF8-E7A332252334}" type="presParOf" srcId="{E301901C-B566-AB49-8288-B45069D09AC2}" destId="{252BD51A-5D53-4F4F-B6E8-AF685FE869A1}" srcOrd="1" destOrd="0" presId="urn:microsoft.com/office/officeart/2005/8/layout/process4"/>
    <dgm:cxn modelId="{075618DF-C79A-0E4F-B084-59E25A7D463E}" type="presParOf" srcId="{E301901C-B566-AB49-8288-B45069D09AC2}" destId="{B486EA86-5BE1-4B4B-B577-72487DC4E90A}" srcOrd="2" destOrd="0" presId="urn:microsoft.com/office/officeart/2005/8/layout/process4"/>
    <dgm:cxn modelId="{540E56E6-6F56-4C45-A251-A71180B1CADD}" type="presParOf" srcId="{B486EA86-5BE1-4B4B-B577-72487DC4E90A}" destId="{9DF7DD93-9B2D-7D40-B5BD-FD18D8C204C3}" srcOrd="0" destOrd="0" presId="urn:microsoft.com/office/officeart/2005/8/layout/process4"/>
    <dgm:cxn modelId="{CA7D2E8C-5E37-9843-9AE6-C8715E2C7E03}" type="presParOf" srcId="{E301901C-B566-AB49-8288-B45069D09AC2}" destId="{6D8D1B1A-A9B2-0D4B-9D50-5C89FA6FD634}" srcOrd="3" destOrd="0" presId="urn:microsoft.com/office/officeart/2005/8/layout/process4"/>
    <dgm:cxn modelId="{7FACEA4C-4214-094B-ADD0-FAE57D1CAB3F}" type="presParOf" srcId="{E301901C-B566-AB49-8288-B45069D09AC2}" destId="{D839C45B-64DE-CA4E-B5A5-751704A175F8}" srcOrd="4"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5" destOrd="0" presId="urn:microsoft.com/office/officeart/2005/8/layout/process4"/>
    <dgm:cxn modelId="{89718830-ABA3-E847-99E2-6672F4C2B512}" type="presParOf" srcId="{E301901C-B566-AB49-8288-B45069D09AC2}" destId="{59790695-90D5-C04D-8EFF-D9D10FCC5996}" srcOrd="6"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04149-1E87-460D-84EA-FB6A54A6C7F9}" type="doc">
      <dgm:prSet loTypeId="urn:microsoft.com/office/officeart/2005/8/layout/vList2" loCatId="process" qsTypeId="urn:microsoft.com/office/officeart/2005/8/quickstyle/simple1" qsCatId="simple" csTypeId="urn:microsoft.com/office/officeart/2005/8/colors/colorful1" csCatId="colorful" phldr="1"/>
      <dgm:spPr/>
      <dgm:t>
        <a:bodyPr/>
        <a:lstStyle/>
        <a:p>
          <a:endParaRPr lang="en-US"/>
        </a:p>
      </dgm:t>
    </dgm:pt>
    <dgm:pt modelId="{040244D5-8208-438C-91B5-D1F6BF78B0C0}">
      <dgm:prSet phldrT="[Text]" custT="1"/>
      <dgm:spPr>
        <a:solidFill>
          <a:srgbClr val="92278F"/>
        </a:solidFill>
        <a:ln>
          <a:noFill/>
        </a:ln>
      </dgm:spPr>
      <dgm:t>
        <a:bodyPr/>
        <a:lstStyle/>
        <a:p>
          <a:r>
            <a:rPr lang="en-US" sz="2400" dirty="0">
              <a:solidFill>
                <a:srgbClr val="FFFFFF"/>
              </a:solidFill>
            </a:rPr>
            <a:t>In a few days an email will be sent to the student regarding the processing of their FAFSA and their FAFSA Submission Summary.</a:t>
          </a:r>
        </a:p>
      </dgm:t>
    </dgm:pt>
    <dgm:pt modelId="{10254959-D33F-40B3-A4C1-DD0BEB47743E}" type="parTrans" cxnId="{C186DD48-3EC4-459E-8A47-241F9A397A51}">
      <dgm:prSet/>
      <dgm:spPr/>
      <dgm:t>
        <a:bodyPr/>
        <a:lstStyle/>
        <a:p>
          <a:endParaRPr lang="en-US"/>
        </a:p>
      </dgm:t>
    </dgm:pt>
    <dgm:pt modelId="{22981242-20F6-480F-8328-C9469913E2A9}" type="sibTrans" cxnId="{C186DD48-3EC4-459E-8A47-241F9A397A51}">
      <dgm:prSet/>
      <dgm:spPr/>
      <dgm:t>
        <a:bodyPr/>
        <a:lstStyle/>
        <a:p>
          <a:endParaRPr lang="en-US"/>
        </a:p>
      </dgm:t>
    </dgm:pt>
    <dgm:pt modelId="{CC4237CB-5972-4DB3-BA74-52E3D525DD4E}">
      <dgm:prSet custT="1"/>
      <dgm:spPr>
        <a:solidFill>
          <a:srgbClr val="41762C"/>
        </a:solidFill>
        <a:ln>
          <a:noFill/>
        </a:ln>
      </dgm:spPr>
      <dgm:t>
        <a:bodyPr/>
        <a:lstStyle/>
        <a:p>
          <a:r>
            <a:rPr lang="en-US" sz="2400" b="0" dirty="0">
              <a:solidFill>
                <a:srgbClr val="FFFFFF"/>
              </a:solidFill>
            </a:rPr>
            <a:t>Students should monitor the email account provided on the FAFSA and respond to requests from Federal Student Aid, PHEAA and the colleges</a:t>
          </a:r>
          <a:r>
            <a:rPr lang="en-US" sz="2000" b="1" dirty="0">
              <a:solidFill>
                <a:srgbClr val="FFFFFF"/>
              </a:solidFill>
            </a:rPr>
            <a:t>.</a:t>
          </a:r>
        </a:p>
      </dgm:t>
    </dgm:pt>
    <dgm:pt modelId="{4FC922BA-C8AC-4189-9EB5-ADDCB74C9FFB}" type="parTrans" cxnId="{A56DE0DB-584C-44F4-8D7D-68CDEAD94ED4}">
      <dgm:prSet/>
      <dgm:spPr/>
      <dgm:t>
        <a:bodyPr/>
        <a:lstStyle/>
        <a:p>
          <a:endParaRPr lang="en-US"/>
        </a:p>
      </dgm:t>
    </dgm:pt>
    <dgm:pt modelId="{2256636F-6B70-4F86-A743-DC29A8546F06}" type="sibTrans" cxnId="{A56DE0DB-584C-44F4-8D7D-68CDEAD94ED4}">
      <dgm:prSet/>
      <dgm:spPr/>
      <dgm:t>
        <a:bodyPr/>
        <a:lstStyle/>
        <a:p>
          <a:endParaRPr lang="en-US"/>
        </a:p>
      </dgm:t>
    </dgm:pt>
    <dgm:pt modelId="{4DB36DA3-B71D-4F05-948B-047FCDD4B111}">
      <dgm:prSet phldrT="[Text]" custT="1"/>
      <dgm:spPr>
        <a:solidFill>
          <a:srgbClr val="007299"/>
        </a:solidFill>
        <a:ln>
          <a:noFill/>
        </a:ln>
      </dgm:spPr>
      <dgm:t>
        <a:bodyPr/>
        <a:lstStyle/>
        <a:p>
          <a:r>
            <a:rPr lang="en-US" sz="2400" dirty="0">
              <a:solidFill>
                <a:schemeClr val="bg1"/>
              </a:solidFill>
            </a:rPr>
            <a:t>Information will be shared with PHEAA and all college choices.</a:t>
          </a:r>
        </a:p>
      </dgm:t>
    </dgm:pt>
    <dgm:pt modelId="{B44AF198-3A6C-47E7-BF2B-A3D0950B8FDC}" type="sibTrans" cxnId="{9FC2D4BA-DC31-4DB5-B8E7-EAE1F74314DB}">
      <dgm:prSet/>
      <dgm:spPr/>
      <dgm:t>
        <a:bodyPr/>
        <a:lstStyle/>
        <a:p>
          <a:endParaRPr lang="en-US"/>
        </a:p>
      </dgm:t>
    </dgm:pt>
    <dgm:pt modelId="{90BE9156-0164-48DE-A956-23E150F79BBC}" type="parTrans" cxnId="{9FC2D4BA-DC31-4DB5-B8E7-EAE1F74314DB}">
      <dgm:prSet/>
      <dgm:spPr/>
      <dgm:t>
        <a:bodyPr/>
        <a:lstStyle/>
        <a:p>
          <a:endParaRPr lang="en-US"/>
        </a:p>
      </dgm:t>
    </dgm:pt>
    <dgm:pt modelId="{8447C64B-0253-374D-B904-70B12C477412}" type="pres">
      <dgm:prSet presAssocID="{CE804149-1E87-460D-84EA-FB6A54A6C7F9}" presName="linear" presStyleCnt="0">
        <dgm:presLayoutVars>
          <dgm:animLvl val="lvl"/>
          <dgm:resizeHandles val="exact"/>
        </dgm:presLayoutVars>
      </dgm:prSet>
      <dgm:spPr/>
    </dgm:pt>
    <dgm:pt modelId="{652E9AD0-E59D-F544-9BBE-AA5DC4969C8B}" type="pres">
      <dgm:prSet presAssocID="{4DB36DA3-B71D-4F05-948B-047FCDD4B111}" presName="parentText" presStyleLbl="node1" presStyleIdx="0" presStyleCnt="3">
        <dgm:presLayoutVars>
          <dgm:chMax val="0"/>
          <dgm:bulletEnabled val="1"/>
        </dgm:presLayoutVars>
      </dgm:prSet>
      <dgm:spPr/>
    </dgm:pt>
    <dgm:pt modelId="{4B6A30CC-576F-E244-AD72-86ABC1B09AEF}" type="pres">
      <dgm:prSet presAssocID="{B44AF198-3A6C-47E7-BF2B-A3D0950B8FDC}" presName="spacer" presStyleCnt="0"/>
      <dgm:spPr/>
    </dgm:pt>
    <dgm:pt modelId="{7F662F51-E1A6-B349-8B69-7FAC4D42A58E}" type="pres">
      <dgm:prSet presAssocID="{040244D5-8208-438C-91B5-D1F6BF78B0C0}" presName="parentText" presStyleLbl="node1" presStyleIdx="1" presStyleCnt="3">
        <dgm:presLayoutVars>
          <dgm:chMax val="0"/>
          <dgm:bulletEnabled val="1"/>
        </dgm:presLayoutVars>
      </dgm:prSet>
      <dgm:spPr/>
    </dgm:pt>
    <dgm:pt modelId="{DC8E461A-EF73-0340-B2CB-BD5CB66F07BC}" type="pres">
      <dgm:prSet presAssocID="{22981242-20F6-480F-8328-C9469913E2A9}" presName="spacer" presStyleCnt="0"/>
      <dgm:spPr/>
    </dgm:pt>
    <dgm:pt modelId="{20C9E15D-DA07-9C44-A4B6-6B42114C681C}" type="pres">
      <dgm:prSet presAssocID="{CC4237CB-5972-4DB3-BA74-52E3D525DD4E}" presName="parentText" presStyleLbl="node1" presStyleIdx="2" presStyleCnt="3">
        <dgm:presLayoutVars>
          <dgm:chMax val="0"/>
          <dgm:bulletEnabled val="1"/>
        </dgm:presLayoutVars>
      </dgm:prSet>
      <dgm:spPr/>
    </dgm:pt>
  </dgm:ptLst>
  <dgm:cxnLst>
    <dgm:cxn modelId="{32741D18-292B-5F4B-8B25-F123F1B03385}" type="presOf" srcId="{040244D5-8208-438C-91B5-D1F6BF78B0C0}" destId="{7F662F51-E1A6-B349-8B69-7FAC4D42A58E}" srcOrd="0" destOrd="0" presId="urn:microsoft.com/office/officeart/2005/8/layout/vList2"/>
    <dgm:cxn modelId="{B136A15D-91E5-F14E-82EC-085179C8BD0A}" type="presOf" srcId="{CC4237CB-5972-4DB3-BA74-52E3D525DD4E}" destId="{20C9E15D-DA07-9C44-A4B6-6B42114C681C}" srcOrd="0" destOrd="0" presId="urn:microsoft.com/office/officeart/2005/8/layout/vList2"/>
    <dgm:cxn modelId="{C186DD48-3EC4-459E-8A47-241F9A397A51}" srcId="{CE804149-1E87-460D-84EA-FB6A54A6C7F9}" destId="{040244D5-8208-438C-91B5-D1F6BF78B0C0}" srcOrd="1" destOrd="0" parTransId="{10254959-D33F-40B3-A4C1-DD0BEB47743E}" sibTransId="{22981242-20F6-480F-8328-C9469913E2A9}"/>
    <dgm:cxn modelId="{B310C254-033D-A143-97EE-27E935A643BF}" type="presOf" srcId="{4DB36DA3-B71D-4F05-948B-047FCDD4B111}" destId="{652E9AD0-E59D-F544-9BBE-AA5DC4969C8B}" srcOrd="0" destOrd="0" presId="urn:microsoft.com/office/officeart/2005/8/layout/vList2"/>
    <dgm:cxn modelId="{9FC2D4BA-DC31-4DB5-B8E7-EAE1F74314DB}" srcId="{CE804149-1E87-460D-84EA-FB6A54A6C7F9}" destId="{4DB36DA3-B71D-4F05-948B-047FCDD4B111}" srcOrd="0" destOrd="0" parTransId="{90BE9156-0164-48DE-A956-23E150F79BBC}" sibTransId="{B44AF198-3A6C-47E7-BF2B-A3D0950B8FDC}"/>
    <dgm:cxn modelId="{A56DE0DB-584C-44F4-8D7D-68CDEAD94ED4}" srcId="{CE804149-1E87-460D-84EA-FB6A54A6C7F9}" destId="{CC4237CB-5972-4DB3-BA74-52E3D525DD4E}" srcOrd="2" destOrd="0" parTransId="{4FC922BA-C8AC-4189-9EB5-ADDCB74C9FFB}" sibTransId="{2256636F-6B70-4F86-A743-DC29A8546F06}"/>
    <dgm:cxn modelId="{DDD5A3ED-AEFA-7A4B-918E-F984B35FD6B0}" type="presOf" srcId="{CE804149-1E87-460D-84EA-FB6A54A6C7F9}" destId="{8447C64B-0253-374D-B904-70B12C477412}" srcOrd="0" destOrd="0" presId="urn:microsoft.com/office/officeart/2005/8/layout/vList2"/>
    <dgm:cxn modelId="{B24CE79C-63C1-914D-86E1-77D83CE295F3}" type="presParOf" srcId="{8447C64B-0253-374D-B904-70B12C477412}" destId="{652E9AD0-E59D-F544-9BBE-AA5DC4969C8B}" srcOrd="0" destOrd="0" presId="urn:microsoft.com/office/officeart/2005/8/layout/vList2"/>
    <dgm:cxn modelId="{326FD449-2A54-BA4D-AE16-C6B9BEFDE340}" type="presParOf" srcId="{8447C64B-0253-374D-B904-70B12C477412}" destId="{4B6A30CC-576F-E244-AD72-86ABC1B09AEF}" srcOrd="1" destOrd="0" presId="urn:microsoft.com/office/officeart/2005/8/layout/vList2"/>
    <dgm:cxn modelId="{89B28EB6-29E2-FE47-A8C4-981C92A5392E}" type="presParOf" srcId="{8447C64B-0253-374D-B904-70B12C477412}" destId="{7F662F51-E1A6-B349-8B69-7FAC4D42A58E}" srcOrd="2" destOrd="0" presId="urn:microsoft.com/office/officeart/2005/8/layout/vList2"/>
    <dgm:cxn modelId="{EB685FAC-3D2C-BE4C-8FB8-530080D4BDA7}" type="presParOf" srcId="{8447C64B-0253-374D-B904-70B12C477412}" destId="{DC8E461A-EF73-0340-B2CB-BD5CB66F07BC}" srcOrd="3" destOrd="0" presId="urn:microsoft.com/office/officeart/2005/8/layout/vList2"/>
    <dgm:cxn modelId="{B81D9FBC-3C88-EC40-A6C3-E1A9785E14A5}" type="presParOf" srcId="{8447C64B-0253-374D-B904-70B12C477412}" destId="{20C9E15D-DA07-9C44-A4B6-6B42114C68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7F1C-72CE-4F3E-B179-CF660146946D}">
      <dsp:nvSpPr>
        <dsp:cNvPr id="0" name=""/>
        <dsp:cNvSpPr/>
      </dsp:nvSpPr>
      <dsp:spPr>
        <a:xfrm>
          <a:off x="4580" y="1516915"/>
          <a:ext cx="1599307" cy="1919168"/>
        </a:xfrm>
        <a:prstGeom prst="roundRect">
          <a:avLst>
            <a:gd name="adj" fmla="val 5000"/>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chemeClr val="accent4">
                <a:lumMod val="20000"/>
                <a:lumOff val="80000"/>
              </a:schemeClr>
            </a:solidFill>
          </a:endParaRPr>
        </a:p>
      </dsp:txBody>
      <dsp:txXfrm rot="16200000">
        <a:off x="-622347" y="2143844"/>
        <a:ext cx="1573718" cy="319861"/>
      </dsp:txXfrm>
    </dsp:sp>
    <dsp:sp modelId="{F16AD0C3-2CD0-4A4E-8FEB-8A20181739CA}">
      <dsp:nvSpPr>
        <dsp:cNvPr id="0" name=""/>
        <dsp:cNvSpPr/>
      </dsp:nvSpPr>
      <dsp:spPr>
        <a:xfrm>
          <a:off x="324442"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Look for FREE money first</a:t>
          </a:r>
        </a:p>
      </dsp:txBody>
      <dsp:txXfrm>
        <a:off x="324442" y="1516915"/>
        <a:ext cx="1191483" cy="1919168"/>
      </dsp:txXfrm>
    </dsp:sp>
    <dsp:sp modelId="{9DCD1020-47A3-4A6B-9795-8859208FE452}">
      <dsp:nvSpPr>
        <dsp:cNvPr id="0" name=""/>
        <dsp:cNvSpPr/>
      </dsp:nvSpPr>
      <dsp:spPr>
        <a:xfrm>
          <a:off x="1659863" y="1516915"/>
          <a:ext cx="1599307" cy="1919168"/>
        </a:xfrm>
        <a:prstGeom prst="roundRect">
          <a:avLst>
            <a:gd name="adj" fmla="val 5000"/>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C84E1F"/>
            </a:solidFill>
          </a:endParaRPr>
        </a:p>
      </dsp:txBody>
      <dsp:txXfrm rot="16200000">
        <a:off x="1032935" y="2143844"/>
        <a:ext cx="1573718" cy="319861"/>
      </dsp:txXfrm>
    </dsp:sp>
    <dsp:sp modelId="{7E06D85D-2790-4371-ABA1-4486A7E69841}">
      <dsp:nvSpPr>
        <dsp:cNvPr id="0" name=""/>
        <dsp:cNvSpPr/>
      </dsp:nvSpPr>
      <dsp:spPr>
        <a:xfrm rot="5400000">
          <a:off x="1526892" y="2329884"/>
          <a:ext cx="281935" cy="239896"/>
        </a:xfrm>
        <a:prstGeom prst="flowChartExtract">
          <a:avLst/>
        </a:prstGeom>
        <a:solidFill>
          <a:schemeClr val="bg1"/>
        </a:solidFill>
        <a:ln w="12700" cap="flat" cmpd="sng" algn="ctr">
          <a:solidFill>
            <a:srgbClr val="007299"/>
          </a:solidFill>
          <a:prstDash val="solid"/>
          <a:miter lim="800000"/>
        </a:ln>
        <a:effectLst/>
      </dsp:spPr>
      <dsp:style>
        <a:lnRef idx="2">
          <a:scrgbClr r="0" g="0" b="0"/>
        </a:lnRef>
        <a:fillRef idx="1">
          <a:scrgbClr r="0" g="0" b="0"/>
        </a:fillRef>
        <a:effectRef idx="0">
          <a:scrgbClr r="0" g="0" b="0"/>
        </a:effectRef>
        <a:fontRef idx="minor"/>
      </dsp:style>
    </dsp:sp>
    <dsp:sp modelId="{D2114065-7F3E-4672-87F2-F28C534DFD1D}">
      <dsp:nvSpPr>
        <dsp:cNvPr id="0" name=""/>
        <dsp:cNvSpPr/>
      </dsp:nvSpPr>
      <dsp:spPr>
        <a:xfrm>
          <a:off x="1979725"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Know your specific deadlines</a:t>
          </a:r>
        </a:p>
      </dsp:txBody>
      <dsp:txXfrm>
        <a:off x="1979725" y="1516915"/>
        <a:ext cx="1191483" cy="1919168"/>
      </dsp:txXfrm>
    </dsp:sp>
    <dsp:sp modelId="{826E06AA-943A-4B5D-8791-1C38EA1323D2}">
      <dsp:nvSpPr>
        <dsp:cNvPr id="0" name=""/>
        <dsp:cNvSpPr/>
      </dsp:nvSpPr>
      <dsp:spPr>
        <a:xfrm>
          <a:off x="3315146" y="1516915"/>
          <a:ext cx="1599307" cy="1919168"/>
        </a:xfrm>
        <a:prstGeom prst="roundRect">
          <a:avLst>
            <a:gd name="adj" fmla="val 5000"/>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2688218" y="2143844"/>
        <a:ext cx="1573718" cy="319861"/>
      </dsp:txXfrm>
    </dsp:sp>
    <dsp:sp modelId="{79B03D78-7110-427A-BF41-E1A3627E32FA}">
      <dsp:nvSpPr>
        <dsp:cNvPr id="0" name=""/>
        <dsp:cNvSpPr/>
      </dsp:nvSpPr>
      <dsp:spPr>
        <a:xfrm rot="5400000">
          <a:off x="3182175" y="2329884"/>
          <a:ext cx="281935" cy="239896"/>
        </a:xfrm>
        <a:prstGeom prst="flowChartExtract">
          <a:avLst/>
        </a:prstGeom>
        <a:solidFill>
          <a:schemeClr val="lt1">
            <a:hueOff val="0"/>
            <a:satOff val="0"/>
            <a:lumOff val="0"/>
            <a:alphaOff val="0"/>
          </a:schemeClr>
        </a:solidFill>
        <a:ln w="12700" cap="flat" cmpd="sng" algn="ctr">
          <a:solidFill>
            <a:srgbClr val="92278F"/>
          </a:solidFill>
          <a:prstDash val="solid"/>
          <a:miter lim="800000"/>
        </a:ln>
        <a:effectLst/>
      </dsp:spPr>
      <dsp:style>
        <a:lnRef idx="2">
          <a:scrgbClr r="0" g="0" b="0"/>
        </a:lnRef>
        <a:fillRef idx="1">
          <a:scrgbClr r="0" g="0" b="0"/>
        </a:fillRef>
        <a:effectRef idx="0">
          <a:scrgbClr r="0" g="0" b="0"/>
        </a:effectRef>
        <a:fontRef idx="minor"/>
      </dsp:style>
    </dsp:sp>
    <dsp:sp modelId="{02963E2F-8E27-490D-A3C5-BC5F4CB9D19E}">
      <dsp:nvSpPr>
        <dsp:cNvPr id="0" name=""/>
        <dsp:cNvSpPr/>
      </dsp:nvSpPr>
      <dsp:spPr>
        <a:xfrm>
          <a:off x="3635007"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Fill out the FAFSA</a:t>
          </a:r>
        </a:p>
      </dsp:txBody>
      <dsp:txXfrm>
        <a:off x="3635007" y="1516915"/>
        <a:ext cx="1191483" cy="1919168"/>
      </dsp:txXfrm>
    </dsp:sp>
    <dsp:sp modelId="{D7FB5771-AD04-4B16-B3CC-4B592CFBC5B0}">
      <dsp:nvSpPr>
        <dsp:cNvPr id="0" name=""/>
        <dsp:cNvSpPr/>
      </dsp:nvSpPr>
      <dsp:spPr>
        <a:xfrm>
          <a:off x="4970429" y="1516915"/>
          <a:ext cx="1599307" cy="1919168"/>
        </a:xfrm>
        <a:prstGeom prst="roundRect">
          <a:avLst>
            <a:gd name="adj" fmla="val 5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4343500" y="2143844"/>
        <a:ext cx="1573718" cy="319861"/>
      </dsp:txXfrm>
    </dsp:sp>
    <dsp:sp modelId="{6E382471-836E-4D07-B20A-100CA19702A6}">
      <dsp:nvSpPr>
        <dsp:cNvPr id="0" name=""/>
        <dsp:cNvSpPr/>
      </dsp:nvSpPr>
      <dsp:spPr>
        <a:xfrm rot="5400000">
          <a:off x="4837457" y="2329884"/>
          <a:ext cx="281935" cy="239896"/>
        </a:xfrm>
        <a:prstGeom prst="flowChartExtract">
          <a:avLst/>
        </a:prstGeom>
        <a:solidFill>
          <a:schemeClr val="lt1">
            <a:hueOff val="0"/>
            <a:satOff val="0"/>
            <a:lumOff val="0"/>
            <a:alphaOff val="0"/>
          </a:schemeClr>
        </a:solidFill>
        <a:ln w="12700" cap="flat" cmpd="sng" algn="ctr">
          <a:solidFill>
            <a:srgbClr val="41762C"/>
          </a:solidFill>
          <a:prstDash val="solid"/>
          <a:miter lim="800000"/>
        </a:ln>
        <a:effectLst/>
      </dsp:spPr>
      <dsp:style>
        <a:lnRef idx="2">
          <a:scrgbClr r="0" g="0" b="0"/>
        </a:lnRef>
        <a:fillRef idx="1">
          <a:scrgbClr r="0" g="0" b="0"/>
        </a:fillRef>
        <a:effectRef idx="0">
          <a:scrgbClr r="0" g="0" b="0"/>
        </a:effectRef>
        <a:fontRef idx="minor"/>
      </dsp:style>
    </dsp:sp>
    <dsp:sp modelId="{6DDBBB07-39A4-4748-AEF1-17756B3A5CCE}">
      <dsp:nvSpPr>
        <dsp:cNvPr id="0" name=""/>
        <dsp:cNvSpPr/>
      </dsp:nvSpPr>
      <dsp:spPr>
        <a:xfrm>
          <a:off x="5290290"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Compare schools financial aid offers carefully</a:t>
          </a:r>
        </a:p>
      </dsp:txBody>
      <dsp:txXfrm>
        <a:off x="5290290" y="1516915"/>
        <a:ext cx="1191483" cy="1919168"/>
      </dsp:txXfrm>
    </dsp:sp>
    <dsp:sp modelId="{DCF3C3A4-CAB0-459F-9FE9-FB72E8D4FD5D}">
      <dsp:nvSpPr>
        <dsp:cNvPr id="0" name=""/>
        <dsp:cNvSpPr/>
      </dsp:nvSpPr>
      <dsp:spPr>
        <a:xfrm>
          <a:off x="6625712" y="1516915"/>
          <a:ext cx="1599307" cy="1919168"/>
        </a:xfrm>
        <a:prstGeom prst="roundRect">
          <a:avLst>
            <a:gd name="adj" fmla="val 5000"/>
          </a:avLst>
        </a:prstGeom>
        <a:solidFill>
          <a:srgbClr val="B221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5998783" y="2143844"/>
        <a:ext cx="1573718" cy="319861"/>
      </dsp:txXfrm>
    </dsp:sp>
    <dsp:sp modelId="{06D84132-C768-4BF8-B7BC-4BBF051A18E9}">
      <dsp:nvSpPr>
        <dsp:cNvPr id="0" name=""/>
        <dsp:cNvSpPr/>
      </dsp:nvSpPr>
      <dsp:spPr>
        <a:xfrm rot="5400000">
          <a:off x="6492740" y="2329884"/>
          <a:ext cx="281935" cy="239896"/>
        </a:xfrm>
        <a:prstGeom prst="flowChartExtract">
          <a:avLst/>
        </a:prstGeom>
        <a:solidFill>
          <a:schemeClr val="lt1">
            <a:hueOff val="0"/>
            <a:satOff val="0"/>
            <a:lumOff val="0"/>
            <a:alphaOff val="0"/>
          </a:schemeClr>
        </a:solidFill>
        <a:ln w="12700" cap="flat" cmpd="sng" algn="ctr">
          <a:solidFill>
            <a:srgbClr val="FF9900"/>
          </a:solidFill>
          <a:prstDash val="solid"/>
          <a:miter lim="800000"/>
        </a:ln>
        <a:effectLst/>
      </dsp:spPr>
      <dsp:style>
        <a:lnRef idx="2">
          <a:scrgbClr r="0" g="0" b="0"/>
        </a:lnRef>
        <a:fillRef idx="1">
          <a:scrgbClr r="0" g="0" b="0"/>
        </a:fillRef>
        <a:effectRef idx="0">
          <a:scrgbClr r="0" g="0" b="0"/>
        </a:effectRef>
        <a:fontRef idx="minor"/>
      </dsp:style>
    </dsp:sp>
    <dsp:sp modelId="{EDCF73D7-A6B7-4A9B-9135-921CCE6684B3}">
      <dsp:nvSpPr>
        <dsp:cNvPr id="0" name=""/>
        <dsp:cNvSpPr/>
      </dsp:nvSpPr>
      <dsp:spPr>
        <a:xfrm>
          <a:off x="6945573"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Be sure you have the money you need</a:t>
          </a:r>
        </a:p>
      </dsp:txBody>
      <dsp:txXfrm>
        <a:off x="6945573" y="1516915"/>
        <a:ext cx="1191483" cy="191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1308-535F-46F8-B8BF-A53E8747AA42}">
      <dsp:nvSpPr>
        <dsp:cNvPr id="0" name=""/>
        <dsp:cNvSpPr/>
      </dsp:nvSpPr>
      <dsp:spPr>
        <a:xfrm>
          <a:off x="2023872" y="412"/>
          <a:ext cx="2276856" cy="661635"/>
        </a:xfrm>
        <a:prstGeom prst="roundRect">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Social Security Number</a:t>
          </a:r>
        </a:p>
      </dsp:txBody>
      <dsp:txXfrm>
        <a:off x="2056170" y="32710"/>
        <a:ext cx="2212260" cy="597039"/>
      </dsp:txXfrm>
    </dsp:sp>
    <dsp:sp modelId="{C83FF743-DB74-40B2-8994-E2B195D588E9}">
      <dsp:nvSpPr>
        <dsp:cNvPr id="0" name=""/>
        <dsp:cNvSpPr/>
      </dsp:nvSpPr>
      <dsp:spPr>
        <a:xfrm>
          <a:off x="2023872" y="695129"/>
          <a:ext cx="2276856" cy="661635"/>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Username</a:t>
          </a:r>
        </a:p>
      </dsp:txBody>
      <dsp:txXfrm>
        <a:off x="2056170" y="727427"/>
        <a:ext cx="2212260" cy="597039"/>
      </dsp:txXfrm>
    </dsp:sp>
    <dsp:sp modelId="{5ABAE2EC-B456-4F55-840B-A916948DFF98}">
      <dsp:nvSpPr>
        <dsp:cNvPr id="0" name=""/>
        <dsp:cNvSpPr/>
      </dsp:nvSpPr>
      <dsp:spPr>
        <a:xfrm>
          <a:off x="2023872" y="1389846"/>
          <a:ext cx="2276856" cy="661635"/>
        </a:xfrm>
        <a:prstGeom prst="roundRect">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Email Address</a:t>
          </a:r>
        </a:p>
      </dsp:txBody>
      <dsp:txXfrm>
        <a:off x="2056170" y="1422144"/>
        <a:ext cx="2212260" cy="597039"/>
      </dsp:txXfrm>
    </dsp:sp>
    <dsp:sp modelId="{A11E403A-59F4-4CDF-85D2-A5C9F17CA729}">
      <dsp:nvSpPr>
        <dsp:cNvPr id="0" name=""/>
        <dsp:cNvSpPr/>
      </dsp:nvSpPr>
      <dsp:spPr>
        <a:xfrm>
          <a:off x="2023872" y="2084563"/>
          <a:ext cx="2276856" cy="66163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Password</a:t>
          </a:r>
        </a:p>
      </dsp:txBody>
      <dsp:txXfrm>
        <a:off x="2056170" y="2116861"/>
        <a:ext cx="2212260" cy="597039"/>
      </dsp:txXfrm>
    </dsp:sp>
    <dsp:sp modelId="{D01A4EEB-3211-466D-828F-09AB43CFEDBD}">
      <dsp:nvSpPr>
        <dsp:cNvPr id="0" name=""/>
        <dsp:cNvSpPr/>
      </dsp:nvSpPr>
      <dsp:spPr>
        <a:xfrm>
          <a:off x="2023872" y="2779280"/>
          <a:ext cx="2276856" cy="661635"/>
        </a:xfrm>
        <a:prstGeom prst="roundRec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Mobile Phone</a:t>
          </a:r>
        </a:p>
      </dsp:txBody>
      <dsp:txXfrm>
        <a:off x="2056170" y="2811578"/>
        <a:ext cx="2212260" cy="597039"/>
      </dsp:txXfrm>
    </dsp:sp>
    <dsp:sp modelId="{5AE3ACCF-79EC-4C34-B90C-7FE45960D485}">
      <dsp:nvSpPr>
        <dsp:cNvPr id="0" name=""/>
        <dsp:cNvSpPr/>
      </dsp:nvSpPr>
      <dsp:spPr>
        <a:xfrm>
          <a:off x="2023872" y="3473997"/>
          <a:ext cx="2276856" cy="661635"/>
        </a:xfrm>
        <a:prstGeom prst="roundRect">
          <a:avLst/>
        </a:prstGeom>
        <a:solidFill>
          <a:srgbClr val="004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Security Questions</a:t>
          </a:r>
        </a:p>
      </dsp:txBody>
      <dsp:txXfrm>
        <a:off x="2056170" y="3506295"/>
        <a:ext cx="2212260" cy="597039"/>
      </dsp:txXfrm>
    </dsp:sp>
    <dsp:sp modelId="{CA5B7F32-20C6-4A9B-82F9-067DDAC7CFD8}">
      <dsp:nvSpPr>
        <dsp:cNvPr id="0" name=""/>
        <dsp:cNvSpPr/>
      </dsp:nvSpPr>
      <dsp:spPr>
        <a:xfrm>
          <a:off x="2023872" y="4168714"/>
          <a:ext cx="2276856" cy="661635"/>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Enable Two-Step Verification</a:t>
          </a:r>
        </a:p>
      </dsp:txBody>
      <dsp:txXfrm>
        <a:off x="2056170" y="4201012"/>
        <a:ext cx="2212260" cy="597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54C2-676C-4CA3-A9EA-6D95CAF8CBC2}">
      <dsp:nvSpPr>
        <dsp:cNvPr id="0" name=""/>
        <dsp:cNvSpPr/>
      </dsp:nvSpPr>
      <dsp:spPr>
        <a:xfrm>
          <a:off x="1060" y="429381"/>
          <a:ext cx="4135561" cy="2481336"/>
        </a:xfrm>
        <a:prstGeom prst="rect">
          <a:avLst/>
        </a:prstGeom>
        <a:solidFill>
          <a:srgbClr val="007299"/>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Studentaid.gov</a:t>
          </a:r>
        </a:p>
      </dsp:txBody>
      <dsp:txXfrm>
        <a:off x="1060" y="429381"/>
        <a:ext cx="4135561" cy="2481336"/>
      </dsp:txXfrm>
    </dsp:sp>
    <dsp:sp modelId="{5DD566F6-7AA9-4B94-AB1C-A6C37C245F0D}">
      <dsp:nvSpPr>
        <dsp:cNvPr id="0" name=""/>
        <dsp:cNvSpPr/>
      </dsp:nvSpPr>
      <dsp:spPr>
        <a:xfrm>
          <a:off x="4550178" y="429381"/>
          <a:ext cx="4135561" cy="2481336"/>
        </a:xfrm>
        <a:prstGeom prst="rect">
          <a:avLst/>
        </a:prstGeom>
        <a:solidFill>
          <a:srgbClr val="41762C"/>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PDF at studentaid.gov or </a:t>
          </a:r>
        </a:p>
        <a:p>
          <a:pPr marL="0" lvl="0" indent="0" algn="ctr" defTabSz="800100">
            <a:lnSpc>
              <a:spcPct val="90000"/>
            </a:lnSpc>
            <a:spcBef>
              <a:spcPct val="0"/>
            </a:spcBef>
            <a:spcAft>
              <a:spcPct val="35000"/>
            </a:spcAft>
            <a:buNone/>
          </a:pPr>
          <a:r>
            <a:rPr lang="en-US" sz="1800" b="1" kern="1200" dirty="0"/>
            <a:t>1-800-433-3243.</a:t>
          </a:r>
        </a:p>
      </dsp:txBody>
      <dsp:txXfrm>
        <a:off x="4550178" y="429381"/>
        <a:ext cx="4135561" cy="24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326957"/>
          <a:ext cx="2743200" cy="473496"/>
        </a:xfrm>
        <a:prstGeom prst="rect">
          <a:avLst/>
        </a:prstGeom>
        <a:solidFill>
          <a:srgbClr val="E64E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Student Section Complete Confirmation</a:t>
          </a:r>
        </a:p>
      </dsp:txBody>
      <dsp:txXfrm>
        <a:off x="0" y="4326957"/>
        <a:ext cx="2743200" cy="473496"/>
      </dsp:txXfrm>
    </dsp:sp>
    <dsp:sp modelId="{9DF7DD93-9B2D-7D40-B5BD-FD18D8C204C3}">
      <dsp:nvSpPr>
        <dsp:cNvPr id="0" name=""/>
        <dsp:cNvSpPr/>
      </dsp:nvSpPr>
      <dsp:spPr>
        <a:xfrm rot="10800000">
          <a:off x="0" y="3605822"/>
          <a:ext cx="2743200" cy="728237"/>
        </a:xfrm>
        <a:prstGeom prst="upArrowCallout">
          <a:avLst/>
        </a:prstGeom>
        <a:solidFill>
          <a:srgbClr val="004C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Signature</a:t>
          </a:r>
        </a:p>
      </dsp:txBody>
      <dsp:txXfrm rot="10800000">
        <a:off x="0" y="3605822"/>
        <a:ext cx="2743200" cy="473187"/>
      </dsp:txXfrm>
    </dsp:sp>
    <dsp:sp modelId="{29E1BCAC-B334-C34E-A5E6-49A5A8E0557E}">
      <dsp:nvSpPr>
        <dsp:cNvPr id="0" name=""/>
        <dsp:cNvSpPr/>
      </dsp:nvSpPr>
      <dsp:spPr>
        <a:xfrm rot="10800000">
          <a:off x="0" y="2884687"/>
          <a:ext cx="2743200" cy="728237"/>
        </a:xfrm>
        <a:prstGeom prst="upArrowCallou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Invite Parent Contributor</a:t>
          </a:r>
        </a:p>
      </dsp:txBody>
      <dsp:txXfrm rot="10800000">
        <a:off x="0" y="2884687"/>
        <a:ext cx="2743200" cy="473187"/>
      </dsp:txXfrm>
    </dsp:sp>
    <dsp:sp modelId="{39B2DCCC-06B2-9147-B85C-251B0B85C69F}">
      <dsp:nvSpPr>
        <dsp:cNvPr id="0" name=""/>
        <dsp:cNvSpPr/>
      </dsp:nvSpPr>
      <dsp:spPr>
        <a:xfrm rot="10800000">
          <a:off x="0" y="2163551"/>
          <a:ext cx="2743200" cy="728237"/>
        </a:xfrm>
        <a:prstGeom prst="upArrowCallout">
          <a:avLst/>
        </a:prstGeom>
        <a:solidFill>
          <a:srgbClr val="FF99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Colleges</a:t>
          </a:r>
        </a:p>
      </dsp:txBody>
      <dsp:txXfrm rot="10800000">
        <a:off x="0" y="2163551"/>
        <a:ext cx="2743200" cy="473187"/>
      </dsp:txXfrm>
    </dsp:sp>
    <dsp:sp modelId="{4447368D-1B42-E042-9157-DE6E7613B097}">
      <dsp:nvSpPr>
        <dsp:cNvPr id="0" name=""/>
        <dsp:cNvSpPr/>
      </dsp:nvSpPr>
      <dsp:spPr>
        <a:xfrm rot="10800000">
          <a:off x="0" y="1442416"/>
          <a:ext cx="2743200" cy="728237"/>
        </a:xfrm>
        <a:prstGeom prst="upArrowCallou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Financials</a:t>
          </a:r>
        </a:p>
      </dsp:txBody>
      <dsp:txXfrm rot="10800000">
        <a:off x="0" y="1442416"/>
        <a:ext cx="2743200" cy="473187"/>
      </dsp:txXfrm>
    </dsp:sp>
    <dsp:sp modelId="{93BD7799-E4AE-B940-AEF6-63EB63C43F17}">
      <dsp:nvSpPr>
        <dsp:cNvPr id="0" name=""/>
        <dsp:cNvSpPr/>
      </dsp:nvSpPr>
      <dsp:spPr>
        <a:xfrm rot="10800000">
          <a:off x="0" y="721280"/>
          <a:ext cx="2743200" cy="728237"/>
        </a:xfrm>
        <a:prstGeom prst="upArrowCallou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Demographics</a:t>
          </a:r>
        </a:p>
      </dsp:txBody>
      <dsp:txXfrm rot="10800000">
        <a:off x="0" y="721280"/>
        <a:ext cx="2743200" cy="473187"/>
      </dsp:txXfrm>
    </dsp:sp>
    <dsp:sp modelId="{EE233DE5-6285-E84F-9380-108FFBF0714E}">
      <dsp:nvSpPr>
        <dsp:cNvPr id="0" name=""/>
        <dsp:cNvSpPr/>
      </dsp:nvSpPr>
      <dsp:spPr>
        <a:xfrm rot="10800000">
          <a:off x="0" y="145"/>
          <a:ext cx="2743200" cy="728237"/>
        </a:xfrm>
        <a:prstGeom prst="upArrowCallou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Personal Circumstances</a:t>
          </a:r>
        </a:p>
      </dsp:txBody>
      <dsp:txXfrm rot="10800000">
        <a:off x="0" y="145"/>
        <a:ext cx="2743200" cy="473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3939164"/>
          <a:ext cx="2743200" cy="861435"/>
        </a:xfrm>
        <a:prstGeom prst="rect">
          <a:avLst/>
        </a:prstGeom>
        <a:solidFill>
          <a:srgbClr val="E64E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Confirmation</a:t>
          </a:r>
        </a:p>
      </dsp:txBody>
      <dsp:txXfrm>
        <a:off x="0" y="3939164"/>
        <a:ext cx="2743200" cy="861435"/>
      </dsp:txXfrm>
    </dsp:sp>
    <dsp:sp modelId="{9DF7DD93-9B2D-7D40-B5BD-FD18D8C204C3}">
      <dsp:nvSpPr>
        <dsp:cNvPr id="0" name=""/>
        <dsp:cNvSpPr/>
      </dsp:nvSpPr>
      <dsp:spPr>
        <a:xfrm rot="10800000">
          <a:off x="0" y="2625565"/>
          <a:ext cx="2743200" cy="1324888"/>
        </a:xfrm>
        <a:prstGeom prst="upArrowCallout">
          <a:avLst/>
        </a:prstGeom>
        <a:solidFill>
          <a:srgbClr val="004C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Signature</a:t>
          </a:r>
        </a:p>
      </dsp:txBody>
      <dsp:txXfrm rot="10800000">
        <a:off x="0" y="2625565"/>
        <a:ext cx="2743200" cy="860872"/>
      </dsp:txXfrm>
    </dsp:sp>
    <dsp:sp modelId="{4447368D-1B42-E042-9157-DE6E7613B097}">
      <dsp:nvSpPr>
        <dsp:cNvPr id="0" name=""/>
        <dsp:cNvSpPr/>
      </dsp:nvSpPr>
      <dsp:spPr>
        <a:xfrm rot="10800000">
          <a:off x="0" y="1313598"/>
          <a:ext cx="2743200" cy="1324888"/>
        </a:xfrm>
        <a:prstGeom prst="upArrowCallou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Financials</a:t>
          </a:r>
        </a:p>
      </dsp:txBody>
      <dsp:txXfrm rot="10800000">
        <a:off x="0" y="1313598"/>
        <a:ext cx="2743200" cy="860872"/>
      </dsp:txXfrm>
    </dsp:sp>
    <dsp:sp modelId="{93BD7799-E4AE-B940-AEF6-63EB63C43F17}">
      <dsp:nvSpPr>
        <dsp:cNvPr id="0" name=""/>
        <dsp:cNvSpPr/>
      </dsp:nvSpPr>
      <dsp:spPr>
        <a:xfrm rot="10800000">
          <a:off x="0" y="1632"/>
          <a:ext cx="2743200" cy="1324888"/>
        </a:xfrm>
        <a:prstGeom prst="upArrowCallou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Demographics</a:t>
          </a:r>
        </a:p>
      </dsp:txBody>
      <dsp:txXfrm rot="10800000">
        <a:off x="0" y="1632"/>
        <a:ext cx="2743200" cy="860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9AD0-E59D-F544-9BBE-AA5DC4969C8B}">
      <dsp:nvSpPr>
        <dsp:cNvPr id="0" name=""/>
        <dsp:cNvSpPr/>
      </dsp:nvSpPr>
      <dsp:spPr>
        <a:xfrm>
          <a:off x="0" y="40498"/>
          <a:ext cx="8305800" cy="1330875"/>
        </a:xfrm>
        <a:prstGeom prst="roundRec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Information will be shared with PHEAA and all college choices.</a:t>
          </a:r>
        </a:p>
      </dsp:txBody>
      <dsp:txXfrm>
        <a:off x="64968" y="105466"/>
        <a:ext cx="8175864" cy="1200939"/>
      </dsp:txXfrm>
    </dsp:sp>
    <dsp:sp modelId="{7F662F51-E1A6-B349-8B69-7FAC4D42A58E}">
      <dsp:nvSpPr>
        <dsp:cNvPr id="0" name=""/>
        <dsp:cNvSpPr/>
      </dsp:nvSpPr>
      <dsp:spPr>
        <a:xfrm>
          <a:off x="0" y="1558573"/>
          <a:ext cx="8305800" cy="1330875"/>
        </a:xfrm>
        <a:prstGeom prst="roundRec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In a few days an email will be sent to the student regarding the processing of their FAFSA and their FAFSA Submission Summary.</a:t>
          </a:r>
        </a:p>
      </dsp:txBody>
      <dsp:txXfrm>
        <a:off x="64968" y="1623541"/>
        <a:ext cx="8175864" cy="1200939"/>
      </dsp:txXfrm>
    </dsp:sp>
    <dsp:sp modelId="{20C9E15D-DA07-9C44-A4B6-6B42114C681C}">
      <dsp:nvSpPr>
        <dsp:cNvPr id="0" name=""/>
        <dsp:cNvSpPr/>
      </dsp:nvSpPr>
      <dsp:spPr>
        <a:xfrm>
          <a:off x="0" y="3076648"/>
          <a:ext cx="8305800" cy="1330875"/>
        </a:xfrm>
        <a:prstGeom prst="roundRec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FFFFFF"/>
              </a:solidFill>
            </a:rPr>
            <a:t>Students should monitor the email account provided on the FAFSA and respond to requests from Federal Student Aid, PHEAA and the colleges</a:t>
          </a:r>
          <a:r>
            <a:rPr lang="en-US" sz="2000" b="1" kern="1200" dirty="0">
              <a:solidFill>
                <a:srgbClr val="FFFFFF"/>
              </a:solidFill>
            </a:rPr>
            <a:t>.</a:t>
          </a:r>
        </a:p>
      </dsp:txBody>
      <dsp:txXfrm>
        <a:off x="64968" y="3141616"/>
        <a:ext cx="8175864"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1A379-47D6-FF40-895B-C7497A5059D0}" type="datetimeFigureOut">
              <a:rPr lang="en-US" smtClean="0"/>
              <a:t>12/5/2023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231663-328D-6346-876C-55E7300A8286}" type="slidenum">
              <a:rPr lang="en-US" smtClean="0"/>
              <a:t>‹#›</a:t>
            </a:fld>
            <a:endParaRPr lang="en-US" dirty="0"/>
          </a:p>
        </p:txBody>
      </p:sp>
    </p:spTree>
    <p:extLst>
      <p:ext uri="{BB962C8B-B14F-4D97-AF65-F5344CB8AC3E}">
        <p14:creationId xmlns:p14="http://schemas.microsoft.com/office/powerpoint/2010/main" val="105198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A57848-2695-4813-AEC7-BFDFE6F54D75}" type="datetimeFigureOut">
              <a:rPr lang="en-US" smtClean="0"/>
              <a:t>12/5/2023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191128-BACF-4B97-A729-14EA867BE30C}" type="slidenum">
              <a:rPr lang="en-US" smtClean="0"/>
              <a:t>‹#›</a:t>
            </a:fld>
            <a:endParaRPr lang="en-US" dirty="0"/>
          </a:p>
        </p:txBody>
      </p:sp>
    </p:spTree>
    <p:extLst>
      <p:ext uri="{BB962C8B-B14F-4D97-AF65-F5344CB8AC3E}">
        <p14:creationId xmlns:p14="http://schemas.microsoft.com/office/powerpoint/2010/main" val="4123858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a:t>
            </a:fld>
            <a:endParaRPr lang="en-US" dirty="0"/>
          </a:p>
        </p:txBody>
      </p:sp>
    </p:spTree>
    <p:extLst>
      <p:ext uri="{BB962C8B-B14F-4D97-AF65-F5344CB8AC3E}">
        <p14:creationId xmlns:p14="http://schemas.microsoft.com/office/powerpoint/2010/main" val="397974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10</a:t>
            </a:fld>
            <a:endParaRPr lang="en-US" dirty="0"/>
          </a:p>
        </p:txBody>
      </p:sp>
    </p:spTree>
    <p:extLst>
      <p:ext uri="{BB962C8B-B14F-4D97-AF65-F5344CB8AC3E}">
        <p14:creationId xmlns:p14="http://schemas.microsoft.com/office/powerpoint/2010/main" val="316805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11</a:t>
            </a:fld>
            <a:endParaRPr lang="en-US" dirty="0"/>
          </a:p>
        </p:txBody>
      </p:sp>
    </p:spTree>
    <p:extLst>
      <p:ext uri="{BB962C8B-B14F-4D97-AF65-F5344CB8AC3E}">
        <p14:creationId xmlns:p14="http://schemas.microsoft.com/office/powerpoint/2010/main" val="99830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12</a:t>
            </a:fld>
            <a:endParaRPr lang="en-US" dirty="0"/>
          </a:p>
        </p:txBody>
      </p:sp>
    </p:spTree>
    <p:extLst>
      <p:ext uri="{BB962C8B-B14F-4D97-AF65-F5344CB8AC3E}">
        <p14:creationId xmlns:p14="http://schemas.microsoft.com/office/powerpoint/2010/main" val="266676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13</a:t>
            </a:fld>
            <a:endParaRPr lang="en-US" dirty="0"/>
          </a:p>
        </p:txBody>
      </p:sp>
    </p:spTree>
    <p:extLst>
      <p:ext uri="{BB962C8B-B14F-4D97-AF65-F5344CB8AC3E}">
        <p14:creationId xmlns:p14="http://schemas.microsoft.com/office/powerpoint/2010/main" val="197935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14</a:t>
            </a:fld>
            <a:endParaRPr lang="en-US" dirty="0"/>
          </a:p>
        </p:txBody>
      </p:sp>
    </p:spTree>
    <p:extLst>
      <p:ext uri="{BB962C8B-B14F-4D97-AF65-F5344CB8AC3E}">
        <p14:creationId xmlns:p14="http://schemas.microsoft.com/office/powerpoint/2010/main" val="349869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15</a:t>
            </a:fld>
            <a:endParaRPr lang="en-US" dirty="0"/>
          </a:p>
        </p:txBody>
      </p:sp>
    </p:spTree>
    <p:extLst>
      <p:ext uri="{BB962C8B-B14F-4D97-AF65-F5344CB8AC3E}">
        <p14:creationId xmlns:p14="http://schemas.microsoft.com/office/powerpoint/2010/main" val="240379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16</a:t>
            </a:fld>
            <a:endParaRPr lang="en-US" dirty="0"/>
          </a:p>
        </p:txBody>
      </p:sp>
    </p:spTree>
    <p:extLst>
      <p:ext uri="{BB962C8B-B14F-4D97-AF65-F5344CB8AC3E}">
        <p14:creationId xmlns:p14="http://schemas.microsoft.com/office/powerpoint/2010/main" val="38947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17</a:t>
            </a:fld>
            <a:endParaRPr lang="en-US" dirty="0"/>
          </a:p>
        </p:txBody>
      </p:sp>
    </p:spTree>
    <p:extLst>
      <p:ext uri="{BB962C8B-B14F-4D97-AF65-F5344CB8AC3E}">
        <p14:creationId xmlns:p14="http://schemas.microsoft.com/office/powerpoint/2010/main" val="382635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18</a:t>
            </a:fld>
            <a:endParaRPr lang="en-US" dirty="0"/>
          </a:p>
        </p:txBody>
      </p:sp>
    </p:spTree>
    <p:extLst>
      <p:ext uri="{BB962C8B-B14F-4D97-AF65-F5344CB8AC3E}">
        <p14:creationId xmlns:p14="http://schemas.microsoft.com/office/powerpoint/2010/main" val="270698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19</a:t>
            </a:fld>
            <a:endParaRPr lang="en-US" dirty="0"/>
          </a:p>
        </p:txBody>
      </p:sp>
    </p:spTree>
    <p:extLst>
      <p:ext uri="{BB962C8B-B14F-4D97-AF65-F5344CB8AC3E}">
        <p14:creationId xmlns:p14="http://schemas.microsoft.com/office/powerpoint/2010/main" val="281958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a:t>
            </a:fld>
            <a:endParaRPr lang="en-US" dirty="0"/>
          </a:p>
        </p:txBody>
      </p:sp>
    </p:spTree>
    <p:extLst>
      <p:ext uri="{BB962C8B-B14F-4D97-AF65-F5344CB8AC3E}">
        <p14:creationId xmlns:p14="http://schemas.microsoft.com/office/powerpoint/2010/main" val="182792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20</a:t>
            </a:fld>
            <a:endParaRPr lang="en-US" dirty="0"/>
          </a:p>
        </p:txBody>
      </p:sp>
    </p:spTree>
    <p:extLst>
      <p:ext uri="{BB962C8B-B14F-4D97-AF65-F5344CB8AC3E}">
        <p14:creationId xmlns:p14="http://schemas.microsoft.com/office/powerpoint/2010/main" val="333178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21</a:t>
            </a:fld>
            <a:endParaRPr lang="en-US" dirty="0"/>
          </a:p>
        </p:txBody>
      </p:sp>
    </p:spTree>
    <p:extLst>
      <p:ext uri="{BB962C8B-B14F-4D97-AF65-F5344CB8AC3E}">
        <p14:creationId xmlns:p14="http://schemas.microsoft.com/office/powerpoint/2010/main" val="131797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22</a:t>
            </a:fld>
            <a:endParaRPr lang="en-US" dirty="0"/>
          </a:p>
        </p:txBody>
      </p:sp>
    </p:spTree>
    <p:extLst>
      <p:ext uri="{BB962C8B-B14F-4D97-AF65-F5344CB8AC3E}">
        <p14:creationId xmlns:p14="http://schemas.microsoft.com/office/powerpoint/2010/main" val="244131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23</a:t>
            </a:fld>
            <a:endParaRPr lang="en-US" dirty="0"/>
          </a:p>
        </p:txBody>
      </p:sp>
    </p:spTree>
    <p:extLst>
      <p:ext uri="{BB962C8B-B14F-4D97-AF65-F5344CB8AC3E}">
        <p14:creationId xmlns:p14="http://schemas.microsoft.com/office/powerpoint/2010/main" val="65220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24</a:t>
            </a:fld>
            <a:endParaRPr lang="en-US" dirty="0"/>
          </a:p>
        </p:txBody>
      </p:sp>
    </p:spTree>
    <p:extLst>
      <p:ext uri="{BB962C8B-B14F-4D97-AF65-F5344CB8AC3E}">
        <p14:creationId xmlns:p14="http://schemas.microsoft.com/office/powerpoint/2010/main" val="89597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25</a:t>
            </a:fld>
            <a:endParaRPr lang="en-US" dirty="0"/>
          </a:p>
        </p:txBody>
      </p:sp>
    </p:spTree>
    <p:extLst>
      <p:ext uri="{BB962C8B-B14F-4D97-AF65-F5344CB8AC3E}">
        <p14:creationId xmlns:p14="http://schemas.microsoft.com/office/powerpoint/2010/main" val="84376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26</a:t>
            </a:fld>
            <a:endParaRPr lang="en-US" dirty="0"/>
          </a:p>
        </p:txBody>
      </p:sp>
    </p:spTree>
    <p:extLst>
      <p:ext uri="{BB962C8B-B14F-4D97-AF65-F5344CB8AC3E}">
        <p14:creationId xmlns:p14="http://schemas.microsoft.com/office/powerpoint/2010/main" val="202500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27</a:t>
            </a:fld>
            <a:endParaRPr lang="en-US" dirty="0"/>
          </a:p>
        </p:txBody>
      </p:sp>
    </p:spTree>
    <p:extLst>
      <p:ext uri="{BB962C8B-B14F-4D97-AF65-F5344CB8AC3E}">
        <p14:creationId xmlns:p14="http://schemas.microsoft.com/office/powerpoint/2010/main" val="301009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28</a:t>
            </a:fld>
            <a:endParaRPr lang="en-US" dirty="0"/>
          </a:p>
        </p:txBody>
      </p:sp>
    </p:spTree>
    <p:extLst>
      <p:ext uri="{BB962C8B-B14F-4D97-AF65-F5344CB8AC3E}">
        <p14:creationId xmlns:p14="http://schemas.microsoft.com/office/powerpoint/2010/main" val="2076137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29</a:t>
            </a:fld>
            <a:endParaRPr lang="en-US" dirty="0"/>
          </a:p>
        </p:txBody>
      </p:sp>
    </p:spTree>
    <p:extLst>
      <p:ext uri="{BB962C8B-B14F-4D97-AF65-F5344CB8AC3E}">
        <p14:creationId xmlns:p14="http://schemas.microsoft.com/office/powerpoint/2010/main" val="177970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a:t>
            </a:fld>
            <a:endParaRPr lang="en-US" dirty="0"/>
          </a:p>
        </p:txBody>
      </p:sp>
    </p:spTree>
    <p:extLst>
      <p:ext uri="{BB962C8B-B14F-4D97-AF65-F5344CB8AC3E}">
        <p14:creationId xmlns:p14="http://schemas.microsoft.com/office/powerpoint/2010/main" val="297309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30</a:t>
            </a:fld>
            <a:endParaRPr lang="en-US" dirty="0"/>
          </a:p>
        </p:txBody>
      </p:sp>
    </p:spTree>
    <p:extLst>
      <p:ext uri="{BB962C8B-B14F-4D97-AF65-F5344CB8AC3E}">
        <p14:creationId xmlns:p14="http://schemas.microsoft.com/office/powerpoint/2010/main" val="3353516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31</a:t>
            </a:fld>
            <a:endParaRPr lang="en-US" dirty="0"/>
          </a:p>
        </p:txBody>
      </p:sp>
    </p:spTree>
    <p:extLst>
      <p:ext uri="{BB962C8B-B14F-4D97-AF65-F5344CB8AC3E}">
        <p14:creationId xmlns:p14="http://schemas.microsoft.com/office/powerpoint/2010/main" val="74267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32</a:t>
            </a:fld>
            <a:endParaRPr lang="en-US" dirty="0"/>
          </a:p>
        </p:txBody>
      </p:sp>
    </p:spTree>
    <p:extLst>
      <p:ext uri="{BB962C8B-B14F-4D97-AF65-F5344CB8AC3E}">
        <p14:creationId xmlns:p14="http://schemas.microsoft.com/office/powerpoint/2010/main" val="1313123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33</a:t>
            </a:fld>
            <a:endParaRPr lang="en-US" dirty="0"/>
          </a:p>
        </p:txBody>
      </p:sp>
    </p:spTree>
    <p:extLst>
      <p:ext uri="{BB962C8B-B14F-4D97-AF65-F5344CB8AC3E}">
        <p14:creationId xmlns:p14="http://schemas.microsoft.com/office/powerpoint/2010/main" val="2034458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34</a:t>
            </a:fld>
            <a:endParaRPr lang="en-US" dirty="0"/>
          </a:p>
        </p:txBody>
      </p:sp>
    </p:spTree>
    <p:extLst>
      <p:ext uri="{BB962C8B-B14F-4D97-AF65-F5344CB8AC3E}">
        <p14:creationId xmlns:p14="http://schemas.microsoft.com/office/powerpoint/2010/main" val="1392084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35</a:t>
            </a:fld>
            <a:endParaRPr lang="en-US" dirty="0"/>
          </a:p>
        </p:txBody>
      </p:sp>
    </p:spTree>
    <p:extLst>
      <p:ext uri="{BB962C8B-B14F-4D97-AF65-F5344CB8AC3E}">
        <p14:creationId xmlns:p14="http://schemas.microsoft.com/office/powerpoint/2010/main" val="25367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36</a:t>
            </a:fld>
            <a:endParaRPr lang="en-US" dirty="0"/>
          </a:p>
        </p:txBody>
      </p:sp>
    </p:spTree>
    <p:extLst>
      <p:ext uri="{BB962C8B-B14F-4D97-AF65-F5344CB8AC3E}">
        <p14:creationId xmlns:p14="http://schemas.microsoft.com/office/powerpoint/2010/main" val="258967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slide- student (grad and undergrad half time or greater)</a:t>
            </a:r>
          </a:p>
          <a:p>
            <a:endParaRPr lang="en-US" dirty="0"/>
          </a:p>
          <a:p>
            <a:r>
              <a:rPr lang="en-US" dirty="0"/>
              <a:t>Includes the full range of rates, inclusive of parent rates.  Can be used for mixed audiences (parents and students).</a:t>
            </a:r>
          </a:p>
        </p:txBody>
      </p:sp>
      <p:sp>
        <p:nvSpPr>
          <p:cNvPr id="4" name="Slide Number Placeholder 3"/>
          <p:cNvSpPr>
            <a:spLocks noGrp="1"/>
          </p:cNvSpPr>
          <p:nvPr>
            <p:ph type="sldNum" sz="quarter" idx="5"/>
          </p:nvPr>
        </p:nvSpPr>
        <p:spPr/>
        <p:txBody>
          <a:bodyPr/>
          <a:lstStyle/>
          <a:p>
            <a:fld id="{C94071D2-F039-3544-A563-9CED229DC1C3}" type="slidenum">
              <a:rPr lang="en-US" smtClean="0"/>
              <a:t>37</a:t>
            </a:fld>
            <a:endParaRPr lang="en-US"/>
          </a:p>
        </p:txBody>
      </p:sp>
    </p:spTree>
    <p:extLst>
      <p:ext uri="{BB962C8B-B14F-4D97-AF65-F5344CB8AC3E}">
        <p14:creationId xmlns:p14="http://schemas.microsoft.com/office/powerpoint/2010/main" val="328500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38</a:t>
            </a:fld>
            <a:endParaRPr lang="en-US" dirty="0"/>
          </a:p>
        </p:txBody>
      </p:sp>
    </p:spTree>
    <p:extLst>
      <p:ext uri="{BB962C8B-B14F-4D97-AF65-F5344CB8AC3E}">
        <p14:creationId xmlns:p14="http://schemas.microsoft.com/office/powerpoint/2010/main" val="1516813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39</a:t>
            </a:fld>
            <a:endParaRPr lang="en-US" dirty="0"/>
          </a:p>
        </p:txBody>
      </p:sp>
    </p:spTree>
    <p:extLst>
      <p:ext uri="{BB962C8B-B14F-4D97-AF65-F5344CB8AC3E}">
        <p14:creationId xmlns:p14="http://schemas.microsoft.com/office/powerpoint/2010/main" val="22948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4</a:t>
            </a:fld>
            <a:endParaRPr lang="en-US" dirty="0"/>
          </a:p>
        </p:txBody>
      </p:sp>
    </p:spTree>
    <p:extLst>
      <p:ext uri="{BB962C8B-B14F-4D97-AF65-F5344CB8AC3E}">
        <p14:creationId xmlns:p14="http://schemas.microsoft.com/office/powerpoint/2010/main" val="104496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revised by</a:t>
            </a:r>
            <a:r>
              <a:rPr lang="en-US" baseline="0" dirty="0"/>
              <a:t> each Access Partner</a:t>
            </a:r>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40</a:t>
            </a:fld>
            <a:endParaRPr lang="en-US" dirty="0"/>
          </a:p>
        </p:txBody>
      </p:sp>
    </p:spTree>
    <p:extLst>
      <p:ext uri="{BB962C8B-B14F-4D97-AF65-F5344CB8AC3E}">
        <p14:creationId xmlns:p14="http://schemas.microsoft.com/office/powerpoint/2010/main" val="116837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6</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7</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8</a:t>
            </a:fld>
            <a:endParaRPr lang="en-US" dirty="0"/>
          </a:p>
        </p:txBody>
      </p:sp>
    </p:spTree>
    <p:extLst>
      <p:ext uri="{BB962C8B-B14F-4D97-AF65-F5344CB8AC3E}">
        <p14:creationId xmlns:p14="http://schemas.microsoft.com/office/powerpoint/2010/main" val="163421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9</a:t>
            </a:fld>
            <a:endParaRPr lang="en-US" dirty="0"/>
          </a:p>
        </p:txBody>
      </p:sp>
    </p:spTree>
    <p:extLst>
      <p:ext uri="{BB962C8B-B14F-4D97-AF65-F5344CB8AC3E}">
        <p14:creationId xmlns:p14="http://schemas.microsoft.com/office/powerpoint/2010/main" val="124007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5B7-CAD5-4F18-9EFE-6B0F43E9E94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118B79-0BE7-4F74-A967-FC942F769A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5411E5-2961-4133-8D5F-000EC1F24788}"/>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C0D7064-366E-4311-9677-6C36833763B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B5F1BC9-FC50-46A6-8878-A3C6D0784DA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3429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B16-572B-42F3-9FC0-9C2C40E82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6773D-AE97-4B65-983C-ED608B6C0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F73EA-8678-456F-81FE-6B4EBD06EC70}"/>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60F0992-BC81-4905-AEAF-69E98393D2F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2DE0215-A67E-4EEC-8AB7-FEDE7FC31EB8}"/>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094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E2326-CA11-4DAA-BF0B-025F7A87E25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960CC-50FF-44A1-999F-E47F6D5E20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480C-5830-4774-A85A-B679A7FEED08}"/>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8503F56-2C8A-4C37-9527-D51FBC1DA28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D5EC63D-CF36-4F5E-B390-5E58EEF939B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3539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46237"/>
            <a:ext cx="8229600" cy="4449763"/>
          </a:xfrm>
          <a:prstGeom prst="rect">
            <a:avLst/>
          </a:prstGeom>
        </p:spPr>
        <p:txBody>
          <a:bodyPr>
            <a:normAutofit/>
          </a:bodyPr>
          <a:lstStyle>
            <a:lvl1pPr>
              <a:lnSpc>
                <a:spcPct val="100000"/>
              </a:lnSpc>
              <a:spcAft>
                <a:spcPts val="300"/>
              </a:spcAft>
              <a:buClr>
                <a:srgbClr val="398AA2"/>
              </a:buClr>
              <a:defRPr sz="2800">
                <a:latin typeface="+mn-lt"/>
                <a:cs typeface="Arial"/>
              </a:defRPr>
            </a:lvl1pPr>
            <a:lvl2pPr>
              <a:lnSpc>
                <a:spcPct val="100000"/>
              </a:lnSpc>
              <a:spcBef>
                <a:spcPts val="300"/>
              </a:spcBef>
              <a:spcAft>
                <a:spcPts val="300"/>
              </a:spcAft>
              <a:buClr>
                <a:srgbClr val="398AA2"/>
              </a:buClr>
              <a:buFont typeface="Lucida Grande"/>
              <a:buChar char="»"/>
              <a:defRPr sz="2400">
                <a:latin typeface="+mn-lt"/>
                <a:cs typeface="Arial"/>
              </a:defRPr>
            </a:lvl2pPr>
            <a:lvl3pPr>
              <a:lnSpc>
                <a:spcPct val="100000"/>
              </a:lnSpc>
              <a:spcBef>
                <a:spcPts val="300"/>
              </a:spcBef>
              <a:spcAft>
                <a:spcPts val="300"/>
              </a:spcAft>
              <a:buClr>
                <a:srgbClr val="398AA2"/>
              </a:buClr>
              <a:buSzPct val="80000"/>
              <a:buFont typeface="Lucida Grande"/>
              <a:buChar char="◦"/>
              <a:defRPr>
                <a:latin typeface="+mn-lt"/>
                <a:cs typeface="Arial"/>
              </a:defRPr>
            </a:lvl3pPr>
            <a:lvl4pPr>
              <a:lnSpc>
                <a:spcPct val="100000"/>
              </a:lnSpc>
              <a:spcBef>
                <a:spcPts val="300"/>
              </a:spcBef>
              <a:spcAft>
                <a:spcPts val="300"/>
              </a:spcAft>
              <a:buClr>
                <a:srgbClr val="398AA2"/>
              </a:buClr>
              <a:buSzPct val="70000"/>
              <a:buFont typeface="Lucida Grande"/>
              <a:buChar char="►"/>
              <a:defRPr>
                <a:latin typeface="+mn-lt"/>
                <a:cs typeface="Arial"/>
              </a:defRPr>
            </a:lvl4pPr>
            <a:lvl5pPr>
              <a:lnSpc>
                <a:spcPct val="100000"/>
              </a:lnSpc>
              <a:spcBef>
                <a:spcPts val="300"/>
              </a:spcBef>
              <a:spcAft>
                <a:spcPts val="300"/>
              </a:spcAft>
              <a:buClr>
                <a:srgbClr val="398AA2"/>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458200" y="228600"/>
            <a:ext cx="533400" cy="365125"/>
          </a:xfrm>
        </p:spPr>
        <p:txBody>
          <a:bodyPr/>
          <a:lstStyle>
            <a:lvl1pPr algn="r">
              <a:defRPr sz="1400" b="1">
                <a:solidFill>
                  <a:srgbClr val="398AA2"/>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457200" y="228600"/>
            <a:ext cx="8001000" cy="1043711"/>
          </a:xfrm>
          <a:prstGeom prst="rect">
            <a:avLst/>
          </a:prstGeom>
        </p:spPr>
        <p:txBody>
          <a:bodyPr anchor="ctr" anchorCtr="0">
            <a:normAutofit/>
          </a:bodyPr>
          <a:lstStyle>
            <a:lvl1pPr algn="l">
              <a:lnSpc>
                <a:spcPct val="80000"/>
              </a:lnSpc>
              <a:defRPr sz="3400" b="1" baseline="0">
                <a:solidFill>
                  <a:srgbClr val="92278F"/>
                </a:solidFill>
              </a:defRPr>
            </a:lvl1pPr>
          </a:lstStyle>
          <a:p>
            <a:r>
              <a:rPr lang="en-US" dirty="0"/>
              <a:t>Click to edit Master title style</a:t>
            </a:r>
          </a:p>
        </p:txBody>
      </p:sp>
    </p:spTree>
    <p:extLst>
      <p:ext uri="{BB962C8B-B14F-4D97-AF65-F5344CB8AC3E}">
        <p14:creationId xmlns:p14="http://schemas.microsoft.com/office/powerpoint/2010/main" val="2715302466"/>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878542" y="2209801"/>
            <a:ext cx="5577881" cy="2425143"/>
          </a:xfrm>
          <a:prstGeom prst="rect">
            <a:avLst/>
          </a:prstGeom>
        </p:spPr>
      </p:pic>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35609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9373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08510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F2234-27F3-3E4B-826D-8B1AB0BB2731}"/>
              </a:ext>
            </a:extLst>
          </p:cNvPr>
          <p:cNvSpPr/>
          <p:nvPr userDrawn="1"/>
        </p:nvSpPr>
        <p:spPr>
          <a:xfrm>
            <a:off x="-152400" y="2286000"/>
            <a:ext cx="9448800" cy="1295400"/>
          </a:xfrm>
          <a:prstGeom prst="rect">
            <a:avLst/>
          </a:prstGeom>
          <a:solidFill>
            <a:srgbClr val="00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itle 1">
            <a:extLst>
              <a:ext uri="{FF2B5EF4-FFF2-40B4-BE49-F238E27FC236}">
                <a16:creationId xmlns:a16="http://schemas.microsoft.com/office/drawing/2014/main" id="{4AB9F30A-E23D-D24A-9BDC-816E2E02F948}"/>
              </a:ext>
            </a:extLst>
          </p:cNvPr>
          <p:cNvSpPr txBox="1">
            <a:spLocks/>
          </p:cNvSpPr>
          <p:nvPr userDrawn="1"/>
        </p:nvSpPr>
        <p:spPr>
          <a:xfrm>
            <a:off x="304800" y="2362200"/>
            <a:ext cx="8534400" cy="11430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4" name="Text Placeholder 10">
            <a:extLst>
              <a:ext uri="{FF2B5EF4-FFF2-40B4-BE49-F238E27FC236}">
                <a16:creationId xmlns:a16="http://schemas.microsoft.com/office/drawing/2014/main" id="{7B33325C-0FF6-8C4A-80E0-4883D74854E1}"/>
              </a:ext>
            </a:extLst>
          </p:cNvPr>
          <p:cNvSpPr>
            <a:spLocks noGrp="1"/>
          </p:cNvSpPr>
          <p:nvPr>
            <p:ph type="body" sz="quarter" idx="10" hasCustomPrompt="1"/>
          </p:nvPr>
        </p:nvSpPr>
        <p:spPr>
          <a:xfrm>
            <a:off x="304800" y="39624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2994240440"/>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01524"/>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04B-E58C-354A-9CCD-A8E85C8C3262}"/>
              </a:ext>
            </a:extLst>
          </p:cNvPr>
          <p:cNvSpPr>
            <a:spLocks noGrp="1"/>
          </p:cNvSpPr>
          <p:nvPr>
            <p:ph type="ctrTitle"/>
          </p:nvPr>
        </p:nvSpPr>
        <p:spPr>
          <a:xfrm>
            <a:off x="949084" y="1828800"/>
            <a:ext cx="7245832" cy="2105222"/>
          </a:xfrm>
        </p:spPr>
        <p:txBody>
          <a:bodyPr lIns="0" rIns="0" anchor="b">
            <a:normAutofit/>
          </a:bodyPr>
          <a:lstStyle>
            <a:lvl1pPr algn="ctr">
              <a:lnSpc>
                <a:spcPct val="90000"/>
              </a:lnSpc>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1EF56A-AF31-6140-8830-ACD68AC156BD}"/>
              </a:ext>
            </a:extLst>
          </p:cNvPr>
          <p:cNvSpPr>
            <a:spLocks noGrp="1"/>
          </p:cNvSpPr>
          <p:nvPr>
            <p:ph type="subTitle" idx="1" hasCustomPrompt="1"/>
          </p:nvPr>
        </p:nvSpPr>
        <p:spPr>
          <a:xfrm>
            <a:off x="949084" y="4203286"/>
            <a:ext cx="7245832" cy="667512"/>
          </a:xfrm>
        </p:spPr>
        <p:txBody>
          <a:bodyPr lIns="0" tIns="0" rIns="0" anchor="t">
            <a:norm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subheading</a:t>
            </a:r>
          </a:p>
        </p:txBody>
      </p:sp>
      <p:sp>
        <p:nvSpPr>
          <p:cNvPr id="7" name="Text Placeholder 53">
            <a:extLst>
              <a:ext uri="{FF2B5EF4-FFF2-40B4-BE49-F238E27FC236}">
                <a16:creationId xmlns:a16="http://schemas.microsoft.com/office/drawing/2014/main" id="{638C42B4-13AB-E941-B655-318CEE5FECA4}"/>
              </a:ext>
            </a:extLst>
          </p:cNvPr>
          <p:cNvSpPr>
            <a:spLocks noGrp="1"/>
          </p:cNvSpPr>
          <p:nvPr>
            <p:ph type="body" sz="quarter" idx="13" hasCustomPrompt="1"/>
          </p:nvPr>
        </p:nvSpPr>
        <p:spPr>
          <a:xfrm>
            <a:off x="451449" y="5783143"/>
            <a:ext cx="2057400" cy="246891"/>
          </a:xfrm>
        </p:spPr>
        <p:txBody>
          <a:bodyPr lIns="0" tIns="0" rIns="0" bIns="0" anchor="ctr" anchorCtr="0">
            <a:normAutofit/>
          </a:bodyPr>
          <a:lstStyle>
            <a:lvl1pPr marL="0" indent="0" algn="l">
              <a:buNone/>
              <a:defRPr sz="900">
                <a:solidFill>
                  <a:schemeClr val="bg1"/>
                </a:solidFill>
                <a:latin typeface="+mj-lt"/>
              </a:defRPr>
            </a:lvl1pPr>
          </a:lstStyle>
          <a:p>
            <a:pPr lvl="0"/>
            <a:r>
              <a:rPr lang="en-US" dirty="0"/>
              <a:t>Presenter’s Name</a:t>
            </a:r>
          </a:p>
        </p:txBody>
      </p:sp>
      <p:sp>
        <p:nvSpPr>
          <p:cNvPr id="8" name="Text Placeholder 53">
            <a:extLst>
              <a:ext uri="{FF2B5EF4-FFF2-40B4-BE49-F238E27FC236}">
                <a16:creationId xmlns:a16="http://schemas.microsoft.com/office/drawing/2014/main" id="{B08045D7-83C0-1340-A882-A72732039271}"/>
              </a:ext>
            </a:extLst>
          </p:cNvPr>
          <p:cNvSpPr>
            <a:spLocks noGrp="1"/>
          </p:cNvSpPr>
          <p:nvPr>
            <p:ph type="body" sz="quarter" idx="14" hasCustomPrompt="1"/>
          </p:nvPr>
        </p:nvSpPr>
        <p:spPr>
          <a:xfrm>
            <a:off x="451449" y="6030175"/>
            <a:ext cx="2057400" cy="246891"/>
          </a:xfrm>
        </p:spPr>
        <p:txBody>
          <a:bodyPr lIns="0" tIns="0" rIns="0" bIns="0" anchor="ctr" anchorCtr="0">
            <a:normAutofit/>
          </a:bodyPr>
          <a:lstStyle>
            <a:lvl1pPr marL="0" indent="0" algn="l">
              <a:buNone/>
              <a:defRPr sz="900">
                <a:solidFill>
                  <a:schemeClr val="bg1"/>
                </a:solidFill>
              </a:defRPr>
            </a:lvl1pPr>
          </a:lstStyle>
          <a:p>
            <a:pPr lvl="0"/>
            <a:r>
              <a:rPr lang="en-US" dirty="0"/>
              <a:t>Date</a:t>
            </a:r>
          </a:p>
        </p:txBody>
      </p:sp>
    </p:spTree>
    <p:extLst>
      <p:ext uri="{BB962C8B-B14F-4D97-AF65-F5344CB8AC3E}">
        <p14:creationId xmlns:p14="http://schemas.microsoft.com/office/powerpoint/2010/main" val="1620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35E-9D3F-40E6-8BBB-20B56186A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A209F-4076-405C-AFA0-EBCB49231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C9957-FCBB-4433-B0E7-AEB8AFF81F2A}"/>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E99A9D5-5C4A-4C31-8387-14A84EB51540}"/>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8F0D8C1-CBC9-4BFE-8F01-F4DB132FED29}"/>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7562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457200" y="163541"/>
            <a:ext cx="8001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8458200" y="152400"/>
            <a:ext cx="5334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457200" y="1646237"/>
            <a:ext cx="82296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19613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304800" y="381000"/>
            <a:ext cx="4572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304800" y="41148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118329499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EB98-6557-42C7-8074-8EC8B249AD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7B84E6-5805-4DA4-AA31-38E3034C0F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5119F-E095-42EB-9A3C-8F852ED294B2}"/>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0959238-5B84-43EE-A886-FC3C6ED2904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4C25B7-1D9A-4BE9-BEBB-59BE2B5CC9F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4408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F8B4-40C4-42BF-93C7-CCDE9E7C0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40E5B-19B5-4791-8254-B81450790C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94CDE-8E18-4535-B8E2-A1C7A5B48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265DB-B02F-40CA-8663-E27BE2A867E8}"/>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9DEC6D7-54C6-4804-8382-515FAD56322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06FC740-6D69-49D7-BEBC-700D0B3B3290}"/>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5129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26A8-D3C7-48B5-A8AE-D73BC03984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E98D7-93D0-41BB-81F2-C007C2A980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1536E-6275-4325-870A-C0F40C2A62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0A8EC-1C64-4AF2-BFF7-74A14C49891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E7152-5925-4FF9-8372-3C4B299423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ACCF6-8BAE-47E7-95F5-884CA8A31E87}"/>
              </a:ext>
            </a:extLst>
          </p:cNvPr>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7C2BC43-B9AE-4BCF-B3A5-130046CC6272}"/>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76123CB-9F1E-4D87-8CEF-3DA7A22ACBE5}"/>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8274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4849-8CDF-415D-8DFA-A02866AAF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62552-244E-40ED-8416-79DC495F7902}"/>
              </a:ext>
            </a:extLst>
          </p:cNvPr>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4679779-4954-44DA-92B0-BC293A32D8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D1F6B11-148E-4853-A36B-A9DBB72D187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05732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F7CA9-AEF6-42A4-9FE0-200BCAACF213}"/>
              </a:ext>
            </a:extLst>
          </p:cNvPr>
          <p:cNvSpPr>
            <a:spLocks noGrp="1"/>
          </p:cNvSpPr>
          <p:nvPr>
            <p:ph type="dt" sz="half" idx="10"/>
          </p:nvPr>
        </p:nvSpPr>
        <p:spPr/>
        <p:txBody>
          <a:bodyPr/>
          <a:lstStyle/>
          <a:p>
            <a:fld id="{398CB960-B643-4FE2-B181-DE960A3F7A43}" type="datetimeFigureOut">
              <a:rPr lang="en-US" smtClean="0"/>
              <a:t>12/5/2023</a:t>
            </a:fld>
            <a:endParaRPr lang="en-US" dirty="0"/>
          </a:p>
        </p:txBody>
      </p:sp>
      <p:sp>
        <p:nvSpPr>
          <p:cNvPr id="3" name="Footer Placeholder 2">
            <a:extLst>
              <a:ext uri="{FF2B5EF4-FFF2-40B4-BE49-F238E27FC236}">
                <a16:creationId xmlns:a16="http://schemas.microsoft.com/office/drawing/2014/main" id="{FDE20879-3B7C-4789-ADEF-28393000D8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118FFF-F53C-4FA4-BE7C-586466EA564C}"/>
              </a:ext>
            </a:extLst>
          </p:cNvPr>
          <p:cNvSpPr>
            <a:spLocks noGrp="1"/>
          </p:cNvSpPr>
          <p:nvPr>
            <p:ph type="sldNum" sz="quarter" idx="12"/>
          </p:nvPr>
        </p:nvSpPr>
        <p:spPr/>
        <p:txBody>
          <a:bodyPr/>
          <a:lstStyle/>
          <a:p>
            <a:fld id="{6791ADB5-D90B-4AA2-8D5A-7927534CC7E9}" type="slidenum">
              <a:rPr lang="en-US" smtClean="0"/>
              <a:t>‹#›</a:t>
            </a:fld>
            <a:endParaRPr lang="en-US" dirty="0"/>
          </a:p>
        </p:txBody>
      </p:sp>
    </p:spTree>
    <p:extLst>
      <p:ext uri="{BB962C8B-B14F-4D97-AF65-F5344CB8AC3E}">
        <p14:creationId xmlns:p14="http://schemas.microsoft.com/office/powerpoint/2010/main" val="80771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D073-706C-48C3-A95F-DC895DA38E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1F8B64-5542-467E-8A52-BACCA21275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2E66E-B0D6-4BC8-A0ED-17BFBF8381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4DEBB2-AC0A-453A-B611-393291849F2F}"/>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2B94C256-A4EB-4211-94FD-18A7DD9CD84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6F79FDC1-C2F4-41FC-AA38-937FD66EA053}"/>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500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49-4672-4A5A-84BA-CE60E81A7D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7E204E-76BE-40C1-AEC8-47974B1AC6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72FE676-7AEC-4183-A8CF-76F7AD8525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14A913-828D-4CC8-A25E-6C271B3C2D4A}"/>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2C12F4-0E8B-4966-BC3A-F592B895FFC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69D6467-7CA5-491C-B8D1-7E729303ADAF}"/>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80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94AB8-0850-4420-96D6-AD3E155865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B8251-B8C8-427A-9F9A-91BB2D63ED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4D745-D1EE-45A1-A512-38CB2FDF2E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22C3450-176C-449F-9CBF-E7CDD660F1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C58B3DD-9D04-496E-87E2-D0DBEAFBD7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24727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3678" r:id="rId12"/>
    <p:sldLayoutId id="2147483661" r:id="rId13"/>
    <p:sldLayoutId id="2147483688" r:id="rId14"/>
    <p:sldLayoutId id="2147483693" r:id="rId15"/>
    <p:sldLayoutId id="2147483689" r:id="rId16"/>
    <p:sldLayoutId id="2147483691" r:id="rId17"/>
    <p:sldLayoutId id="2147483690" r:id="rId18"/>
    <p:sldLayoutId id="2147483694" r:id="rId19"/>
    <p:sldLayoutId id="2147484106" r:id="rId20"/>
    <p:sldLayoutId id="2147484107" r:id="rId21"/>
  </p:sldLayoutIdLst>
  <p:transition spd="slow">
    <p:wipe dir="r"/>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1.png"/><Relationship Id="rId5" Type="http://schemas.openxmlformats.org/officeDocument/2006/relationships/hyperlink" Target="http://www.pheaa.org/"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2.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tudentaid.gov/fsa-id" TargetMode="External"/><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8.xml"/><Relationship Id="rId7" Type="http://schemas.openxmlformats.org/officeDocument/2006/relationships/diagramQuickStyle" Target="../diagrams/quickStyle3.xml"/><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Layout" Target="../diagrams/layout3.xml"/><Relationship Id="rId11"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5" Type="http://schemas.openxmlformats.org/officeDocument/2006/relationships/diagramData" Target="../diagrams/data3.xml"/><Relationship Id="rId10" Type="http://schemas.openxmlformats.org/officeDocument/2006/relationships/image" Target="../media/image14.png"/><Relationship Id="rId4" Type="http://schemas.openxmlformats.org/officeDocument/2006/relationships/image" Target="../media/image2.jp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svg"/><Relationship Id="rId4" Type="http://schemas.openxmlformats.org/officeDocument/2006/relationships/image" Target="../media/image17.emf"/><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hyperlink" Target="https://www.pheaa.org/funding-opportunities/state-grant-program/forms.shtml?src=mURL" TargetMode="External"/><Relationship Id="rId5" Type="http://schemas.openxmlformats.org/officeDocument/2006/relationships/image" Target="../media/image1.emf"/><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student.collegeboard.org/css-financial-aid-profile" TargetMode="Externa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hyperlink" Target="http://www.pheaa.org/" TargetMode="External"/><Relationship Id="rId5" Type="http://schemas.openxmlformats.org/officeDocument/2006/relationships/image" Target="../media/image1.emf"/><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34.jpe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8.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9.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73D06-7242-41AB-81C7-08107950F405}"/>
              </a:ext>
            </a:extLst>
          </p:cNvPr>
          <p:cNvSpPr>
            <a:spLocks noGrp="1"/>
          </p:cNvSpPr>
          <p:nvPr>
            <p:ph type="body" sz="quarter" idx="10"/>
          </p:nvPr>
        </p:nvSpPr>
        <p:spPr/>
        <p:txBody>
          <a:bodyPr>
            <a:normAutofit fontScale="85000" lnSpcReduction="10000"/>
          </a:bodyPr>
          <a:lstStyle/>
          <a:p>
            <a:r>
              <a:rPr lang="en-US" dirty="0"/>
              <a:t>Take your education to the next level</a:t>
            </a:r>
          </a:p>
        </p:txBody>
      </p:sp>
    </p:spTree>
    <p:extLst>
      <p:ext uri="{BB962C8B-B14F-4D97-AF65-F5344CB8AC3E}">
        <p14:creationId xmlns:p14="http://schemas.microsoft.com/office/powerpoint/2010/main" val="205854862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39740"/>
            <a:ext cx="8229600" cy="1043710"/>
          </a:xfrm>
        </p:spPr>
        <p:txBody>
          <a:bodyPr/>
          <a:lstStyle/>
          <a:p>
            <a:r>
              <a:rPr lang="en-US" dirty="0">
                <a:solidFill>
                  <a:schemeClr val="bg1"/>
                </a:solidFill>
              </a:rPr>
              <a:t>PA State Administered Programs</a:t>
            </a:r>
          </a:p>
        </p:txBody>
      </p:sp>
      <p:sp>
        <p:nvSpPr>
          <p:cNvPr id="4" name="Content Placeholder 2"/>
          <p:cNvSpPr>
            <a:spLocks noGrp="1"/>
          </p:cNvSpPr>
          <p:nvPr>
            <p:ph idx="1"/>
          </p:nvPr>
        </p:nvSpPr>
        <p:spPr>
          <a:xfrm>
            <a:off x="0" y="1447800"/>
            <a:ext cx="9067800" cy="5181599"/>
          </a:xfrm>
        </p:spPr>
        <p:txBody>
          <a:bodyPr>
            <a:normAutofit lnSpcReduction="10000"/>
          </a:bodyPr>
          <a:lstStyle/>
          <a:p>
            <a:pPr>
              <a:lnSpc>
                <a:spcPct val="110000"/>
              </a:lnSpc>
            </a:pPr>
            <a:r>
              <a:rPr lang="en-US" dirty="0"/>
              <a:t>State Work-Study - job related to major</a:t>
            </a:r>
          </a:p>
          <a:p>
            <a:pPr>
              <a:lnSpc>
                <a:spcPct val="110000"/>
              </a:lnSpc>
            </a:pPr>
            <a:r>
              <a:rPr lang="en-US" dirty="0"/>
              <a:t>Blind or Deaf Beneficiary Grant 		</a:t>
            </a:r>
          </a:p>
          <a:p>
            <a:pPr>
              <a:lnSpc>
                <a:spcPct val="110000"/>
              </a:lnSpc>
            </a:pPr>
            <a:r>
              <a:rPr lang="en-US" dirty="0"/>
              <a:t>Educational Assistance Grant (EAP) – National Guard</a:t>
            </a:r>
          </a:p>
          <a:p>
            <a:pPr>
              <a:lnSpc>
                <a:spcPct val="110000"/>
              </a:lnSpc>
            </a:pPr>
            <a:r>
              <a:rPr lang="en-US" dirty="0"/>
              <a:t>PA Military Family Education Program (MFEP)</a:t>
            </a:r>
          </a:p>
          <a:p>
            <a:pPr>
              <a:lnSpc>
                <a:spcPct val="110000"/>
              </a:lnSpc>
            </a:pPr>
            <a:r>
              <a:rPr lang="en-US" dirty="0"/>
              <a:t>Chafee Education and Training Grant – co-administered with the PA Department of Human Services</a:t>
            </a:r>
          </a:p>
          <a:p>
            <a:pPr>
              <a:lnSpc>
                <a:spcPct val="110000"/>
              </a:lnSpc>
            </a:pPr>
            <a:r>
              <a:rPr lang="en-US" dirty="0"/>
              <a:t>Foster Ed Tuition Waiver</a:t>
            </a:r>
          </a:p>
          <a:p>
            <a:pPr>
              <a:lnSpc>
                <a:spcPct val="110000"/>
              </a:lnSpc>
            </a:pPr>
            <a:r>
              <a:rPr lang="en-US" dirty="0"/>
              <a:t>Postsecondary Educational Gratuity Program (PEGP)</a:t>
            </a:r>
          </a:p>
          <a:p>
            <a:pPr>
              <a:lnSpc>
                <a:spcPct val="110000"/>
              </a:lnSpc>
            </a:pPr>
            <a:r>
              <a:rPr lang="en-US" b="1" dirty="0"/>
              <a:t>Partnerships for Access to Higher Education (PATH) </a:t>
            </a:r>
          </a:p>
          <a:p>
            <a:pPr>
              <a:lnSpc>
                <a:spcPct val="110000"/>
              </a:lnSpc>
            </a:pPr>
            <a:r>
              <a:rPr lang="en-US" b="1" dirty="0"/>
              <a:t>Pennsylvania Targeted Industry Program (PA –TIP)</a:t>
            </a:r>
          </a:p>
          <a:p>
            <a:pPr>
              <a:lnSpc>
                <a:spcPct val="110000"/>
              </a:lnSpc>
            </a:pPr>
            <a:r>
              <a:rPr lang="en-US" dirty="0"/>
              <a:t>Ready to Succeed Scholarship (RTSS)</a:t>
            </a:r>
          </a:p>
          <a:p>
            <a:pPr marL="0" indent="0">
              <a:lnSpc>
                <a:spcPct val="110000"/>
              </a:lnSpc>
              <a:buNone/>
            </a:pPr>
            <a:r>
              <a:rPr lang="en-US" dirty="0"/>
              <a:t>For details, visit </a:t>
            </a:r>
            <a:r>
              <a:rPr lang="en-US" b="1" dirty="0">
                <a:hlinkClick r:id="rId5"/>
              </a:rPr>
              <a:t>PHEAA.org</a:t>
            </a:r>
            <a:r>
              <a:rPr lang="en-US" dirty="0"/>
              <a:t>.</a:t>
            </a:r>
          </a:p>
        </p:txBody>
      </p:sp>
      <p:sp>
        <p:nvSpPr>
          <p:cNvPr id="5" name="Oval 4">
            <a:extLst>
              <a:ext uri="{FF2B5EF4-FFF2-40B4-BE49-F238E27FC236}">
                <a16:creationId xmlns:a16="http://schemas.microsoft.com/office/drawing/2014/main" id="{61E9F921-0D36-384E-A5DC-86659D58438E}"/>
              </a:ext>
            </a:extLst>
          </p:cNvPr>
          <p:cNvSpPr/>
          <p:nvPr/>
        </p:nvSpPr>
        <p:spPr>
          <a:xfrm>
            <a:off x="7315200" y="649648"/>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PA Money.png">
            <a:extLst>
              <a:ext uri="{FF2B5EF4-FFF2-40B4-BE49-F238E27FC236}">
                <a16:creationId xmlns:a16="http://schemas.microsoft.com/office/drawing/2014/main" id="{D9EBA321-B5C1-6D41-87E2-DE767A930C2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43800" y="1016752"/>
            <a:ext cx="1182624" cy="1015272"/>
          </a:xfrm>
          <a:prstGeom prst="rect">
            <a:avLst/>
          </a:prstGeom>
        </p:spPr>
      </p:pic>
    </p:spTree>
    <p:extLst>
      <p:ext uri="{BB962C8B-B14F-4D97-AF65-F5344CB8AC3E}">
        <p14:creationId xmlns:p14="http://schemas.microsoft.com/office/powerpoint/2010/main" val="1467934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Financial Aid Made Simple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809593"/>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228600" y="1828801"/>
            <a:ext cx="8686800" cy="1323439"/>
          </a:xfrm>
          <a:prstGeom prst="rect">
            <a:avLst/>
          </a:prstGeom>
          <a:noFill/>
        </p:spPr>
        <p:txBody>
          <a:bodyPr wrap="square" rtlCol="0">
            <a:spAutoFit/>
          </a:bodyPr>
          <a:lstStyle/>
          <a:p>
            <a:r>
              <a:rPr lang="en-US" sz="3200" b="1" dirty="0">
                <a:solidFill>
                  <a:srgbClr val="007299"/>
                </a:solidFill>
              </a:rPr>
              <a:t>5 Steps to Financial Aid</a:t>
            </a:r>
          </a:p>
          <a:p>
            <a:r>
              <a:rPr lang="en-US" sz="3200" b="1" dirty="0">
                <a:solidFill>
                  <a:srgbClr val="34437E"/>
                </a:solidFill>
              </a:rPr>
              <a:t>  </a:t>
            </a:r>
            <a:r>
              <a:rPr lang="en-US" sz="4800" b="1" dirty="0">
                <a:solidFill>
                  <a:schemeClr val="bg1"/>
                </a:solidFill>
              </a:rPr>
              <a:t>a</a:t>
            </a:r>
            <a:r>
              <a:rPr lang="en-US" sz="3200" b="1" dirty="0">
                <a:solidFill>
                  <a:srgbClr val="34437E"/>
                </a:solidFill>
              </a:rPr>
              <a:t> </a:t>
            </a:r>
            <a:r>
              <a:rPr lang="en-US" sz="1600" b="1" dirty="0">
                <a:solidFill>
                  <a:srgbClr val="007299"/>
                </a:solidFill>
              </a:rPr>
              <a:t>Step 1                  Step 2                  Step 3                   Step 4                  Step 5  </a:t>
            </a:r>
          </a:p>
        </p:txBody>
      </p:sp>
    </p:spTree>
    <p:extLst>
      <p:ext uri="{BB962C8B-B14F-4D97-AF65-F5344CB8AC3E}">
        <p14:creationId xmlns:p14="http://schemas.microsoft.com/office/powerpoint/2010/main" val="207810855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Step 1</a:t>
            </a:r>
            <a:r>
              <a:rPr lang="en-US" dirty="0">
                <a:solidFill>
                  <a:srgbClr val="FFC600"/>
                </a:solidFill>
              </a:rPr>
              <a:t>: </a:t>
            </a:r>
            <a:r>
              <a:rPr lang="en-US" dirty="0">
                <a:solidFill>
                  <a:schemeClr val="bg1"/>
                </a:solidFill>
              </a:rPr>
              <a:t>Look For Free Money First</a:t>
            </a:r>
            <a:endParaRPr lang="en-US" b="1" dirty="0">
              <a:solidFill>
                <a:schemeClr val="bg1"/>
              </a:solidFill>
            </a:endParaRPr>
          </a:p>
        </p:txBody>
      </p:sp>
      <p:sp>
        <p:nvSpPr>
          <p:cNvPr id="4" name="Content Placeholder 2"/>
          <p:cNvSpPr>
            <a:spLocks noGrp="1"/>
          </p:cNvSpPr>
          <p:nvPr>
            <p:ph idx="1"/>
          </p:nvPr>
        </p:nvSpPr>
        <p:spPr>
          <a:xfrm>
            <a:off x="0" y="1524000"/>
            <a:ext cx="9144000" cy="5105400"/>
          </a:xfrm>
        </p:spPr>
        <p:txBody>
          <a:bodyPr>
            <a:normAutofit/>
          </a:bodyPr>
          <a:lstStyle/>
          <a:p>
            <a:pPr>
              <a:buFont typeface="Wingdings" panose="05000000000000000000" pitchFamily="2" charset="2"/>
              <a:buChar char="Ø"/>
              <a:defRPr/>
            </a:pPr>
            <a:r>
              <a:rPr lang="en-US" altLang="en-US" sz="2400" b="1" dirty="0">
                <a:solidFill>
                  <a:srgbClr val="0000CC"/>
                </a:solidFill>
              </a:rPr>
              <a:t>National</a:t>
            </a:r>
            <a:endParaRPr lang="en-US" altLang="en-US" sz="1600" dirty="0">
              <a:solidFill>
                <a:schemeClr val="tx1"/>
              </a:solidFill>
            </a:endParaRPr>
          </a:p>
          <a:p>
            <a:pPr lvl="1">
              <a:buFont typeface="Wingdings" panose="05000000000000000000" pitchFamily="2" charset="2"/>
              <a:buChar char="Ø"/>
              <a:defRPr/>
            </a:pPr>
            <a:r>
              <a:rPr lang="en-US" altLang="en-US" sz="2000" dirty="0">
                <a:solidFill>
                  <a:schemeClr val="tx1"/>
                </a:solidFill>
              </a:rPr>
              <a:t>Most found on </a:t>
            </a:r>
            <a:r>
              <a:rPr lang="en-US" altLang="en-US" sz="2000" dirty="0"/>
              <a:t>corporate websites, scholarship databases &amp; HS guidance offices/webpages</a:t>
            </a:r>
            <a:endParaRPr lang="en-US" altLang="en-US" sz="2000" dirty="0">
              <a:solidFill>
                <a:schemeClr val="tx1"/>
              </a:solidFill>
            </a:endParaRPr>
          </a:p>
          <a:p>
            <a:pPr lvl="1">
              <a:buFont typeface="Wingdings" panose="05000000000000000000" pitchFamily="2" charset="2"/>
              <a:buChar char="Ø"/>
              <a:defRPr/>
            </a:pPr>
            <a:r>
              <a:rPr lang="en-US" altLang="en-US" sz="2000" dirty="0"/>
              <a:t>Lots of competition</a:t>
            </a:r>
            <a:r>
              <a:rPr lang="en-US" altLang="en-US" sz="2000" dirty="0">
                <a:solidFill>
                  <a:schemeClr val="tx1"/>
                </a:solidFill>
              </a:rPr>
              <a:t>  </a:t>
            </a:r>
          </a:p>
          <a:p>
            <a:pPr marL="457200" lvl="1"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Local &amp; Regional</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with HS Guidance office/webpage</a:t>
            </a:r>
          </a:p>
          <a:p>
            <a:pPr lvl="2">
              <a:buFont typeface="Wingdings" panose="05000000000000000000" pitchFamily="2" charset="2"/>
              <a:buChar char="Ø"/>
              <a:defRPr/>
            </a:pPr>
            <a:r>
              <a:rPr lang="en-US" altLang="en-US" sz="2000" dirty="0">
                <a:solidFill>
                  <a:schemeClr val="tx1"/>
                </a:solidFill>
              </a:rPr>
              <a:t>Businesses, churches, </a:t>
            </a:r>
            <a:r>
              <a:rPr lang="en-US" altLang="en-US" sz="2000" dirty="0"/>
              <a:t>local foundations</a:t>
            </a:r>
            <a:r>
              <a:rPr lang="en-US" altLang="en-US" sz="2000" dirty="0">
                <a:solidFill>
                  <a:schemeClr val="tx1"/>
                </a:solidFill>
              </a:rPr>
              <a:t>, etc. (stay on the lookout)</a:t>
            </a:r>
          </a:p>
          <a:p>
            <a:pPr lvl="2">
              <a:buFont typeface="Wingdings" panose="05000000000000000000" pitchFamily="2" charset="2"/>
              <a:buChar char="Ø"/>
              <a:defRPr/>
            </a:pPr>
            <a:r>
              <a:rPr lang="en-US" altLang="en-US" sz="2000" dirty="0"/>
              <a:t>Less competition </a:t>
            </a:r>
            <a:endParaRPr lang="en-US" altLang="en-US" sz="2000" dirty="0">
              <a:solidFill>
                <a:schemeClr val="tx1"/>
              </a:solidFill>
            </a:endParaRPr>
          </a:p>
          <a:p>
            <a:pPr marL="914400" lvl="2"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Post-Secondary: </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the school’s financial aid &amp; admissions pages on website</a:t>
            </a:r>
          </a:p>
          <a:p>
            <a:pPr lvl="2">
              <a:buFont typeface="Wingdings" panose="05000000000000000000" pitchFamily="2" charset="2"/>
              <a:buChar char="Ø"/>
              <a:defRPr/>
            </a:pPr>
            <a:r>
              <a:rPr lang="en-US" altLang="en-US" sz="2000" dirty="0"/>
              <a:t>Inquire with financial aid office about scholarships from alumni and endowment funds </a:t>
            </a:r>
            <a:endParaRPr lang="en-US" altLang="en-US" sz="2000" dirty="0">
              <a:solidFill>
                <a:schemeClr val="tx1"/>
              </a:solidFill>
            </a:endParaRPr>
          </a:p>
          <a:p>
            <a:pPr>
              <a:defRPr/>
            </a:pPr>
            <a:endParaRPr lang="en-US" altLang="en-US" dirty="0"/>
          </a:p>
        </p:txBody>
      </p:sp>
    </p:spTree>
    <p:extLst>
      <p:ext uri="{BB962C8B-B14F-4D97-AF65-F5344CB8AC3E}">
        <p14:creationId xmlns:p14="http://schemas.microsoft.com/office/powerpoint/2010/main" val="83776168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628650" y="365127"/>
            <a:ext cx="7886700" cy="930274"/>
          </a:xfrm>
        </p:spPr>
        <p:txBody>
          <a:bodyPr>
            <a:normAutofit fontScale="90000"/>
          </a:bodyPr>
          <a:lstStyle/>
          <a:p>
            <a:pPr>
              <a:lnSpc>
                <a:spcPct val="100000"/>
              </a:lnSpc>
            </a:pPr>
            <a:r>
              <a:rPr lang="en-US" dirty="0">
                <a:solidFill>
                  <a:schemeClr val="bg1"/>
                </a:solidFill>
              </a:rPr>
              <a:t>Scholarship Search</a:t>
            </a:r>
            <a:br>
              <a:rPr lang="en-US" dirty="0"/>
            </a:br>
            <a:r>
              <a:rPr lang="en-US" sz="2700" dirty="0">
                <a:solidFill>
                  <a:schemeClr val="bg1"/>
                </a:solidFill>
              </a:rPr>
              <a:t>Don’t miss out on FREE money!</a:t>
            </a:r>
          </a:p>
        </p:txBody>
      </p:sp>
      <p:sp>
        <p:nvSpPr>
          <p:cNvPr id="2" name="Content Placeholder 1"/>
          <p:cNvSpPr>
            <a:spLocks noGrp="1"/>
          </p:cNvSpPr>
          <p:nvPr>
            <p:ph idx="1"/>
          </p:nvPr>
        </p:nvSpPr>
        <p:spPr>
          <a:xfrm>
            <a:off x="0" y="1447800"/>
            <a:ext cx="5791200" cy="5181600"/>
          </a:xfrm>
        </p:spPr>
        <p:txBody>
          <a:bodyPr>
            <a:normAutofit/>
          </a:bodyPr>
          <a:lstStyle/>
          <a:p>
            <a:pPr>
              <a:defRPr/>
            </a:pPr>
            <a:r>
              <a:rPr lang="en-US" sz="2000" dirty="0">
                <a:solidFill>
                  <a:schemeClr val="tx1"/>
                </a:solidFill>
              </a:rPr>
              <a:t>Start Early and Search Often </a:t>
            </a:r>
            <a:endParaRPr lang="en-US" sz="2000" u="sng" dirty="0">
              <a:solidFill>
                <a:schemeClr val="tx1"/>
              </a:solidFill>
            </a:endParaRPr>
          </a:p>
          <a:p>
            <a:pPr lvl="1">
              <a:defRPr/>
            </a:pPr>
            <a:endParaRPr lang="en-US" sz="800" dirty="0">
              <a:solidFill>
                <a:schemeClr val="tx1"/>
              </a:solidFill>
            </a:endParaRPr>
          </a:p>
          <a:p>
            <a:pPr>
              <a:defRPr/>
            </a:pPr>
            <a:r>
              <a:rPr lang="en-US" sz="2000" dirty="0">
                <a:solidFill>
                  <a:schemeClr val="tx1"/>
                </a:solidFill>
              </a:rPr>
              <a:t>Create an Academic Resume</a:t>
            </a:r>
            <a:r>
              <a:rPr lang="en-US" sz="2400" dirty="0">
                <a:solidFill>
                  <a:schemeClr val="tx1"/>
                </a:solidFill>
              </a:rPr>
              <a:t>:  </a:t>
            </a:r>
          </a:p>
          <a:p>
            <a:pPr lvl="1">
              <a:buFont typeface="Wingdings" panose="05000000000000000000" pitchFamily="2" charset="2"/>
              <a:buChar char="Ø"/>
              <a:defRPr/>
            </a:pPr>
            <a:r>
              <a:rPr lang="en-US" sz="2000" dirty="0">
                <a:solidFill>
                  <a:schemeClr val="tx1"/>
                </a:solidFill>
              </a:rPr>
              <a:t>Academic success </a:t>
            </a:r>
          </a:p>
          <a:p>
            <a:pPr lvl="1">
              <a:buFont typeface="Wingdings" panose="05000000000000000000" pitchFamily="2" charset="2"/>
              <a:buChar char="Ø"/>
              <a:defRPr/>
            </a:pPr>
            <a:r>
              <a:rPr lang="en-US" sz="2000" dirty="0">
                <a:solidFill>
                  <a:schemeClr val="tx1"/>
                </a:solidFill>
              </a:rPr>
              <a:t>Extra Curricular Activities </a:t>
            </a:r>
          </a:p>
          <a:p>
            <a:pPr lvl="1">
              <a:buFont typeface="Wingdings" panose="05000000000000000000" pitchFamily="2" charset="2"/>
              <a:buChar char="Ø"/>
              <a:defRPr/>
            </a:pPr>
            <a:r>
              <a:rPr lang="en-US" sz="2000" dirty="0">
                <a:solidFill>
                  <a:schemeClr val="tx1"/>
                </a:solidFill>
              </a:rPr>
              <a:t>Community Involvement/Volunteerism </a:t>
            </a:r>
          </a:p>
          <a:p>
            <a:pPr marL="457200" lvl="1" indent="0">
              <a:buFontTx/>
              <a:buNone/>
              <a:defRPr/>
            </a:pPr>
            <a:endParaRPr lang="en-US" sz="800" dirty="0"/>
          </a:p>
          <a:p>
            <a:pPr>
              <a:buFont typeface="Arial" panose="020B0604020202020204" pitchFamily="34" charset="0"/>
              <a:buChar char="•"/>
              <a:defRPr/>
            </a:pPr>
            <a:r>
              <a:rPr lang="en-US" sz="2000" dirty="0">
                <a:solidFill>
                  <a:schemeClr val="tx1"/>
                </a:solidFill>
              </a:rPr>
              <a:t>Create an Essay(s</a:t>
            </a:r>
            <a:r>
              <a:rPr lang="en-US" sz="2400" dirty="0">
                <a:solidFill>
                  <a:schemeClr val="tx1"/>
                </a:solidFill>
              </a:rPr>
              <a:t>)- </a:t>
            </a:r>
            <a:r>
              <a:rPr lang="en-US" sz="2000" dirty="0">
                <a:solidFill>
                  <a:schemeClr val="tx1"/>
                </a:solidFill>
              </a:rPr>
              <a:t>Write an essay, free from errors, that can be tweaked based on individual scholarships (be creative)</a:t>
            </a:r>
          </a:p>
          <a:p>
            <a:pPr marL="0" indent="0">
              <a:buNone/>
              <a:defRPr/>
            </a:pPr>
            <a:endParaRPr lang="en-US" sz="800" dirty="0"/>
          </a:p>
          <a:p>
            <a:pPr>
              <a:buFont typeface="Arial" panose="020B0604020202020204" pitchFamily="34" charset="0"/>
              <a:buChar char="•"/>
              <a:defRPr/>
            </a:pPr>
            <a:r>
              <a:rPr lang="en-US" sz="2000" dirty="0">
                <a:solidFill>
                  <a:schemeClr val="tx1"/>
                </a:solidFill>
              </a:rPr>
              <a:t>Secure Letter of Recommendations early</a:t>
            </a:r>
          </a:p>
          <a:p>
            <a:pPr>
              <a:buFont typeface="Arial" panose="020B0604020202020204" pitchFamily="34" charset="0"/>
              <a:buChar char="•"/>
              <a:defRPr/>
            </a:pPr>
            <a:r>
              <a:rPr lang="en-US" sz="2000" b="1" u="sng" dirty="0">
                <a:solidFill>
                  <a:schemeClr val="tx1"/>
                </a:solidFill>
              </a:rPr>
              <a:t>Pay attention to deadlines </a:t>
            </a:r>
            <a:r>
              <a:rPr lang="en-US" sz="2000" b="1" dirty="0">
                <a:solidFill>
                  <a:schemeClr val="tx1"/>
                </a:solidFill>
              </a:rPr>
              <a:t>and understand the terms</a:t>
            </a:r>
            <a:endParaRPr lang="en-US" sz="2000" dirty="0">
              <a:solidFill>
                <a:schemeClr val="tx1"/>
              </a:solidFill>
            </a:endParaRPr>
          </a:p>
          <a:p>
            <a:pPr marL="457200" lvl="1" indent="0">
              <a:buFontTx/>
              <a:buNone/>
              <a:defRPr/>
            </a:pPr>
            <a:endParaRPr lang="en-US" sz="1600" dirty="0"/>
          </a:p>
          <a:p>
            <a:pPr marL="457200" lvl="1" indent="0">
              <a:buFontTx/>
              <a:buNone/>
              <a:defRPr/>
            </a:pPr>
            <a:endParaRPr lang="en-US" sz="1600" dirty="0"/>
          </a:p>
          <a:p>
            <a:pPr marL="0" indent="0">
              <a:buFontTx/>
              <a:buNone/>
              <a:defRPr/>
            </a:pPr>
            <a:endParaRPr lang="en-US" sz="2000" b="1"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defRPr/>
            </a:pPr>
            <a:endParaRPr lang="en-US" dirty="0"/>
          </a:p>
        </p:txBody>
      </p:sp>
      <p:sp>
        <p:nvSpPr>
          <p:cNvPr id="5" name="Rectangle 4"/>
          <p:cNvSpPr/>
          <p:nvPr/>
        </p:nvSpPr>
        <p:spPr>
          <a:xfrm>
            <a:off x="5715000" y="1485899"/>
            <a:ext cx="3352800" cy="5295901"/>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11"/>
          <p:cNvSpPr txBox="1">
            <a:spLocks/>
          </p:cNvSpPr>
          <p:nvPr/>
        </p:nvSpPr>
        <p:spPr>
          <a:xfrm>
            <a:off x="6029207" y="1752600"/>
            <a:ext cx="28956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schemeClr val="bg1"/>
              </a:buClr>
              <a:buFont typeface="Wingdings" charset="2"/>
              <a:buChar char="ü"/>
            </a:pPr>
            <a:r>
              <a:rPr lang="en-US" sz="1400" b="1" dirty="0">
                <a:solidFill>
                  <a:schemeClr val="bg1"/>
                </a:solidFill>
              </a:rPr>
              <a:t>FastWeb.com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EducationPlanner.org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FinAid.org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BigFuture.Collegeboard.org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Scholarshipamerica.org</a:t>
            </a:r>
          </a:p>
        </p:txBody>
      </p:sp>
    </p:spTree>
    <p:extLst>
      <p:ext uri="{BB962C8B-B14F-4D97-AF65-F5344CB8AC3E}">
        <p14:creationId xmlns:p14="http://schemas.microsoft.com/office/powerpoint/2010/main" val="393685958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Step 2</a:t>
            </a:r>
            <a:r>
              <a:rPr lang="en-US" dirty="0">
                <a:solidFill>
                  <a:srgbClr val="FFC600"/>
                </a:solidFill>
              </a:rPr>
              <a:t>: </a:t>
            </a:r>
            <a:r>
              <a:rPr lang="en-US" dirty="0">
                <a:solidFill>
                  <a:schemeClr val="bg1"/>
                </a:solidFill>
              </a:rPr>
              <a:t>Know Your Deadlines</a:t>
            </a:r>
          </a:p>
        </p:txBody>
      </p:sp>
      <p:sp>
        <p:nvSpPr>
          <p:cNvPr id="3" name="Content Placeholder 2"/>
          <p:cNvSpPr>
            <a:spLocks noGrp="1"/>
          </p:cNvSpPr>
          <p:nvPr>
            <p:ph idx="1"/>
          </p:nvPr>
        </p:nvSpPr>
        <p:spPr>
          <a:xfrm>
            <a:off x="228600" y="1646237"/>
            <a:ext cx="8839200" cy="4830763"/>
          </a:xfrm>
        </p:spPr>
        <p:txBody>
          <a:bodyPr/>
          <a:lstStyle/>
          <a:p>
            <a:r>
              <a:rPr lang="en-US" dirty="0"/>
              <a:t>Applications for Admission</a:t>
            </a:r>
          </a:p>
          <a:p>
            <a:r>
              <a:rPr lang="en-US" dirty="0"/>
              <a:t>Deadlines for Scholarships</a:t>
            </a:r>
          </a:p>
          <a:p>
            <a:pPr lvl="1"/>
            <a:r>
              <a:rPr lang="en-US" dirty="0"/>
              <a:t>Institutions, Outside Sources</a:t>
            </a:r>
          </a:p>
          <a:p>
            <a:r>
              <a:rPr lang="en-US" dirty="0"/>
              <a:t>Free Application for Federal Student Aid (FAFSA)</a:t>
            </a:r>
          </a:p>
          <a:p>
            <a:pPr lvl="1"/>
            <a:r>
              <a:rPr lang="en-US" dirty="0"/>
              <a:t>Available October 1 of Senior Year. This year the FAFSA is delayed until December.</a:t>
            </a:r>
          </a:p>
          <a:p>
            <a:pPr lvl="1"/>
            <a:r>
              <a:rPr lang="en-US" dirty="0"/>
              <a:t>Schools have Priority Deadlines</a:t>
            </a:r>
          </a:p>
          <a:p>
            <a:pPr lvl="2"/>
            <a:r>
              <a:rPr lang="en-US" dirty="0"/>
              <a:t>Don’t have to have applied or been accepted to list schools on FAFSA </a:t>
            </a:r>
          </a:p>
          <a:p>
            <a:endParaRPr lang="en-US" dirty="0"/>
          </a:p>
          <a:p>
            <a:pPr lvl="1"/>
            <a:endParaRPr lang="en-US" dirty="0"/>
          </a:p>
        </p:txBody>
      </p:sp>
      <p:sp>
        <p:nvSpPr>
          <p:cNvPr id="4" name="Slide Number Placeholder 3">
            <a:extLst>
              <a:ext uri="{FF2B5EF4-FFF2-40B4-BE49-F238E27FC236}">
                <a16:creationId xmlns:a16="http://schemas.microsoft.com/office/drawing/2014/main" id="{F9CF4A91-23BF-B04D-BC91-BC352381B1BD}"/>
              </a:ext>
            </a:extLst>
          </p:cNvPr>
          <p:cNvSpPr>
            <a:spLocks noGrp="1"/>
          </p:cNvSpPr>
          <p:nvPr>
            <p:ph type="sldNum" sz="quarter" idx="12"/>
          </p:nvPr>
        </p:nvSpPr>
        <p:spPr/>
        <p:txBody>
          <a:bodyPr/>
          <a:lstStyle/>
          <a:p>
            <a:fld id="{3ECAA9F2-51A7-FA4F-B019-4D81CA3B727C}" type="slidenum">
              <a:rPr lang="en-US" smtClean="0"/>
              <a:pPr/>
              <a:t>14</a:t>
            </a:fld>
            <a:endParaRPr lang="en-US" dirty="0"/>
          </a:p>
        </p:txBody>
      </p:sp>
      <p:pic>
        <p:nvPicPr>
          <p:cNvPr id="9" name="Picture 8">
            <a:extLst>
              <a:ext uri="{FF2B5EF4-FFF2-40B4-BE49-F238E27FC236}">
                <a16:creationId xmlns:a16="http://schemas.microsoft.com/office/drawing/2014/main" id="{3A61F154-B300-F64E-A6F6-6AB25836A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
        <p:nvSpPr>
          <p:cNvPr id="6" name="Oval 5">
            <a:extLst>
              <a:ext uri="{FF2B5EF4-FFF2-40B4-BE49-F238E27FC236}">
                <a16:creationId xmlns:a16="http://schemas.microsoft.com/office/drawing/2014/main" id="{B0EB1D3C-EBF3-C946-AC83-E1D26B6DF320}"/>
              </a:ext>
            </a:extLst>
          </p:cNvPr>
          <p:cNvSpPr/>
          <p:nvPr/>
        </p:nvSpPr>
        <p:spPr>
          <a:xfrm>
            <a:off x="7162800" y="6096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Clock &amp; Calendar.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91400" y="891425"/>
            <a:ext cx="1143000" cy="1165975"/>
          </a:xfrm>
          <a:prstGeom prst="rect">
            <a:avLst/>
          </a:prstGeom>
        </p:spPr>
      </p:pic>
    </p:spTree>
    <p:extLst>
      <p:ext uri="{BB962C8B-B14F-4D97-AF65-F5344CB8AC3E}">
        <p14:creationId xmlns:p14="http://schemas.microsoft.com/office/powerpoint/2010/main" val="9413579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PA State Grant Deadlines</a:t>
            </a:r>
          </a:p>
        </p:txBody>
      </p:sp>
      <p:sp>
        <p:nvSpPr>
          <p:cNvPr id="4" name="Content Placeholder 2"/>
          <p:cNvSpPr>
            <a:spLocks noGrp="1"/>
          </p:cNvSpPr>
          <p:nvPr>
            <p:ph idx="1"/>
          </p:nvPr>
        </p:nvSpPr>
        <p:spPr>
          <a:xfrm>
            <a:off x="457200" y="1646237"/>
            <a:ext cx="8229600" cy="3459163"/>
          </a:xfrm>
        </p:spPr>
        <p:txBody>
          <a:bodyPr>
            <a:normAutofit/>
          </a:bodyPr>
          <a:lstStyle/>
          <a:p>
            <a:pPr>
              <a:lnSpc>
                <a:spcPct val="110000"/>
              </a:lnSpc>
            </a:pPr>
            <a:r>
              <a:rPr lang="en-US" b="1" dirty="0">
                <a:solidFill>
                  <a:srgbClr val="007299"/>
                </a:solidFill>
              </a:rPr>
              <a:t>May 1 – </a:t>
            </a:r>
            <a:r>
              <a:rPr lang="en-US" dirty="0"/>
              <a:t>If you plan to enroll in a degree program or a college transferable program at a junior college or other college or university (excludes community colleges)</a:t>
            </a:r>
          </a:p>
          <a:p>
            <a:pPr>
              <a:lnSpc>
                <a:spcPct val="110000"/>
              </a:lnSpc>
            </a:pPr>
            <a:r>
              <a:rPr lang="en-US" b="1" dirty="0">
                <a:solidFill>
                  <a:srgbClr val="007299"/>
                </a:solidFill>
              </a:rPr>
              <a:t>August 1 – </a:t>
            </a:r>
            <a:r>
              <a:rPr lang="en-US" dirty="0"/>
              <a:t>If you plan to enroll in a community college; a business, trade, or technical school; a hospital school of nursing; or a 2-year program that is not transferable to another institution</a:t>
            </a:r>
          </a:p>
          <a:p>
            <a:pPr>
              <a:lnSpc>
                <a:spcPct val="110000"/>
              </a:lnSpc>
            </a:pPr>
            <a:r>
              <a:rPr lang="en-US" dirty="0"/>
              <a:t>This year PHEAA will send an email to the student once the State grant application is ready to be completed.</a:t>
            </a:r>
          </a:p>
        </p:txBody>
      </p:sp>
      <p:sp>
        <p:nvSpPr>
          <p:cNvPr id="2" name="Slide Number Placeholder 1">
            <a:extLst>
              <a:ext uri="{FF2B5EF4-FFF2-40B4-BE49-F238E27FC236}">
                <a16:creationId xmlns:a16="http://schemas.microsoft.com/office/drawing/2014/main" id="{5468B72F-D246-9B4B-89E1-1F9AC9A5A1E9}"/>
              </a:ext>
            </a:extLst>
          </p:cNvPr>
          <p:cNvSpPr>
            <a:spLocks noGrp="1"/>
          </p:cNvSpPr>
          <p:nvPr>
            <p:ph type="sldNum" sz="quarter" idx="12"/>
          </p:nvPr>
        </p:nvSpPr>
        <p:spPr/>
        <p:txBody>
          <a:bodyPr/>
          <a:lstStyle/>
          <a:p>
            <a:fld id="{3ECAA9F2-51A7-FA4F-B019-4D81CA3B727C}" type="slidenum">
              <a:rPr lang="en-US" smtClean="0"/>
              <a:pPr/>
              <a:t>15</a:t>
            </a:fld>
            <a:endParaRPr lang="en-US" dirty="0"/>
          </a:p>
        </p:txBody>
      </p:sp>
      <p:pic>
        <p:nvPicPr>
          <p:cNvPr id="5" name="Picture 4">
            <a:extLst>
              <a:ext uri="{FF2B5EF4-FFF2-40B4-BE49-F238E27FC236}">
                <a16:creationId xmlns:a16="http://schemas.microsoft.com/office/drawing/2014/main" id="{2B1B49EE-AB6A-2B4B-B7D0-6C8F811F2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Tree>
    <p:extLst>
      <p:ext uri="{BB962C8B-B14F-4D97-AF65-F5344CB8AC3E}">
        <p14:creationId xmlns:p14="http://schemas.microsoft.com/office/powerpoint/2010/main" val="215897874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04800" y="239740"/>
            <a:ext cx="8610600" cy="1043710"/>
          </a:xfrm>
        </p:spPr>
        <p:txBody>
          <a:bodyPr>
            <a:normAutofit/>
          </a:bodyPr>
          <a:lstStyle/>
          <a:p>
            <a:pPr algn="ctr"/>
            <a:r>
              <a:rPr lang="en-US" dirty="0">
                <a:solidFill>
                  <a:schemeClr val="bg1"/>
                </a:solidFill>
              </a:rPr>
              <a:t>Free Application for Federal Student Aid: FAFSA</a:t>
            </a:r>
          </a:p>
        </p:txBody>
      </p:sp>
      <p:sp>
        <p:nvSpPr>
          <p:cNvPr id="7" name="Rectangle 6"/>
          <p:cNvSpPr/>
          <p:nvPr/>
        </p:nvSpPr>
        <p:spPr>
          <a:xfrm>
            <a:off x="0" y="1295400"/>
            <a:ext cx="9144000" cy="2185214"/>
          </a:xfrm>
          <a:prstGeom prst="rect">
            <a:avLst/>
          </a:prstGeom>
        </p:spPr>
        <p:txBody>
          <a:bodyPr wrap="square">
            <a:spAutoFit/>
          </a:bodyPr>
          <a:lstStyle/>
          <a:p>
            <a:endParaRPr lang="en-US" sz="800" b="1" dirty="0">
              <a:solidFill>
                <a:prstClr val="black"/>
              </a:solidFill>
            </a:endParaRPr>
          </a:p>
          <a:p>
            <a:pPr>
              <a:defRPr/>
            </a:pPr>
            <a:r>
              <a:rPr lang="en-US" sz="2000" u="sng" dirty="0"/>
              <a:t>All</a:t>
            </a:r>
            <a:r>
              <a:rPr lang="en-US" sz="2000" dirty="0"/>
              <a:t> students who wish to be considered for financial aid must complete the form. </a:t>
            </a:r>
          </a:p>
          <a:p>
            <a:pPr>
              <a:defRPr/>
            </a:pPr>
            <a:endParaRPr lang="en-US" sz="1400" dirty="0"/>
          </a:p>
          <a:p>
            <a:pPr marL="342900" lvl="0" indent="-342900">
              <a:buFont typeface="Arial" panose="020B0604020202020204" pitchFamily="34" charset="0"/>
              <a:buChar char="•"/>
              <a:defRPr/>
            </a:pPr>
            <a:r>
              <a:rPr lang="en-US" sz="2000" dirty="0">
                <a:solidFill>
                  <a:prstClr val="black"/>
                </a:solidFill>
              </a:rPr>
              <a:t>Complete the correct FAFSA (2024-2025 AY)</a:t>
            </a:r>
          </a:p>
          <a:p>
            <a:pPr marL="342900" lvl="0" indent="-342900">
              <a:buFont typeface="Arial" panose="020B0604020202020204" pitchFamily="34" charset="0"/>
              <a:buChar char="•"/>
              <a:defRPr/>
            </a:pPr>
            <a:r>
              <a:rPr lang="en-US" sz="2000" dirty="0">
                <a:solidFill>
                  <a:prstClr val="black"/>
                </a:solidFill>
              </a:rPr>
              <a:t>Can start FAFSA and save to complete at a later time</a:t>
            </a:r>
          </a:p>
          <a:p>
            <a:pPr marL="342900" lvl="0" indent="-342900">
              <a:buFont typeface="Arial" panose="020B0604020202020204" pitchFamily="34" charset="0"/>
              <a:buChar char="•"/>
              <a:defRPr/>
            </a:pPr>
            <a:r>
              <a:rPr lang="en-US" sz="2000" dirty="0">
                <a:solidFill>
                  <a:prstClr val="black"/>
                </a:solidFill>
              </a:rPr>
              <a:t>File as early as October 1 of student’s senior year in high school (this year December 31st.)</a:t>
            </a:r>
            <a:endParaRPr lang="en-US" sz="1400" dirty="0">
              <a:solidFill>
                <a:prstClr val="black"/>
              </a:solidFill>
            </a:endParaRPr>
          </a:p>
          <a:p>
            <a:pPr>
              <a:defRPr/>
            </a:pP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1401245365"/>
              </p:ext>
            </p:extLst>
          </p:nvPr>
        </p:nvGraphicFramePr>
        <p:xfrm>
          <a:off x="114300" y="3200400"/>
          <a:ext cx="8915400" cy="3457077"/>
        </p:xfrm>
        <a:graphic>
          <a:graphicData uri="http://schemas.openxmlformats.org/drawingml/2006/table">
            <a:tbl>
              <a:tblPr firstRow="1" bandRow="1"/>
              <a:tblGrid>
                <a:gridCol w="3454400">
                  <a:extLst>
                    <a:ext uri="{9D8B030D-6E8A-4147-A177-3AD203B41FA5}">
                      <a16:colId xmlns:a16="http://schemas.microsoft.com/office/drawing/2014/main" val="20000"/>
                    </a:ext>
                  </a:extLst>
                </a:gridCol>
                <a:gridCol w="3200867">
                  <a:extLst>
                    <a:ext uri="{9D8B030D-6E8A-4147-A177-3AD203B41FA5}">
                      <a16:colId xmlns:a16="http://schemas.microsoft.com/office/drawing/2014/main" val="20001"/>
                    </a:ext>
                  </a:extLst>
                </a:gridCol>
                <a:gridCol w="2260133">
                  <a:extLst>
                    <a:ext uri="{9D8B030D-6E8A-4147-A177-3AD203B41FA5}">
                      <a16:colId xmlns:a16="http://schemas.microsoft.com/office/drawing/2014/main" val="20002"/>
                    </a:ext>
                  </a:extLst>
                </a:gridCol>
              </a:tblGrid>
              <a:tr h="834721">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Plan</a:t>
                      </a:r>
                      <a:r>
                        <a:rPr lang="en-US" sz="2100" baseline="0" dirty="0"/>
                        <a:t> to Attend </a:t>
                      </a:r>
                      <a:br>
                        <a:rPr lang="en-US" sz="2100" baseline="0" dirty="0"/>
                      </a:br>
                      <a:r>
                        <a:rPr lang="en-US" sz="2100" baseline="0" dirty="0"/>
                        <a:t>College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Submit</a:t>
                      </a:r>
                      <a:r>
                        <a:rPr lang="en-US" sz="2100" baseline="0" dirty="0"/>
                        <a:t> the </a:t>
                      </a:r>
                      <a:br>
                        <a:rPr lang="en-US" sz="2100" baseline="0" dirty="0"/>
                      </a:br>
                      <a:r>
                        <a:rPr lang="en-US" sz="2100" baseline="0" dirty="0"/>
                        <a:t>FAFSA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Using Tax </a:t>
                      </a:r>
                      <a:br>
                        <a:rPr lang="en-US" sz="2100" dirty="0"/>
                      </a:br>
                      <a:r>
                        <a:rPr lang="en-US" sz="2100" dirty="0"/>
                        <a:t>Information</a:t>
                      </a:r>
                      <a:r>
                        <a:rPr lang="en-US" sz="2100" baseline="0" dirty="0"/>
                        <a:t>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extLst>
                  <a:ext uri="{0D108BD9-81ED-4DB2-BD59-A6C34878D82A}">
                    <a16:rowId xmlns:a16="http://schemas.microsoft.com/office/drawing/2014/main" val="10000"/>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Jul 1, 2023 - Jun 30, 2024</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Oct 1, 2022 - Jun 30, 2024</a:t>
                      </a:r>
                      <a:endParaRPr lang="en-US" sz="1900" b="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2021</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1"/>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Jul 1, 2024 - Jun 30, 2025</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a:solidFill>
                            <a:schemeClr val="tx1">
                              <a:lumMod val="75000"/>
                              <a:lumOff val="25000"/>
                            </a:schemeClr>
                          </a:solidFill>
                        </a:rPr>
                        <a:t>Dec 2023 - Jun 30, 2025</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2022</a:t>
                      </a:r>
                      <a:endParaRPr lang="en-US" sz="1900" b="1" i="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extLst>
                  <a:ext uri="{0D108BD9-81ED-4DB2-BD59-A6C34878D82A}">
                    <a16:rowId xmlns:a16="http://schemas.microsoft.com/office/drawing/2014/main" val="10002"/>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Jul 1, 2025- Jun 30, 2026</a:t>
                      </a:r>
                      <a:endParaRPr lang="en-US" sz="190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Oct 1, 2024 - Jun 30, 2026</a:t>
                      </a:r>
                      <a:endParaRPr lang="en-US" sz="1900" b="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2023</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848311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a:prstGeom prst="rect">
            <a:avLst/>
          </a:prstGeom>
        </p:spPr>
        <p:txBody>
          <a:bodyPr>
            <a:normAutofit/>
          </a:bodyPr>
          <a:lstStyle/>
          <a:p>
            <a:r>
              <a:rPr lang="en-US" sz="3300" dirty="0"/>
              <a:t>Create Your FSA ID Accounts</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fld id="{3ECAA9F2-51A7-FA4F-B019-4D81CA3B727C}" type="slidenum">
              <a:rPr lang="en-US" smtClean="0"/>
              <a:pPr/>
              <a:t>17</a:t>
            </a:fld>
            <a:endParaRPr lang="en-US" dirty="0"/>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457200" y="1646237"/>
            <a:ext cx="5562600" cy="4906963"/>
          </a:xfrm>
          <a:prstGeom prst="rect">
            <a:avLst/>
          </a:prstGeom>
        </p:spPr>
        <p:txBody>
          <a:bodyPr>
            <a:normAutofit fontScale="92500" lnSpcReduction="10000"/>
          </a:bodyPr>
          <a:lstStyle/>
          <a:p>
            <a:pPr>
              <a:lnSpc>
                <a:spcPct val="120000"/>
              </a:lnSpc>
              <a:buClr>
                <a:srgbClr val="00C4D7"/>
              </a:buClr>
            </a:pPr>
            <a:r>
              <a:rPr lang="en-US" dirty="0"/>
              <a:t>The student applying for aid and all contributors providing information on the FAFSA need to create an FSA ID at </a:t>
            </a:r>
            <a:r>
              <a:rPr lang="en-US" b="1" dirty="0">
                <a:hlinkClick r:id="rId3"/>
              </a:rPr>
              <a:t>studentaid.gov/fsa-id</a:t>
            </a:r>
            <a:r>
              <a:rPr lang="en-US" dirty="0"/>
              <a:t>.</a:t>
            </a:r>
          </a:p>
          <a:p>
            <a:pPr>
              <a:lnSpc>
                <a:spcPct val="120000"/>
              </a:lnSpc>
              <a:buClr>
                <a:srgbClr val="00C4D7"/>
              </a:buClr>
            </a:pPr>
            <a:r>
              <a:rPr lang="en-US" dirty="0"/>
              <a:t>Create 4 days prior to completing the FAFSA.</a:t>
            </a:r>
          </a:p>
          <a:p>
            <a:pPr>
              <a:lnSpc>
                <a:spcPct val="120000"/>
              </a:lnSpc>
              <a:buClr>
                <a:srgbClr val="00C4D7"/>
              </a:buClr>
            </a:pPr>
            <a:r>
              <a:rPr lang="en-US" dirty="0"/>
              <a:t>Legal signature for student and contributors.</a:t>
            </a:r>
          </a:p>
          <a:p>
            <a:pPr>
              <a:lnSpc>
                <a:spcPct val="120000"/>
              </a:lnSpc>
              <a:buClr>
                <a:srgbClr val="00C4D7"/>
              </a:buClr>
            </a:pPr>
            <a:r>
              <a:rPr lang="en-US" b="0" i="0" u="none" strike="noStrike" baseline="0" dirty="0"/>
              <a:t>Users without an SSN will be able to acquire an FSA ID.</a:t>
            </a:r>
          </a:p>
          <a:p>
            <a:pPr>
              <a:lnSpc>
                <a:spcPct val="120000"/>
              </a:lnSpc>
              <a:buClr>
                <a:srgbClr val="00C4D7"/>
              </a:buClr>
            </a:pPr>
            <a:endParaRPr lang="en-US" dirty="0"/>
          </a:p>
        </p:txBody>
      </p:sp>
      <p:graphicFrame>
        <p:nvGraphicFramePr>
          <p:cNvPr id="5" name="Diagram 4">
            <a:extLst>
              <a:ext uri="{FF2B5EF4-FFF2-40B4-BE49-F238E27FC236}">
                <a16:creationId xmlns:a16="http://schemas.microsoft.com/office/drawing/2014/main" id="{01CD7BDD-1594-0F42-9FA3-D5F3C4AF981E}"/>
              </a:ext>
            </a:extLst>
          </p:cNvPr>
          <p:cNvGraphicFramePr/>
          <p:nvPr/>
        </p:nvGraphicFramePr>
        <p:xfrm>
          <a:off x="4114800" y="1646237"/>
          <a:ext cx="63246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274080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5213" y="136524"/>
            <a:ext cx="7886700" cy="1325563"/>
          </a:xfrm>
        </p:spPr>
        <p:txBody>
          <a:bodyPr>
            <a:normAutofit/>
          </a:bodyPr>
          <a:lstStyle/>
          <a:p>
            <a:r>
              <a:rPr lang="en-US" dirty="0">
                <a:solidFill>
                  <a:schemeClr val="bg1"/>
                </a:solidFill>
              </a:rPr>
              <a:t>Free Application for Federal Student Aid (FAFSA)</a:t>
            </a:r>
          </a:p>
        </p:txBody>
      </p:sp>
      <p:sp>
        <p:nvSpPr>
          <p:cNvPr id="6" name="Content Placeholder 5">
            <a:extLst>
              <a:ext uri="{FF2B5EF4-FFF2-40B4-BE49-F238E27FC236}">
                <a16:creationId xmlns:a16="http://schemas.microsoft.com/office/drawing/2014/main" id="{36BD5D05-7F12-4706-B222-8D4C98E3A6D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EB7A5D8-1CE1-9044-AE7A-A32229CDFEBE}"/>
              </a:ext>
            </a:extLst>
          </p:cNvPr>
          <p:cNvSpPr>
            <a:spLocks noGrp="1"/>
          </p:cNvSpPr>
          <p:nvPr>
            <p:ph type="sldNum" sz="quarter" idx="12"/>
          </p:nvPr>
        </p:nvSpPr>
        <p:spPr/>
        <p:txBody>
          <a:bodyPr/>
          <a:lstStyle/>
          <a:p>
            <a:fld id="{3ECAA9F2-51A7-FA4F-B019-4D81CA3B727C}" type="slidenum">
              <a:rPr lang="en-US" smtClean="0"/>
              <a:pPr/>
              <a:t>18</a:t>
            </a:fld>
            <a:endParaRPr lang="en-US" dirty="0"/>
          </a:p>
        </p:txBody>
      </p:sp>
      <p:graphicFrame>
        <p:nvGraphicFramePr>
          <p:cNvPr id="2" name="Diagram 1"/>
          <p:cNvGraphicFramePr/>
          <p:nvPr>
            <p:extLst>
              <p:ext uri="{D42A27DB-BD31-4B8C-83A1-F6EECF244321}">
                <p14:modId xmlns:p14="http://schemas.microsoft.com/office/powerpoint/2010/main" val="1782989077"/>
              </p:ext>
            </p:extLst>
          </p:nvPr>
        </p:nvGraphicFramePr>
        <p:xfrm>
          <a:off x="228600" y="927101"/>
          <a:ext cx="8686800" cy="334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Screenshot of 2021-22 fafsa.gov home view. &#10;&#10;The fafsa.gov home view features a two-button login option and current announcements, as well as an easy-access tool bar, featuring links to applying for aid and loan information.&#10;" title="2021-22 fafsa.gov home view. "/>
          <p:cNvPicPr>
            <a:picLocks noChangeAspect="1"/>
          </p:cNvPicPr>
          <p:nvPr/>
        </p:nvPicPr>
        <p:blipFill>
          <a:blip r:embed="rId10"/>
          <a:stretch>
            <a:fillRect/>
          </a:stretch>
        </p:blipFill>
        <p:spPr>
          <a:xfrm>
            <a:off x="381000" y="3657600"/>
            <a:ext cx="2514600" cy="2819400"/>
          </a:xfrm>
          <a:prstGeom prst="rect">
            <a:avLst/>
          </a:prstGeom>
          <a:ln>
            <a:solidFill>
              <a:srgbClr val="007299"/>
            </a:solidFill>
          </a:ln>
        </p:spPr>
      </p:pic>
      <p:pic>
        <p:nvPicPr>
          <p:cNvPr id="11" name="Picture 4" descr="http://tse1.mm.bing.net/th?&amp;id=OIP.M7ace7c9d1f41e32ba86bc16d6d1a9e24o0&amp;w=261&amp;h=169&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581400"/>
            <a:ext cx="2895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4240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46237"/>
            <a:ext cx="8229600" cy="4830763"/>
          </a:xfrm>
          <a:prstGeom prst="rect">
            <a:avLst/>
          </a:prstGeom>
        </p:spPr>
        <p:txBody>
          <a:bodyPr>
            <a:normAutofit/>
          </a:bodyPr>
          <a:lstStyle/>
          <a:p>
            <a:pPr marL="0" indent="0">
              <a:buNone/>
            </a:pPr>
            <a:r>
              <a:rPr lang="en-US" b="1" dirty="0">
                <a:solidFill>
                  <a:srgbClr val="74278F"/>
                </a:solidFill>
              </a:rPr>
              <a:t>Information Needed for FAFSA</a:t>
            </a:r>
          </a:p>
        </p:txBody>
      </p:sp>
      <p:sp>
        <p:nvSpPr>
          <p:cNvPr id="2" name="Title 1"/>
          <p:cNvSpPr>
            <a:spLocks noGrp="1"/>
          </p:cNvSpPr>
          <p:nvPr>
            <p:ph type="title"/>
          </p:nvPr>
        </p:nvSpPr>
        <p:spPr>
          <a:prstGeom prst="rect">
            <a:avLst/>
          </a:prstGeom>
        </p:spPr>
        <p:txBody>
          <a:bodyPr>
            <a:normAutofit/>
          </a:bodyPr>
          <a:lstStyle/>
          <a:p>
            <a:r>
              <a:rPr lang="en-US" sz="3300" dirty="0"/>
              <a:t>2024-2025 FAFSA Prep</a:t>
            </a:r>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19</a:t>
            </a:fld>
            <a:endParaRPr lang="en-US" dirty="0"/>
          </a:p>
        </p:txBody>
      </p:sp>
      <p:sp>
        <p:nvSpPr>
          <p:cNvPr id="5" name="AutoShape 2" descr="Goodbye, Federal Student Aid PIN. Hello, FSA ID! - ED.gov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C1439BC-F9E5-365D-6FE1-E20356AD9175}"/>
              </a:ext>
            </a:extLst>
          </p:cNvPr>
          <p:cNvSpPr/>
          <p:nvPr/>
        </p:nvSpPr>
        <p:spPr>
          <a:xfrm>
            <a:off x="18685" y="3653715"/>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Social Security Numbers</a:t>
            </a:r>
            <a:endParaRPr lang="en-US" sz="1200" kern="1200" dirty="0">
              <a:solidFill>
                <a:srgbClr val="74278F"/>
              </a:solidFill>
            </a:endParaRPr>
          </a:p>
        </p:txBody>
      </p:sp>
      <p:sp>
        <p:nvSpPr>
          <p:cNvPr id="18" name="Rectangle: Rounded Corners 17">
            <a:extLst>
              <a:ext uri="{FF2B5EF4-FFF2-40B4-BE49-F238E27FC236}">
                <a16:creationId xmlns:a16="http://schemas.microsoft.com/office/drawing/2014/main" id="{372423CD-65A1-E118-2E8F-AFBD635A8FA8}"/>
              </a:ext>
            </a:extLst>
          </p:cNvPr>
          <p:cNvSpPr/>
          <p:nvPr/>
        </p:nvSpPr>
        <p:spPr>
          <a:xfrm>
            <a:off x="2400515" y="2365798"/>
            <a:ext cx="2260508" cy="1287917"/>
          </a:xfrm>
          <a:prstGeom prst="roundRect">
            <a:avLst/>
          </a:pr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B50B987-6424-91C6-D2D9-81E5478F45FD}"/>
              </a:ext>
            </a:extLst>
          </p:cNvPr>
          <p:cNvSpPr/>
          <p:nvPr/>
        </p:nvSpPr>
        <p:spPr>
          <a:xfrm>
            <a:off x="4766244" y="3652379"/>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2022 Federal Tax Returns and W-2’s</a:t>
            </a:r>
          </a:p>
        </p:txBody>
      </p:sp>
      <p:sp>
        <p:nvSpPr>
          <p:cNvPr id="20" name="Rectangle: Rounded Corners 19">
            <a:extLst>
              <a:ext uri="{FF2B5EF4-FFF2-40B4-BE49-F238E27FC236}">
                <a16:creationId xmlns:a16="http://schemas.microsoft.com/office/drawing/2014/main" id="{477C9446-5039-1871-906F-752F3B34B20E}"/>
              </a:ext>
            </a:extLst>
          </p:cNvPr>
          <p:cNvSpPr/>
          <p:nvPr/>
        </p:nvSpPr>
        <p:spPr>
          <a:xfrm>
            <a:off x="4887169" y="2365798"/>
            <a:ext cx="2260508" cy="1287917"/>
          </a:xfrm>
          <a:prstGeom prst="roundRect">
            <a:avLst/>
          </a:pr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9C37A81E-CDB4-ACE0-7771-98DDF9A13A97}"/>
              </a:ext>
            </a:extLst>
          </p:cNvPr>
          <p:cNvSpPr/>
          <p:nvPr/>
        </p:nvSpPr>
        <p:spPr>
          <a:xfrm>
            <a:off x="6992043" y="3657600"/>
            <a:ext cx="1847157" cy="1273547"/>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Current bank statements and records of other investment accounts (as of the FAFSA filing date including farm value and value of small business)</a:t>
            </a:r>
          </a:p>
        </p:txBody>
      </p:sp>
      <p:sp>
        <p:nvSpPr>
          <p:cNvPr id="23" name="Rectangle: Rounded Corners 22">
            <a:extLst>
              <a:ext uri="{FF2B5EF4-FFF2-40B4-BE49-F238E27FC236}">
                <a16:creationId xmlns:a16="http://schemas.microsoft.com/office/drawing/2014/main" id="{45086850-5E29-49A7-150C-58B555DCF8C5}"/>
              </a:ext>
            </a:extLst>
          </p:cNvPr>
          <p:cNvSpPr/>
          <p:nvPr/>
        </p:nvSpPr>
        <p:spPr>
          <a:xfrm>
            <a:off x="80646" y="4397447"/>
            <a:ext cx="2260508" cy="1287917"/>
          </a:xfrm>
          <a:prstGeom prst="roundRect">
            <a:avLst/>
          </a:pr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BF0A11DD-26C6-0930-2C87-90B61652AC53}"/>
              </a:ext>
            </a:extLst>
          </p:cNvPr>
          <p:cNvSpPr/>
          <p:nvPr/>
        </p:nvSpPr>
        <p:spPr>
          <a:xfrm>
            <a:off x="2238938" y="5611544"/>
            <a:ext cx="285481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Current Records of any stocks, bonds and other investments, including 529 for student for whom the FAFSA is being completed</a:t>
            </a:r>
          </a:p>
          <a:p>
            <a:pPr marL="0" lvl="0" indent="0" algn="ctr" defTabSz="533400">
              <a:lnSpc>
                <a:spcPct val="90000"/>
              </a:lnSpc>
              <a:spcBef>
                <a:spcPct val="0"/>
              </a:spcBef>
              <a:spcAft>
                <a:spcPct val="35000"/>
              </a:spcAft>
              <a:buNone/>
            </a:pPr>
            <a:endParaRPr lang="en-US" sz="1200" b="1" kern="1200" dirty="0">
              <a:solidFill>
                <a:srgbClr val="74278F"/>
              </a:solidFill>
            </a:endParaRPr>
          </a:p>
        </p:txBody>
      </p:sp>
      <p:sp>
        <p:nvSpPr>
          <p:cNvPr id="25" name="Rectangle: Rounded Corners 24">
            <a:extLst>
              <a:ext uri="{FF2B5EF4-FFF2-40B4-BE49-F238E27FC236}">
                <a16:creationId xmlns:a16="http://schemas.microsoft.com/office/drawing/2014/main" id="{7A0C55C5-9952-335C-DC66-1B75861F0D39}"/>
              </a:ext>
            </a:extLst>
          </p:cNvPr>
          <p:cNvSpPr/>
          <p:nvPr/>
        </p:nvSpPr>
        <p:spPr>
          <a:xfrm>
            <a:off x="2868830" y="4397447"/>
            <a:ext cx="2260508" cy="1287917"/>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5779CD4C-96B1-A92F-594E-0B038D171F0D}"/>
              </a:ext>
            </a:extLst>
          </p:cNvPr>
          <p:cNvSpPr/>
          <p:nvPr/>
        </p:nvSpPr>
        <p:spPr>
          <a:xfrm>
            <a:off x="2527347" y="3649071"/>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Email Addresses (Not high school email address)</a:t>
            </a:r>
          </a:p>
          <a:p>
            <a:pPr marL="0" lvl="0" indent="0" algn="ctr" defTabSz="533400">
              <a:lnSpc>
                <a:spcPct val="90000"/>
              </a:lnSpc>
              <a:spcBef>
                <a:spcPct val="0"/>
              </a:spcBef>
              <a:spcAft>
                <a:spcPct val="35000"/>
              </a:spcAft>
              <a:buNone/>
            </a:pPr>
            <a:r>
              <a:rPr lang="en-US" sz="1200" b="1" kern="1200" dirty="0">
                <a:solidFill>
                  <a:srgbClr val="74278F"/>
                </a:solidFill>
              </a:rPr>
              <a:t> </a:t>
            </a:r>
          </a:p>
        </p:txBody>
      </p:sp>
      <p:pic>
        <p:nvPicPr>
          <p:cNvPr id="27" name="Picture 26">
            <a:extLst>
              <a:ext uri="{FF2B5EF4-FFF2-40B4-BE49-F238E27FC236}">
                <a16:creationId xmlns:a16="http://schemas.microsoft.com/office/drawing/2014/main" id="{57388493-1DF6-688E-7B9A-0F21F650D3A5}"/>
              </a:ext>
            </a:extLst>
          </p:cNvPr>
          <p:cNvPicPr>
            <a:picLocks noChangeAspect="1"/>
          </p:cNvPicPr>
          <p:nvPr/>
        </p:nvPicPr>
        <p:blipFill>
          <a:blip r:embed="rId3"/>
          <a:stretch>
            <a:fillRect/>
          </a:stretch>
        </p:blipFill>
        <p:spPr>
          <a:xfrm>
            <a:off x="342796" y="2487799"/>
            <a:ext cx="1612284" cy="1056942"/>
          </a:xfrm>
          <a:prstGeom prst="rect">
            <a:avLst/>
          </a:prstGeom>
        </p:spPr>
      </p:pic>
      <p:pic>
        <p:nvPicPr>
          <p:cNvPr id="28" name="Picture 27">
            <a:extLst>
              <a:ext uri="{FF2B5EF4-FFF2-40B4-BE49-F238E27FC236}">
                <a16:creationId xmlns:a16="http://schemas.microsoft.com/office/drawing/2014/main" id="{839F0A58-B57F-09E2-3515-3543F3435DF8}"/>
              </a:ext>
            </a:extLst>
          </p:cNvPr>
          <p:cNvPicPr>
            <a:picLocks noChangeAspect="1"/>
          </p:cNvPicPr>
          <p:nvPr/>
        </p:nvPicPr>
        <p:blipFill>
          <a:blip r:embed="rId4"/>
          <a:stretch>
            <a:fillRect/>
          </a:stretch>
        </p:blipFill>
        <p:spPr>
          <a:xfrm>
            <a:off x="5174607" y="2428113"/>
            <a:ext cx="1558542" cy="1056942"/>
          </a:xfrm>
          <a:prstGeom prst="rect">
            <a:avLst/>
          </a:prstGeom>
        </p:spPr>
      </p:pic>
      <p:pic>
        <p:nvPicPr>
          <p:cNvPr id="29" name="Picture 28">
            <a:extLst>
              <a:ext uri="{FF2B5EF4-FFF2-40B4-BE49-F238E27FC236}">
                <a16:creationId xmlns:a16="http://schemas.microsoft.com/office/drawing/2014/main" id="{B443000D-F3D4-668B-E8A7-C414B9303C71}"/>
              </a:ext>
            </a:extLst>
          </p:cNvPr>
          <p:cNvPicPr>
            <a:picLocks noChangeAspect="1"/>
          </p:cNvPicPr>
          <p:nvPr/>
        </p:nvPicPr>
        <p:blipFill>
          <a:blip r:embed="rId5"/>
          <a:stretch>
            <a:fillRect/>
          </a:stretch>
        </p:blipFill>
        <p:spPr>
          <a:xfrm>
            <a:off x="7247459" y="2366367"/>
            <a:ext cx="1726779" cy="1062633"/>
          </a:xfrm>
          <a:prstGeom prst="rect">
            <a:avLst/>
          </a:prstGeom>
        </p:spPr>
      </p:pic>
      <p:pic>
        <p:nvPicPr>
          <p:cNvPr id="30" name="Picture 29">
            <a:extLst>
              <a:ext uri="{FF2B5EF4-FFF2-40B4-BE49-F238E27FC236}">
                <a16:creationId xmlns:a16="http://schemas.microsoft.com/office/drawing/2014/main" id="{77CFE9C0-1605-1747-58A5-5FEA5016B28B}"/>
              </a:ext>
            </a:extLst>
          </p:cNvPr>
          <p:cNvPicPr>
            <a:picLocks noChangeAspect="1"/>
          </p:cNvPicPr>
          <p:nvPr/>
        </p:nvPicPr>
        <p:blipFill>
          <a:blip r:embed="rId6"/>
          <a:stretch>
            <a:fillRect/>
          </a:stretch>
        </p:blipFill>
        <p:spPr>
          <a:xfrm>
            <a:off x="2975311" y="4341679"/>
            <a:ext cx="1515331" cy="1190617"/>
          </a:xfrm>
          <a:prstGeom prst="rect">
            <a:avLst/>
          </a:prstGeom>
        </p:spPr>
      </p:pic>
      <p:pic>
        <p:nvPicPr>
          <p:cNvPr id="31" name="Picture 30">
            <a:extLst>
              <a:ext uri="{FF2B5EF4-FFF2-40B4-BE49-F238E27FC236}">
                <a16:creationId xmlns:a16="http://schemas.microsoft.com/office/drawing/2014/main" id="{E51C0E60-ADBA-B341-0095-8D8935B39019}"/>
              </a:ext>
            </a:extLst>
          </p:cNvPr>
          <p:cNvPicPr>
            <a:picLocks noChangeAspect="1"/>
          </p:cNvPicPr>
          <p:nvPr/>
        </p:nvPicPr>
        <p:blipFill>
          <a:blip r:embed="rId7"/>
          <a:stretch>
            <a:fillRect/>
          </a:stretch>
        </p:blipFill>
        <p:spPr>
          <a:xfrm>
            <a:off x="2971800" y="2487799"/>
            <a:ext cx="1389391" cy="941201"/>
          </a:xfrm>
          <a:prstGeom prst="rect">
            <a:avLst/>
          </a:prstGeom>
        </p:spPr>
      </p:pic>
      <p:pic>
        <p:nvPicPr>
          <p:cNvPr id="32" name="Picture 31">
            <a:extLst>
              <a:ext uri="{FF2B5EF4-FFF2-40B4-BE49-F238E27FC236}">
                <a16:creationId xmlns:a16="http://schemas.microsoft.com/office/drawing/2014/main" id="{8AA34C93-1C9D-1853-251C-7C24E4C4CAD4}"/>
              </a:ext>
            </a:extLst>
          </p:cNvPr>
          <p:cNvPicPr>
            <a:picLocks noChangeAspect="1"/>
          </p:cNvPicPr>
          <p:nvPr/>
        </p:nvPicPr>
        <p:blipFill>
          <a:blip r:embed="rId8"/>
          <a:stretch>
            <a:fillRect/>
          </a:stretch>
        </p:blipFill>
        <p:spPr>
          <a:xfrm>
            <a:off x="317332" y="4328110"/>
            <a:ext cx="1640136" cy="1184542"/>
          </a:xfrm>
          <a:prstGeom prst="rect">
            <a:avLst/>
          </a:prstGeom>
        </p:spPr>
      </p:pic>
      <p:sp>
        <p:nvSpPr>
          <p:cNvPr id="33" name="TextBox 32">
            <a:extLst>
              <a:ext uri="{FF2B5EF4-FFF2-40B4-BE49-F238E27FC236}">
                <a16:creationId xmlns:a16="http://schemas.microsoft.com/office/drawing/2014/main" id="{2B7EA0B2-9363-449D-2D23-823F6F718641}"/>
              </a:ext>
            </a:extLst>
          </p:cNvPr>
          <p:cNvSpPr txBox="1"/>
          <p:nvPr/>
        </p:nvSpPr>
        <p:spPr>
          <a:xfrm>
            <a:off x="131676" y="5635126"/>
            <a:ext cx="2034531" cy="646331"/>
          </a:xfrm>
          <a:prstGeom prst="rect">
            <a:avLst/>
          </a:prstGeom>
          <a:noFill/>
        </p:spPr>
        <p:txBody>
          <a:bodyPr wrap="none" rtlCol="0">
            <a:spAutoFit/>
          </a:bodyPr>
          <a:lstStyle/>
          <a:p>
            <a:pPr algn="ctr"/>
            <a:r>
              <a:rPr lang="en-US" sz="1200" b="1" dirty="0">
                <a:solidFill>
                  <a:srgbClr val="74278F"/>
                </a:solidFill>
              </a:rPr>
              <a:t>Student &amp; Contributor(s) </a:t>
            </a:r>
          </a:p>
          <a:p>
            <a:pPr algn="ctr"/>
            <a:r>
              <a:rPr lang="en-US" sz="1200" b="1" dirty="0">
                <a:solidFill>
                  <a:srgbClr val="74278F"/>
                </a:solidFill>
              </a:rPr>
              <a:t>Federal Student Aid </a:t>
            </a:r>
          </a:p>
          <a:p>
            <a:pPr algn="ctr"/>
            <a:r>
              <a:rPr lang="en-US" sz="1200" b="1" dirty="0">
                <a:solidFill>
                  <a:srgbClr val="74278F"/>
                </a:solidFill>
              </a:rPr>
              <a:t>Account FSA ID</a:t>
            </a:r>
          </a:p>
        </p:txBody>
      </p:sp>
      <p:sp>
        <p:nvSpPr>
          <p:cNvPr id="34" name="TextBox 33">
            <a:extLst>
              <a:ext uri="{FF2B5EF4-FFF2-40B4-BE49-F238E27FC236}">
                <a16:creationId xmlns:a16="http://schemas.microsoft.com/office/drawing/2014/main" id="{1BFBA0BE-5324-D2D5-F918-E8B9AEC1E7A0}"/>
              </a:ext>
            </a:extLst>
          </p:cNvPr>
          <p:cNvSpPr txBox="1"/>
          <p:nvPr/>
        </p:nvSpPr>
        <p:spPr>
          <a:xfrm>
            <a:off x="5129337" y="5666533"/>
            <a:ext cx="2516591" cy="646331"/>
          </a:xfrm>
          <a:prstGeom prst="rect">
            <a:avLst/>
          </a:prstGeom>
          <a:noFill/>
        </p:spPr>
        <p:txBody>
          <a:bodyPr wrap="square" rtlCol="0">
            <a:spAutoFit/>
          </a:bodyPr>
          <a:lstStyle/>
          <a:p>
            <a:pPr algn="ctr"/>
            <a:r>
              <a:rPr lang="en-US" sz="1200" b="1" dirty="0">
                <a:solidFill>
                  <a:srgbClr val="74278F"/>
                </a:solidFill>
              </a:rPr>
              <a:t>Total child support received from the most recently complete calendar year</a:t>
            </a:r>
          </a:p>
        </p:txBody>
      </p:sp>
      <p:pic>
        <p:nvPicPr>
          <p:cNvPr id="35" name="Graphic 34" descr="Woman with baby outline">
            <a:extLst>
              <a:ext uri="{FF2B5EF4-FFF2-40B4-BE49-F238E27FC236}">
                <a16:creationId xmlns:a16="http://schemas.microsoft.com/office/drawing/2014/main" id="{512F7BA4-2C49-11B2-EF4A-C3A51BDA0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0659" y="4345247"/>
            <a:ext cx="1210654" cy="1210654"/>
          </a:xfrm>
          <a:prstGeom prst="rect">
            <a:avLst/>
          </a:prstGeom>
        </p:spPr>
      </p:pic>
    </p:spTree>
    <p:extLst>
      <p:ext uri="{BB962C8B-B14F-4D97-AF65-F5344CB8AC3E}">
        <p14:creationId xmlns:p14="http://schemas.microsoft.com/office/powerpoint/2010/main" val="263942008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89612" y="2857500"/>
            <a:ext cx="7162800" cy="3042884"/>
          </a:xfrm>
          <a:prstGeom prst="rect">
            <a:avLst/>
          </a:prstGeom>
        </p:spPr>
        <p:txBody>
          <a:bodyPr wrap="square">
            <a:spAutoFit/>
          </a:bodyPr>
          <a:lstStyle/>
          <a:p>
            <a:pPr>
              <a:lnSpc>
                <a:spcPct val="90000"/>
              </a:lnSpc>
              <a:spcAft>
                <a:spcPts val="650"/>
              </a:spcAft>
            </a:pPr>
            <a:r>
              <a:rPr lang="en-US" sz="3200" b="1" dirty="0">
                <a:solidFill>
                  <a:srgbClr val="00C4D7"/>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a:p>
            <a:pPr>
              <a:lnSpc>
                <a:spcPct val="90000"/>
              </a:lnSpc>
              <a:spcBef>
                <a:spcPts val="300"/>
              </a:spcBef>
              <a:spcAft>
                <a:spcPts val="300"/>
              </a:spcAft>
            </a:pPr>
            <a:endParaRPr lang="en-US" sz="2400" dirty="0">
              <a:solidFill>
                <a:prstClr val="black"/>
              </a:solidFill>
            </a:endParaRPr>
          </a:p>
        </p:txBody>
      </p:sp>
      <p:sp>
        <p:nvSpPr>
          <p:cNvPr id="9" name="Title 1"/>
          <p:cNvSpPr>
            <a:spLocks noGrp="1"/>
          </p:cNvSpPr>
          <p:nvPr>
            <p:ph type="title"/>
          </p:nvPr>
        </p:nvSpPr>
        <p:spPr>
          <a:prstGeom prst="rect">
            <a:avLst/>
          </a:prstGeom>
        </p:spPr>
        <p:txBody>
          <a:bodyPr>
            <a:normAutofit/>
          </a:bodyPr>
          <a:lstStyle/>
          <a:p>
            <a:r>
              <a:rPr lang="en-US" sz="3300" dirty="0"/>
              <a:t>Your Presenter</a:t>
            </a:r>
          </a:p>
        </p:txBody>
      </p:sp>
      <p:sp>
        <p:nvSpPr>
          <p:cNvPr id="2" name="Slide Number Placeholder 1">
            <a:extLst>
              <a:ext uri="{FF2B5EF4-FFF2-40B4-BE49-F238E27FC236}">
                <a16:creationId xmlns:a16="http://schemas.microsoft.com/office/drawing/2014/main" id="{09843BB7-28CD-A649-B919-7528CADDAC20}"/>
              </a:ext>
            </a:extLst>
          </p:cNvPr>
          <p:cNvSpPr>
            <a:spLocks noGrp="1"/>
          </p:cNvSpPr>
          <p:nvPr>
            <p:ph type="sldNum" sz="quarter" idx="12"/>
          </p:nvPr>
        </p:nvSpPr>
        <p:spPr/>
        <p:txBody>
          <a:bodyPr/>
          <a:lstStyle/>
          <a:p>
            <a:fld id="{3ECAA9F2-51A7-FA4F-B019-4D81CA3B727C}" type="slidenum">
              <a:rPr lang="en-US" smtClean="0"/>
              <a:pPr/>
              <a:t>2</a:t>
            </a:fld>
            <a:endParaRPr lang="en-US" dirty="0"/>
          </a:p>
        </p:txBody>
      </p:sp>
      <p:pic>
        <p:nvPicPr>
          <p:cNvPr id="10" name="Picture 2">
            <a:extLst>
              <a:ext uri="{FF2B5EF4-FFF2-40B4-BE49-F238E27FC236}">
                <a16:creationId xmlns:a16="http://schemas.microsoft.com/office/drawing/2014/main" id="{617ADB1D-16CE-E84B-B68E-020B5D489BE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C58C557-452E-3243-8CEF-B121BB33D61F}"/>
              </a:ext>
            </a:extLst>
          </p:cNvPr>
          <p:cNvPicPr>
            <a:picLocks noChangeAspect="1"/>
          </p:cNvPicPr>
          <p:nvPr/>
        </p:nvPicPr>
        <p:blipFill>
          <a:blip r:embed="rId6"/>
          <a:stretch>
            <a:fillRect/>
          </a:stretch>
        </p:blipFill>
        <p:spPr>
          <a:xfrm>
            <a:off x="7604357" y="2590678"/>
            <a:ext cx="248055" cy="237931"/>
          </a:xfrm>
          <a:prstGeom prst="rect">
            <a:avLst/>
          </a:prstGeom>
        </p:spPr>
      </p:pic>
    </p:spTree>
    <p:extLst>
      <p:ext uri="{BB962C8B-B14F-4D97-AF65-F5344CB8AC3E}">
        <p14:creationId xmlns:p14="http://schemas.microsoft.com/office/powerpoint/2010/main" val="1076167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sz="3300" dirty="0">
                <a:solidFill>
                  <a:schemeClr val="accent2"/>
                </a:solidFill>
              </a:rPr>
              <a:t>Step 3 : </a:t>
            </a:r>
            <a:r>
              <a:rPr lang="en-US" sz="3300" dirty="0"/>
              <a:t>Fill out the FAFSA</a:t>
            </a:r>
            <a:br>
              <a:rPr lang="en-US" sz="3300" dirty="0"/>
            </a:br>
            <a:r>
              <a:rPr lang="en-US" sz="3300" dirty="0"/>
              <a:t>FAFSA Steps – Dependent Student</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20</a:t>
            </a:fld>
            <a:endParaRPr lang="en-US" dirty="0"/>
          </a:p>
        </p:txBody>
      </p:sp>
      <p:sp>
        <p:nvSpPr>
          <p:cNvPr id="3" name="Content Placeholder 2"/>
          <p:cNvSpPr>
            <a:spLocks noGrp="1"/>
          </p:cNvSpPr>
          <p:nvPr>
            <p:ph idx="1"/>
          </p:nvPr>
        </p:nvSpPr>
        <p:spPr>
          <a:xfrm>
            <a:off x="457200" y="1646237"/>
            <a:ext cx="5562600" cy="4830763"/>
          </a:xfrm>
          <a:prstGeom prst="rect">
            <a:avLst/>
          </a:prstGeom>
        </p:spPr>
        <p:txBody>
          <a:bodyPr>
            <a:normAutofit/>
          </a:bodyPr>
          <a:lstStyle/>
          <a:p>
            <a:pPr marL="514350" indent="-514350">
              <a:lnSpc>
                <a:spcPct val="120000"/>
              </a:lnSpc>
              <a:buClr>
                <a:srgbClr val="FF9900"/>
              </a:buClr>
              <a:buFont typeface="+mj-lt"/>
              <a:buAutoNum type="arabicPeriod"/>
            </a:pPr>
            <a:r>
              <a:rPr lang="en-US" dirty="0"/>
              <a:t>Login – dependent student </a:t>
            </a:r>
          </a:p>
          <a:p>
            <a:pPr marL="514350" indent="-514350">
              <a:lnSpc>
                <a:spcPct val="120000"/>
              </a:lnSpc>
              <a:buClr>
                <a:srgbClr val="FF9900"/>
              </a:buClr>
              <a:buFont typeface="+mj-lt"/>
              <a:buAutoNum type="arabicPeriod"/>
            </a:pPr>
            <a:r>
              <a:rPr lang="en-US" dirty="0"/>
              <a:t>Dependent Onboarding Steps</a:t>
            </a:r>
          </a:p>
          <a:p>
            <a:pPr marL="514350" indent="-514350">
              <a:lnSpc>
                <a:spcPct val="120000"/>
              </a:lnSpc>
              <a:buClr>
                <a:srgbClr val="FF9900"/>
              </a:buClr>
              <a:buFont typeface="+mj-lt"/>
              <a:buAutoNum type="arabicPeriod"/>
            </a:pPr>
            <a:r>
              <a:rPr lang="en-US" dirty="0"/>
              <a:t>Verify Student Identity Information</a:t>
            </a:r>
          </a:p>
          <a:p>
            <a:pPr marL="514350" indent="-514350">
              <a:lnSpc>
                <a:spcPct val="120000"/>
              </a:lnSpc>
              <a:buClr>
                <a:srgbClr val="FF9900"/>
              </a:buClr>
              <a:buFont typeface="+mj-lt"/>
              <a:buAutoNum type="arabicPeriod"/>
            </a:pPr>
            <a:r>
              <a:rPr lang="en-US" dirty="0"/>
              <a:t>Student Provides Consent</a:t>
            </a:r>
          </a:p>
          <a:p>
            <a:pPr marL="0" indent="0">
              <a:lnSpc>
                <a:spcPct val="120000"/>
              </a:lnSpc>
              <a:buClr>
                <a:srgbClr val="FF9900"/>
              </a:buClr>
              <a:buNone/>
            </a:pPr>
            <a:endParaRPr lang="en-US" dirty="0"/>
          </a:p>
          <a:p>
            <a:pPr>
              <a:lnSpc>
                <a:spcPct val="120000"/>
              </a:lnSpc>
              <a:buClr>
                <a:srgbClr val="FF9900"/>
              </a:buClr>
              <a:buFont typeface="Wingdings" charset="2"/>
              <a:buChar char="ü"/>
            </a:pPr>
            <a:endParaRPr lang="en-US" dirty="0"/>
          </a:p>
        </p:txBody>
      </p:sp>
      <p:graphicFrame>
        <p:nvGraphicFramePr>
          <p:cNvPr id="4" name="Diagram 3"/>
          <p:cNvGraphicFramePr/>
          <p:nvPr/>
        </p:nvGraphicFramePr>
        <p:xfrm>
          <a:off x="6096000" y="1611955"/>
          <a:ext cx="274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08729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r>
              <a:rPr lang="en-US" sz="3300" dirty="0"/>
              <a:t>FAFSA – School Selection</a:t>
            </a:r>
          </a:p>
        </p:txBody>
      </p:sp>
      <p:sp>
        <p:nvSpPr>
          <p:cNvPr id="2" name="Slide Number Placeholder 1">
            <a:extLst>
              <a:ext uri="{FF2B5EF4-FFF2-40B4-BE49-F238E27FC236}">
                <a16:creationId xmlns:a16="http://schemas.microsoft.com/office/drawing/2014/main" id="{BE879CCD-4C14-AF4A-9F21-2130B39F093C}"/>
              </a:ext>
            </a:extLst>
          </p:cNvPr>
          <p:cNvSpPr>
            <a:spLocks noGrp="1"/>
          </p:cNvSpPr>
          <p:nvPr>
            <p:ph type="sldNum" sz="quarter" idx="12"/>
          </p:nvPr>
        </p:nvSpPr>
        <p:spPr/>
        <p:txBody>
          <a:bodyPr/>
          <a:lstStyle/>
          <a:p>
            <a:fld id="{3ECAA9F2-51A7-FA4F-B019-4D81CA3B727C}" type="slidenum">
              <a:rPr lang="en-US" smtClean="0"/>
              <a:pPr/>
              <a:t>21</a:t>
            </a:fld>
            <a:endParaRPr lang="en-US" dirty="0"/>
          </a:p>
        </p:txBody>
      </p:sp>
      <p:sp>
        <p:nvSpPr>
          <p:cNvPr id="5" name="Content Placeholder 1"/>
          <p:cNvSpPr>
            <a:spLocks noGrp="1"/>
          </p:cNvSpPr>
          <p:nvPr>
            <p:ph idx="1"/>
          </p:nvPr>
        </p:nvSpPr>
        <p:spPr>
          <a:xfrm>
            <a:off x="457200" y="1646237"/>
            <a:ext cx="3733800" cy="4830763"/>
          </a:xfrm>
          <a:prstGeom prst="rect">
            <a:avLst/>
          </a:prstGeom>
        </p:spPr>
        <p:txBody>
          <a:bodyPr>
            <a:normAutofit/>
          </a:bodyPr>
          <a:lstStyle/>
          <a:p>
            <a:pPr>
              <a:buClr>
                <a:srgbClr val="00C4D7"/>
              </a:buClr>
            </a:pPr>
            <a:r>
              <a:rPr lang="en-US" sz="2200" dirty="0"/>
              <a:t>List more than one!</a:t>
            </a:r>
          </a:p>
          <a:p>
            <a:pPr>
              <a:buClr>
                <a:srgbClr val="00C4D7"/>
              </a:buClr>
            </a:pPr>
            <a:r>
              <a:rPr lang="en-US" sz="2200" dirty="0"/>
              <a:t>Only schools that are listed will be able to see your FAFSA information.</a:t>
            </a:r>
          </a:p>
          <a:p>
            <a:pPr>
              <a:buClr>
                <a:srgbClr val="00C4D7"/>
              </a:buClr>
            </a:pPr>
            <a:r>
              <a:rPr lang="en-US" sz="2200" dirty="0"/>
              <a:t>Students can list up to 20 colleges at a time</a:t>
            </a:r>
          </a:p>
          <a:p>
            <a:pPr>
              <a:buClr>
                <a:srgbClr val="00C4D7"/>
              </a:buClr>
            </a:pPr>
            <a:r>
              <a:rPr lang="en-US" sz="2200" dirty="0"/>
              <a:t>Schools can be added or deleted at any time</a:t>
            </a:r>
          </a:p>
          <a:p>
            <a:pPr>
              <a:buClr>
                <a:srgbClr val="00C4D7"/>
              </a:buClr>
            </a:pPr>
            <a:r>
              <a:rPr lang="en-US" sz="2200" dirty="0"/>
              <a:t>Once the final school choice is made, students should update their PA State Grant record.</a:t>
            </a:r>
          </a:p>
          <a:p>
            <a:pPr algn="ctr">
              <a:buClr>
                <a:srgbClr val="00C4D7"/>
              </a:buClr>
            </a:pPr>
            <a:endParaRPr lang="en-US" dirty="0"/>
          </a:p>
        </p:txBody>
      </p:sp>
      <p:pic>
        <p:nvPicPr>
          <p:cNvPr id="3" name="Picture 2"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BF1D4A3C-4E4D-13C9-99B4-9AD2EE0293D1}"/>
              </a:ext>
            </a:extLst>
          </p:cNvPr>
          <p:cNvPicPr>
            <a:picLocks noChangeAspect="1"/>
          </p:cNvPicPr>
          <p:nvPr/>
        </p:nvPicPr>
        <p:blipFill>
          <a:blip r:embed="rId3"/>
          <a:stretch>
            <a:fillRect/>
          </a:stretch>
        </p:blipFill>
        <p:spPr>
          <a:xfrm>
            <a:off x="4191000" y="1524001"/>
            <a:ext cx="4800600" cy="1646808"/>
          </a:xfrm>
          <a:prstGeom prst="rect">
            <a:avLst/>
          </a:prstGeom>
          <a:ln w="12700">
            <a:solidFill>
              <a:schemeClr val="tx1"/>
            </a:solidFill>
          </a:ln>
        </p:spPr>
      </p:pic>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F6490437-35F6-D366-03A2-41273F7AFE92}"/>
              </a:ext>
            </a:extLst>
          </p:cNvPr>
          <p:cNvPicPr>
            <a:picLocks noChangeAspect="1"/>
          </p:cNvPicPr>
          <p:nvPr/>
        </p:nvPicPr>
        <p:blipFill>
          <a:blip r:embed="rId4"/>
          <a:stretch>
            <a:fillRect/>
          </a:stretch>
        </p:blipFill>
        <p:spPr>
          <a:xfrm>
            <a:off x="4226011" y="3048000"/>
            <a:ext cx="4690385" cy="3429000"/>
          </a:xfrm>
          <a:prstGeom prst="rect">
            <a:avLst/>
          </a:prstGeom>
          <a:ln w="12700">
            <a:solidFill>
              <a:schemeClr val="tx1"/>
            </a:solidFill>
          </a:ln>
        </p:spPr>
      </p:pic>
    </p:spTree>
    <p:extLst>
      <p:ext uri="{BB962C8B-B14F-4D97-AF65-F5344CB8AC3E}">
        <p14:creationId xmlns:p14="http://schemas.microsoft.com/office/powerpoint/2010/main" val="107903113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300" dirty="0"/>
              <a:t>FAFSA Steps – Parent Contributor</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22</a:t>
            </a:fld>
            <a:endParaRPr lang="en-US" dirty="0"/>
          </a:p>
        </p:txBody>
      </p:sp>
      <p:sp>
        <p:nvSpPr>
          <p:cNvPr id="3" name="Content Placeholder 2"/>
          <p:cNvSpPr>
            <a:spLocks noGrp="1"/>
          </p:cNvSpPr>
          <p:nvPr>
            <p:ph idx="1"/>
          </p:nvPr>
        </p:nvSpPr>
        <p:spPr>
          <a:xfrm>
            <a:off x="457200" y="1646237"/>
            <a:ext cx="5562600" cy="4830763"/>
          </a:xfrm>
          <a:prstGeom prst="rect">
            <a:avLst/>
          </a:prstGeom>
        </p:spPr>
        <p:txBody>
          <a:bodyPr>
            <a:normAutofit/>
          </a:bodyPr>
          <a:lstStyle/>
          <a:p>
            <a:pPr marL="514350" indent="-514350">
              <a:lnSpc>
                <a:spcPct val="120000"/>
              </a:lnSpc>
              <a:buClr>
                <a:srgbClr val="FF9900"/>
              </a:buClr>
              <a:buFont typeface="+mj-lt"/>
              <a:buAutoNum type="arabicPeriod"/>
            </a:pPr>
            <a:r>
              <a:rPr lang="en-US" dirty="0"/>
              <a:t>Following link in email invite – Parent Log In</a:t>
            </a:r>
          </a:p>
          <a:p>
            <a:pPr marL="514350" indent="-514350">
              <a:lnSpc>
                <a:spcPct val="120000"/>
              </a:lnSpc>
              <a:buClr>
                <a:srgbClr val="FF9900"/>
              </a:buClr>
              <a:buFont typeface="+mj-lt"/>
              <a:buAutoNum type="arabicPeriod"/>
            </a:pPr>
            <a:r>
              <a:rPr lang="en-US" dirty="0"/>
              <a:t>Parent Onboarding Steps</a:t>
            </a:r>
          </a:p>
          <a:p>
            <a:pPr marL="514350" indent="-514350">
              <a:lnSpc>
                <a:spcPct val="120000"/>
              </a:lnSpc>
              <a:buClr>
                <a:srgbClr val="FF9900"/>
              </a:buClr>
              <a:buFont typeface="+mj-lt"/>
              <a:buAutoNum type="arabicPeriod"/>
            </a:pPr>
            <a:r>
              <a:rPr lang="en-US" dirty="0"/>
              <a:t>Verify Parent Identity Information</a:t>
            </a:r>
          </a:p>
          <a:p>
            <a:pPr marL="514350" indent="-514350">
              <a:lnSpc>
                <a:spcPct val="120000"/>
              </a:lnSpc>
              <a:buClr>
                <a:srgbClr val="FF9900"/>
              </a:buClr>
              <a:buFont typeface="+mj-lt"/>
              <a:buAutoNum type="arabicPeriod"/>
            </a:pPr>
            <a:r>
              <a:rPr lang="en-US" dirty="0"/>
              <a:t>Parent Provides Consent</a:t>
            </a:r>
          </a:p>
          <a:p>
            <a:pPr marL="0" indent="0">
              <a:lnSpc>
                <a:spcPct val="120000"/>
              </a:lnSpc>
              <a:buClr>
                <a:srgbClr val="FF9900"/>
              </a:buClr>
              <a:buNone/>
            </a:pPr>
            <a:endParaRPr lang="en-US" dirty="0"/>
          </a:p>
          <a:p>
            <a:pPr>
              <a:lnSpc>
                <a:spcPct val="120000"/>
              </a:lnSpc>
              <a:buClr>
                <a:srgbClr val="FF9900"/>
              </a:buClr>
              <a:buFont typeface="Wingdings" charset="2"/>
              <a:buChar char="ü"/>
            </a:pPr>
            <a:endParaRPr lang="en-US" dirty="0"/>
          </a:p>
        </p:txBody>
      </p:sp>
      <p:graphicFrame>
        <p:nvGraphicFramePr>
          <p:cNvPr id="4" name="Diagram 3"/>
          <p:cNvGraphicFramePr/>
          <p:nvPr/>
        </p:nvGraphicFramePr>
        <p:xfrm>
          <a:off x="6096000" y="1611955"/>
          <a:ext cx="274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61EE6FC-3360-FB05-E893-0C131230E1C9}"/>
              </a:ext>
            </a:extLst>
          </p:cNvPr>
          <p:cNvSpPr txBox="1"/>
          <p:nvPr/>
        </p:nvSpPr>
        <p:spPr>
          <a:xfrm>
            <a:off x="228600" y="5461337"/>
            <a:ext cx="564703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latin typeface="Arial" panose="020B0604020202020204" pitchFamily="34" charset="0"/>
                <a:cs typeface="Arial" panose="020B0604020202020204" pitchFamily="34" charset="0"/>
              </a:rPr>
              <a:t>Once all required data has been provided and all sections have been signed, any role can submit the FAFSA form</a:t>
            </a:r>
          </a:p>
        </p:txBody>
      </p:sp>
    </p:spTree>
    <p:extLst>
      <p:ext uri="{BB962C8B-B14F-4D97-AF65-F5344CB8AC3E}">
        <p14:creationId xmlns:p14="http://schemas.microsoft.com/office/powerpoint/2010/main" val="425157245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4495797" cy="5094259"/>
          </a:xfrm>
          <a:prstGeom prst="rect">
            <a:avLst/>
          </a:prstGeom>
        </p:spPr>
        <p:txBody>
          <a:bodyPr>
            <a:normAutofit fontScale="55000" lnSpcReduction="20000"/>
          </a:bodyPr>
          <a:lstStyle/>
          <a:p>
            <a:pPr marL="0" indent="0">
              <a:lnSpc>
                <a:spcPct val="120000"/>
              </a:lnSpc>
              <a:buClr>
                <a:srgbClr val="00C4D7"/>
              </a:buClr>
              <a:buNone/>
            </a:pPr>
            <a:r>
              <a:rPr lang="en-US" sz="5100" b="1" dirty="0">
                <a:solidFill>
                  <a:srgbClr val="92278F"/>
                </a:solidFill>
              </a:rPr>
              <a:t>YES</a:t>
            </a:r>
          </a:p>
          <a:p>
            <a:pPr>
              <a:lnSpc>
                <a:spcPct val="120000"/>
              </a:lnSpc>
              <a:buClr>
                <a:srgbClr val="00C4D7"/>
              </a:buClr>
            </a:pPr>
            <a:r>
              <a:rPr lang="en-US" sz="3800" dirty="0"/>
              <a:t>Married parents living together</a:t>
            </a:r>
          </a:p>
          <a:p>
            <a:pPr>
              <a:lnSpc>
                <a:spcPct val="120000"/>
              </a:lnSpc>
              <a:buClr>
                <a:srgbClr val="00C4D7"/>
              </a:buClr>
            </a:pPr>
            <a:r>
              <a:rPr lang="en-US" sz="3800" dirty="0"/>
              <a:t>Biological parents living together</a:t>
            </a:r>
          </a:p>
          <a:p>
            <a:pPr>
              <a:lnSpc>
                <a:spcPct val="120000"/>
              </a:lnSpc>
              <a:buClr>
                <a:srgbClr val="00C4D7"/>
              </a:buClr>
            </a:pPr>
            <a:r>
              <a:rPr lang="en-US" sz="3800" dirty="0"/>
              <a:t>Divorced or separated parents:</a:t>
            </a:r>
          </a:p>
          <a:p>
            <a:pPr lvl="1">
              <a:lnSpc>
                <a:spcPct val="120000"/>
              </a:lnSpc>
              <a:buClr>
                <a:srgbClr val="00C4D7"/>
              </a:buClr>
            </a:pPr>
            <a:r>
              <a:rPr lang="en-US" sz="3300" dirty="0"/>
              <a:t>The parent that provided the most financial support to student over the past 12 months</a:t>
            </a:r>
          </a:p>
          <a:p>
            <a:pPr lvl="1">
              <a:lnSpc>
                <a:spcPct val="120000"/>
              </a:lnSpc>
              <a:buClr>
                <a:srgbClr val="00C4D7"/>
              </a:buClr>
            </a:pPr>
            <a:r>
              <a:rPr lang="en-US" sz="3300" dirty="0"/>
              <a:t>If equal, then student would invite the parent with the higher income and assets </a:t>
            </a:r>
          </a:p>
          <a:p>
            <a:pPr>
              <a:lnSpc>
                <a:spcPct val="120000"/>
              </a:lnSpc>
              <a:buClr>
                <a:srgbClr val="00C4D7"/>
              </a:buClr>
            </a:pPr>
            <a:r>
              <a:rPr lang="en-US" sz="3800" dirty="0"/>
              <a:t>Stepparent – If part of the student’s household</a:t>
            </a:r>
          </a:p>
          <a:p>
            <a:pPr>
              <a:lnSpc>
                <a:spcPct val="120000"/>
              </a:lnSpc>
              <a:buClr>
                <a:srgbClr val="00C4D7"/>
              </a:buClr>
            </a:pPr>
            <a:r>
              <a:rPr lang="en-US" sz="3800" dirty="0"/>
              <a:t>Adoptive parents</a:t>
            </a:r>
          </a:p>
        </p:txBody>
      </p:sp>
      <p:sp>
        <p:nvSpPr>
          <p:cNvPr id="4" name="Title 1"/>
          <p:cNvSpPr>
            <a:spLocks noGrp="1"/>
          </p:cNvSpPr>
          <p:nvPr>
            <p:ph type="title"/>
          </p:nvPr>
        </p:nvSpPr>
        <p:spPr>
          <a:xfrm>
            <a:off x="457200" y="163541"/>
            <a:ext cx="7010398" cy="1043711"/>
          </a:xfrm>
          <a:prstGeom prst="rect">
            <a:avLst/>
          </a:prstGeom>
        </p:spPr>
        <p:txBody>
          <a:bodyPr>
            <a:noAutofit/>
          </a:bodyPr>
          <a:lstStyle/>
          <a:p>
            <a:r>
              <a:rPr lang="en-US" sz="3300" dirty="0"/>
              <a:t>For Dependent Students, Who Reports Info on the 2024-25 FAFSA?</a:t>
            </a:r>
          </a:p>
        </p:txBody>
      </p:sp>
      <p:sp>
        <p:nvSpPr>
          <p:cNvPr id="2" name="Slide Number Placeholder 1">
            <a:extLst>
              <a:ext uri="{FF2B5EF4-FFF2-40B4-BE49-F238E27FC236}">
                <a16:creationId xmlns:a16="http://schemas.microsoft.com/office/drawing/2014/main" id="{1FBD58A0-DA61-7942-9258-0898AFF3DD3F}"/>
              </a:ext>
            </a:extLst>
          </p:cNvPr>
          <p:cNvSpPr>
            <a:spLocks noGrp="1"/>
          </p:cNvSpPr>
          <p:nvPr>
            <p:ph type="sldNum" sz="quarter" idx="12"/>
          </p:nvPr>
        </p:nvSpPr>
        <p:spPr/>
        <p:txBody>
          <a:bodyPr/>
          <a:lstStyle/>
          <a:p>
            <a:fld id="{3ECAA9F2-51A7-FA4F-B019-4D81CA3B727C}" type="slidenum">
              <a:rPr lang="en-US" smtClean="0"/>
              <a:pPr/>
              <a:t>23</a:t>
            </a:fld>
            <a:endParaRPr lang="en-US" dirty="0"/>
          </a:p>
        </p:txBody>
      </p:sp>
      <p:cxnSp>
        <p:nvCxnSpPr>
          <p:cNvPr id="8" name="Straight Connector 7"/>
          <p:cNvCxnSpPr/>
          <p:nvPr/>
        </p:nvCxnSpPr>
        <p:spPr>
          <a:xfrm>
            <a:off x="5125139" y="1688277"/>
            <a:ext cx="0" cy="4800600"/>
          </a:xfrm>
          <a:prstGeom prst="line">
            <a:avLst/>
          </a:prstGeom>
          <a:ln>
            <a:solidFill>
              <a:srgbClr val="92278F"/>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5712E8B-1D3D-BF3E-798E-8E9136D5F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544" y="4513033"/>
            <a:ext cx="2767826" cy="2001887"/>
          </a:xfrm>
          <a:prstGeom prst="rect">
            <a:avLst/>
          </a:prstGeom>
        </p:spPr>
      </p:pic>
      <p:sp>
        <p:nvSpPr>
          <p:cNvPr id="10" name="Content Placeholder 2">
            <a:extLst>
              <a:ext uri="{FF2B5EF4-FFF2-40B4-BE49-F238E27FC236}">
                <a16:creationId xmlns:a16="http://schemas.microsoft.com/office/drawing/2014/main" id="{92CB42D4-2716-ACD7-EDE4-781691983279}"/>
              </a:ext>
            </a:extLst>
          </p:cNvPr>
          <p:cNvSpPr txBox="1">
            <a:spLocks/>
          </p:cNvSpPr>
          <p:nvPr/>
        </p:nvSpPr>
        <p:spPr>
          <a:xfrm>
            <a:off x="5410201" y="1600200"/>
            <a:ext cx="3429000" cy="50942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Clr>
                <a:srgbClr val="00C4D7"/>
              </a:buClr>
              <a:buFont typeface="Arial" pitchFamily="34" charset="0"/>
              <a:buNone/>
            </a:pPr>
            <a:r>
              <a:rPr lang="en-US" sz="2800" b="1" dirty="0">
                <a:solidFill>
                  <a:srgbClr val="92278F"/>
                </a:solidFill>
              </a:rPr>
              <a:t>NO</a:t>
            </a:r>
          </a:p>
          <a:p>
            <a:pPr>
              <a:lnSpc>
                <a:spcPct val="120000"/>
              </a:lnSpc>
              <a:buClr>
                <a:srgbClr val="00C4D7"/>
              </a:buClr>
            </a:pPr>
            <a:r>
              <a:rPr lang="en-US" sz="2100" dirty="0"/>
              <a:t>Foster Parents</a:t>
            </a:r>
          </a:p>
          <a:p>
            <a:pPr>
              <a:lnSpc>
                <a:spcPct val="120000"/>
              </a:lnSpc>
              <a:buClr>
                <a:srgbClr val="00C4D7"/>
              </a:buClr>
            </a:pPr>
            <a:r>
              <a:rPr lang="en-US" sz="2100" dirty="0"/>
              <a:t>Legal Guardians</a:t>
            </a:r>
          </a:p>
          <a:p>
            <a:pPr lvl="1">
              <a:lnSpc>
                <a:spcPct val="120000"/>
              </a:lnSpc>
              <a:buClr>
                <a:srgbClr val="00C4D7"/>
              </a:buClr>
            </a:pPr>
            <a:r>
              <a:rPr lang="en-US" sz="1800" dirty="0"/>
              <a:t>By court order</a:t>
            </a:r>
          </a:p>
          <a:p>
            <a:pPr>
              <a:lnSpc>
                <a:spcPct val="120000"/>
              </a:lnSpc>
              <a:buClr>
                <a:srgbClr val="00C4D7"/>
              </a:buClr>
            </a:pPr>
            <a:r>
              <a:rPr lang="en-US" sz="2100" dirty="0"/>
              <a:t>Anyone else the student is living with</a:t>
            </a:r>
          </a:p>
        </p:txBody>
      </p:sp>
    </p:spTree>
    <p:extLst>
      <p:ext uri="{BB962C8B-B14F-4D97-AF65-F5344CB8AC3E}">
        <p14:creationId xmlns:p14="http://schemas.microsoft.com/office/powerpoint/2010/main" val="368534988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6DC7-60B8-B70C-BE3E-35E5FAFDC7E7}"/>
              </a:ext>
            </a:extLst>
          </p:cNvPr>
          <p:cNvSpPr>
            <a:spLocks noGrp="1"/>
          </p:cNvSpPr>
          <p:nvPr>
            <p:ph type="title"/>
          </p:nvPr>
        </p:nvSpPr>
        <p:spPr/>
        <p:txBody>
          <a:bodyPr>
            <a:normAutofit/>
          </a:bodyPr>
          <a:lstStyle/>
          <a:p>
            <a:r>
              <a:rPr lang="en-US" sz="3300" dirty="0"/>
              <a:t>Consent</a:t>
            </a:r>
          </a:p>
        </p:txBody>
      </p:sp>
      <p:sp>
        <p:nvSpPr>
          <p:cNvPr id="3" name="Slide Number Placeholder 2">
            <a:extLst>
              <a:ext uri="{FF2B5EF4-FFF2-40B4-BE49-F238E27FC236}">
                <a16:creationId xmlns:a16="http://schemas.microsoft.com/office/drawing/2014/main" id="{2C873C95-0977-12A1-9AF3-6D69EA87AAA1}"/>
              </a:ext>
            </a:extLst>
          </p:cNvPr>
          <p:cNvSpPr>
            <a:spLocks noGrp="1"/>
          </p:cNvSpPr>
          <p:nvPr>
            <p:ph type="sldNum" sz="quarter" idx="12"/>
          </p:nvPr>
        </p:nvSpPr>
        <p:spPr/>
        <p:txBody>
          <a:bodyPr/>
          <a:lstStyle/>
          <a:p>
            <a:fld id="{3ECAA9F2-51A7-FA4F-B019-4D81CA3B727C}" type="slidenum">
              <a:rPr lang="en-US" smtClean="0"/>
              <a:pPr/>
              <a:t>24</a:t>
            </a:fld>
            <a:endParaRPr lang="en-US" dirty="0"/>
          </a:p>
        </p:txBody>
      </p:sp>
      <p:sp>
        <p:nvSpPr>
          <p:cNvPr id="4" name="Content Placeholder 3">
            <a:extLst>
              <a:ext uri="{FF2B5EF4-FFF2-40B4-BE49-F238E27FC236}">
                <a16:creationId xmlns:a16="http://schemas.microsoft.com/office/drawing/2014/main" id="{3A038D4B-C15A-2393-943D-1ADB33D93101}"/>
              </a:ext>
            </a:extLst>
          </p:cNvPr>
          <p:cNvSpPr>
            <a:spLocks noGrp="1"/>
          </p:cNvSpPr>
          <p:nvPr>
            <p:ph idx="1"/>
          </p:nvPr>
        </p:nvSpPr>
        <p:spPr>
          <a:xfrm>
            <a:off x="457200" y="1646237"/>
            <a:ext cx="4876800" cy="4830763"/>
          </a:xfrm>
        </p:spPr>
        <p:txBody>
          <a:bodyPr>
            <a:normAutofit fontScale="92500" lnSpcReduction="10000"/>
          </a:bodyPr>
          <a:lstStyle/>
          <a:p>
            <a:pPr>
              <a:buClr>
                <a:srgbClr val="00C4D7"/>
              </a:buClr>
            </a:pPr>
            <a:r>
              <a:rPr lang="en-US" sz="2400" b="0" i="0" u="none" strike="noStrike" baseline="0" dirty="0">
                <a:latin typeface="Open Sans" panose="020B0606030504020204" pitchFamily="34" charset="0"/>
              </a:rPr>
              <a:t>Applicant and any required contributor on the FAFSA must provide consent. They are consenting to:</a:t>
            </a:r>
          </a:p>
          <a:p>
            <a:pPr>
              <a:buClr>
                <a:srgbClr val="00C4D7"/>
              </a:buClr>
            </a:pPr>
            <a:r>
              <a:rPr lang="en-US" sz="2400" b="0" i="0" u="none" strike="noStrike" baseline="0" dirty="0">
                <a:latin typeface="Open Sans" panose="020B0606030504020204" pitchFamily="34" charset="0"/>
              </a:rPr>
              <a:t>Direct Data Exchange to import applicant, parent, parent spouse, and/or student spouse Federal Tax Information (FTI).</a:t>
            </a:r>
          </a:p>
          <a:p>
            <a:pPr>
              <a:buClr>
                <a:srgbClr val="00C4D7"/>
              </a:buClr>
            </a:pPr>
            <a:r>
              <a:rPr lang="en-US" sz="2400" b="0" i="0" u="none" strike="noStrike" baseline="0" dirty="0">
                <a:latin typeface="Open Sans" panose="020B0606030504020204" pitchFamily="34" charset="0"/>
              </a:rPr>
              <a:t>Redisclose FTI to state entities, institutions, and scholarship organizations.</a:t>
            </a:r>
          </a:p>
          <a:p>
            <a:pPr>
              <a:buClr>
                <a:srgbClr val="00C4D7"/>
              </a:buClr>
            </a:pPr>
            <a:r>
              <a:rPr lang="en-US" sz="2400" dirty="0">
                <a:latin typeface="Open Sans" panose="020B0606030504020204" pitchFamily="34" charset="0"/>
              </a:rPr>
              <a:t>If consent is not given student will not be eligible for need based aid.</a:t>
            </a:r>
            <a:endParaRPr lang="en-US" sz="2400" b="0" i="0" u="none" strike="noStrike" baseline="0" dirty="0">
              <a:latin typeface="Open Sans" panose="020B0606030504020204" pitchFamily="34" charset="0"/>
            </a:endParaRPr>
          </a:p>
          <a:p>
            <a:pPr>
              <a:buClr>
                <a:srgbClr val="00C4D7"/>
              </a:buClr>
            </a:pPr>
            <a:endParaRPr lang="en-US" dirty="0"/>
          </a:p>
        </p:txBody>
      </p:sp>
      <p:pic>
        <p:nvPicPr>
          <p:cNvPr id="6" name="Picture 5" descr="Cartoon checklist and pencil">
            <a:extLst>
              <a:ext uri="{FF2B5EF4-FFF2-40B4-BE49-F238E27FC236}">
                <a16:creationId xmlns:a16="http://schemas.microsoft.com/office/drawing/2014/main" id="{743E7478-FC5E-5431-6080-38253CC43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362200"/>
            <a:ext cx="3352800" cy="2514600"/>
          </a:xfrm>
          <a:prstGeom prst="rect">
            <a:avLst/>
          </a:prstGeom>
        </p:spPr>
      </p:pic>
    </p:spTree>
    <p:extLst>
      <p:ext uri="{BB962C8B-B14F-4D97-AF65-F5344CB8AC3E}">
        <p14:creationId xmlns:p14="http://schemas.microsoft.com/office/powerpoint/2010/main" val="298396154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679D69-5687-4032-924B-60CEAF9029FB}"/>
              </a:ext>
            </a:extLst>
          </p:cNvPr>
          <p:cNvSpPr>
            <a:spLocks noGrp="1"/>
          </p:cNvSpPr>
          <p:nvPr>
            <p:ph idx="1"/>
          </p:nvPr>
        </p:nvSpPr>
        <p:spPr>
          <a:xfrm>
            <a:off x="304800" y="2930912"/>
            <a:ext cx="8534400" cy="3774688"/>
          </a:xfrm>
        </p:spPr>
        <p:txBody>
          <a:bodyPr>
            <a:normAutofit fontScale="92500" lnSpcReduction="10000"/>
          </a:bodyPr>
          <a:lstStyle/>
          <a:p>
            <a:pPr>
              <a:buClr>
                <a:srgbClr val="00C4D7"/>
              </a:buClr>
            </a:pPr>
            <a:r>
              <a:rPr lang="en-US" sz="2200" b="0" i="0" u="none" strike="noStrike" baseline="0" dirty="0">
                <a:solidFill>
                  <a:srgbClr val="211D1E"/>
                </a:solidFill>
              </a:rPr>
              <a:t>Value of 529 accounts for the student owned by the parent(s) of a dependent applicant or owned by the student applicant </a:t>
            </a:r>
            <a:endParaRPr lang="en-US" altLang="en-US" sz="2200" dirty="0"/>
          </a:p>
          <a:p>
            <a:pPr>
              <a:buClr>
                <a:srgbClr val="00C4D7"/>
              </a:buClr>
            </a:pPr>
            <a:r>
              <a:rPr lang="en-US" altLang="en-US" sz="2200" dirty="0"/>
              <a:t>Child support received </a:t>
            </a:r>
            <a:r>
              <a:rPr lang="en-US" sz="2200" dirty="0">
                <a:effectLst/>
                <a:ea typeface="Times New Roman" panose="02020603050405020304" pitchFamily="18" charset="0"/>
              </a:rPr>
              <a:t>for the most recently complete calendar year</a:t>
            </a:r>
            <a:endParaRPr lang="en-US" altLang="en-US" sz="2200" dirty="0"/>
          </a:p>
          <a:p>
            <a:pPr>
              <a:buClr>
                <a:srgbClr val="00C4D7"/>
              </a:buClr>
            </a:pPr>
            <a:r>
              <a:rPr lang="en-US" altLang="en-US" sz="2200" dirty="0"/>
              <a:t>Net Worth of your businesses or for-profit agricultural operations. </a:t>
            </a:r>
            <a:endParaRPr lang="en-US" altLang="en-US" sz="2200" b="1" u="sng" dirty="0"/>
          </a:p>
          <a:p>
            <a:pPr marL="457200" lvl="1" indent="0">
              <a:buClr>
                <a:srgbClr val="00C4D7"/>
              </a:buClr>
              <a:buNone/>
            </a:pPr>
            <a:r>
              <a:rPr lang="en-US" altLang="en-US" sz="2200" b="1" u="sng" dirty="0"/>
              <a:t>Not</a:t>
            </a:r>
            <a:r>
              <a:rPr lang="en-US" altLang="en-US" sz="2200" b="1" dirty="0"/>
              <a:t> reported on FAFSA as an asset:</a:t>
            </a:r>
          </a:p>
          <a:p>
            <a:pPr lvl="1">
              <a:buClr>
                <a:srgbClr val="00C4D7"/>
              </a:buClr>
            </a:pPr>
            <a:r>
              <a:rPr lang="en-US" altLang="en-US" sz="2200" dirty="0"/>
              <a:t>Value of primary home</a:t>
            </a:r>
          </a:p>
          <a:p>
            <a:pPr lvl="1">
              <a:buClr>
                <a:srgbClr val="00C4D7"/>
              </a:buClr>
            </a:pPr>
            <a:r>
              <a:rPr lang="en-US" altLang="en-US" sz="2200" dirty="0"/>
              <a:t>Value of qualified retirement accounts</a:t>
            </a:r>
          </a:p>
          <a:p>
            <a:pPr lvl="1">
              <a:buClr>
                <a:srgbClr val="00C4D7"/>
              </a:buClr>
            </a:pPr>
            <a:r>
              <a:rPr lang="en-US" altLang="en-US" sz="2200" dirty="0"/>
              <a:t>Value of life insurance policies</a:t>
            </a:r>
          </a:p>
          <a:p>
            <a:pPr lvl="1">
              <a:buClr>
                <a:srgbClr val="00C4D7"/>
              </a:buClr>
            </a:pPr>
            <a:r>
              <a:rPr lang="en-US" altLang="en-US" sz="2200" dirty="0"/>
              <a:t>Value of personal property</a:t>
            </a:r>
          </a:p>
          <a:p>
            <a:pPr lvl="1">
              <a:buClr>
                <a:srgbClr val="00C4D7"/>
              </a:buClr>
            </a:pPr>
            <a:r>
              <a:rPr lang="en-US" altLang="en-US" sz="2200" dirty="0"/>
              <a:t>Value of 529 for any other family members (excluding applicant)</a:t>
            </a:r>
          </a:p>
          <a:p>
            <a:pPr marL="0" indent="0">
              <a:buClr>
                <a:srgbClr val="00C4D7"/>
              </a:buClr>
              <a:buNone/>
            </a:pPr>
            <a:endParaRPr lang="en-US" dirty="0"/>
          </a:p>
        </p:txBody>
      </p:sp>
      <p:sp>
        <p:nvSpPr>
          <p:cNvPr id="3" name="Title 2">
            <a:extLst>
              <a:ext uri="{FF2B5EF4-FFF2-40B4-BE49-F238E27FC236}">
                <a16:creationId xmlns:a16="http://schemas.microsoft.com/office/drawing/2014/main" id="{4B89CD70-47A7-43DA-881F-BCF3DDB00F31}"/>
              </a:ext>
            </a:extLst>
          </p:cNvPr>
          <p:cNvSpPr>
            <a:spLocks noGrp="1"/>
          </p:cNvSpPr>
          <p:nvPr>
            <p:ph type="title"/>
          </p:nvPr>
        </p:nvSpPr>
        <p:spPr/>
        <p:txBody>
          <a:bodyPr>
            <a:normAutofit/>
          </a:bodyPr>
          <a:lstStyle/>
          <a:p>
            <a:r>
              <a:rPr lang="en-US" sz="3300" dirty="0"/>
              <a:t>What is considered an asset?</a:t>
            </a:r>
          </a:p>
        </p:txBody>
      </p:sp>
      <p:sp>
        <p:nvSpPr>
          <p:cNvPr id="4" name="Slide Number Placeholder 3">
            <a:extLst>
              <a:ext uri="{FF2B5EF4-FFF2-40B4-BE49-F238E27FC236}">
                <a16:creationId xmlns:a16="http://schemas.microsoft.com/office/drawing/2014/main" id="{ED6F53B5-D10F-4E72-AC23-FC97FCBEE31D}"/>
              </a:ext>
            </a:extLst>
          </p:cNvPr>
          <p:cNvSpPr>
            <a:spLocks noGrp="1"/>
          </p:cNvSpPr>
          <p:nvPr>
            <p:ph type="sldNum" sz="quarter" idx="12"/>
          </p:nvPr>
        </p:nvSpPr>
        <p:spPr/>
        <p:txBody>
          <a:bodyPr/>
          <a:lstStyle/>
          <a:p>
            <a:fld id="{3ECAA9F2-51A7-FA4F-B019-4D81CA3B727C}" type="slidenum">
              <a:rPr lang="en-US" smtClean="0"/>
              <a:pPr/>
              <a:t>25</a:t>
            </a:fld>
            <a:endParaRPr lang="en-US" dirty="0"/>
          </a:p>
        </p:txBody>
      </p:sp>
      <p:grpSp>
        <p:nvGrpSpPr>
          <p:cNvPr id="13" name="Group 12">
            <a:extLst>
              <a:ext uri="{FF2B5EF4-FFF2-40B4-BE49-F238E27FC236}">
                <a16:creationId xmlns:a16="http://schemas.microsoft.com/office/drawing/2014/main" id="{39251001-F027-4B0A-974A-8D739F549DE2}"/>
              </a:ext>
            </a:extLst>
          </p:cNvPr>
          <p:cNvGrpSpPr/>
          <p:nvPr/>
        </p:nvGrpSpPr>
        <p:grpSpPr>
          <a:xfrm>
            <a:off x="139995" y="1834157"/>
            <a:ext cx="9081409" cy="1039475"/>
            <a:chOff x="139995" y="1834157"/>
            <a:chExt cx="8366549" cy="1039475"/>
          </a:xfrm>
        </p:grpSpPr>
        <p:sp>
          <p:nvSpPr>
            <p:cNvPr id="6" name="TextBox 5">
              <a:extLst>
                <a:ext uri="{FF2B5EF4-FFF2-40B4-BE49-F238E27FC236}">
                  <a16:creationId xmlns:a16="http://schemas.microsoft.com/office/drawing/2014/main" id="{9E454A75-F74B-4E46-A6FE-CBD041F2D49D}"/>
                </a:ext>
              </a:extLst>
            </p:cNvPr>
            <p:cNvSpPr txBox="1"/>
            <p:nvPr/>
          </p:nvSpPr>
          <p:spPr>
            <a:xfrm>
              <a:off x="139995" y="1834157"/>
              <a:ext cx="2298405"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Cash</a:t>
              </a:r>
            </a:p>
            <a:p>
              <a:pPr lvl="1">
                <a:buClr>
                  <a:srgbClr val="41762C"/>
                </a:buClr>
                <a:buFont typeface="Wingdings" panose="05000000000000000000" pitchFamily="2" charset="2"/>
                <a:buChar char="ü"/>
              </a:pPr>
              <a:r>
                <a:rPr lang="en-US" altLang="en-US" sz="2000" dirty="0"/>
                <a:t>Checking</a:t>
              </a:r>
            </a:p>
            <a:p>
              <a:pPr lvl="1">
                <a:buClr>
                  <a:srgbClr val="41762C"/>
                </a:buClr>
                <a:buFont typeface="Wingdings" panose="05000000000000000000" pitchFamily="2" charset="2"/>
                <a:buChar char="ü"/>
              </a:pPr>
              <a:r>
                <a:rPr lang="en-US" altLang="en-US" sz="2000" dirty="0"/>
                <a:t>Savings</a:t>
              </a:r>
            </a:p>
          </p:txBody>
        </p:sp>
        <p:sp>
          <p:nvSpPr>
            <p:cNvPr id="8" name="TextBox 7">
              <a:extLst>
                <a:ext uri="{FF2B5EF4-FFF2-40B4-BE49-F238E27FC236}">
                  <a16:creationId xmlns:a16="http://schemas.microsoft.com/office/drawing/2014/main" id="{BC28AA6A-A037-491D-BF83-DDE559D0D46B}"/>
                </a:ext>
              </a:extLst>
            </p:cNvPr>
            <p:cNvSpPr txBox="1"/>
            <p:nvPr/>
          </p:nvSpPr>
          <p:spPr>
            <a:xfrm>
              <a:off x="1831824" y="1840093"/>
              <a:ext cx="4572000"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Stocks</a:t>
              </a:r>
            </a:p>
            <a:p>
              <a:pPr lvl="1">
                <a:buClr>
                  <a:srgbClr val="41762C"/>
                </a:buClr>
                <a:buFont typeface="Wingdings" panose="05000000000000000000" pitchFamily="2" charset="2"/>
                <a:buChar char="ü"/>
              </a:pPr>
              <a:r>
                <a:rPr lang="en-US" altLang="en-US" sz="2000" dirty="0"/>
                <a:t>Bonds</a:t>
              </a:r>
            </a:p>
            <a:p>
              <a:pPr lvl="1">
                <a:buClr>
                  <a:srgbClr val="41762C"/>
                </a:buClr>
                <a:buFont typeface="Wingdings" panose="05000000000000000000" pitchFamily="2" charset="2"/>
                <a:buChar char="ü"/>
              </a:pPr>
              <a:r>
                <a:rPr lang="en-US" altLang="en-US" sz="2000" dirty="0"/>
                <a:t>Certificates of deposit (CD)</a:t>
              </a:r>
            </a:p>
          </p:txBody>
        </p:sp>
        <p:sp>
          <p:nvSpPr>
            <p:cNvPr id="10" name="TextBox 9">
              <a:extLst>
                <a:ext uri="{FF2B5EF4-FFF2-40B4-BE49-F238E27FC236}">
                  <a16:creationId xmlns:a16="http://schemas.microsoft.com/office/drawing/2014/main" id="{9755B361-F064-436B-B664-E7DD4208F4A4}"/>
                </a:ext>
              </a:extLst>
            </p:cNvPr>
            <p:cNvSpPr txBox="1"/>
            <p:nvPr/>
          </p:nvSpPr>
          <p:spPr>
            <a:xfrm>
              <a:off x="4925144" y="1857969"/>
              <a:ext cx="3581400"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Bitcoin</a:t>
              </a:r>
            </a:p>
            <a:p>
              <a:pPr lvl="1">
                <a:buClr>
                  <a:srgbClr val="41762C"/>
                </a:buClr>
                <a:buFont typeface="Wingdings" panose="05000000000000000000" pitchFamily="2" charset="2"/>
                <a:buChar char="ü"/>
              </a:pPr>
              <a:r>
                <a:rPr lang="en-US" altLang="en-US" sz="2000" dirty="0"/>
                <a:t>Mutual funds </a:t>
              </a:r>
            </a:p>
            <a:p>
              <a:pPr lvl="1">
                <a:buClr>
                  <a:srgbClr val="41762C"/>
                </a:buClr>
                <a:buFont typeface="Wingdings" panose="05000000000000000000" pitchFamily="2" charset="2"/>
                <a:buChar char="ü"/>
              </a:pPr>
              <a:r>
                <a:rPr lang="en-US" altLang="en-US" sz="2000" dirty="0"/>
                <a:t>Net value of real estate    </a:t>
              </a:r>
            </a:p>
          </p:txBody>
        </p:sp>
      </p:grpSp>
      <p:sp>
        <p:nvSpPr>
          <p:cNvPr id="12" name="TextBox 11">
            <a:extLst>
              <a:ext uri="{FF2B5EF4-FFF2-40B4-BE49-F238E27FC236}">
                <a16:creationId xmlns:a16="http://schemas.microsoft.com/office/drawing/2014/main" id="{8DBBAA67-D3CD-4769-96C6-85647944B37E}"/>
              </a:ext>
            </a:extLst>
          </p:cNvPr>
          <p:cNvSpPr txBox="1"/>
          <p:nvPr/>
        </p:nvSpPr>
        <p:spPr>
          <a:xfrm>
            <a:off x="0" y="1474685"/>
            <a:ext cx="6705600" cy="369332"/>
          </a:xfrm>
          <a:prstGeom prst="rect">
            <a:avLst/>
          </a:prstGeom>
          <a:noFill/>
        </p:spPr>
        <p:txBody>
          <a:bodyPr wrap="square">
            <a:spAutoFit/>
          </a:bodyPr>
          <a:lstStyle/>
          <a:p>
            <a:pPr marL="457200" lvl="1" indent="0">
              <a:buClr>
                <a:schemeClr val="accent2"/>
              </a:buClr>
              <a:buNone/>
            </a:pPr>
            <a:r>
              <a:rPr lang="en-US" altLang="en-US" b="1" dirty="0"/>
              <a:t>Report the current value at time of filing the FAFSA:</a:t>
            </a:r>
          </a:p>
        </p:txBody>
      </p:sp>
    </p:spTree>
    <p:extLst>
      <p:ext uri="{BB962C8B-B14F-4D97-AF65-F5344CB8AC3E}">
        <p14:creationId xmlns:p14="http://schemas.microsoft.com/office/powerpoint/2010/main" val="55955230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5005C5D-B460-C93D-3E30-B5A3D96F432A}"/>
              </a:ext>
            </a:extLst>
          </p:cNvPr>
          <p:cNvSpPr/>
          <p:nvPr/>
        </p:nvSpPr>
        <p:spPr>
          <a:xfrm>
            <a:off x="7010400" y="696232"/>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Autofit/>
          </a:bodyPr>
          <a:lstStyle/>
          <a:p>
            <a:r>
              <a:rPr lang="en-US" sz="3300" dirty="0"/>
              <a:t>When Is A Student Automatically Considered “Independent”?</a:t>
            </a:r>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26</a:t>
            </a:fld>
            <a:endParaRPr lang="en-US" dirty="0"/>
          </a:p>
        </p:txBody>
      </p:sp>
      <p:sp>
        <p:nvSpPr>
          <p:cNvPr id="4" name="Content Placeholder 2"/>
          <p:cNvSpPr>
            <a:spLocks noGrp="1"/>
          </p:cNvSpPr>
          <p:nvPr>
            <p:ph idx="1"/>
          </p:nvPr>
        </p:nvSpPr>
        <p:spPr>
          <a:prstGeom prst="rect">
            <a:avLst/>
          </a:prstGeom>
        </p:spPr>
        <p:txBody>
          <a:bodyPr>
            <a:normAutofit fontScale="85000" lnSpcReduction="20000"/>
          </a:bodyPr>
          <a:lstStyle/>
          <a:p>
            <a:pPr>
              <a:buClr>
                <a:srgbClr val="00C4D7"/>
              </a:buClr>
            </a:pPr>
            <a:r>
              <a:rPr lang="en-US" dirty="0"/>
              <a:t>24 or older on Jan 1st of 2024</a:t>
            </a:r>
          </a:p>
          <a:p>
            <a:pPr>
              <a:buClr>
                <a:srgbClr val="00C4D7"/>
              </a:buClr>
            </a:pPr>
            <a:r>
              <a:rPr lang="en-US" dirty="0"/>
              <a:t>Married</a:t>
            </a:r>
          </a:p>
          <a:p>
            <a:pPr>
              <a:buClr>
                <a:srgbClr val="00C4D7"/>
              </a:buClr>
            </a:pPr>
            <a:r>
              <a:rPr lang="en-US" dirty="0"/>
              <a:t>Veteran (includes active-duty personnel)</a:t>
            </a:r>
          </a:p>
          <a:p>
            <a:pPr>
              <a:buClr>
                <a:srgbClr val="00C4D7"/>
              </a:buClr>
            </a:pPr>
            <a:r>
              <a:rPr lang="en-US" dirty="0"/>
              <a:t>Working on graduate level degree</a:t>
            </a:r>
          </a:p>
          <a:p>
            <a:pPr>
              <a:buClr>
                <a:srgbClr val="00C4D7"/>
              </a:buClr>
            </a:pPr>
            <a:r>
              <a:rPr lang="en-US" dirty="0"/>
              <a:t>Legally emancipated minor or in a legal guardianship with someone other than their parent or stepparent, as determined by a court in state of residence</a:t>
            </a:r>
          </a:p>
          <a:p>
            <a:pPr>
              <a:buClr>
                <a:srgbClr val="00C4D7"/>
              </a:buClr>
            </a:pPr>
            <a:r>
              <a:rPr lang="en-US" dirty="0"/>
              <a:t>Orphan, in foster care or ward of the court at </a:t>
            </a:r>
            <a:br>
              <a:rPr lang="en-US" dirty="0"/>
            </a:br>
            <a:r>
              <a:rPr lang="en-US" dirty="0"/>
              <a:t>anytime since the student turned 13</a:t>
            </a:r>
          </a:p>
          <a:p>
            <a:pPr>
              <a:buClr>
                <a:srgbClr val="00C4D7"/>
              </a:buClr>
            </a:pPr>
            <a:r>
              <a:rPr lang="en-US" dirty="0"/>
              <a:t>Have legal dependents other than spouse</a:t>
            </a:r>
          </a:p>
          <a:p>
            <a:pPr>
              <a:buClr>
                <a:srgbClr val="00C4D7"/>
              </a:buClr>
            </a:pPr>
            <a:r>
              <a:rPr lang="en-US" dirty="0"/>
              <a:t>Student deemed homeless by proper authority</a:t>
            </a:r>
          </a:p>
          <a:p>
            <a:pPr>
              <a:buClr>
                <a:srgbClr val="00C4D7"/>
              </a:buClr>
            </a:pPr>
            <a:r>
              <a:rPr lang="en-US" dirty="0"/>
              <a:t>(PA State Grant status can be different)</a:t>
            </a:r>
          </a:p>
          <a:p>
            <a:pPr>
              <a:buClr>
                <a:srgbClr val="00C4D7"/>
              </a:buClr>
            </a:pPr>
            <a:endParaRPr lang="en-US" dirty="0"/>
          </a:p>
        </p:txBody>
      </p:sp>
      <p:pic>
        <p:nvPicPr>
          <p:cNvPr id="11" name="Picture 10" descr="Orion_soci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1958" y="1048512"/>
            <a:ext cx="1156242" cy="1085088"/>
          </a:xfrm>
          <a:prstGeom prst="rect">
            <a:avLst/>
          </a:prstGeom>
        </p:spPr>
      </p:pic>
    </p:spTree>
    <p:extLst>
      <p:ext uri="{BB962C8B-B14F-4D97-AF65-F5344CB8AC3E}">
        <p14:creationId xmlns:p14="http://schemas.microsoft.com/office/powerpoint/2010/main" val="403241616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7109446" y="5715000"/>
            <a:ext cx="1577354" cy="685800"/>
          </a:xfrm>
          <a:prstGeom prst="rect">
            <a:avLst/>
          </a:prstGeom>
        </p:spPr>
      </p:pic>
      <p:sp>
        <p:nvSpPr>
          <p:cNvPr id="3" name="Title 6"/>
          <p:cNvSpPr>
            <a:spLocks noGrp="1"/>
          </p:cNvSpPr>
          <p:nvPr>
            <p:ph type="title"/>
          </p:nvPr>
        </p:nvSpPr>
        <p:spPr>
          <a:xfrm>
            <a:off x="0" y="239740"/>
            <a:ext cx="9144000" cy="1043710"/>
          </a:xfrm>
          <a:prstGeom prst="rect">
            <a:avLst/>
          </a:prstGeom>
        </p:spPr>
        <p:txBody>
          <a:bodyPr>
            <a:normAutofit/>
          </a:bodyPr>
          <a:lstStyle/>
          <a:p>
            <a:r>
              <a:rPr lang="en-US" dirty="0">
                <a:solidFill>
                  <a:schemeClr val="bg1"/>
                </a:solidFill>
              </a:rPr>
              <a:t>Special Circumstances </a:t>
            </a:r>
          </a:p>
        </p:txBody>
      </p:sp>
      <p:sp>
        <p:nvSpPr>
          <p:cNvPr id="8" name="Content Placeholder 3"/>
          <p:cNvSpPr>
            <a:spLocks noGrp="1"/>
          </p:cNvSpPr>
          <p:nvPr>
            <p:ph idx="1"/>
          </p:nvPr>
        </p:nvSpPr>
        <p:spPr>
          <a:xfrm>
            <a:off x="76200" y="1524000"/>
            <a:ext cx="8458200" cy="4983162"/>
          </a:xfrm>
        </p:spPr>
        <p:txBody>
          <a:bodyPr>
            <a:normAutofit/>
          </a:bodyPr>
          <a:lstStyle/>
          <a:p>
            <a:pPr marL="0" indent="0">
              <a:buFontTx/>
              <a:buNone/>
              <a:defRPr/>
            </a:pPr>
            <a:r>
              <a:rPr lang="en-US" sz="4400" i="1" dirty="0">
                <a:solidFill>
                  <a:schemeClr val="tx1"/>
                </a:solidFill>
                <a:latin typeface="Brush Script MT" pitchFamily="66" charset="0"/>
              </a:rPr>
              <a:t>If things change…</a:t>
            </a:r>
            <a:endParaRPr lang="en-US" dirty="0">
              <a:solidFill>
                <a:schemeClr val="tx1"/>
              </a:solidFill>
            </a:endParaRPr>
          </a:p>
          <a:p>
            <a:pPr lvl="0"/>
            <a:r>
              <a:rPr lang="en-US" sz="2000" dirty="0">
                <a:sym typeface="Arial"/>
              </a:rPr>
              <a:t>Professional Judgment exceptions can also be made for </a:t>
            </a:r>
            <a:r>
              <a:rPr lang="en-US" sz="2000" u="sng" dirty="0">
                <a:sym typeface="Arial"/>
              </a:rPr>
              <a:t>special circumstances </a:t>
            </a:r>
            <a:r>
              <a:rPr lang="en-US" sz="2000" dirty="0">
                <a:sym typeface="Arial"/>
              </a:rPr>
              <a:t>due to income changes that are experienced before or after the FAFSA has been filed</a:t>
            </a:r>
            <a:endParaRPr lang="en-US" sz="2000" dirty="0"/>
          </a:p>
          <a:p>
            <a:pPr lvl="0"/>
            <a:r>
              <a:rPr lang="en-US" sz="2000" dirty="0">
                <a:sym typeface="Arial"/>
              </a:rPr>
              <a:t>Contact the financial aid office to discuss the situation</a:t>
            </a:r>
            <a:endParaRPr lang="en-US" sz="2000" dirty="0"/>
          </a:p>
          <a:p>
            <a:pPr lvl="0"/>
            <a:r>
              <a:rPr lang="en-US" sz="2000" dirty="0">
                <a:sym typeface="Arial"/>
              </a:rPr>
              <a:t>Separate forms for PA State Grant </a:t>
            </a:r>
            <a:r>
              <a:rPr lang="en-US" sz="2000" b="1" dirty="0">
                <a:solidFill>
                  <a:schemeClr val="accent4"/>
                </a:solidFill>
                <a:latin typeface="Open Sans Semibold" panose="020B0606030504020204" pitchFamily="34" charset="0"/>
                <a:ea typeface="Open Sans Semibold" panose="020B0606030504020204" pitchFamily="34" charset="0"/>
                <a:cs typeface="Open Sans Semibold" panose="020B0606030504020204" pitchFamily="34" charset="0"/>
                <a:sym typeface="Arial"/>
                <a:hlinkClick r:id="rId6">
                  <a:extLst>
                    <a:ext uri="{A12FA001-AC4F-418D-AE19-62706E023703}">
                      <ahyp:hlinkClr xmlns:ahyp="http://schemas.microsoft.com/office/drawing/2018/hyperlinkcolor" val="tx"/>
                    </a:ext>
                  </a:extLst>
                </a:hlinkClick>
              </a:rPr>
              <a:t>pheaa.org/forms</a:t>
            </a:r>
            <a:endParaRPr lang="en-US" sz="2000" b="1" dirty="0">
              <a:solidFill>
                <a:schemeClr val="accent4"/>
              </a:solidFill>
              <a:latin typeface="Open Sans Semibold" panose="020B0606030504020204" pitchFamily="34" charset="0"/>
              <a:ea typeface="Open Sans Semibold" panose="020B0606030504020204" pitchFamily="34" charset="0"/>
              <a:cs typeface="Open Sans Semibold" panose="020B0606030504020204" pitchFamily="34" charset="0"/>
              <a:sym typeface="Arial"/>
            </a:endParaRPr>
          </a:p>
          <a:p>
            <a:pPr>
              <a:defRPr/>
            </a:pPr>
            <a:endParaRPr lang="en-US" sz="2200" b="1" dirty="0">
              <a:solidFill>
                <a:schemeClr val="tx1"/>
              </a:solidFill>
            </a:endParaRPr>
          </a:p>
          <a:p>
            <a:pPr marL="0" indent="0">
              <a:buFontTx/>
              <a:buNone/>
              <a:defRPr/>
            </a:pPr>
            <a:endParaRPr lang="en-US" dirty="0">
              <a:solidFill>
                <a:schemeClr val="tx1"/>
              </a:solidFill>
            </a:endParaRPr>
          </a:p>
        </p:txBody>
      </p:sp>
    </p:spTree>
    <p:extLst>
      <p:ext uri="{BB962C8B-B14F-4D97-AF65-F5344CB8AC3E}">
        <p14:creationId xmlns:p14="http://schemas.microsoft.com/office/powerpoint/2010/main" val="3973709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9F80-76F0-5A2F-83A5-3A529269FEC0}"/>
              </a:ext>
            </a:extLst>
          </p:cNvPr>
          <p:cNvSpPr>
            <a:spLocks noGrp="1"/>
          </p:cNvSpPr>
          <p:nvPr>
            <p:ph type="title"/>
          </p:nvPr>
        </p:nvSpPr>
        <p:spPr/>
        <p:txBody>
          <a:bodyPr>
            <a:normAutofit/>
          </a:bodyPr>
          <a:lstStyle/>
          <a:p>
            <a:r>
              <a:rPr lang="en-US" sz="3300" dirty="0"/>
              <a:t>Student Unusual Circumstances </a:t>
            </a:r>
          </a:p>
        </p:txBody>
      </p:sp>
      <p:sp>
        <p:nvSpPr>
          <p:cNvPr id="3" name="Slide Number Placeholder 2">
            <a:extLst>
              <a:ext uri="{FF2B5EF4-FFF2-40B4-BE49-F238E27FC236}">
                <a16:creationId xmlns:a16="http://schemas.microsoft.com/office/drawing/2014/main" id="{62050D56-E7D0-B592-4667-605BE7FBBAB6}"/>
              </a:ext>
            </a:extLst>
          </p:cNvPr>
          <p:cNvSpPr>
            <a:spLocks noGrp="1"/>
          </p:cNvSpPr>
          <p:nvPr>
            <p:ph type="sldNum" sz="quarter" idx="12"/>
          </p:nvPr>
        </p:nvSpPr>
        <p:spPr/>
        <p:txBody>
          <a:bodyPr/>
          <a:lstStyle/>
          <a:p>
            <a:fld id="{3ECAA9F2-51A7-FA4F-B019-4D81CA3B727C}" type="slidenum">
              <a:rPr lang="en-US" smtClean="0"/>
              <a:pPr/>
              <a:t>28</a:t>
            </a:fld>
            <a:endParaRPr lang="en-US" dirty="0"/>
          </a:p>
        </p:txBody>
      </p:sp>
      <p:sp>
        <p:nvSpPr>
          <p:cNvPr id="4" name="Content Placeholder 3">
            <a:extLst>
              <a:ext uri="{FF2B5EF4-FFF2-40B4-BE49-F238E27FC236}">
                <a16:creationId xmlns:a16="http://schemas.microsoft.com/office/drawing/2014/main" id="{00B4D194-1F8C-B6B6-0F99-5290039A32CE}"/>
              </a:ext>
            </a:extLst>
          </p:cNvPr>
          <p:cNvSpPr>
            <a:spLocks noGrp="1"/>
          </p:cNvSpPr>
          <p:nvPr>
            <p:ph idx="1"/>
          </p:nvPr>
        </p:nvSpPr>
        <p:spPr/>
        <p:txBody>
          <a:bodyPr>
            <a:normAutofit fontScale="85000" lnSpcReduction="20000"/>
          </a:bodyPr>
          <a:lstStyle/>
          <a:p>
            <a:pPr marL="0" indent="0">
              <a:buClr>
                <a:schemeClr val="accent4">
                  <a:lumMod val="40000"/>
                  <a:lumOff val="60000"/>
                </a:schemeClr>
              </a:buClr>
              <a:buNone/>
            </a:pPr>
            <a:r>
              <a:rPr lang="en-US" dirty="0"/>
              <a:t>Prevents student from contacting parents or contacting parents would pose a risk to student.</a:t>
            </a:r>
          </a:p>
          <a:p>
            <a:pPr marL="0" indent="0">
              <a:buClr>
                <a:schemeClr val="accent4">
                  <a:lumMod val="40000"/>
                  <a:lumOff val="60000"/>
                </a:schemeClr>
              </a:buClr>
              <a:buNone/>
            </a:pPr>
            <a:endParaRPr lang="en-US" sz="1400" dirty="0"/>
          </a:p>
          <a:p>
            <a:pPr marL="0" indent="0">
              <a:buClr>
                <a:schemeClr val="accent4">
                  <a:lumMod val="40000"/>
                  <a:lumOff val="60000"/>
                </a:schemeClr>
              </a:buClr>
              <a:buNone/>
            </a:pPr>
            <a:r>
              <a:rPr lang="en-US" sz="2400" dirty="0"/>
              <a:t>A student may be experiencing </a:t>
            </a:r>
            <a:r>
              <a:rPr lang="en-US" sz="2400" b="1" dirty="0"/>
              <a:t>unusual circumstances </a:t>
            </a:r>
            <a:r>
              <a:rPr lang="en-US" sz="2400" dirty="0"/>
              <a:t>if they:</a:t>
            </a:r>
          </a:p>
          <a:p>
            <a:pPr marL="342900" lvl="1" indent="0">
              <a:buClr>
                <a:schemeClr val="accent4">
                  <a:lumMod val="40000"/>
                  <a:lumOff val="60000"/>
                </a:schemeClr>
              </a:buClr>
              <a:buNone/>
            </a:pPr>
            <a:endParaRPr lang="en-US" sz="1600" dirty="0"/>
          </a:p>
          <a:p>
            <a:pPr lvl="1">
              <a:buClr>
                <a:srgbClr val="00B0F0"/>
              </a:buClr>
              <a:buFont typeface="Wingdings" panose="05000000000000000000" pitchFamily="2" charset="2"/>
              <a:buChar char="Ø"/>
            </a:pPr>
            <a:r>
              <a:rPr lang="en-US" dirty="0"/>
              <a:t>Left home due to an abusive or threatening environment;</a:t>
            </a:r>
          </a:p>
          <a:p>
            <a:pPr lvl="1">
              <a:buClr>
                <a:srgbClr val="00B0F0"/>
              </a:buClr>
              <a:buFont typeface="Wingdings" panose="05000000000000000000" pitchFamily="2" charset="2"/>
              <a:buChar char="Ø"/>
            </a:pPr>
            <a:r>
              <a:rPr lang="en-US" dirty="0"/>
              <a:t>Are abandoned by or estranged from their parents, and have not been adopted;</a:t>
            </a:r>
          </a:p>
          <a:p>
            <a:pPr lvl="1">
              <a:buClr>
                <a:srgbClr val="00B0F0"/>
              </a:buClr>
              <a:buFont typeface="Wingdings" panose="05000000000000000000" pitchFamily="2" charset="2"/>
              <a:buChar char="Ø"/>
            </a:pPr>
            <a:r>
              <a:rPr lang="en-US" dirty="0"/>
              <a:t>Have refugee or asylee status and are separated from their parents, or their parents are displaced in a foreign country; </a:t>
            </a:r>
          </a:p>
          <a:p>
            <a:pPr lvl="1">
              <a:buClr>
                <a:srgbClr val="00B0F0"/>
              </a:buClr>
              <a:buFont typeface="Wingdings" panose="05000000000000000000" pitchFamily="2" charset="2"/>
              <a:buChar char="Ø"/>
            </a:pPr>
            <a:r>
              <a:rPr lang="en-US" dirty="0"/>
              <a:t>Are a victim of human trafficking; </a:t>
            </a:r>
          </a:p>
          <a:p>
            <a:pPr lvl="1">
              <a:buClr>
                <a:srgbClr val="00B0F0"/>
              </a:buClr>
              <a:buFont typeface="Wingdings" panose="05000000000000000000" pitchFamily="2" charset="2"/>
              <a:buChar char="Ø"/>
            </a:pPr>
            <a:r>
              <a:rPr lang="en-US" dirty="0"/>
              <a:t>Are incarcerated, or their parents are incarcerated, and contact with the parents would pose a risk to the student; or</a:t>
            </a:r>
          </a:p>
          <a:p>
            <a:pPr lvl="1">
              <a:buClr>
                <a:srgbClr val="00B0F0"/>
              </a:buClr>
              <a:buFont typeface="Wingdings" panose="05000000000000000000" pitchFamily="2" charset="2"/>
              <a:buChar char="Ø"/>
            </a:pPr>
            <a:r>
              <a:rPr lang="en-US" dirty="0"/>
              <a:t>Are otherwise unable to contact or locate their parents, and have not been adopted.</a:t>
            </a:r>
          </a:p>
        </p:txBody>
      </p:sp>
    </p:spTree>
    <p:extLst>
      <p:ext uri="{BB962C8B-B14F-4D97-AF65-F5344CB8AC3E}">
        <p14:creationId xmlns:p14="http://schemas.microsoft.com/office/powerpoint/2010/main" val="21160877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300" dirty="0"/>
              <a:t>After Filing</a:t>
            </a:r>
          </a:p>
        </p:txBody>
      </p:sp>
      <p:sp>
        <p:nvSpPr>
          <p:cNvPr id="3" name="Slide Number Placeholder 2">
            <a:extLst>
              <a:ext uri="{FF2B5EF4-FFF2-40B4-BE49-F238E27FC236}">
                <a16:creationId xmlns:a16="http://schemas.microsoft.com/office/drawing/2014/main" id="{FE0ACDE6-B2B3-A442-A155-29933591BCE9}"/>
              </a:ext>
            </a:extLst>
          </p:cNvPr>
          <p:cNvSpPr>
            <a:spLocks noGrp="1"/>
          </p:cNvSpPr>
          <p:nvPr>
            <p:ph type="sldNum" sz="quarter" idx="12"/>
          </p:nvPr>
        </p:nvSpPr>
        <p:spPr/>
        <p:txBody>
          <a:bodyPr/>
          <a:lstStyle/>
          <a:p>
            <a:fld id="{3ECAA9F2-51A7-FA4F-B019-4D81CA3B727C}" type="slidenum">
              <a:rPr lang="en-US" smtClean="0"/>
              <a:pPr/>
              <a:t>29</a:t>
            </a:fld>
            <a:endParaRPr lang="en-US" dirty="0"/>
          </a:p>
        </p:txBody>
      </p:sp>
      <p:graphicFrame>
        <p:nvGraphicFramePr>
          <p:cNvPr id="4" name="Diagram 3"/>
          <p:cNvGraphicFramePr/>
          <p:nvPr/>
        </p:nvGraphicFramePr>
        <p:xfrm>
          <a:off x="457200" y="1800380"/>
          <a:ext cx="8305800" cy="444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79122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solidFill>
                  <a:schemeClr val="bg1"/>
                </a:solidFill>
              </a:rPr>
              <a:t>Topics of Discussion</a:t>
            </a:r>
          </a:p>
        </p:txBody>
      </p:sp>
      <p:sp>
        <p:nvSpPr>
          <p:cNvPr id="4" name="Content Placeholder 2"/>
          <p:cNvSpPr>
            <a:spLocks noGrp="1"/>
          </p:cNvSpPr>
          <p:nvPr>
            <p:ph idx="1"/>
          </p:nvPr>
        </p:nvSpPr>
        <p:spPr>
          <a:xfrm>
            <a:off x="468842" y="1676400"/>
            <a:ext cx="8229600" cy="4830763"/>
          </a:xfrm>
        </p:spPr>
        <p:txBody>
          <a:bodyPr>
            <a:normAutofit/>
          </a:bodyPr>
          <a:lstStyle/>
          <a:p>
            <a:pPr>
              <a:buClr>
                <a:srgbClr val="3C8A8E"/>
              </a:buClr>
            </a:pPr>
            <a:endParaRPr lang="en-US" b="1" dirty="0">
              <a:solidFill>
                <a:srgbClr val="000000"/>
              </a:solidFill>
            </a:endParaRPr>
          </a:p>
          <a:p>
            <a:pPr marL="0" indent="0">
              <a:buClr>
                <a:srgbClr val="3C8A8E"/>
              </a:buClr>
              <a:buNone/>
            </a:pPr>
            <a:r>
              <a:rPr lang="en-US" sz="3000" b="1" dirty="0">
                <a:solidFill>
                  <a:srgbClr val="000000"/>
                </a:solidFill>
              </a:rPr>
              <a:t>Financial Aid 101</a:t>
            </a:r>
          </a:p>
          <a:p>
            <a:pPr lvl="1">
              <a:buClr>
                <a:srgbClr val="3C8A8E"/>
              </a:buClr>
            </a:pPr>
            <a:r>
              <a:rPr lang="en-US" dirty="0">
                <a:solidFill>
                  <a:srgbClr val="000000"/>
                </a:solidFill>
              </a:rPr>
              <a:t>Financial Aid Basics</a:t>
            </a:r>
          </a:p>
          <a:p>
            <a:pPr lvl="1">
              <a:buClr>
                <a:srgbClr val="3C8A8E"/>
              </a:buClr>
            </a:pPr>
            <a:r>
              <a:rPr lang="en-US" dirty="0">
                <a:solidFill>
                  <a:srgbClr val="000000"/>
                </a:solidFill>
              </a:rPr>
              <a:t>Types &amp; Sources of Aid</a:t>
            </a:r>
          </a:p>
          <a:p>
            <a:pPr>
              <a:buClr>
                <a:srgbClr val="3C8A8E"/>
              </a:buClr>
            </a:pPr>
            <a:r>
              <a:rPr lang="en-US" dirty="0">
                <a:solidFill>
                  <a:srgbClr val="000000"/>
                </a:solidFill>
              </a:rPr>
              <a:t>Federal &amp; State Aid</a:t>
            </a:r>
          </a:p>
          <a:p>
            <a:pPr>
              <a:buClr>
                <a:srgbClr val="3C8A8E"/>
              </a:buClr>
            </a:pPr>
            <a:r>
              <a:rPr lang="en-US" dirty="0">
                <a:solidFill>
                  <a:srgbClr val="000000"/>
                </a:solidFill>
              </a:rPr>
              <a:t>Five Steps to Financial Aid</a:t>
            </a:r>
          </a:p>
          <a:p>
            <a:pPr>
              <a:buClr>
                <a:srgbClr val="3C8A8E"/>
              </a:buClr>
            </a:pPr>
            <a:r>
              <a:rPr lang="en-US" dirty="0">
                <a:solidFill>
                  <a:srgbClr val="000000"/>
                </a:solidFill>
              </a:rPr>
              <a:t>Applying for Aid</a:t>
            </a:r>
          </a:p>
          <a:p>
            <a:pPr>
              <a:buClr>
                <a:srgbClr val="3C8A8E"/>
              </a:buClr>
            </a:pPr>
            <a:r>
              <a:rPr lang="en-US" dirty="0">
                <a:solidFill>
                  <a:srgbClr val="000000"/>
                </a:solidFill>
              </a:rPr>
              <a:t>What Happens Next?</a:t>
            </a:r>
          </a:p>
          <a:p>
            <a:pPr>
              <a:buClr>
                <a:srgbClr val="3C8A8E"/>
              </a:buClr>
            </a:pPr>
            <a:r>
              <a:rPr lang="en-US" dirty="0">
                <a:solidFill>
                  <a:srgbClr val="000000"/>
                </a:solidFill>
              </a:rPr>
              <a:t>Final Thoughts </a:t>
            </a:r>
          </a:p>
          <a:p>
            <a:pPr>
              <a:buClr>
                <a:srgbClr val="3C8A8E"/>
              </a:buClr>
            </a:pPr>
            <a:r>
              <a:rPr lang="en-US" dirty="0">
                <a:solidFill>
                  <a:srgbClr val="000000"/>
                </a:solidFill>
              </a:rPr>
              <a:t>Questions</a:t>
            </a:r>
          </a:p>
          <a:p>
            <a:pPr>
              <a:buClr>
                <a:srgbClr val="3C8A8E"/>
              </a:buClr>
            </a:pPr>
            <a:endParaRPr lang="en-US" b="1" dirty="0"/>
          </a:p>
        </p:txBody>
      </p:sp>
      <p:sp>
        <p:nvSpPr>
          <p:cNvPr id="5" name="Oval 4"/>
          <p:cNvSpPr/>
          <p:nvPr/>
        </p:nvSpPr>
        <p:spPr>
          <a:xfrm>
            <a:off x="6705600" y="533400"/>
            <a:ext cx="1676400" cy="1676400"/>
          </a:xfrm>
          <a:prstGeom prst="ellipse">
            <a:avLst/>
          </a:prstGeom>
          <a:solidFill>
            <a:srgbClr val="344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6" name="AutoShape 2" descr="Image result for lets ch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37" y="38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6986"/>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normAutofit/>
          </a:bodyPr>
          <a:lstStyle/>
          <a:p>
            <a:r>
              <a:rPr lang="en-US" sz="3300" dirty="0"/>
              <a:t>Financial Aid Notification</a:t>
            </a:r>
          </a:p>
        </p:txBody>
      </p:sp>
      <p:sp>
        <p:nvSpPr>
          <p:cNvPr id="2" name="Slide Number Placeholder 1">
            <a:extLst>
              <a:ext uri="{FF2B5EF4-FFF2-40B4-BE49-F238E27FC236}">
                <a16:creationId xmlns:a16="http://schemas.microsoft.com/office/drawing/2014/main" id="{4B4E0BA7-8B0A-0540-9D81-D39EEA30D4EF}"/>
              </a:ext>
            </a:extLst>
          </p:cNvPr>
          <p:cNvSpPr>
            <a:spLocks noGrp="1"/>
          </p:cNvSpPr>
          <p:nvPr>
            <p:ph type="sldNum" sz="quarter" idx="12"/>
          </p:nvPr>
        </p:nvSpPr>
        <p:spPr/>
        <p:txBody>
          <a:bodyPr/>
          <a:lstStyle/>
          <a:p>
            <a:fld id="{3ECAA9F2-51A7-FA4F-B019-4D81CA3B727C}" type="slidenum">
              <a:rPr lang="en-US" smtClean="0"/>
              <a:pPr/>
              <a:t>30</a:t>
            </a:fld>
            <a:endParaRPr lang="en-US" dirty="0"/>
          </a:p>
        </p:txBody>
      </p:sp>
      <p:sp>
        <p:nvSpPr>
          <p:cNvPr id="4" name="Content Placeholder 2"/>
          <p:cNvSpPr>
            <a:spLocks noGrp="1"/>
          </p:cNvSpPr>
          <p:nvPr>
            <p:ph idx="1"/>
          </p:nvPr>
        </p:nvSpPr>
        <p:spPr>
          <a:prstGeom prst="rect">
            <a:avLst/>
          </a:prstGeom>
        </p:spPr>
        <p:txBody>
          <a:bodyPr/>
          <a:lstStyle/>
          <a:p>
            <a:pPr>
              <a:buClr>
                <a:srgbClr val="00C4D7"/>
              </a:buClr>
            </a:pPr>
            <a:r>
              <a:rPr lang="en-US" dirty="0"/>
              <a:t>Official notification from school about financial aid, terms and conditions</a:t>
            </a:r>
          </a:p>
          <a:p>
            <a:pPr>
              <a:buClr>
                <a:srgbClr val="00C4D7"/>
              </a:buClr>
            </a:pPr>
            <a:r>
              <a:rPr lang="en-US" dirty="0"/>
              <a:t>Lists the type and amount of aid to be received </a:t>
            </a:r>
          </a:p>
          <a:p>
            <a:pPr>
              <a:buClr>
                <a:srgbClr val="00C4D7"/>
              </a:buClr>
            </a:pPr>
            <a:r>
              <a:rPr lang="en-US" dirty="0"/>
              <a:t>Describes what must be done to accept or </a:t>
            </a:r>
            <a:br>
              <a:rPr lang="en-US" dirty="0"/>
            </a:br>
            <a:r>
              <a:rPr lang="en-US" dirty="0"/>
              <a:t>reject any aid</a:t>
            </a:r>
          </a:p>
          <a:p>
            <a:pPr>
              <a:buClr>
                <a:srgbClr val="00C4D7"/>
              </a:buClr>
            </a:pPr>
            <a:r>
              <a:rPr lang="en-US" dirty="0"/>
              <a:t>Discloses students' rights, responsibilities and academic requirements </a:t>
            </a:r>
          </a:p>
          <a:p>
            <a:pPr>
              <a:buClr>
                <a:srgbClr val="00C4D7"/>
              </a:buClr>
            </a:pPr>
            <a:endParaRPr lang="en-US" dirty="0"/>
          </a:p>
        </p:txBody>
      </p:sp>
    </p:spTree>
    <p:extLst>
      <p:ext uri="{BB962C8B-B14F-4D97-AF65-F5344CB8AC3E}">
        <p14:creationId xmlns:p14="http://schemas.microsoft.com/office/powerpoint/2010/main" val="63945802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a:normAutofit/>
          </a:bodyPr>
          <a:lstStyle/>
          <a:p>
            <a:r>
              <a:rPr lang="en-US" sz="3300" dirty="0">
                <a:solidFill>
                  <a:schemeClr val="accent2"/>
                </a:solidFill>
              </a:rPr>
              <a:t>Step 4: </a:t>
            </a:r>
            <a:r>
              <a:rPr lang="en-US" sz="3300" dirty="0"/>
              <a:t>Comparing Packages</a:t>
            </a:r>
          </a:p>
        </p:txBody>
      </p:sp>
      <p:sp>
        <p:nvSpPr>
          <p:cNvPr id="2" name="Slide Number Placeholder 1">
            <a:extLst>
              <a:ext uri="{FF2B5EF4-FFF2-40B4-BE49-F238E27FC236}">
                <a16:creationId xmlns:a16="http://schemas.microsoft.com/office/drawing/2014/main" id="{39EA196A-C496-8A4A-A81D-4624B8AF9AC9}"/>
              </a:ext>
            </a:extLst>
          </p:cNvPr>
          <p:cNvSpPr>
            <a:spLocks noGrp="1"/>
          </p:cNvSpPr>
          <p:nvPr>
            <p:ph type="sldNum" sz="quarter" idx="12"/>
          </p:nvPr>
        </p:nvSpPr>
        <p:spPr/>
        <p:txBody>
          <a:bodyPr/>
          <a:lstStyle/>
          <a:p>
            <a:fld id="{3ECAA9F2-51A7-FA4F-B019-4D81CA3B727C}" type="slidenum">
              <a:rPr lang="en-US" smtClean="0"/>
              <a:pPr/>
              <a:t>31</a:t>
            </a:fld>
            <a:endParaRPr lang="en-US" dirty="0"/>
          </a:p>
        </p:txBody>
      </p:sp>
      <p:graphicFrame>
        <p:nvGraphicFramePr>
          <p:cNvPr id="5" name="Table 4"/>
          <p:cNvGraphicFramePr>
            <a:graphicFrameLocks noGrp="1"/>
          </p:cNvGraphicFramePr>
          <p:nvPr/>
        </p:nvGraphicFramePr>
        <p:xfrm>
          <a:off x="533400" y="1600200"/>
          <a:ext cx="8081771" cy="4967744"/>
        </p:xfrm>
        <a:graphic>
          <a:graphicData uri="http://schemas.openxmlformats.org/drawingml/2006/table">
            <a:tbl>
              <a:tblPr firstRow="1" bandRow="1">
                <a:tableStyleId>{5940675A-B579-460E-94D1-54222C63F5DA}</a:tableStyleId>
              </a:tblPr>
              <a:tblGrid>
                <a:gridCol w="2390939">
                  <a:extLst>
                    <a:ext uri="{9D8B030D-6E8A-4147-A177-3AD203B41FA5}">
                      <a16:colId xmlns:a16="http://schemas.microsoft.com/office/drawing/2014/main" val="20000"/>
                    </a:ext>
                  </a:extLst>
                </a:gridCol>
                <a:gridCol w="1896944">
                  <a:extLst>
                    <a:ext uri="{9D8B030D-6E8A-4147-A177-3AD203B41FA5}">
                      <a16:colId xmlns:a16="http://schemas.microsoft.com/office/drawing/2014/main" val="20001"/>
                    </a:ext>
                  </a:extLst>
                </a:gridCol>
                <a:gridCol w="1896944">
                  <a:extLst>
                    <a:ext uri="{9D8B030D-6E8A-4147-A177-3AD203B41FA5}">
                      <a16:colId xmlns:a16="http://schemas.microsoft.com/office/drawing/2014/main" val="20002"/>
                    </a:ext>
                  </a:extLst>
                </a:gridCol>
                <a:gridCol w="1896944">
                  <a:extLst>
                    <a:ext uri="{9D8B030D-6E8A-4147-A177-3AD203B41FA5}">
                      <a16:colId xmlns:a16="http://schemas.microsoft.com/office/drawing/2014/main" val="20003"/>
                    </a:ext>
                  </a:extLst>
                </a:gridCol>
              </a:tblGrid>
              <a:tr h="446014">
                <a:tc>
                  <a:txBody>
                    <a:bodyPr/>
                    <a:lstStyle/>
                    <a:p>
                      <a:pPr algn="ctr"/>
                      <a:r>
                        <a:rPr lang="en-US" sz="1500" b="1" dirty="0">
                          <a:solidFill>
                            <a:schemeClr val="bg1"/>
                          </a:solidFill>
                          <a:latin typeface="Open Sans"/>
                          <a:cs typeface="Open Sans"/>
                        </a:rPr>
                        <a:t>Cost</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$20,000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$30,000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$50,000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SAI</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Arial"/>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6350" cap="flat" cmpd="sng" algn="ctr">
                      <a:solidFill>
                        <a:prstClr val="white">
                          <a:lumMod val="50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7661">
                <a:tc>
                  <a:txBody>
                    <a:bodyPr/>
                    <a:lstStyle/>
                    <a:p>
                      <a:pPr algn="ctr"/>
                      <a:r>
                        <a:rPr lang="en-US" sz="1500" b="1" dirty="0">
                          <a:latin typeface="+mn-lt"/>
                          <a:cs typeface="Arial"/>
                        </a:rPr>
                        <a:t>Need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prstClr val="black"/>
                          </a:solidFill>
                        </a:rPr>
                        <a:t>$17,000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$27,000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$47,000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7661">
                <a:tc>
                  <a:txBody>
                    <a:bodyPr/>
                    <a:lstStyle/>
                    <a:p>
                      <a:pPr algn="ctr"/>
                      <a:r>
                        <a:rPr lang="en-US" sz="1500" b="1" dirty="0">
                          <a:solidFill>
                            <a:schemeClr val="tx1"/>
                          </a:solidFill>
                          <a:latin typeface="+mn-lt"/>
                          <a:cs typeface="Arial"/>
                        </a:rPr>
                        <a:t>Free Money </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$ 6,000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algn="ctr"/>
                      <a:r>
                        <a:rPr lang="en-US" sz="1500" b="0" dirty="0">
                          <a:solidFill>
                            <a:schemeClr val="tx1"/>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$18,000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extLst>
                  <a:ext uri="{0D108BD9-81ED-4DB2-BD59-A6C34878D82A}">
                    <a16:rowId xmlns:a16="http://schemas.microsoft.com/office/drawing/2014/main" val="10003"/>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cs typeface="Arial"/>
                        </a:rPr>
                        <a:t>Loans</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$ 5,500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$ 7,000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extLst>
                  <a:ext uri="{0D108BD9-81ED-4DB2-BD59-A6C34878D82A}">
                    <a16:rowId xmlns:a16="http://schemas.microsoft.com/office/drawing/2014/main" val="10004"/>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cs typeface="Arial"/>
                        </a:rPr>
                        <a:t>Work-Study</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algn="ctr"/>
                      <a:r>
                        <a:rPr lang="en-US" sz="1500" b="0" dirty="0">
                          <a:solidFill>
                            <a:schemeClr val="tx1"/>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extLst>
                  <a:ext uri="{0D108BD9-81ED-4DB2-BD59-A6C34878D82A}">
                    <a16:rowId xmlns:a16="http://schemas.microsoft.com/office/drawing/2014/main" val="10005"/>
                  </a:ext>
                </a:extLst>
              </a:tr>
              <a:tr h="622186">
                <a:tc>
                  <a:txBody>
                    <a:bodyPr/>
                    <a:lstStyle/>
                    <a:p>
                      <a:pPr algn="ctr"/>
                      <a:r>
                        <a:rPr lang="en-US" sz="1500" b="1" dirty="0">
                          <a:latin typeface="+mn-lt"/>
                          <a:cs typeface="Arial"/>
                        </a:rPr>
                        <a:t>TOTAL AID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solidFill>
                            <a:prstClr val="black"/>
                          </a:solidFill>
                        </a:rPr>
                        <a:t>$11,500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$17,000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$29,000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7661">
                <a:tc>
                  <a:txBody>
                    <a:bodyPr/>
                    <a:lstStyle/>
                    <a:p>
                      <a:pPr algn="ctr"/>
                      <a:endParaRPr lang="en-US" sz="1500" b="0"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algn="ct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extLst>
                  <a:ext uri="{0D108BD9-81ED-4DB2-BD59-A6C34878D82A}">
                    <a16:rowId xmlns:a16="http://schemas.microsoft.com/office/drawing/2014/main" val="10007"/>
                  </a:ext>
                </a:extLst>
              </a:tr>
              <a:tr h="618893">
                <a:tc>
                  <a:txBody>
                    <a:bodyPr/>
                    <a:lstStyle/>
                    <a:p>
                      <a:pPr algn="ctr"/>
                      <a:r>
                        <a:rPr lang="en-US" sz="1500" b="1" dirty="0">
                          <a:latin typeface="+mn-lt"/>
                          <a:cs typeface="Arial"/>
                        </a:rPr>
                        <a:t>Gap = </a:t>
                      </a:r>
                      <a:br>
                        <a:rPr lang="en-US" sz="1500" b="1" dirty="0">
                          <a:latin typeface="+mn-lt"/>
                          <a:cs typeface="Arial"/>
                        </a:rPr>
                      </a:br>
                      <a:r>
                        <a:rPr lang="en-US" sz="1500" b="1" dirty="0">
                          <a:latin typeface="+mn-lt"/>
                          <a:cs typeface="Arial"/>
                        </a:rPr>
                        <a:t>(Cost – Aid) </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$ 8,500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algn="ctr"/>
                      <a:r>
                        <a:rPr lang="en-US" sz="1500" b="1" dirty="0">
                          <a:solidFill>
                            <a:schemeClr val="tx2"/>
                          </a:solidFill>
                          <a:latin typeface="+mn-lt"/>
                          <a:cs typeface="Arial"/>
                        </a:rPr>
                        <a:t>$13,000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$21,000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946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mn-lt"/>
                          <a:cs typeface="Arial"/>
                        </a:rPr>
                        <a:t>Actual Cont. = </a:t>
                      </a:r>
                      <a:br>
                        <a:rPr lang="en-US" sz="1500" b="1" dirty="0">
                          <a:solidFill>
                            <a:srgbClr val="FFFFFF"/>
                          </a:solidFill>
                          <a:latin typeface="+mn-lt"/>
                          <a:cs typeface="Arial"/>
                        </a:rPr>
                      </a:br>
                      <a:r>
                        <a:rPr lang="en-US" sz="1500" b="0" dirty="0">
                          <a:solidFill>
                            <a:srgbClr val="FFFFFF"/>
                          </a:solidFill>
                          <a:latin typeface="+mn-lt"/>
                          <a:cs typeface="Arial"/>
                        </a:rPr>
                        <a:t>(Cost – Free $) </a:t>
                      </a:r>
                      <a:endParaRPr lang="en-US" sz="1500" b="0" dirty="0">
                        <a:solidFill>
                          <a:srgbClr val="FFFFFF"/>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$14,000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$22,000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$32,000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018631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Financial Aid Forms</a:t>
            </a:r>
          </a:p>
        </p:txBody>
      </p:sp>
      <p:pic>
        <p:nvPicPr>
          <p:cNvPr id="6" name="Picture 5"/>
          <p:cNvPicPr>
            <a:picLocks noChangeAspect="1"/>
          </p:cNvPicPr>
          <p:nvPr/>
        </p:nvPicPr>
        <p:blipFill>
          <a:blip r:embed="rId5"/>
          <a:stretch>
            <a:fillRect/>
          </a:stretch>
        </p:blipFill>
        <p:spPr>
          <a:xfrm>
            <a:off x="7109446" y="5715000"/>
            <a:ext cx="1577354" cy="685800"/>
          </a:xfrm>
          <a:prstGeom prst="rect">
            <a:avLst/>
          </a:prstGeom>
        </p:spPr>
      </p:pic>
      <p:sp>
        <p:nvSpPr>
          <p:cNvPr id="10" name="Content Placeholder 2"/>
          <p:cNvSpPr txBox="1">
            <a:spLocks/>
          </p:cNvSpPr>
          <p:nvPr/>
        </p:nvSpPr>
        <p:spPr bwMode="auto">
          <a:xfrm>
            <a:off x="0" y="1447800"/>
            <a:ext cx="9144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defRPr/>
            </a:pPr>
            <a:r>
              <a:rPr lang="en-US" sz="8000" b="1" u="sng" kern="0" dirty="0">
                <a:solidFill>
                  <a:srgbClr val="0000CC"/>
                </a:solidFill>
                <a:cs typeface="Aharoni" panose="02010803020104030203" pitchFamily="2" charset="-79"/>
              </a:rPr>
              <a:t>Additional form that may need to be completed:</a:t>
            </a:r>
          </a:p>
          <a:p>
            <a:pPr marL="914400" lvl="2" indent="0">
              <a:buFontTx/>
              <a:buNone/>
              <a:defRPr/>
            </a:pPr>
            <a:endParaRPr lang="en-US" sz="6400" kern="0" dirty="0">
              <a:solidFill>
                <a:schemeClr val="tx1"/>
              </a:solidFill>
            </a:endParaRPr>
          </a:p>
          <a:p>
            <a:pPr>
              <a:defRPr/>
            </a:pPr>
            <a:r>
              <a:rPr lang="en-US" sz="8000" b="1" kern="0" dirty="0">
                <a:solidFill>
                  <a:schemeClr val="tx1"/>
                </a:solidFill>
              </a:rPr>
              <a:t>State Grant Form </a:t>
            </a:r>
            <a:r>
              <a:rPr lang="en-US" sz="8000" kern="0" dirty="0">
                <a:solidFill>
                  <a:schemeClr val="tx1"/>
                </a:solidFill>
              </a:rPr>
              <a:t>(</a:t>
            </a:r>
            <a:r>
              <a:rPr lang="en-US" sz="6400" kern="0" dirty="0">
                <a:solidFill>
                  <a:schemeClr val="tx1"/>
                </a:solidFill>
              </a:rPr>
              <a:t>SGF) through PHEAA</a:t>
            </a:r>
          </a:p>
          <a:p>
            <a:pPr lvl="2">
              <a:buFont typeface="Wingdings" pitchFamily="2" charset="2"/>
              <a:buChar char="§"/>
              <a:defRPr/>
            </a:pPr>
            <a:r>
              <a:rPr lang="en-US" sz="6400" kern="0" dirty="0">
                <a:solidFill>
                  <a:schemeClr val="tx1"/>
                </a:solidFill>
              </a:rPr>
              <a:t>Required for first -year students </a:t>
            </a:r>
            <a:r>
              <a:rPr lang="en-US" sz="5600" kern="0" dirty="0">
                <a:solidFill>
                  <a:schemeClr val="tx1"/>
                </a:solidFill>
              </a:rPr>
              <a:t>(addl. information may be required in subsequent years)</a:t>
            </a:r>
          </a:p>
          <a:p>
            <a:pPr lvl="2">
              <a:buFont typeface="Wingdings" pitchFamily="2" charset="2"/>
              <a:buChar char="§"/>
              <a:defRPr/>
            </a:pPr>
            <a:r>
              <a:rPr lang="en-US" sz="6400" kern="0" dirty="0">
                <a:solidFill>
                  <a:schemeClr val="tx1"/>
                </a:solidFill>
              </a:rPr>
              <a:t>Once FASFA is completed student will receive an email from PHEAA once the state grant application is ready to be accessed at </a:t>
            </a:r>
            <a:r>
              <a:rPr lang="en-US" sz="6400" b="1" u="sng" kern="0" dirty="0">
                <a:solidFill>
                  <a:schemeClr val="tx1"/>
                </a:solidFill>
                <a:hlinkClick r:id="rId6"/>
              </a:rPr>
              <a:t>www.pheaa.org</a:t>
            </a:r>
            <a:r>
              <a:rPr lang="en-US" sz="6400" b="1" u="sng" kern="0" dirty="0">
                <a:solidFill>
                  <a:schemeClr val="tx1"/>
                </a:solidFill>
              </a:rPr>
              <a:t>.</a:t>
            </a:r>
          </a:p>
          <a:p>
            <a:pPr marL="914400" lvl="2" indent="0">
              <a:buNone/>
              <a:defRPr/>
            </a:pPr>
            <a:endParaRPr lang="en-US" sz="6400" b="1" u="sng" kern="0" dirty="0">
              <a:solidFill>
                <a:schemeClr val="tx1"/>
              </a:solidFill>
            </a:endParaRPr>
          </a:p>
          <a:p>
            <a:pPr marL="0" indent="0">
              <a:buNone/>
              <a:defRPr/>
            </a:pPr>
            <a:r>
              <a:rPr lang="en-US" sz="7200" b="1" u="sng" kern="0" dirty="0">
                <a:solidFill>
                  <a:schemeClr val="tx1"/>
                </a:solidFill>
              </a:rPr>
              <a:t>Some Schools Require: </a:t>
            </a:r>
          </a:p>
          <a:p>
            <a:pPr>
              <a:buFont typeface="Wingdings" panose="05000000000000000000" pitchFamily="2" charset="2"/>
              <a:buChar char="§"/>
              <a:defRPr/>
            </a:pPr>
            <a:r>
              <a:rPr lang="en-US" sz="7200" b="1" kern="0" dirty="0">
                <a:solidFill>
                  <a:schemeClr val="tx1"/>
                </a:solidFill>
              </a:rPr>
              <a:t>CSS Profile </a:t>
            </a:r>
            <a:r>
              <a:rPr lang="en-US" sz="7200" kern="0" dirty="0">
                <a:solidFill>
                  <a:schemeClr val="tx1"/>
                </a:solidFill>
              </a:rPr>
              <a:t>(College Scholarship Service) required by some postsecondary schools and scholarship organizations</a:t>
            </a:r>
          </a:p>
          <a:p>
            <a:pPr lvl="1">
              <a:buFont typeface="Wingdings" panose="05000000000000000000" pitchFamily="2" charset="2"/>
              <a:buChar char="§"/>
              <a:defRPr/>
            </a:pPr>
            <a:r>
              <a:rPr lang="en-US" sz="7200" b="1" u="sng" kern="0" dirty="0">
                <a:solidFill>
                  <a:schemeClr val="tx1"/>
                </a:solidFill>
                <a:hlinkClick r:id="rId7"/>
              </a:rPr>
              <a:t>https://student.collegeboard.org/css-financial-aid-profile</a:t>
            </a:r>
            <a:endParaRPr lang="en-US" sz="7200" b="1" u="sng" kern="0" dirty="0">
              <a:solidFill>
                <a:schemeClr val="tx1"/>
              </a:solidFill>
            </a:endParaRPr>
          </a:p>
          <a:p>
            <a:pPr lvl="1">
              <a:buFont typeface="Wingdings" panose="05000000000000000000" pitchFamily="2" charset="2"/>
              <a:buChar char="§"/>
              <a:defRPr/>
            </a:pPr>
            <a:r>
              <a:rPr lang="en-US" sz="7200" b="1" kern="0" dirty="0">
                <a:solidFill>
                  <a:schemeClr val="tx1"/>
                </a:solidFill>
              </a:rPr>
              <a:t>$25 for initial profile and $16 for each additional profile</a:t>
            </a:r>
          </a:p>
          <a:p>
            <a:pPr lvl="1">
              <a:buFont typeface="Wingdings" panose="05000000000000000000" pitchFamily="2" charset="2"/>
              <a:buChar char="§"/>
              <a:defRPr/>
            </a:pPr>
            <a:r>
              <a:rPr lang="en-US" sz="7200" b="1" kern="0" dirty="0">
                <a:solidFill>
                  <a:schemeClr val="tx1"/>
                </a:solidFill>
              </a:rPr>
              <a:t>Fee waivers available for family income up to $100,000 </a:t>
            </a:r>
          </a:p>
          <a:p>
            <a:pPr marL="0" indent="0">
              <a:buFontTx/>
              <a:buNone/>
              <a:defRPr/>
            </a:pPr>
            <a:endParaRPr lang="en-US" sz="7200" kern="0" dirty="0">
              <a:solidFill>
                <a:schemeClr val="tx1"/>
              </a:solidFill>
            </a:endParaRPr>
          </a:p>
          <a:p>
            <a:pPr>
              <a:buFont typeface="Wingdings" panose="05000000000000000000" pitchFamily="2" charset="2"/>
              <a:buChar char="§"/>
              <a:defRPr/>
            </a:pPr>
            <a:r>
              <a:rPr lang="en-US" sz="7200" b="1" kern="0" dirty="0">
                <a:solidFill>
                  <a:schemeClr val="tx1"/>
                </a:solidFill>
              </a:rPr>
              <a:t> Institutional Financial Aid Forms </a:t>
            </a:r>
          </a:p>
          <a:p>
            <a:pPr lvl="1">
              <a:buFont typeface="Wingdings" panose="05000000000000000000" pitchFamily="2" charset="2"/>
              <a:buChar char="§"/>
              <a:defRPr/>
            </a:pPr>
            <a:r>
              <a:rPr lang="en-US" sz="7200" kern="0" dirty="0">
                <a:solidFill>
                  <a:schemeClr val="tx1"/>
                </a:solidFill>
              </a:rPr>
              <a:t>Internal forms specific to each school</a:t>
            </a:r>
          </a:p>
          <a:p>
            <a:pPr lvl="1">
              <a:buFont typeface="Wingdings" panose="05000000000000000000" pitchFamily="2" charset="2"/>
              <a:buChar char="§"/>
              <a:defRPr/>
            </a:pPr>
            <a:r>
              <a:rPr lang="en-US" sz="7200" kern="0" dirty="0">
                <a:solidFill>
                  <a:schemeClr val="tx1"/>
                </a:solidFill>
              </a:rPr>
              <a:t>Required by some schools</a:t>
            </a:r>
          </a:p>
          <a:p>
            <a:pPr marL="457200" lvl="1" indent="0">
              <a:buNone/>
              <a:defRPr/>
            </a:pPr>
            <a:endParaRPr lang="en-US" sz="6000" kern="0" dirty="0"/>
          </a:p>
        </p:txBody>
      </p:sp>
    </p:spTree>
    <p:extLst>
      <p:ext uri="{BB962C8B-B14F-4D97-AF65-F5344CB8AC3E}">
        <p14:creationId xmlns:p14="http://schemas.microsoft.com/office/powerpoint/2010/main" val="24886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609600"/>
            <a:ext cx="4800600" cy="762000"/>
          </a:xfrm>
        </p:spPr>
        <p:txBody>
          <a:bodyPr>
            <a:normAutofit/>
          </a:bodyPr>
          <a:lstStyle/>
          <a:p>
            <a:r>
              <a:rPr lang="en-US" dirty="0"/>
              <a:t>Be a Smart Borrower</a:t>
            </a:r>
          </a:p>
        </p:txBody>
      </p:sp>
      <p:sp>
        <p:nvSpPr>
          <p:cNvPr id="10" name="Content Placeholder 2"/>
          <p:cNvSpPr>
            <a:spLocks noGrp="1"/>
          </p:cNvSpPr>
          <p:nvPr>
            <p:ph idx="1"/>
          </p:nvPr>
        </p:nvSpPr>
        <p:spPr>
          <a:xfrm>
            <a:off x="76200" y="1371600"/>
            <a:ext cx="9067800" cy="5486399"/>
          </a:xfrm>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5322599" y="4007783"/>
            <a:ext cx="3643375" cy="2621617"/>
            <a:chOff x="1111636" y="3030730"/>
            <a:chExt cx="7315743" cy="3012718"/>
          </a:xfrm>
        </p:grpSpPr>
        <p:pic>
          <p:nvPicPr>
            <p:cNvPr id="6" name="Picture 5"/>
            <p:cNvPicPr>
              <a:picLocks noChangeAspect="1"/>
            </p:cNvPicPr>
            <p:nvPr/>
          </p:nvPicPr>
          <p:blipFill>
            <a:blip r:embed="rId3"/>
            <a:stretch>
              <a:fillRect/>
            </a:stretch>
          </p:blipFill>
          <p:spPr>
            <a:xfrm>
              <a:off x="1111636" y="3068012"/>
              <a:ext cx="1360219" cy="1198836"/>
            </a:xfrm>
            <a:prstGeom prst="rect">
              <a:avLst/>
            </a:prstGeom>
          </p:spPr>
        </p:pic>
        <p:pic>
          <p:nvPicPr>
            <p:cNvPr id="7" name="Picture 6"/>
            <p:cNvPicPr>
              <a:picLocks noChangeAspect="1"/>
            </p:cNvPicPr>
            <p:nvPr/>
          </p:nvPicPr>
          <p:blipFill>
            <a:blip r:embed="rId4"/>
            <a:stretch>
              <a:fillRect/>
            </a:stretch>
          </p:blipFill>
          <p:spPr>
            <a:xfrm>
              <a:off x="1111636" y="4844612"/>
              <a:ext cx="1360219" cy="1198836"/>
            </a:xfrm>
            <a:prstGeom prst="rect">
              <a:avLst/>
            </a:prstGeom>
          </p:spPr>
        </p:pic>
        <p:pic>
          <p:nvPicPr>
            <p:cNvPr id="8" name="Picture 7"/>
            <p:cNvPicPr>
              <a:picLocks noChangeAspect="1"/>
            </p:cNvPicPr>
            <p:nvPr/>
          </p:nvPicPr>
          <p:blipFill>
            <a:blip r:embed="rId5"/>
            <a:stretch>
              <a:fillRect/>
            </a:stretch>
          </p:blipFill>
          <p:spPr>
            <a:xfrm>
              <a:off x="4755011" y="3030730"/>
              <a:ext cx="1360219" cy="1198836"/>
            </a:xfrm>
            <a:prstGeom prst="rect">
              <a:avLst/>
            </a:prstGeom>
          </p:spPr>
        </p:pic>
        <p:pic>
          <p:nvPicPr>
            <p:cNvPr id="11" name="Picture 10"/>
            <p:cNvPicPr>
              <a:picLocks noChangeAspect="1"/>
            </p:cNvPicPr>
            <p:nvPr/>
          </p:nvPicPr>
          <p:blipFill>
            <a:blip r:embed="rId6"/>
            <a:stretch>
              <a:fillRect/>
            </a:stretch>
          </p:blipFill>
          <p:spPr>
            <a:xfrm>
              <a:off x="4755011" y="4844612"/>
              <a:ext cx="1360219" cy="1198836"/>
            </a:xfrm>
            <a:prstGeom prst="rect">
              <a:avLst/>
            </a:prstGeom>
          </p:spPr>
        </p:pic>
        <p:sp>
          <p:nvSpPr>
            <p:cNvPr id="12" name="TextBox 11"/>
            <p:cNvSpPr txBox="1"/>
            <p:nvPr/>
          </p:nvSpPr>
          <p:spPr>
            <a:xfrm>
              <a:off x="2367668" y="3259330"/>
              <a:ext cx="2403929" cy="672014"/>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9" cy="672014"/>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0" y="3224048"/>
              <a:ext cx="2403929" cy="672014"/>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0" y="5248810"/>
              <a:ext cx="2403929" cy="672014"/>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733425"/>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Types of Federal Student Loans</a:t>
            </a:r>
          </a:p>
        </p:txBody>
      </p:sp>
      <p:sp>
        <p:nvSpPr>
          <p:cNvPr id="4" name="Content Placeholder 2"/>
          <p:cNvSpPr>
            <a:spLocks noGrp="1"/>
          </p:cNvSpPr>
          <p:nvPr>
            <p:ph idx="1"/>
          </p:nvPr>
        </p:nvSpPr>
        <p:spPr/>
        <p:txBody>
          <a:bodyPr>
            <a:normAutofit/>
          </a:bodyPr>
          <a:lstStyle/>
          <a:p>
            <a:r>
              <a:rPr lang="en-US" dirty="0"/>
              <a:t>Undergraduate Students</a:t>
            </a:r>
          </a:p>
          <a:p>
            <a:pPr lvl="1"/>
            <a:r>
              <a:rPr lang="en-US" dirty="0"/>
              <a:t>Subsidized </a:t>
            </a:r>
          </a:p>
          <a:p>
            <a:pPr lvl="1"/>
            <a:r>
              <a:rPr lang="en-US" dirty="0"/>
              <a:t>Unsubsidized  </a:t>
            </a:r>
          </a:p>
          <a:p>
            <a:r>
              <a:rPr lang="en-US" dirty="0"/>
              <a:t>Graduate Students</a:t>
            </a:r>
          </a:p>
          <a:p>
            <a:pPr lvl="1"/>
            <a:r>
              <a:rPr lang="en-US" dirty="0"/>
              <a:t>Unsubsidized  </a:t>
            </a:r>
          </a:p>
          <a:p>
            <a:pPr lvl="1"/>
            <a:r>
              <a:rPr lang="en-US" dirty="0"/>
              <a:t>Grad PLUS Loan </a:t>
            </a:r>
          </a:p>
          <a:p>
            <a:r>
              <a:rPr lang="en-US" dirty="0"/>
              <a:t>Parents</a:t>
            </a:r>
          </a:p>
          <a:p>
            <a:pPr lvl="1"/>
            <a:r>
              <a:rPr lang="en-US" dirty="0"/>
              <a:t>PLUS Loan</a:t>
            </a:r>
          </a:p>
        </p:txBody>
      </p:sp>
      <p:sp>
        <p:nvSpPr>
          <p:cNvPr id="2" name="Slide Number Placeholder 1">
            <a:extLst>
              <a:ext uri="{FF2B5EF4-FFF2-40B4-BE49-F238E27FC236}">
                <a16:creationId xmlns:a16="http://schemas.microsoft.com/office/drawing/2014/main" id="{D279E1C5-1F8B-EB48-9C45-A0A10B2D0459}"/>
              </a:ext>
            </a:extLst>
          </p:cNvPr>
          <p:cNvSpPr>
            <a:spLocks noGrp="1"/>
          </p:cNvSpPr>
          <p:nvPr>
            <p:ph type="sldNum" sz="quarter" idx="12"/>
          </p:nvPr>
        </p:nvSpPr>
        <p:spPr/>
        <p:txBody>
          <a:bodyPr/>
          <a:lstStyle/>
          <a:p>
            <a:fld id="{3ECAA9F2-51A7-FA4F-B019-4D81CA3B727C}" type="slidenum">
              <a:rPr lang="en-US" smtClean="0"/>
              <a:pPr/>
              <a:t>34</a:t>
            </a:fld>
            <a:endParaRPr lang="en-US" dirty="0"/>
          </a:p>
        </p:txBody>
      </p:sp>
    </p:spTree>
    <p:extLst>
      <p:ext uri="{BB962C8B-B14F-4D97-AF65-F5344CB8AC3E}">
        <p14:creationId xmlns:p14="http://schemas.microsoft.com/office/powerpoint/2010/main" val="63918764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47486" y="168203"/>
            <a:ext cx="7886700" cy="1325563"/>
          </a:xfrm>
        </p:spPr>
        <p:txBody>
          <a:bodyPr>
            <a:normAutofit/>
          </a:bodyPr>
          <a:lstStyle/>
          <a:p>
            <a:r>
              <a:rPr lang="en-US" dirty="0">
                <a:solidFill>
                  <a:schemeClr val="bg1"/>
                </a:solidFill>
              </a:rPr>
              <a:t>Federal Direct Stafford Loan Borrowing Limits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15160190"/>
              </p:ext>
            </p:extLst>
          </p:nvPr>
        </p:nvGraphicFramePr>
        <p:xfrm>
          <a:off x="304800" y="1676400"/>
          <a:ext cx="8382000" cy="4800600"/>
        </p:xfrm>
        <a:graphic>
          <a:graphicData uri="http://schemas.openxmlformats.org/drawingml/2006/table">
            <a:tbl>
              <a:tblPr firstRow="1" bandRow="1">
                <a:tableStyleId>{5940675A-B579-460E-94D1-54222C63F5DA}</a:tableStyleId>
              </a:tblPr>
              <a:tblGrid>
                <a:gridCol w="1360246">
                  <a:extLst>
                    <a:ext uri="{9D8B030D-6E8A-4147-A177-3AD203B41FA5}">
                      <a16:colId xmlns:a16="http://schemas.microsoft.com/office/drawing/2014/main" val="20000"/>
                    </a:ext>
                  </a:extLst>
                </a:gridCol>
                <a:gridCol w="1751107">
                  <a:extLst>
                    <a:ext uri="{9D8B030D-6E8A-4147-A177-3AD203B41FA5}">
                      <a16:colId xmlns:a16="http://schemas.microsoft.com/office/drawing/2014/main" val="20001"/>
                    </a:ext>
                  </a:extLst>
                </a:gridCol>
                <a:gridCol w="2942314">
                  <a:extLst>
                    <a:ext uri="{9D8B030D-6E8A-4147-A177-3AD203B41FA5}">
                      <a16:colId xmlns:a16="http://schemas.microsoft.com/office/drawing/2014/main" val="20002"/>
                    </a:ext>
                  </a:extLst>
                </a:gridCol>
                <a:gridCol w="2328333">
                  <a:extLst>
                    <a:ext uri="{9D8B030D-6E8A-4147-A177-3AD203B41FA5}">
                      <a16:colId xmlns:a16="http://schemas.microsoft.com/office/drawing/2014/main" val="20003"/>
                    </a:ext>
                  </a:extLst>
                </a:gridCol>
              </a:tblGrid>
              <a:tr h="537906">
                <a:tc gridSpan="3">
                  <a:txBody>
                    <a:bodyPr/>
                    <a:lstStyle/>
                    <a:p>
                      <a:pPr algn="ctr"/>
                      <a:r>
                        <a:rPr lang="en-US" sz="1600" b="1" dirty="0">
                          <a:solidFill>
                            <a:srgbClr val="FFFFFF"/>
                          </a:solidFill>
                        </a:rPr>
                        <a:t>Undergraduate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extLst>
                  <a:ext uri="{0D108BD9-81ED-4DB2-BD59-A6C34878D82A}">
                    <a16:rowId xmlns:a16="http://schemas.microsoft.com/office/drawing/2014/main" val="10000"/>
                  </a:ext>
                </a:extLst>
              </a:tr>
              <a:tr h="821298">
                <a:tc>
                  <a:txBody>
                    <a:bodyPr/>
                    <a:lstStyle/>
                    <a:p>
                      <a:pPr algn="l"/>
                      <a:r>
                        <a:rPr lang="en-US" sz="1200" dirty="0">
                          <a:latin typeface="Arial"/>
                          <a:cs typeface="Arial"/>
                        </a:rPr>
                        <a:t>Annual 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Dependent Students</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Independent or</a:t>
                      </a:r>
                      <a:r>
                        <a:rPr lang="en-US" sz="1200" baseline="0" dirty="0">
                          <a:latin typeface="Arial"/>
                          <a:cs typeface="Arial"/>
                        </a:rPr>
                        <a:t> dependent students whose parents are unable to borrow a </a:t>
                      </a:r>
                      <a:br>
                        <a:rPr lang="en-US" sz="1200" baseline="0" dirty="0">
                          <a:latin typeface="Arial"/>
                          <a:cs typeface="Arial"/>
                        </a:rPr>
                      </a:br>
                      <a:r>
                        <a:rPr lang="en-US" sz="1200" baseline="0" dirty="0">
                          <a:latin typeface="Arial"/>
                          <a:cs typeface="Arial"/>
                        </a:rPr>
                        <a:t>PLUS Loan</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t>Graduate or </a:t>
                      </a:r>
                      <a:br>
                        <a:rPr lang="en-US" sz="1200" dirty="0"/>
                      </a:br>
                      <a:r>
                        <a:rPr lang="en-US" sz="1200" dirty="0"/>
                        <a:t>Professional Studies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extLst>
                  <a:ext uri="{0D108BD9-81ED-4DB2-BD59-A6C34878D82A}">
                    <a16:rowId xmlns:a16="http://schemas.microsoft.com/office/drawing/2014/main" val="10001"/>
                  </a:ext>
                </a:extLst>
              </a:tr>
              <a:tr h="860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1</a:t>
                      </a:r>
                      <a:r>
                        <a:rPr lang="en-US" sz="1200" b="1" baseline="30000" dirty="0">
                          <a:latin typeface="Arial"/>
                          <a:cs typeface="Arial"/>
                        </a:rPr>
                        <a:t>st</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$5,500 </a:t>
                      </a:r>
                      <a:r>
                        <a:rPr lang="en-US" sz="1200" dirty="0">
                          <a:latin typeface="Arial"/>
                          <a:cs typeface="Arial"/>
                        </a:rPr>
                        <a:t>Total</a:t>
                      </a:r>
                    </a:p>
                    <a:p>
                      <a:r>
                        <a:rPr lang="en-US" sz="1200" dirty="0">
                          <a:latin typeface="Arial"/>
                          <a:cs typeface="Arial"/>
                        </a:rPr>
                        <a:t>No more than $3,500</a:t>
                      </a:r>
                      <a:r>
                        <a:rPr lang="en-US" sz="1200" baseline="0" dirty="0">
                          <a:latin typeface="Arial"/>
                          <a:cs typeface="Arial"/>
                        </a:rPr>
                        <a:t> may 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$9,500 </a:t>
                      </a:r>
                      <a:r>
                        <a:rPr lang="en-US" sz="1200" dirty="0">
                          <a:latin typeface="Arial"/>
                          <a:cs typeface="Arial"/>
                        </a:rPr>
                        <a:t>Total</a:t>
                      </a:r>
                    </a:p>
                    <a:p>
                      <a:r>
                        <a:rPr lang="en-US" sz="1200" dirty="0">
                          <a:latin typeface="Arial"/>
                          <a:cs typeface="Arial"/>
                        </a:rPr>
                        <a:t>No more than $3,500 may </a:t>
                      </a:r>
                      <a:br>
                        <a:rPr lang="en-US" sz="1200" dirty="0">
                          <a:latin typeface="Arial"/>
                          <a:cs typeface="Arial"/>
                        </a:rPr>
                      </a:br>
                      <a:r>
                        <a:rPr lang="en-US" sz="1200" dirty="0">
                          <a:latin typeface="Arial"/>
                          <a:cs typeface="Arial"/>
                        </a:rPr>
                        <a:t>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rowSpan="3">
                  <a:txBody>
                    <a:bodyPr/>
                    <a:lstStyle/>
                    <a:p>
                      <a:r>
                        <a:rPr lang="en-US" sz="1200" b="1" dirty="0"/>
                        <a:t>$20,500 </a:t>
                      </a:r>
                      <a:r>
                        <a:rPr lang="en-US" sz="1200" dirty="0"/>
                        <a:t>each academic year </a:t>
                      </a:r>
                    </a:p>
                    <a:p>
                      <a:r>
                        <a:rPr lang="en-US" sz="1200" dirty="0"/>
                        <a:t>Graduate / Professional students are no longer eligible for subsidized loans</a:t>
                      </a:r>
                      <a:endParaRPr lang="en-US" sz="1200" dirty="0">
                        <a:solidFill>
                          <a:schemeClr val="tx2"/>
                        </a:solidFill>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extLst>
                  <a:ext uri="{0D108BD9-81ED-4DB2-BD59-A6C34878D82A}">
                    <a16:rowId xmlns:a16="http://schemas.microsoft.com/office/drawing/2014/main" val="10002"/>
                  </a:ext>
                </a:extLst>
              </a:tr>
              <a:tr h="860349">
                <a:tc>
                  <a:txBody>
                    <a:bodyPr/>
                    <a:lstStyle/>
                    <a:p>
                      <a:pPr algn="l"/>
                      <a:r>
                        <a:rPr lang="en-US" sz="1200" b="1" dirty="0">
                          <a:latin typeface="Arial"/>
                          <a:cs typeface="Arial"/>
                        </a:rPr>
                        <a:t>2</a:t>
                      </a:r>
                      <a:r>
                        <a:rPr lang="en-US" sz="1200" b="1" baseline="30000" dirty="0">
                          <a:latin typeface="Arial"/>
                          <a:cs typeface="Arial"/>
                        </a:rPr>
                        <a:t>nd</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$6,500 </a:t>
                      </a:r>
                      <a:r>
                        <a:rPr lang="en-US" sz="1200" dirty="0">
                          <a:latin typeface="Arial"/>
                          <a:cs typeface="Arial"/>
                        </a:rPr>
                        <a:t>Total</a:t>
                      </a:r>
                    </a:p>
                    <a:p>
                      <a:r>
                        <a:rPr lang="en-US" sz="1200" dirty="0">
                          <a:latin typeface="Arial"/>
                          <a:cs typeface="Arial"/>
                        </a:rPr>
                        <a:t>No more than $4,500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$10,500 </a:t>
                      </a:r>
                      <a:r>
                        <a:rPr lang="en-US" sz="1200" dirty="0">
                          <a:latin typeface="Arial"/>
                          <a:cs typeface="Arial"/>
                        </a:rPr>
                        <a:t>Total</a:t>
                      </a:r>
                    </a:p>
                    <a:p>
                      <a:r>
                        <a:rPr lang="en-US" sz="1200" dirty="0">
                          <a:latin typeface="Arial"/>
                          <a:cs typeface="Arial"/>
                        </a:rPr>
                        <a:t>No more than $4,500</a:t>
                      </a:r>
                      <a:r>
                        <a:rPr lang="en-US" sz="1200" baseline="0" dirty="0">
                          <a:latin typeface="Arial"/>
                          <a:cs typeface="Arial"/>
                        </a:rPr>
                        <a:t>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860349">
                <a:tc>
                  <a:txBody>
                    <a:bodyPr/>
                    <a:lstStyle/>
                    <a:p>
                      <a:pPr algn="l"/>
                      <a:r>
                        <a:rPr lang="en-US" sz="1200" b="1" dirty="0">
                          <a:latin typeface="Arial"/>
                          <a:cs typeface="Arial"/>
                        </a:rPr>
                        <a:t>3</a:t>
                      </a:r>
                      <a:r>
                        <a:rPr lang="en-US" sz="1200" b="1" baseline="30000" dirty="0">
                          <a:latin typeface="Arial"/>
                          <a:cs typeface="Arial"/>
                        </a:rPr>
                        <a:t>rd</a:t>
                      </a:r>
                      <a:r>
                        <a:rPr lang="en-US" sz="1200" b="1" baseline="0" dirty="0">
                          <a:latin typeface="Arial"/>
                          <a:cs typeface="Arial"/>
                        </a:rPr>
                        <a:t> Year</a:t>
                      </a:r>
                      <a:br>
                        <a:rPr lang="en-US" sz="1200" b="1" baseline="0" dirty="0">
                          <a:latin typeface="Arial"/>
                          <a:cs typeface="Arial"/>
                        </a:rPr>
                      </a:br>
                      <a:r>
                        <a:rPr lang="en-US" sz="1200" b="1" baseline="0" dirty="0">
                          <a:latin typeface="Arial"/>
                          <a:cs typeface="Arial"/>
                        </a:rPr>
                        <a:t>and beyond</a:t>
                      </a:r>
                      <a:endParaRPr lang="en-US" sz="1200" b="1" dirty="0">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$7,500 </a:t>
                      </a:r>
                      <a:r>
                        <a:rPr lang="en-US" sz="1200" dirty="0">
                          <a:latin typeface="Arial"/>
                          <a:cs typeface="Arial"/>
                        </a:rPr>
                        <a:t>Total</a:t>
                      </a:r>
                    </a:p>
                    <a:p>
                      <a:r>
                        <a:rPr lang="en-US" sz="1200" dirty="0">
                          <a:latin typeface="Arial"/>
                          <a:cs typeface="Arial"/>
                        </a:rPr>
                        <a:t>No more than $5,500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$12,500</a:t>
                      </a:r>
                      <a:r>
                        <a:rPr lang="en-US" sz="1200" b="1" baseline="0" dirty="0">
                          <a:latin typeface="Arial"/>
                          <a:cs typeface="Arial"/>
                        </a:rPr>
                        <a:t> </a:t>
                      </a:r>
                      <a:r>
                        <a:rPr lang="en-US" sz="1200" baseline="0" dirty="0">
                          <a:latin typeface="Arial"/>
                          <a:cs typeface="Arial"/>
                        </a:rPr>
                        <a:t>Total</a:t>
                      </a:r>
                    </a:p>
                    <a:p>
                      <a:r>
                        <a:rPr lang="en-US" sz="1200" baseline="0" dirty="0">
                          <a:latin typeface="Arial"/>
                          <a:cs typeface="Arial"/>
                        </a:rPr>
                        <a:t>No more than $5,500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86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a:rPr>
                        <a:t>Aggregate </a:t>
                      </a:r>
                      <a:br>
                        <a:rPr lang="en-US" sz="1200" b="1" dirty="0">
                          <a:latin typeface="+mn-lt"/>
                          <a:cs typeface="Arial"/>
                        </a:rPr>
                      </a:br>
                      <a:r>
                        <a:rPr lang="en-US" sz="1200" b="1" dirty="0">
                          <a:latin typeface="+mn-lt"/>
                          <a:cs typeface="Arial"/>
                        </a:rPr>
                        <a:t>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$31,000 </a:t>
                      </a:r>
                      <a:r>
                        <a:rPr lang="en-US" sz="1200" dirty="0">
                          <a:latin typeface="+mn-lt"/>
                          <a:cs typeface="Arial"/>
                        </a:rPr>
                        <a:t>Total</a:t>
                      </a:r>
                    </a:p>
                    <a:p>
                      <a:r>
                        <a:rPr lang="en-US" sz="1200" dirty="0">
                          <a:latin typeface="+mn-lt"/>
                          <a:cs typeface="Arial"/>
                        </a:rPr>
                        <a:t>No more than $23,000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$57,500 </a:t>
                      </a:r>
                      <a:r>
                        <a:rPr lang="en-US" sz="1200" dirty="0">
                          <a:latin typeface="+mn-lt"/>
                          <a:cs typeface="Arial"/>
                        </a:rPr>
                        <a:t>Total</a:t>
                      </a:r>
                    </a:p>
                    <a:p>
                      <a:r>
                        <a:rPr lang="en-US" sz="1200" dirty="0">
                          <a:latin typeface="+mn-lt"/>
                          <a:cs typeface="Arial"/>
                        </a:rPr>
                        <a:t>No more than $23,000 </a:t>
                      </a:r>
                      <a:br>
                        <a:rPr lang="en-US" sz="1200" dirty="0">
                          <a:latin typeface="+mn-lt"/>
                          <a:cs typeface="Arial"/>
                        </a:rPr>
                      </a:br>
                      <a:r>
                        <a:rPr lang="en-US" sz="1200" dirty="0">
                          <a:latin typeface="+mn-lt"/>
                          <a:cs typeface="Arial"/>
                        </a:rPr>
                        <a:t>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t>$138,500 </a:t>
                      </a:r>
                      <a:r>
                        <a:rPr lang="en-US" sz="1200" dirty="0"/>
                        <a:t>Total</a:t>
                      </a:r>
                    </a:p>
                    <a:p>
                      <a:r>
                        <a:rPr lang="en-US" sz="1200" dirty="0"/>
                        <a:t>No more than $65,000 </a:t>
                      </a:r>
                      <a:br>
                        <a:rPr lang="en-US" sz="1200" dirty="0"/>
                      </a:br>
                      <a:r>
                        <a:rPr lang="en-US" sz="1200" dirty="0"/>
                        <a:t>may be subsidized</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extLst>
                  <a:ext uri="{0D108BD9-81ED-4DB2-BD59-A6C34878D82A}">
                    <a16:rowId xmlns:a16="http://schemas.microsoft.com/office/drawing/2014/main" val="3640022910"/>
                  </a:ext>
                </a:extLst>
              </a:tr>
            </a:tbl>
          </a:graphicData>
        </a:graphic>
      </p:graphicFrame>
      <p:sp>
        <p:nvSpPr>
          <p:cNvPr id="2" name="Slide Number Placeholder 1">
            <a:extLst>
              <a:ext uri="{FF2B5EF4-FFF2-40B4-BE49-F238E27FC236}">
                <a16:creationId xmlns:a16="http://schemas.microsoft.com/office/drawing/2014/main" id="{07D0EC40-9BCA-4042-A6E1-A5029B853E3C}"/>
              </a:ext>
            </a:extLst>
          </p:cNvPr>
          <p:cNvSpPr>
            <a:spLocks noGrp="1"/>
          </p:cNvSpPr>
          <p:nvPr>
            <p:ph type="sldNum" sz="quarter" idx="12"/>
          </p:nvPr>
        </p:nvSpPr>
        <p:spPr/>
        <p:txBody>
          <a:bodyPr/>
          <a:lstStyle/>
          <a:p>
            <a:fld id="{3ECAA9F2-51A7-FA4F-B019-4D81CA3B727C}" type="slidenum">
              <a:rPr lang="en-US" smtClean="0"/>
              <a:pPr/>
              <a:t>35</a:t>
            </a:fld>
            <a:endParaRPr lang="en-US" dirty="0"/>
          </a:p>
        </p:txBody>
      </p:sp>
    </p:spTree>
    <p:extLst>
      <p:ext uri="{BB962C8B-B14F-4D97-AF65-F5344CB8AC3E}">
        <p14:creationId xmlns:p14="http://schemas.microsoft.com/office/powerpoint/2010/main" val="3242432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404090"/>
            <a:ext cx="8229600" cy="1043710"/>
          </a:xfrm>
        </p:spPr>
        <p:txBody>
          <a:bodyPr/>
          <a:lstStyle/>
          <a:p>
            <a:r>
              <a:rPr lang="en-US" dirty="0">
                <a:solidFill>
                  <a:schemeClr val="bg1"/>
                </a:solidFill>
              </a:rPr>
              <a:t>Student Loans</a:t>
            </a:r>
          </a:p>
        </p:txBody>
      </p:sp>
      <p:sp>
        <p:nvSpPr>
          <p:cNvPr id="22" name="Text Placeholder 3"/>
          <p:cNvSpPr txBox="1">
            <a:spLocks/>
          </p:cNvSpPr>
          <p:nvPr/>
        </p:nvSpPr>
        <p:spPr>
          <a:xfrm>
            <a:off x="332047" y="1481138"/>
            <a:ext cx="2482596" cy="576262"/>
          </a:xfrm>
          <a:prstGeom prst="rect">
            <a:avLst/>
          </a:prstGeom>
          <a:solidFill>
            <a:schemeClr val="bg1">
              <a:lumMod val="95000"/>
            </a:schemeClr>
          </a:solidFill>
        </p:spPr>
        <p:txBody>
          <a:bodyPr>
            <a:normAutofit fontScale="92500" lnSpcReduction="10000"/>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Direct Loans</a:t>
            </a:r>
          </a:p>
        </p:txBody>
      </p:sp>
      <p:sp>
        <p:nvSpPr>
          <p:cNvPr id="23" name="Content Placeholder 8"/>
          <p:cNvSpPr txBox="1">
            <a:spLocks/>
          </p:cNvSpPr>
          <p:nvPr/>
        </p:nvSpPr>
        <p:spPr>
          <a:xfrm>
            <a:off x="389199" y="2133600"/>
            <a:ext cx="2381248" cy="4572000"/>
          </a:xfrm>
          <a:prstGeom prst="rect">
            <a:avLst/>
          </a:prstGeom>
          <a:solidFill>
            <a:schemeClr val="bg1">
              <a:lumMod val="95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500" dirty="0">
                <a:solidFill>
                  <a:prstClr val="black"/>
                </a:solidFill>
              </a:rPr>
              <a:t>Loan is in the student’s name </a:t>
            </a:r>
          </a:p>
          <a:p>
            <a:pPr marL="0" indent="0">
              <a:buNone/>
            </a:pPr>
            <a:endParaRPr lang="en-US" sz="800" b="1" dirty="0">
              <a:solidFill>
                <a:prstClr val="black"/>
              </a:solidFill>
            </a:endParaRPr>
          </a:p>
          <a:p>
            <a:pPr marL="285750" indent="-285750"/>
            <a:r>
              <a:rPr lang="en-US" sz="1500" dirty="0">
                <a:solidFill>
                  <a:prstClr val="black"/>
                </a:solidFill>
              </a:rPr>
              <a:t>Max. borrowing limits </a:t>
            </a:r>
          </a:p>
          <a:p>
            <a:pPr marL="0" indent="0">
              <a:buNone/>
            </a:pPr>
            <a:endParaRPr lang="en-US" sz="800" dirty="0">
              <a:solidFill>
                <a:prstClr val="black"/>
              </a:solidFill>
            </a:endParaRPr>
          </a:p>
          <a:p>
            <a:pPr marL="285750" indent="-285750"/>
            <a:r>
              <a:rPr lang="en-US" sz="1500" dirty="0">
                <a:solidFill>
                  <a:prstClr val="black"/>
                </a:solidFill>
              </a:rPr>
              <a:t>May receive a Direct Subsidized and/or Direct Unsubsidized loan </a:t>
            </a:r>
          </a:p>
          <a:p>
            <a:pPr marL="0" indent="0">
              <a:buNone/>
            </a:pPr>
            <a:endParaRPr lang="en-US" sz="800" dirty="0">
              <a:solidFill>
                <a:prstClr val="black"/>
              </a:solidFill>
            </a:endParaRPr>
          </a:p>
          <a:p>
            <a:pPr marL="285750" indent="-285750"/>
            <a:r>
              <a:rPr lang="en-US" sz="1500" dirty="0">
                <a:solidFill>
                  <a:prstClr val="black"/>
                </a:solidFill>
              </a:rPr>
              <a:t>Fixed rate: 5.50% </a:t>
            </a:r>
          </a:p>
          <a:p>
            <a:pPr marL="0" indent="0">
              <a:buNone/>
            </a:pPr>
            <a:endParaRPr lang="en-US" sz="800" dirty="0">
              <a:solidFill>
                <a:prstClr val="black"/>
              </a:solidFill>
            </a:endParaRPr>
          </a:p>
          <a:p>
            <a:pPr marL="285750" indent="-285750"/>
            <a:r>
              <a:rPr lang="en-US" sz="1500" dirty="0">
                <a:solidFill>
                  <a:prstClr val="black"/>
                </a:solidFill>
              </a:rPr>
              <a:t>Origination fee of 1.057% of the amount requested</a:t>
            </a:r>
          </a:p>
          <a:p>
            <a:pPr marL="0" indent="0">
              <a:buNone/>
            </a:pPr>
            <a:endParaRPr lang="en-US" sz="800" dirty="0">
              <a:solidFill>
                <a:prstClr val="black"/>
              </a:solidFill>
            </a:endParaRPr>
          </a:p>
          <a:p>
            <a:pPr marL="285750" indent="-285750"/>
            <a:r>
              <a:rPr lang="en-US" sz="1500" dirty="0">
                <a:solidFill>
                  <a:prstClr val="black"/>
                </a:solidFill>
              </a:rPr>
              <a:t>Deferred payments</a:t>
            </a:r>
          </a:p>
          <a:p>
            <a:pPr marL="0" indent="0">
              <a:buNone/>
            </a:pPr>
            <a:endParaRPr lang="en-US" sz="800" dirty="0">
              <a:solidFill>
                <a:prstClr val="black"/>
              </a:solidFill>
            </a:endParaRPr>
          </a:p>
          <a:p>
            <a:pPr marL="285750" indent="-285750"/>
            <a:r>
              <a:rPr lang="en-US" sz="1500" dirty="0">
                <a:solidFill>
                  <a:prstClr val="black"/>
                </a:solidFill>
              </a:rPr>
              <a:t>Must complete the FAFSA</a:t>
            </a:r>
          </a:p>
          <a:p>
            <a:pPr marL="0" indent="0">
              <a:buNone/>
            </a:pPr>
            <a:endParaRPr lang="en-US" sz="900" dirty="0">
              <a:solidFill>
                <a:prstClr val="black"/>
              </a:solidFill>
            </a:endParaRPr>
          </a:p>
          <a:p>
            <a:pPr marL="285750" indent="-285750"/>
            <a:r>
              <a:rPr lang="en-US" sz="1500" dirty="0">
                <a:solidFill>
                  <a:prstClr val="black"/>
                </a:solidFill>
              </a:rPr>
              <a:t>Must complete entrance exam &amp; MPN</a:t>
            </a:r>
          </a:p>
          <a:p>
            <a:endParaRPr lang="en-US" sz="1800" dirty="0">
              <a:solidFill>
                <a:prstClr val="black"/>
              </a:solidFill>
            </a:endParaRPr>
          </a:p>
          <a:p>
            <a:endParaRPr lang="en-US" sz="1800" dirty="0">
              <a:solidFill>
                <a:prstClr val="black"/>
              </a:solidFill>
            </a:endParaRPr>
          </a:p>
          <a:p>
            <a:endParaRPr lang="en-US" sz="1800" dirty="0"/>
          </a:p>
        </p:txBody>
      </p:sp>
      <p:sp>
        <p:nvSpPr>
          <p:cNvPr id="24" name="Text Placeholder 7"/>
          <p:cNvSpPr txBox="1">
            <a:spLocks/>
          </p:cNvSpPr>
          <p:nvPr/>
        </p:nvSpPr>
        <p:spPr>
          <a:xfrm>
            <a:off x="3216402" y="1447800"/>
            <a:ext cx="2482596" cy="609600"/>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3284799" y="2133600"/>
            <a:ext cx="2381248" cy="4572000"/>
          </a:xfrm>
          <a:prstGeom prst="rect">
            <a:avLst/>
          </a:prstGeom>
          <a:solidFill>
            <a:schemeClr val="bg1">
              <a:lumMod val="95000"/>
            </a:schemeClr>
          </a:solidFill>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8.05% </a:t>
            </a:r>
          </a:p>
          <a:p>
            <a:pPr marL="0" indent="0">
              <a:buNone/>
            </a:pPr>
            <a:endParaRPr lang="en-US" sz="3300" dirty="0">
              <a:solidFill>
                <a:prstClr val="black"/>
              </a:solidFill>
            </a:endParaRPr>
          </a:p>
          <a:p>
            <a:pPr marL="285750" indent="-285750"/>
            <a:r>
              <a:rPr lang="en-US" sz="3300" dirty="0">
                <a:solidFill>
                  <a:prstClr val="black"/>
                </a:solidFill>
              </a:rPr>
              <a:t>Origination fee of 4.228%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5924552" y="2128518"/>
            <a:ext cx="2501644" cy="4577081"/>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400" dirty="0">
                <a:solidFill>
                  <a:prstClr val="black"/>
                </a:solidFill>
              </a:rPr>
              <a:t>Loan is in the student’s name (cosigner is generally required)</a:t>
            </a:r>
          </a:p>
          <a:p>
            <a:pPr marL="0" indent="0">
              <a:buNone/>
            </a:pPr>
            <a:endParaRPr lang="en-US" sz="800" dirty="0">
              <a:solidFill>
                <a:prstClr val="black"/>
              </a:solidFill>
            </a:endParaRPr>
          </a:p>
          <a:p>
            <a:pPr marL="285750" indent="-285750"/>
            <a:r>
              <a:rPr lang="en-US" sz="14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400" dirty="0">
                <a:solidFill>
                  <a:prstClr val="black"/>
                </a:solidFill>
              </a:rPr>
              <a:t>May borrower up to the COA minus any other aid</a:t>
            </a:r>
          </a:p>
          <a:p>
            <a:pPr marL="0" indent="0">
              <a:buNone/>
            </a:pPr>
            <a:endParaRPr lang="en-US" sz="800" dirty="0">
              <a:solidFill>
                <a:prstClr val="black"/>
              </a:solidFill>
            </a:endParaRPr>
          </a:p>
          <a:p>
            <a:pPr marL="285750" indent="-285750"/>
            <a:r>
              <a:rPr lang="en-US" sz="1400" dirty="0">
                <a:solidFill>
                  <a:prstClr val="black"/>
                </a:solidFill>
              </a:rPr>
              <a:t>Variable or fixed interest rate  </a:t>
            </a:r>
          </a:p>
          <a:p>
            <a:pPr marL="0" indent="0">
              <a:buNone/>
            </a:pPr>
            <a:endParaRPr lang="en-US" sz="800" dirty="0">
              <a:solidFill>
                <a:prstClr val="black"/>
              </a:solidFill>
            </a:endParaRPr>
          </a:p>
          <a:p>
            <a:pPr marL="285750" indent="-285750"/>
            <a:r>
              <a:rPr lang="en-US" sz="1400" dirty="0">
                <a:solidFill>
                  <a:prstClr val="black"/>
                </a:solidFill>
              </a:rPr>
              <a:t>May have cosigner release clauses</a:t>
            </a:r>
          </a:p>
          <a:p>
            <a:pPr marL="0" indent="0">
              <a:buNone/>
            </a:pPr>
            <a:endParaRPr lang="en-US" sz="800" dirty="0">
              <a:solidFill>
                <a:prstClr val="black"/>
              </a:solidFill>
            </a:endParaRPr>
          </a:p>
          <a:p>
            <a:pPr marL="285750" indent="-285750"/>
            <a:r>
              <a:rPr lang="en-US" sz="1400" b="1" dirty="0">
                <a:solidFill>
                  <a:prstClr val="black"/>
                </a:solidFill>
              </a:rPr>
              <a:t>Terms vary by lender</a:t>
            </a:r>
          </a:p>
          <a:p>
            <a:pPr marL="685800" lvl="1"/>
            <a:r>
              <a:rPr lang="en-US" sz="1400" dirty="0">
                <a:solidFill>
                  <a:prstClr val="black"/>
                </a:solidFill>
              </a:rPr>
              <a:t>Do your research</a:t>
            </a:r>
          </a:p>
          <a:p>
            <a:pPr marL="685800" lvl="1"/>
            <a:r>
              <a:rPr lang="en-US" sz="1400" dirty="0">
                <a:solidFill>
                  <a:prstClr val="black"/>
                </a:solidFill>
              </a:rPr>
              <a:t>Read the fine print</a:t>
            </a:r>
          </a:p>
          <a:p>
            <a:endParaRPr lang="en-US" sz="1400" dirty="0"/>
          </a:p>
        </p:txBody>
      </p:sp>
      <p:sp>
        <p:nvSpPr>
          <p:cNvPr id="28" name="Text Placeholder 7"/>
          <p:cNvSpPr txBox="1">
            <a:spLocks/>
          </p:cNvSpPr>
          <p:nvPr/>
        </p:nvSpPr>
        <p:spPr>
          <a:xfrm>
            <a:off x="5943600" y="1435021"/>
            <a:ext cx="2482596" cy="576262"/>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Private Loans</a:t>
            </a:r>
          </a:p>
          <a:p>
            <a:pPr marL="0" indent="0">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7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22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418D57-51C8-AB16-52AF-819CE4F82CB9}"/>
              </a:ext>
            </a:extLst>
          </p:cNvPr>
          <p:cNvPicPr>
            <a:picLocks noChangeAspect="1"/>
          </p:cNvPicPr>
          <p:nvPr/>
        </p:nvPicPr>
        <p:blipFill>
          <a:blip r:embed="rId3"/>
          <a:stretch>
            <a:fillRect/>
          </a:stretch>
        </p:blipFill>
        <p:spPr>
          <a:xfrm>
            <a:off x="0" y="857845"/>
            <a:ext cx="9144000" cy="5142311"/>
          </a:xfrm>
          <a:prstGeom prst="rect">
            <a:avLst/>
          </a:prstGeom>
        </p:spPr>
      </p:pic>
      <p:sp>
        <p:nvSpPr>
          <p:cNvPr id="4" name="Rectangle 3">
            <a:extLst>
              <a:ext uri="{FF2B5EF4-FFF2-40B4-BE49-F238E27FC236}">
                <a16:creationId xmlns:a16="http://schemas.microsoft.com/office/drawing/2014/main" id="{59BA520B-4837-FA45-973F-C487C6F9343E}"/>
              </a:ext>
            </a:extLst>
          </p:cNvPr>
          <p:cNvSpPr/>
          <p:nvPr/>
        </p:nvSpPr>
        <p:spPr>
          <a:xfrm>
            <a:off x="232457" y="5304182"/>
            <a:ext cx="8679087" cy="646331"/>
          </a:xfrm>
          <a:prstGeom prst="rect">
            <a:avLst/>
          </a:prstGeom>
        </p:spPr>
        <p:txBody>
          <a:bodyPr wrap="square">
            <a:spAutoFit/>
          </a:bodyPr>
          <a:lstStyle/>
          <a:p>
            <a:r>
              <a:rPr lang="en-US" sz="450" spc="-8" dirty="0">
                <a:latin typeface="Helvetica" pitchFamily="2" charset="0"/>
              </a:rPr>
              <a:t>1) </a:t>
            </a:r>
            <a:r>
              <a:rPr lang="en-US" sz="450" b="1" spc="-8" dirty="0">
                <a:latin typeface="Helvetica" pitchFamily="2" charset="0"/>
              </a:rPr>
              <a:t>Annual Percentage Rate (APR) Calculations </a:t>
            </a:r>
            <a:r>
              <a:rPr lang="en-US" sz="450" spc="-8" dirty="0">
                <a:latin typeface="Helvetica" pitchFamily="2" charset="0"/>
              </a:rPr>
              <a:t>– </a:t>
            </a:r>
            <a:r>
              <a:rPr lang="en-US" sz="450" dirty="0">
                <a:latin typeface="Helvetica" pitchFamily="2" charset="0"/>
              </a:rPr>
              <a:t>The lowest APR is based on the following assumptions: a loan of $10,000 made in a single disbursement, a borrower who selected an Immediate Repayment Plan and a repayment term of 60 months, monthly payments of $188.16 and a final payment $179.85, a fixed periodic interest rate of 5.13%, and total payments of $11,281.47. The borrower in this sample qualified for a 0.25% Direct Debit benefit for the entirety of the repayment period and a 0.50% Graduation benefit was applied 47 months into repayment. The highest APR is based on the following assumptions: a loan of $10,000 made in a single disbursement, a borrower who selected an Interest Only Repayment Plan and a repayment term of 180 months, monthly payments of $102.80, a fixed periodic interest rate of 9.23%, and total payments of $22,503.56. The borrower received an in-school deferment of 46 months and a grace period of 6 months. The borrower in this sample did not qualify for any interest rate discounts. These APRs are estimates and may differ from the actual rates received. </a:t>
            </a:r>
            <a:endParaRPr lang="en-US" sz="450" spc="-8" dirty="0">
              <a:latin typeface="Helvetica" pitchFamily="2" charset="0"/>
            </a:endParaRPr>
          </a:p>
          <a:p>
            <a:r>
              <a:rPr lang="en-US" sz="450" spc="-8"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450" spc="-8" dirty="0">
                <a:latin typeface="Helvetica" pitchFamily="2" charset="0"/>
              </a:rPr>
              <a:t>Applicants, including co-signers, are subject to credit qualifications, completion of an application and credit agreement, and verification of application information. </a:t>
            </a:r>
          </a:p>
          <a:p>
            <a:r>
              <a:rPr lang="en-US" sz="450" spc="-8" dirty="0">
                <a:latin typeface="Helvetica" pitchFamily="2" charset="0"/>
              </a:rPr>
              <a:t>PHEAA reserves the right to discontinue all programs or benefits without prior notice. </a:t>
            </a:r>
          </a:p>
        </p:txBody>
      </p:sp>
      <p:sp>
        <p:nvSpPr>
          <p:cNvPr id="5" name="Rectangle 4">
            <a:extLst>
              <a:ext uri="{FF2B5EF4-FFF2-40B4-BE49-F238E27FC236}">
                <a16:creationId xmlns:a16="http://schemas.microsoft.com/office/drawing/2014/main" id="{AB4C4B96-774A-004A-8E8F-D80573719AC9}"/>
              </a:ext>
            </a:extLst>
          </p:cNvPr>
          <p:cNvSpPr/>
          <p:nvPr/>
        </p:nvSpPr>
        <p:spPr>
          <a:xfrm>
            <a:off x="220413" y="4803580"/>
            <a:ext cx="470760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err="1">
                <a:solidFill>
                  <a:srgbClr val="FFFFFF"/>
                </a:solidFill>
                <a:latin typeface="Open Sans" panose="020B0606030504020204" pitchFamily="34" charset="0"/>
              </a:rPr>
              <a:t>pheaa.org</a:t>
            </a:r>
            <a:r>
              <a:rPr lang="en-US" b="1" dirty="0">
                <a:solidFill>
                  <a:srgbClr val="FFFFFF"/>
                </a:solidFill>
                <a:latin typeface="Open Sans" panose="020B0606030504020204" pitchFamily="34" charset="0"/>
              </a:rPr>
              <a:t>/PAForward</a:t>
            </a:r>
          </a:p>
        </p:txBody>
      </p:sp>
      <p:sp>
        <p:nvSpPr>
          <p:cNvPr id="6" name="Rectangle 5">
            <a:extLst>
              <a:ext uri="{FF2B5EF4-FFF2-40B4-BE49-F238E27FC236}">
                <a16:creationId xmlns:a16="http://schemas.microsoft.com/office/drawing/2014/main" id="{9DA35907-C793-ED47-8A35-D9E374439B1A}"/>
              </a:ext>
            </a:extLst>
          </p:cNvPr>
          <p:cNvSpPr/>
          <p:nvPr/>
        </p:nvSpPr>
        <p:spPr>
          <a:xfrm>
            <a:off x="706537" y="2162571"/>
            <a:ext cx="3735359" cy="969496"/>
          </a:xfrm>
          <a:prstGeom prst="rect">
            <a:avLst/>
          </a:prstGeom>
        </p:spPr>
        <p:txBody>
          <a:bodyPr wrap="square">
            <a:spAutoFit/>
          </a:bodyPr>
          <a:lstStyle/>
          <a:p>
            <a:pPr algn="ctr"/>
            <a:r>
              <a:rPr lang="en-US" sz="2850" b="1" spc="113" dirty="0">
                <a:solidFill>
                  <a:srgbClr val="FFFFFF"/>
                </a:solidFill>
                <a:latin typeface="Open Sans" panose="020B0606030504020204" pitchFamily="34" charset="0"/>
              </a:rPr>
              <a:t>PA’s Low-Cost Way</a:t>
            </a:r>
            <a:br>
              <a:rPr lang="en-US" sz="2850" b="1" spc="113" dirty="0">
                <a:solidFill>
                  <a:srgbClr val="FFFFFF"/>
                </a:solidFill>
                <a:latin typeface="Open Sans" panose="020B0606030504020204" pitchFamily="34" charset="0"/>
              </a:rPr>
            </a:br>
            <a:r>
              <a:rPr lang="en-US" sz="2850" b="1" spc="113" dirty="0">
                <a:solidFill>
                  <a:srgbClr val="FFFFFF"/>
                </a:solidFill>
                <a:latin typeface="Open Sans" panose="020B0606030504020204" pitchFamily="34" charset="0"/>
              </a:rPr>
              <a:t>to Pay for College!</a:t>
            </a:r>
            <a:endParaRPr lang="en-US" sz="2850" spc="113" dirty="0">
              <a:solidFill>
                <a:srgbClr val="FFFFFF"/>
              </a:solidFill>
              <a:latin typeface="Open Sans" panose="020B0606030504020204" pitchFamily="34" charset="0"/>
            </a:endParaRPr>
          </a:p>
        </p:txBody>
      </p:sp>
      <p:sp>
        <p:nvSpPr>
          <p:cNvPr id="7" name="Rectangle 6">
            <a:extLst>
              <a:ext uri="{FF2B5EF4-FFF2-40B4-BE49-F238E27FC236}">
                <a16:creationId xmlns:a16="http://schemas.microsoft.com/office/drawing/2014/main" id="{A85B3B61-DD79-5E4D-BC2B-B94DC3E768E5}"/>
              </a:ext>
            </a:extLst>
          </p:cNvPr>
          <p:cNvSpPr/>
          <p:nvPr/>
        </p:nvSpPr>
        <p:spPr>
          <a:xfrm>
            <a:off x="1241041" y="3711064"/>
            <a:ext cx="2666351" cy="646331"/>
          </a:xfrm>
          <a:prstGeom prst="rect">
            <a:avLst/>
          </a:prstGeom>
        </p:spPr>
        <p:txBody>
          <a:bodyPr wrap="square">
            <a:spAutoFit/>
          </a:bodyPr>
          <a:lstStyle/>
          <a:p>
            <a:pPr algn="ctr"/>
            <a:r>
              <a:rPr lang="en-US" sz="3600" b="1" dirty="0">
                <a:solidFill>
                  <a:schemeClr val="bg1"/>
                </a:solidFill>
                <a:latin typeface="Open Sans" panose="020B0606030504020204" pitchFamily="34" charset="0"/>
              </a:rPr>
              <a:t>4.84</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9.20</a:t>
            </a:r>
            <a:r>
              <a:rPr lang="en-US" sz="3600" b="1" baseline="30000" dirty="0">
                <a:solidFill>
                  <a:schemeClr val="bg1"/>
                </a:solidFill>
                <a:latin typeface="Open Sans" panose="020B0606030504020204" pitchFamily="34" charset="0"/>
              </a:rPr>
              <a:t>%</a:t>
            </a:r>
            <a:endParaRPr lang="en-US" sz="3600" dirty="0">
              <a:solidFill>
                <a:schemeClr val="bg1"/>
              </a:solidFill>
              <a:latin typeface="Open Sans Light" panose="020B0306030504020204" pitchFamily="34" charset="0"/>
            </a:endParaRPr>
          </a:p>
        </p:txBody>
      </p:sp>
      <p:sp>
        <p:nvSpPr>
          <p:cNvPr id="8" name="Rectangle 7">
            <a:extLst>
              <a:ext uri="{FF2B5EF4-FFF2-40B4-BE49-F238E27FC236}">
                <a16:creationId xmlns:a16="http://schemas.microsoft.com/office/drawing/2014/main" id="{4852F1F7-B961-AB4C-BD79-4AC5EC88431C}"/>
              </a:ext>
            </a:extLst>
          </p:cNvPr>
          <p:cNvSpPr/>
          <p:nvPr/>
        </p:nvSpPr>
        <p:spPr>
          <a:xfrm>
            <a:off x="1615299" y="4254891"/>
            <a:ext cx="1917833" cy="213585"/>
          </a:xfrm>
          <a:prstGeom prst="rect">
            <a:avLst/>
          </a:prstGeom>
        </p:spPr>
        <p:txBody>
          <a:bodyPr wrap="square">
            <a:spAutoFit/>
          </a:bodyPr>
          <a:lstStyle/>
          <a:p>
            <a:pPr algn="ctr"/>
            <a:r>
              <a:rPr lang="en-US" sz="788" dirty="0">
                <a:solidFill>
                  <a:schemeClr val="bg1"/>
                </a:solidFill>
                <a:latin typeface="Open Sans" panose="020B0606030504020204" pitchFamily="34" charset="0"/>
              </a:rPr>
              <a:t>Effective as of 11/30/23</a:t>
            </a:r>
          </a:p>
        </p:txBody>
      </p:sp>
      <p:sp>
        <p:nvSpPr>
          <p:cNvPr id="9" name="Rectangle 8">
            <a:extLst>
              <a:ext uri="{FF2B5EF4-FFF2-40B4-BE49-F238E27FC236}">
                <a16:creationId xmlns:a16="http://schemas.microsoft.com/office/drawing/2014/main" id="{EA1EEB7B-B4AE-1341-AC5F-707250AD21F8}"/>
              </a:ext>
            </a:extLst>
          </p:cNvPr>
          <p:cNvSpPr/>
          <p:nvPr/>
        </p:nvSpPr>
        <p:spPr>
          <a:xfrm>
            <a:off x="3369461" y="4022687"/>
            <a:ext cx="453025" cy="334707"/>
          </a:xfrm>
          <a:prstGeom prst="rect">
            <a:avLst/>
          </a:prstGeom>
        </p:spPr>
        <p:txBody>
          <a:bodyPr wrap="square">
            <a:spAutoFit/>
          </a:bodyPr>
          <a:lstStyle/>
          <a:p>
            <a:r>
              <a:rPr lang="en-US" sz="1575" b="1" baseline="30000" dirty="0">
                <a:solidFill>
                  <a:schemeClr val="bg1"/>
                </a:solidFill>
                <a:latin typeface="Open Sans" panose="020B0606030504020204" pitchFamily="34" charset="0"/>
              </a:rPr>
              <a:t>APR</a:t>
            </a:r>
            <a:endParaRPr lang="en-US" sz="1575" dirty="0">
              <a:solidFill>
                <a:schemeClr val="bg1"/>
              </a:solidFill>
              <a:latin typeface="Open Sans Light" panose="020B0306030504020204" pitchFamily="34" charset="0"/>
            </a:endParaRPr>
          </a:p>
        </p:txBody>
      </p:sp>
      <p:sp>
        <p:nvSpPr>
          <p:cNvPr id="10" name="Rectangle 9">
            <a:extLst>
              <a:ext uri="{FF2B5EF4-FFF2-40B4-BE49-F238E27FC236}">
                <a16:creationId xmlns:a16="http://schemas.microsoft.com/office/drawing/2014/main" id="{EC3BD771-1D86-BE41-849A-2E816DEDB6DF}"/>
              </a:ext>
            </a:extLst>
          </p:cNvPr>
          <p:cNvSpPr/>
          <p:nvPr/>
        </p:nvSpPr>
        <p:spPr>
          <a:xfrm rot="5400000">
            <a:off x="2540446" y="2869529"/>
            <a:ext cx="67538" cy="825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361971E-61A9-EA47-AF30-312E01FC004D}"/>
              </a:ext>
            </a:extLst>
          </p:cNvPr>
          <p:cNvSpPr/>
          <p:nvPr/>
        </p:nvSpPr>
        <p:spPr>
          <a:xfrm>
            <a:off x="1471630" y="3419017"/>
            <a:ext cx="2229328" cy="392415"/>
          </a:xfrm>
          <a:prstGeom prst="rect">
            <a:avLst/>
          </a:prstGeom>
        </p:spPr>
        <p:txBody>
          <a:bodyPr wrap="none">
            <a:spAutoFit/>
          </a:bodyPr>
          <a:lstStyle/>
          <a:p>
            <a:r>
              <a:rPr lang="en-US" sz="19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195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2" name="TextBox 11">
            <a:extLst>
              <a:ext uri="{FF2B5EF4-FFF2-40B4-BE49-F238E27FC236}">
                <a16:creationId xmlns:a16="http://schemas.microsoft.com/office/drawing/2014/main" id="{A7710023-B126-2A4F-B4E1-7C6DCD14D567}"/>
              </a:ext>
            </a:extLst>
          </p:cNvPr>
          <p:cNvSpPr txBox="1"/>
          <p:nvPr/>
        </p:nvSpPr>
        <p:spPr>
          <a:xfrm>
            <a:off x="3637134" y="3768052"/>
            <a:ext cx="370703" cy="184666"/>
          </a:xfrm>
          <a:prstGeom prst="rect">
            <a:avLst/>
          </a:prstGeom>
          <a:noFill/>
        </p:spPr>
        <p:txBody>
          <a:bodyPr wrap="square" rtlCol="0">
            <a:spAutoFit/>
          </a:bodyPr>
          <a:lstStyle/>
          <a:p>
            <a:r>
              <a:rPr lang="en-US" sz="600" dirty="0">
                <a:solidFill>
                  <a:schemeClr val="bg1"/>
                </a:solidFill>
              </a:rPr>
              <a:t>1,2</a:t>
            </a:r>
          </a:p>
        </p:txBody>
      </p:sp>
      <p:pic>
        <p:nvPicPr>
          <p:cNvPr id="13" name="Picture 12">
            <a:extLst>
              <a:ext uri="{FF2B5EF4-FFF2-40B4-BE49-F238E27FC236}">
                <a16:creationId xmlns:a16="http://schemas.microsoft.com/office/drawing/2014/main" id="{D037980B-7DBF-C15C-2B21-F5AC3E5538EB}"/>
              </a:ext>
            </a:extLst>
          </p:cNvPr>
          <p:cNvPicPr>
            <a:picLocks noChangeAspect="1"/>
          </p:cNvPicPr>
          <p:nvPr/>
        </p:nvPicPr>
        <p:blipFill>
          <a:blip r:embed="rId4"/>
          <a:stretch>
            <a:fillRect/>
          </a:stretch>
        </p:blipFill>
        <p:spPr>
          <a:xfrm>
            <a:off x="232457" y="1075241"/>
            <a:ext cx="1823888" cy="673436"/>
          </a:xfrm>
          <a:prstGeom prst="rect">
            <a:avLst/>
          </a:prstGeom>
        </p:spPr>
      </p:pic>
    </p:spTree>
    <p:extLst>
      <p:ext uri="{BB962C8B-B14F-4D97-AF65-F5344CB8AC3E}">
        <p14:creationId xmlns:p14="http://schemas.microsoft.com/office/powerpoint/2010/main" val="32677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9F9DAE-941E-3F1E-788E-A77A88D93E09}"/>
              </a:ext>
            </a:extLst>
          </p:cNvPr>
          <p:cNvSpPr/>
          <p:nvPr/>
        </p:nvSpPr>
        <p:spPr>
          <a:xfrm>
            <a:off x="7010400" y="696232"/>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rmAutofit/>
          </a:bodyPr>
          <a:lstStyle/>
          <a:p>
            <a:r>
              <a:rPr lang="en-US" sz="3300" dirty="0"/>
              <a:t>What Can You Do Now?</a:t>
            </a:r>
          </a:p>
        </p:txBody>
      </p:sp>
      <p:sp>
        <p:nvSpPr>
          <p:cNvPr id="4" name="Slide Number Placeholder 3">
            <a:extLst>
              <a:ext uri="{FF2B5EF4-FFF2-40B4-BE49-F238E27FC236}">
                <a16:creationId xmlns:a16="http://schemas.microsoft.com/office/drawing/2014/main" id="{41FB18A8-96F0-274D-BF91-365EBD11A8EF}"/>
              </a:ext>
            </a:extLst>
          </p:cNvPr>
          <p:cNvSpPr>
            <a:spLocks noGrp="1"/>
          </p:cNvSpPr>
          <p:nvPr>
            <p:ph type="sldNum" sz="quarter" idx="12"/>
          </p:nvPr>
        </p:nvSpPr>
        <p:spPr/>
        <p:txBody>
          <a:bodyPr/>
          <a:lstStyle/>
          <a:p>
            <a:fld id="{3ECAA9F2-51A7-FA4F-B019-4D81CA3B727C}" type="slidenum">
              <a:rPr lang="en-US" smtClean="0"/>
              <a:pPr/>
              <a:t>38</a:t>
            </a:fld>
            <a:endParaRPr lang="en-US" dirty="0"/>
          </a:p>
        </p:txBody>
      </p:sp>
      <p:pic>
        <p:nvPicPr>
          <p:cNvPr id="9" name="Picture 8" descr="Clock &amp; Calend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8840" y="921313"/>
            <a:ext cx="1143000" cy="1165975"/>
          </a:xfrm>
          <a:prstGeom prst="rect">
            <a:avLst/>
          </a:prstGeom>
        </p:spPr>
      </p:pic>
      <p:grpSp>
        <p:nvGrpSpPr>
          <p:cNvPr id="27" name="Group 26">
            <a:extLst>
              <a:ext uri="{FF2B5EF4-FFF2-40B4-BE49-F238E27FC236}">
                <a16:creationId xmlns:a16="http://schemas.microsoft.com/office/drawing/2014/main" id="{BE0DF4A6-45F3-859B-69CD-DE79361E20DF}"/>
              </a:ext>
            </a:extLst>
          </p:cNvPr>
          <p:cNvGrpSpPr/>
          <p:nvPr/>
        </p:nvGrpSpPr>
        <p:grpSpPr>
          <a:xfrm>
            <a:off x="1590025" y="1600200"/>
            <a:ext cx="5963949" cy="4970009"/>
            <a:chOff x="3201627" y="1828800"/>
            <a:chExt cx="5408973" cy="4507524"/>
          </a:xfrm>
        </p:grpSpPr>
        <p:pic>
          <p:nvPicPr>
            <p:cNvPr id="20" name="Picture 19">
              <a:extLst>
                <a:ext uri="{FF2B5EF4-FFF2-40B4-BE49-F238E27FC236}">
                  <a16:creationId xmlns:a16="http://schemas.microsoft.com/office/drawing/2014/main" id="{E7A37659-6A46-31DA-6E5B-04A428501C0C}"/>
                </a:ext>
              </a:extLst>
            </p:cNvPr>
            <p:cNvPicPr>
              <a:picLocks noChangeAspect="1"/>
            </p:cNvPicPr>
            <p:nvPr/>
          </p:nvPicPr>
          <p:blipFill>
            <a:blip r:embed="rId4"/>
            <a:stretch>
              <a:fillRect/>
            </a:stretch>
          </p:blipFill>
          <p:spPr>
            <a:xfrm>
              <a:off x="3907311" y="2415610"/>
              <a:ext cx="3903159" cy="3572383"/>
            </a:xfrm>
            <a:prstGeom prst="rect">
              <a:avLst/>
            </a:prstGeom>
          </p:spPr>
        </p:pic>
        <p:sp>
          <p:nvSpPr>
            <p:cNvPr id="21" name="Freeform: Shape 18">
              <a:extLst>
                <a:ext uri="{FF2B5EF4-FFF2-40B4-BE49-F238E27FC236}">
                  <a16:creationId xmlns:a16="http://schemas.microsoft.com/office/drawing/2014/main" id="{20D7D9DA-12F5-D9C3-2E66-E9054E0E9799}"/>
                </a:ext>
              </a:extLst>
            </p:cNvPr>
            <p:cNvSpPr>
              <a:spLocks noChangeAspect="1"/>
            </p:cNvSpPr>
            <p:nvPr/>
          </p:nvSpPr>
          <p:spPr>
            <a:xfrm>
              <a:off x="3201627" y="2904759"/>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EB157F"/>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Create FSA ID &amp; Complete the FAFSA</a:t>
              </a:r>
            </a:p>
          </p:txBody>
        </p:sp>
        <p:sp>
          <p:nvSpPr>
            <p:cNvPr id="22" name="Freeform: Shape 19">
              <a:extLst>
                <a:ext uri="{FF2B5EF4-FFF2-40B4-BE49-F238E27FC236}">
                  <a16:creationId xmlns:a16="http://schemas.microsoft.com/office/drawing/2014/main" id="{72493BE4-FBCC-A995-6859-A28795DA63D3}"/>
                </a:ext>
              </a:extLst>
            </p:cNvPr>
            <p:cNvSpPr>
              <a:spLocks noChangeAspect="1"/>
            </p:cNvSpPr>
            <p:nvPr/>
          </p:nvSpPr>
          <p:spPr>
            <a:xfrm>
              <a:off x="4953000" y="1828800"/>
              <a:ext cx="1955346" cy="907839"/>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007299"/>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Visit College Websites</a:t>
              </a:r>
            </a:p>
          </p:txBody>
        </p:sp>
        <p:sp>
          <p:nvSpPr>
            <p:cNvPr id="23" name="Freeform: Shape 20">
              <a:extLst>
                <a:ext uri="{FF2B5EF4-FFF2-40B4-BE49-F238E27FC236}">
                  <a16:creationId xmlns:a16="http://schemas.microsoft.com/office/drawing/2014/main" id="{34747641-B11A-C006-C44A-1C18F87AE131}"/>
                </a:ext>
              </a:extLst>
            </p:cNvPr>
            <p:cNvSpPr>
              <a:spLocks noChangeAspect="1"/>
            </p:cNvSpPr>
            <p:nvPr/>
          </p:nvSpPr>
          <p:spPr>
            <a:xfrm>
              <a:off x="4955339" y="5429571"/>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FF99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Talk About What is Affordable</a:t>
              </a:r>
            </a:p>
          </p:txBody>
        </p:sp>
        <p:sp>
          <p:nvSpPr>
            <p:cNvPr id="24" name="Freeform: Shape 21">
              <a:extLst>
                <a:ext uri="{FF2B5EF4-FFF2-40B4-BE49-F238E27FC236}">
                  <a16:creationId xmlns:a16="http://schemas.microsoft.com/office/drawing/2014/main" id="{8344A053-9804-9C32-10DF-1F9BDD553B33}"/>
                </a:ext>
              </a:extLst>
            </p:cNvPr>
            <p:cNvSpPr>
              <a:spLocks noChangeAspect="1"/>
            </p:cNvSpPr>
            <p:nvPr/>
          </p:nvSpPr>
          <p:spPr>
            <a:xfrm>
              <a:off x="6172200" y="4201802"/>
              <a:ext cx="243840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B2213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marL="0" lvl="0" indent="0" algn="ctr" defTabSz="889000">
                <a:spcBef>
                  <a:spcPct val="0"/>
                </a:spcBef>
                <a:spcAft>
                  <a:spcPts val="600"/>
                </a:spcAft>
                <a:buNone/>
              </a:pPr>
              <a:r>
                <a:rPr lang="en-US" b="0" kern="1200" dirty="0"/>
                <a:t>Estimate Federal Student Aid</a:t>
              </a:r>
            </a:p>
            <a:p>
              <a:pPr marL="0" lvl="0" indent="0" algn="ctr" defTabSz="889000">
                <a:lnSpc>
                  <a:spcPct val="90000"/>
                </a:lnSpc>
                <a:spcBef>
                  <a:spcPct val="0"/>
                </a:spcBef>
                <a:spcAft>
                  <a:spcPct val="35000"/>
                </a:spcAft>
                <a:buNone/>
              </a:pPr>
              <a:r>
                <a:rPr lang="en-US" sz="1200" b="1" dirty="0"/>
                <a:t>s</a:t>
              </a:r>
              <a:r>
                <a:rPr lang="en-US" sz="1200" b="1" kern="1200" dirty="0"/>
                <a:t>tudentaid.gov/aid-estimator</a:t>
              </a:r>
            </a:p>
          </p:txBody>
        </p:sp>
        <p:sp>
          <p:nvSpPr>
            <p:cNvPr id="25" name="Freeform: Shape 22">
              <a:extLst>
                <a:ext uri="{FF2B5EF4-FFF2-40B4-BE49-F238E27FC236}">
                  <a16:creationId xmlns:a16="http://schemas.microsoft.com/office/drawing/2014/main" id="{BCD4C39D-C3B8-D719-A684-CC9DEE401AD4}"/>
                </a:ext>
              </a:extLst>
            </p:cNvPr>
            <p:cNvSpPr>
              <a:spLocks noChangeAspect="1"/>
            </p:cNvSpPr>
            <p:nvPr/>
          </p:nvSpPr>
          <p:spPr>
            <a:xfrm>
              <a:off x="3276600" y="4173894"/>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Explore Scholarships</a:t>
              </a:r>
              <a:endParaRPr lang="en-US" kern="1200" dirty="0"/>
            </a:p>
          </p:txBody>
        </p:sp>
        <p:sp>
          <p:nvSpPr>
            <p:cNvPr id="26" name="Freeform: Shape 11">
              <a:extLst>
                <a:ext uri="{FF2B5EF4-FFF2-40B4-BE49-F238E27FC236}">
                  <a16:creationId xmlns:a16="http://schemas.microsoft.com/office/drawing/2014/main" id="{3A2C2F03-DE6D-4612-1626-1A4118D30D79}"/>
                </a:ext>
              </a:extLst>
            </p:cNvPr>
            <p:cNvSpPr>
              <a:spLocks noChangeAspect="1"/>
            </p:cNvSpPr>
            <p:nvPr/>
          </p:nvSpPr>
          <p:spPr>
            <a:xfrm>
              <a:off x="6468490" y="2947500"/>
              <a:ext cx="211163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92278F"/>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marL="0" lvl="0" indent="0" algn="ctr" defTabSz="889000">
                <a:spcBef>
                  <a:spcPct val="0"/>
                </a:spcBef>
                <a:spcAft>
                  <a:spcPts val="600"/>
                </a:spcAft>
                <a:buNone/>
              </a:pPr>
              <a:r>
                <a:rPr lang="en-US" b="0" kern="1200" dirty="0"/>
                <a:t>Utilize Net Price Calculators</a:t>
              </a:r>
            </a:p>
            <a:p>
              <a:pPr marL="0" lvl="0" indent="0" algn="ctr" defTabSz="889000">
                <a:lnSpc>
                  <a:spcPct val="90000"/>
                </a:lnSpc>
                <a:spcBef>
                  <a:spcPct val="0"/>
                </a:spcBef>
                <a:spcAft>
                  <a:spcPct val="35000"/>
                </a:spcAft>
                <a:buNone/>
              </a:pPr>
              <a:r>
                <a:rPr lang="en-US" sz="1200" b="1" kern="1200" dirty="0"/>
                <a:t>collegecost.ed.gov</a:t>
              </a:r>
            </a:p>
          </p:txBody>
        </p:sp>
      </p:grpSp>
    </p:spTree>
    <p:extLst>
      <p:ext uri="{BB962C8B-B14F-4D97-AF65-F5344CB8AC3E}">
        <p14:creationId xmlns:p14="http://schemas.microsoft.com/office/powerpoint/2010/main" val="383472747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7F0AE7F-7341-BF44-BEE0-636979F912F4}"/>
              </a:ext>
            </a:extLst>
          </p:cNvPr>
          <p:cNvSpPr/>
          <p:nvPr/>
        </p:nvSpPr>
        <p:spPr>
          <a:xfrm>
            <a:off x="7010400" y="649648"/>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rmAutofit/>
          </a:bodyPr>
          <a:lstStyle/>
          <a:p>
            <a:r>
              <a:rPr lang="en-US" sz="3300" dirty="0"/>
              <a:t>Use Your Resources</a:t>
            </a:r>
          </a:p>
        </p:txBody>
      </p:sp>
      <p:sp>
        <p:nvSpPr>
          <p:cNvPr id="2" name="Slide Number Placeholder 1">
            <a:extLst>
              <a:ext uri="{FF2B5EF4-FFF2-40B4-BE49-F238E27FC236}">
                <a16:creationId xmlns:a16="http://schemas.microsoft.com/office/drawing/2014/main" id="{330DA8BC-B125-4443-99EB-FD2A3A66BF11}"/>
              </a:ext>
            </a:extLst>
          </p:cNvPr>
          <p:cNvSpPr>
            <a:spLocks noGrp="1"/>
          </p:cNvSpPr>
          <p:nvPr>
            <p:ph type="sldNum" sz="quarter" idx="12"/>
          </p:nvPr>
        </p:nvSpPr>
        <p:spPr/>
        <p:txBody>
          <a:bodyPr/>
          <a:lstStyle/>
          <a:p>
            <a:fld id="{3ECAA9F2-51A7-FA4F-B019-4D81CA3B727C}" type="slidenum">
              <a:rPr lang="en-US" smtClean="0"/>
              <a:pPr/>
              <a:t>39</a:t>
            </a:fld>
            <a:endParaRPr lang="en-US" dirty="0"/>
          </a:p>
        </p:txBody>
      </p:sp>
      <p:sp>
        <p:nvSpPr>
          <p:cNvPr id="4" name="Content Placeholder 2"/>
          <p:cNvSpPr>
            <a:spLocks noGrp="1"/>
          </p:cNvSpPr>
          <p:nvPr>
            <p:ph idx="1"/>
          </p:nvPr>
        </p:nvSpPr>
        <p:spPr>
          <a:prstGeom prst="rect">
            <a:avLst/>
          </a:prstGeom>
        </p:spPr>
        <p:txBody>
          <a:bodyPr>
            <a:normAutofit/>
          </a:bodyPr>
          <a:lstStyle/>
          <a:p>
            <a:pPr>
              <a:buClr>
                <a:srgbClr val="00C4D7"/>
              </a:buClr>
            </a:pPr>
            <a:r>
              <a:rPr lang="en-US" sz="2000" b="1" dirty="0">
                <a:solidFill>
                  <a:srgbClr val="36692C"/>
                </a:solidFill>
              </a:rPr>
              <a:t>PHEAA.org</a:t>
            </a:r>
          </a:p>
          <a:p>
            <a:pPr>
              <a:buClr>
                <a:srgbClr val="00C4D7"/>
              </a:buClr>
            </a:pPr>
            <a:r>
              <a:rPr lang="en-US" sz="2000" b="1" dirty="0">
                <a:solidFill>
                  <a:srgbClr val="36692C"/>
                </a:solidFill>
              </a:rPr>
              <a:t>EducationPlanner.org</a:t>
            </a:r>
            <a:r>
              <a:rPr lang="en-US" sz="2000" dirty="0"/>
              <a:t> </a:t>
            </a:r>
          </a:p>
          <a:p>
            <a:pPr>
              <a:buClr>
                <a:srgbClr val="00C4D7"/>
              </a:buClr>
            </a:pPr>
            <a:r>
              <a:rPr lang="en-US" sz="2000" b="1" dirty="0">
                <a:solidFill>
                  <a:srgbClr val="36692C"/>
                </a:solidFill>
              </a:rPr>
              <a:t>MySmartBorrowing.org</a:t>
            </a:r>
          </a:p>
          <a:p>
            <a:pPr>
              <a:buClr>
                <a:srgbClr val="00C4D7"/>
              </a:buClr>
            </a:pPr>
            <a:r>
              <a:rPr lang="en-US" sz="2000" b="1" dirty="0">
                <a:solidFill>
                  <a:srgbClr val="36692C"/>
                </a:solidFill>
              </a:rPr>
              <a:t>YouCanDealWithIt.com</a:t>
            </a:r>
          </a:p>
          <a:p>
            <a:pPr>
              <a:buClr>
                <a:srgbClr val="00C4D7"/>
              </a:buClr>
            </a:pPr>
            <a:r>
              <a:rPr lang="en-US" sz="2000" dirty="0"/>
              <a:t>PHEAA toll free: 800-692-7392</a:t>
            </a:r>
          </a:p>
          <a:p>
            <a:pPr>
              <a:buClr>
                <a:srgbClr val="00C4D7"/>
              </a:buClr>
            </a:pPr>
            <a:r>
              <a:rPr lang="en-US" sz="2000" dirty="0"/>
              <a:t>Federal Student Aid Info Center: 800-433-3243</a:t>
            </a:r>
            <a:endParaRPr lang="en-US" sz="2000" b="1" dirty="0">
              <a:solidFill>
                <a:srgbClr val="36692C"/>
              </a:solidFill>
            </a:endParaRPr>
          </a:p>
          <a:p>
            <a:pPr>
              <a:buClr>
                <a:srgbClr val="00C4D7"/>
              </a:buClr>
            </a:pPr>
            <a:r>
              <a:rPr lang="en-US" sz="2000" b="1" dirty="0">
                <a:solidFill>
                  <a:srgbClr val="36692C"/>
                </a:solidFill>
              </a:rPr>
              <a:t>StudentAid.gov</a:t>
            </a:r>
            <a:r>
              <a:rPr lang="en-US" sz="2000" dirty="0"/>
              <a:t> – The one-stop shop site for all financial aid information.</a:t>
            </a:r>
          </a:p>
          <a:p>
            <a:pPr>
              <a:buClr>
                <a:srgbClr val="00C4D7"/>
              </a:buClr>
            </a:pPr>
            <a:r>
              <a:rPr lang="en-US" sz="2000" b="1" dirty="0">
                <a:solidFill>
                  <a:schemeClr val="accent2"/>
                </a:solidFill>
              </a:rPr>
              <a:t>StudentAid.gov/FAFSA </a:t>
            </a:r>
            <a:r>
              <a:rPr lang="en-US" sz="2000" dirty="0"/>
              <a:t>– Direct link to the FAFSA</a:t>
            </a:r>
          </a:p>
        </p:txBody>
      </p:sp>
      <p:pic>
        <p:nvPicPr>
          <p:cNvPr id="8" name="Picture 7" descr="Orion_flat-tv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5200" y="1034811"/>
            <a:ext cx="1060704" cy="951266"/>
          </a:xfrm>
          <a:prstGeom prst="rect">
            <a:avLst/>
          </a:prstGeom>
        </p:spPr>
      </p:pic>
    </p:spTree>
    <p:extLst>
      <p:ext uri="{BB962C8B-B14F-4D97-AF65-F5344CB8AC3E}">
        <p14:creationId xmlns:p14="http://schemas.microsoft.com/office/powerpoint/2010/main" val="302575432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7890"/>
            <a:ext cx="8229600" cy="1043710"/>
          </a:xfrm>
        </p:spPr>
        <p:txBody>
          <a:bodyPr/>
          <a:lstStyle/>
          <a:p>
            <a:r>
              <a:rPr lang="en-US" dirty="0">
                <a:solidFill>
                  <a:schemeClr val="bg1"/>
                </a:solidFill>
              </a:rPr>
              <a:t>Financial Aid Basics</a:t>
            </a:r>
          </a:p>
        </p:txBody>
      </p:sp>
      <p:sp>
        <p:nvSpPr>
          <p:cNvPr id="8" name="Content Placeholder 3"/>
          <p:cNvSpPr>
            <a:spLocks noGrp="1"/>
          </p:cNvSpPr>
          <p:nvPr>
            <p:ph idx="1"/>
          </p:nvPr>
        </p:nvSpPr>
        <p:spPr>
          <a:xfrm>
            <a:off x="0" y="1371600"/>
            <a:ext cx="9144000" cy="5410200"/>
          </a:xfrm>
        </p:spPr>
        <p:txBody>
          <a:bodyPr>
            <a:normAutofit/>
          </a:bodyPr>
          <a:lstStyle/>
          <a:p>
            <a:pPr marL="0" lvl="0" indent="0">
              <a:buNone/>
            </a:pPr>
            <a:endParaRPr lang="en-US" sz="2600" b="1" dirty="0">
              <a:solidFill>
                <a:prstClr val="black"/>
              </a:solidFill>
              <a:cs typeface="Times New Roman" panose="02020603050405020304" pitchFamily="18" charset="0"/>
            </a:endParaRPr>
          </a:p>
          <a:p>
            <a:pPr marL="0" lvl="0" indent="0">
              <a:buNone/>
            </a:pPr>
            <a:r>
              <a:rPr lang="en-US" sz="2600" b="1" dirty="0">
                <a:solidFill>
                  <a:prstClr val="black"/>
                </a:solidFill>
                <a:cs typeface="Times New Roman" panose="02020603050405020304" pitchFamily="18" charset="0"/>
              </a:rPr>
              <a:t>Financial Aid: </a:t>
            </a:r>
            <a:r>
              <a:rPr lang="en-US" sz="2400" dirty="0">
                <a:solidFill>
                  <a:prstClr val="black"/>
                </a:solidFill>
                <a:cs typeface="Times New Roman" panose="02020603050405020304" pitchFamily="18" charset="0"/>
              </a:rPr>
              <a:t>financial assistance to help students pay the cost of an education at a post-secondary school.</a:t>
            </a:r>
            <a:endParaRPr lang="en-US" sz="2400" dirty="0">
              <a:solidFill>
                <a:schemeClr val="accent1"/>
              </a:solidFill>
            </a:endParaRPr>
          </a:p>
          <a:p>
            <a:pPr marL="0" indent="0">
              <a:buNone/>
            </a:pPr>
            <a:endParaRPr lang="en-US" sz="2000" b="1" dirty="0"/>
          </a:p>
          <a:p>
            <a:r>
              <a:rPr lang="en-US" sz="1900" b="1" dirty="0"/>
              <a:t>Paying is the joint responsibility of the student and parent(s), </a:t>
            </a:r>
            <a:r>
              <a:rPr lang="en-US" sz="1900" b="1" u="sng" dirty="0"/>
              <a:t>to the extent possible</a:t>
            </a:r>
            <a:endParaRPr lang="en-US" sz="900" b="1" dirty="0"/>
          </a:p>
          <a:p>
            <a:r>
              <a:rPr lang="en-US" sz="1900" b="1" dirty="0"/>
              <a:t>Eligibility criteria may apply in order to receive/maintain financial aid, such as:</a:t>
            </a:r>
          </a:p>
          <a:p>
            <a:pPr lvl="1"/>
            <a:r>
              <a:rPr lang="en-US" sz="1600" dirty="0"/>
              <a:t>Students must maintain satisfactory academic progress</a:t>
            </a:r>
          </a:p>
          <a:p>
            <a:pPr lvl="1"/>
            <a:r>
              <a:rPr lang="en-US" sz="1600" dirty="0"/>
              <a:t>Additional criteria may be required based on the type and source of aid</a:t>
            </a:r>
          </a:p>
          <a:p>
            <a:pPr marL="0" indent="0">
              <a:buNone/>
            </a:pPr>
            <a:endParaRPr lang="en-US" sz="900" b="1" dirty="0"/>
          </a:p>
          <a:p>
            <a:r>
              <a:rPr lang="en-US" sz="1900" b="1" dirty="0"/>
              <a:t>Students should play an active role in the process</a:t>
            </a:r>
          </a:p>
          <a:p>
            <a:pPr lvl="1"/>
            <a:r>
              <a:rPr lang="en-US" sz="1800" dirty="0"/>
              <a:t>Talk with children about goals/plans </a:t>
            </a:r>
            <a:r>
              <a:rPr lang="en-US" sz="1500" b="1" dirty="0"/>
              <a:t>(review educationplanner.org &amp; mysmartborrowing.org)</a:t>
            </a:r>
          </a:p>
          <a:p>
            <a:pPr lvl="1"/>
            <a:r>
              <a:rPr lang="en-US" sz="1800" dirty="0"/>
              <a:t>Take advantage of college fairs &amp; school visits </a:t>
            </a:r>
            <a:r>
              <a:rPr lang="en-US" sz="1200" dirty="0"/>
              <a:t>(ask about cost and available aid)</a:t>
            </a:r>
          </a:p>
          <a:p>
            <a:pPr marL="457200" lvl="1" indent="0">
              <a:buNone/>
            </a:pPr>
            <a:endParaRPr lang="en-US" sz="900" dirty="0"/>
          </a:p>
          <a:p>
            <a:r>
              <a:rPr lang="en-US" sz="1900" b="1" dirty="0"/>
              <a:t>Some students may not qualify for all forms of aid</a:t>
            </a:r>
          </a:p>
          <a:p>
            <a:r>
              <a:rPr lang="en-US" sz="1900" b="1" dirty="0"/>
              <a:t>Must apply </a:t>
            </a:r>
            <a:r>
              <a:rPr lang="en-US" sz="1900" b="1" u="sng" dirty="0"/>
              <a:t>every</a:t>
            </a:r>
            <a:r>
              <a:rPr lang="en-US" sz="1900" b="1" dirty="0"/>
              <a:t> year to be considered</a:t>
            </a:r>
          </a:p>
          <a:p>
            <a:pPr marL="457200" lvl="1" indent="0">
              <a:buNone/>
            </a:pPr>
            <a:endParaRPr lang="en-US" dirty="0"/>
          </a:p>
        </p:txBody>
      </p:sp>
      <p:pic>
        <p:nvPicPr>
          <p:cNvPr id="6" name="Picture 5"/>
          <p:cNvPicPr>
            <a:picLocks noChangeAspect="1"/>
          </p:cNvPicPr>
          <p:nvPr/>
        </p:nvPicPr>
        <p:blipFill>
          <a:blip r:embed="rId5"/>
          <a:stretch>
            <a:fillRect/>
          </a:stretch>
        </p:blipFill>
        <p:spPr>
          <a:xfrm>
            <a:off x="6705600" y="5565918"/>
            <a:ext cx="1920246" cy="834882"/>
          </a:xfrm>
          <a:prstGeom prst="rect">
            <a:avLst/>
          </a:prstGeom>
        </p:spPr>
      </p:pic>
      <p:pic>
        <p:nvPicPr>
          <p:cNvPr id="2050" name="Picture 2" descr="Image result for financial aid bas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76200"/>
            <a:ext cx="2466975" cy="12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2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239741"/>
            <a:ext cx="8229600" cy="1043711"/>
          </a:xfrm>
        </p:spPr>
        <p:txBody>
          <a:bodyPr/>
          <a:lstStyle/>
          <a:p>
            <a:r>
              <a:rPr lang="en-US" dirty="0">
                <a:solidFill>
                  <a:schemeClr val="bg1"/>
                </a:solidFill>
              </a:rPr>
              <a:t>Your Presenter</a:t>
            </a:r>
          </a:p>
        </p:txBody>
      </p:sp>
      <p:pic>
        <p:nvPicPr>
          <p:cNvPr id="5" name="Picture 2"/>
          <p:cNvPicPr>
            <a:picLocks noGrp="1" noChangeAspect="1" noChangeArrowheads="1"/>
          </p:cNvPicPr>
          <p:nvPr>
            <p:ph idx="1"/>
          </p:nvPr>
        </p:nvPicPr>
        <p:blipFill>
          <a:blip r:embed="rId5"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997174"/>
            <a:ext cx="7162800" cy="2965940"/>
          </a:xfrm>
          <a:prstGeom prst="rect">
            <a:avLst/>
          </a:prstGeom>
        </p:spPr>
        <p:txBody>
          <a:bodyPr wrap="square">
            <a:spAutoFit/>
          </a:bodyPr>
          <a:lstStyle/>
          <a:p>
            <a:pPr>
              <a:lnSpc>
                <a:spcPct val="90000"/>
              </a:lnSpc>
              <a:spcAft>
                <a:spcPts val="650"/>
              </a:spcAft>
            </a:pPr>
            <a:r>
              <a:rPr lang="en-US" sz="3200" b="1" dirty="0">
                <a:solidFill>
                  <a:srgbClr val="007299"/>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p:txBody>
      </p:sp>
    </p:spTree>
    <p:extLst>
      <p:ext uri="{BB962C8B-B14F-4D97-AF65-F5344CB8AC3E}">
        <p14:creationId xmlns:p14="http://schemas.microsoft.com/office/powerpoint/2010/main" val="4048842611"/>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8819606" cy="914400"/>
          </a:xfrm>
          <a:ln w="28575">
            <a:noFill/>
          </a:ln>
        </p:spPr>
        <p:txBody>
          <a:bodyPr>
            <a:normAutofit/>
          </a:bodyPr>
          <a:lstStyle/>
          <a:p>
            <a:r>
              <a:rPr lang="en-US" dirty="0">
                <a:solidFill>
                  <a:schemeClr val="bg1"/>
                </a:solidFill>
              </a:rPr>
              <a:t>Financial Aid Basics</a:t>
            </a:r>
            <a:endParaRPr lang="en-US" b="1" dirty="0">
              <a:solidFill>
                <a:schemeClr val="bg1"/>
              </a:solidFill>
            </a:endParaRPr>
          </a:p>
        </p:txBody>
      </p:sp>
      <p:sp>
        <p:nvSpPr>
          <p:cNvPr id="9" name="Content Placeholder 2"/>
          <p:cNvSpPr>
            <a:spLocks noGrp="1"/>
          </p:cNvSpPr>
          <p:nvPr>
            <p:ph idx="1"/>
          </p:nvPr>
        </p:nvSpPr>
        <p:spPr>
          <a:xfrm>
            <a:off x="0" y="1371600"/>
            <a:ext cx="3996969" cy="2586862"/>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the school year </a:t>
            </a:r>
            <a:r>
              <a:rPr lang="en-US" sz="1600" dirty="0"/>
              <a:t>(direct + indirect costs)</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4842232" y="1524000"/>
            <a:ext cx="3996968" cy="20574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Student Aid Index (SAI) </a:t>
            </a:r>
          </a:p>
          <a:p>
            <a:pPr marL="0" indent="0">
              <a:lnSpc>
                <a:spcPct val="90000"/>
              </a:lnSpc>
              <a:spcBef>
                <a:spcPts val="1272"/>
              </a:spcBef>
              <a:buNone/>
            </a:pPr>
            <a:r>
              <a:rPr lang="en-US" sz="1800" dirty="0"/>
              <a:t>A measure of a family’s financial strength , namely its ability to pay for college. The  SAI is calculated from a federal formula using info collected from the Free Application for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4524854" y="4403048"/>
            <a:ext cx="4648200" cy="2170851"/>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 COA – SAI-OFA</a:t>
            </a:r>
          </a:p>
          <a:p>
            <a:pPr marL="285750" indent="-285750">
              <a:lnSpc>
                <a:spcPct val="90000"/>
              </a:lnSpc>
              <a:spcBef>
                <a:spcPts val="1272"/>
              </a:spcBef>
              <a:buFont typeface="Arial" panose="020B0604020202020204" pitchFamily="34" charset="0"/>
              <a:buChar char="•"/>
            </a:pPr>
            <a:r>
              <a:rPr lang="en-US" dirty="0"/>
              <a:t>OFA is estimated financial aid from non federal sources. 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will create an award package based on need and available funding at their schools</a:t>
            </a:r>
          </a:p>
        </p:txBody>
      </p:sp>
      <p:sp>
        <p:nvSpPr>
          <p:cNvPr id="7" name="Content Placeholder 2"/>
          <p:cNvSpPr txBox="1">
            <a:spLocks/>
          </p:cNvSpPr>
          <p:nvPr/>
        </p:nvSpPr>
        <p:spPr>
          <a:xfrm>
            <a:off x="76200" y="3962400"/>
            <a:ext cx="41910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Room and board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Miscellaneous living expenses</a:t>
            </a:r>
          </a:p>
          <a:p>
            <a:endParaRPr lang="en-US" dirty="0"/>
          </a:p>
        </p:txBody>
      </p:sp>
    </p:spTree>
    <p:extLst>
      <p:ext uri="{BB962C8B-B14F-4D97-AF65-F5344CB8AC3E}">
        <p14:creationId xmlns:p14="http://schemas.microsoft.com/office/powerpoint/2010/main" val="227964164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solidFill>
                  <a:schemeClr val="bg1"/>
                </a:solidFill>
              </a:rPr>
              <a:t>Types of Financial Aid</a:t>
            </a:r>
            <a:br>
              <a:rPr lang="en-US" altLang="en-US" dirty="0">
                <a:solidFill>
                  <a:schemeClr val="bg1"/>
                </a:solidFill>
              </a:rPr>
            </a:br>
            <a:r>
              <a:rPr lang="en-US" altLang="en-US" sz="2400" dirty="0">
                <a:solidFill>
                  <a:schemeClr val="bg1"/>
                </a:solidFill>
              </a:rPr>
              <a:t>Gift Aid (Free Money)</a:t>
            </a:r>
          </a:p>
        </p:txBody>
      </p:sp>
      <p:pic>
        <p:nvPicPr>
          <p:cNvPr id="4" name="Picture 4" descr="Image result for types of financial 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945"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bwMode="auto">
          <a:xfrm>
            <a:off x="0" y="1447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Grants</a:t>
            </a:r>
            <a:r>
              <a:rPr kumimoji="0" lang="en-US" sz="2000" b="1" i="0" u="none" strike="noStrike" kern="0" cap="none" spc="0" normalizeH="0" baseline="0" noProof="0" dirty="0">
                <a:ln>
                  <a:noFill/>
                </a:ln>
                <a:solidFill>
                  <a:srgbClr val="004C9A"/>
                </a:solidFill>
                <a:effectLst/>
                <a:uLnTx/>
                <a:uFillTx/>
                <a:latin typeface="Arial"/>
                <a:ea typeface="ＭＳ Ｐゴシック"/>
              </a:rPr>
              <a:t>:</a:t>
            </a:r>
            <a:r>
              <a:rPr kumimoji="0" lang="en-US" sz="2000" b="0" i="0" u="none" strike="noStrike" kern="0" cap="none" spc="0" normalizeH="0" baseline="0" noProof="0" dirty="0">
                <a:ln>
                  <a:noFill/>
                </a:ln>
                <a:solidFill>
                  <a:srgbClr val="004C9A"/>
                </a:solidFill>
                <a:effectLst/>
                <a:uLnTx/>
                <a:uFillTx/>
                <a:latin typeface="Arial"/>
                <a:ea typeface="ＭＳ Ｐゴシック"/>
              </a:rPr>
              <a:t> </a:t>
            </a:r>
            <a:r>
              <a:rPr kumimoji="0" lang="en-US" sz="2000" b="0" i="0" u="none" strike="noStrike" kern="0" cap="none" spc="0" normalizeH="0" baseline="0" noProof="0" dirty="0">
                <a:ln>
                  <a:noFill/>
                </a:ln>
                <a:solidFill>
                  <a:schemeClr val="tx1"/>
                </a:solidFill>
                <a:effectLst/>
                <a:uLnTx/>
                <a:uFillTx/>
                <a:latin typeface="Arial"/>
                <a:ea typeface="ＭＳ Ｐゴシック"/>
              </a:rPr>
              <a:t>aid, based</a:t>
            </a:r>
            <a:r>
              <a:rPr kumimoji="0" lang="en-US" sz="2000" b="0" i="0" u="none" strike="noStrike" kern="0" cap="none" spc="0" normalizeH="0" baseline="0" noProof="0" dirty="0">
                <a:ln>
                  <a:noFill/>
                </a:ln>
                <a:solidFill>
                  <a:prstClr val="black"/>
                </a:solidFill>
                <a:effectLst/>
                <a:uLnTx/>
                <a:uFillTx/>
                <a:latin typeface="Arial"/>
                <a:ea typeface="ＭＳ Ｐゴシック"/>
              </a:rPr>
              <a:t> on </a:t>
            </a:r>
            <a:r>
              <a:rPr kumimoji="0" lang="en-US" sz="2000" b="0" i="0" u="sng" strike="noStrike" kern="0" cap="none" spc="0" normalizeH="0" baseline="0" noProof="0" dirty="0">
                <a:ln>
                  <a:noFill/>
                </a:ln>
                <a:solidFill>
                  <a:prstClr val="black"/>
                </a:solidFill>
                <a:effectLst/>
                <a:uLnTx/>
                <a:uFillTx/>
                <a:latin typeface="Arial"/>
                <a:ea typeface="ＭＳ Ｐゴシック"/>
              </a:rPr>
              <a:t>financial</a:t>
            </a:r>
            <a:r>
              <a:rPr kumimoji="0" lang="en-US" sz="2000" b="0" i="0" u="sng" strike="noStrike" kern="0" cap="none" spc="0" normalizeH="0" noProof="0" dirty="0">
                <a:ln>
                  <a:noFill/>
                </a:ln>
                <a:solidFill>
                  <a:prstClr val="black"/>
                </a:solidFill>
                <a:effectLst/>
                <a:uLnTx/>
                <a:uFillTx/>
                <a:latin typeface="Arial"/>
                <a:ea typeface="ＭＳ Ｐゴシック"/>
              </a:rPr>
              <a:t> </a:t>
            </a:r>
            <a:r>
              <a:rPr kumimoji="0" lang="en-US" sz="2000" b="0" i="0" u="sng" strike="noStrike" kern="0" cap="none" spc="0" normalizeH="0" baseline="0" noProof="0" dirty="0">
                <a:ln>
                  <a:noFill/>
                </a:ln>
                <a:solidFill>
                  <a:prstClr val="black"/>
                </a:solidFill>
                <a:effectLst/>
                <a:uLnTx/>
                <a:uFillTx/>
                <a:latin typeface="Arial"/>
                <a:ea typeface="ＭＳ Ｐゴシック"/>
              </a:rPr>
              <a:t>need</a:t>
            </a:r>
            <a:r>
              <a:rPr kumimoji="0" lang="en-US" sz="2000" b="0" i="0" u="none" strike="noStrike" kern="0" cap="none" spc="0" normalizeH="0" baseline="0" noProof="0" dirty="0">
                <a:ln>
                  <a:noFill/>
                </a:ln>
                <a:solidFill>
                  <a:prstClr val="black"/>
                </a:solidFill>
                <a:effectLst/>
                <a:uLnTx/>
                <a:uFillTx/>
                <a:latin typeface="Arial"/>
                <a:ea typeface="ＭＳ Ｐゴシック"/>
              </a:rPr>
              <a:t> and generally does not have to be repaid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Student must complete financial aid paperwork to determine eligibility</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Looks at COA</a:t>
            </a:r>
            <a:r>
              <a:rPr kumimoji="0" lang="en-US" sz="2000" b="0" i="0" u="none" strike="noStrike" kern="0" cap="none" spc="0" normalizeH="0" baseline="0" noProof="0" dirty="0">
                <a:ln>
                  <a:noFill/>
                </a:ln>
                <a:solidFill>
                  <a:prstClr val="black"/>
                </a:solidFill>
                <a:effectLst/>
                <a:uLnTx/>
                <a:uFillTx/>
                <a:latin typeface="Arial"/>
                <a:ea typeface="ＭＳ Ｐゴシック"/>
              </a:rPr>
              <a:t> </a:t>
            </a:r>
            <a:r>
              <a:rPr lang="en-US" kern="0" dirty="0">
                <a:solidFill>
                  <a:prstClr val="black"/>
                </a:solidFill>
                <a:latin typeface="Arial"/>
                <a:ea typeface="ＭＳ Ｐゴシック"/>
              </a:rPr>
              <a:t>&amp; SAI</a:t>
            </a: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Scholarships</a:t>
            </a:r>
            <a:r>
              <a:rPr kumimoji="0" lang="en-US" sz="2000" b="1" i="0" u="none" strike="noStrike" kern="0" cap="none" spc="0" normalizeH="0" baseline="0" noProof="0" dirty="0">
                <a:ln>
                  <a:noFill/>
                </a:ln>
                <a:solidFill>
                  <a:srgbClr val="002060"/>
                </a:solidFill>
                <a:effectLst/>
                <a:uLnTx/>
                <a:uFillTx/>
                <a:latin typeface="Arial"/>
                <a:ea typeface="ＭＳ Ｐゴシック"/>
              </a:rPr>
              <a:t>:</a:t>
            </a:r>
            <a:r>
              <a:rPr kumimoji="0" lang="en-US" sz="2000" b="1" i="0" u="none" strike="noStrike" kern="0" cap="none" spc="0" normalizeH="0" baseline="0" noProof="0" dirty="0">
                <a:ln>
                  <a:noFill/>
                </a:ln>
                <a:solidFill>
                  <a:srgbClr val="FF0000"/>
                </a:solidFill>
                <a:effectLst/>
                <a:uLnTx/>
                <a:uFillTx/>
                <a:latin typeface="Arial"/>
                <a:ea typeface="ＭＳ Ｐゴシック"/>
              </a:rPr>
              <a:t> </a:t>
            </a:r>
            <a:r>
              <a:rPr kumimoji="0" lang="en-US" sz="2000" b="0" i="0" u="none" strike="noStrike" kern="0" cap="none" spc="0" normalizeH="0" baseline="0" noProof="0" dirty="0">
                <a:ln>
                  <a:noFill/>
                </a:ln>
                <a:solidFill>
                  <a:prstClr val="black"/>
                </a:solidFill>
                <a:effectLst/>
                <a:uLnTx/>
                <a:uFillTx/>
                <a:latin typeface="Arial"/>
                <a:ea typeface="ＭＳ Ｐゴシック"/>
              </a:rPr>
              <a:t>aid, usually based on </a:t>
            </a:r>
            <a:r>
              <a:rPr kumimoji="0" lang="en-US" sz="2000" b="0" i="0" u="sng" strike="noStrike" kern="0" cap="none" spc="0" normalizeH="0" baseline="0" noProof="0" dirty="0">
                <a:ln>
                  <a:noFill/>
                </a:ln>
                <a:solidFill>
                  <a:prstClr val="black"/>
                </a:solidFill>
                <a:effectLst/>
                <a:uLnTx/>
                <a:uFillTx/>
                <a:latin typeface="Arial"/>
                <a:ea typeface="ＭＳ Ｐゴシック"/>
              </a:rPr>
              <a:t>merit</a:t>
            </a:r>
            <a:r>
              <a:rPr kumimoji="0" lang="en-US" sz="2000" b="0" i="0" u="none" strike="noStrike" kern="0" cap="none" spc="0" normalizeH="0" baseline="0" noProof="0" dirty="0">
                <a:ln>
                  <a:noFill/>
                </a:ln>
                <a:solidFill>
                  <a:prstClr val="black"/>
                </a:solidFill>
                <a:effectLst/>
                <a:uLnTx/>
                <a:uFillTx/>
                <a:latin typeface="Arial"/>
                <a:ea typeface="ＭＳ Ｐゴシック"/>
              </a:rPr>
              <a:t>, that generally does not have to be repaid. </a:t>
            </a:r>
            <a:r>
              <a:rPr lang="en-US" sz="2000" kern="0" noProof="0" dirty="0">
                <a:solidFill>
                  <a:prstClr val="black"/>
                </a:solidFill>
                <a:latin typeface="Arial"/>
                <a:ea typeface="ＭＳ Ｐゴシック"/>
              </a:rPr>
              <a:t>Most</a:t>
            </a:r>
            <a:r>
              <a:rPr kumimoji="0" lang="en-US" sz="2000" b="0" i="0" u="none" strike="noStrike" kern="0" cap="none" spc="0" normalizeH="0" baseline="0" noProof="0" dirty="0">
                <a:ln>
                  <a:noFill/>
                </a:ln>
                <a:solidFill>
                  <a:prstClr val="black"/>
                </a:solidFill>
                <a:effectLst/>
                <a:uLnTx/>
                <a:uFillTx/>
                <a:latin typeface="Arial"/>
                <a:ea typeface="ＭＳ Ｐゴシック"/>
              </a:rPr>
              <a:t> students must meet certain qualifications to receive and maintain scholarships.</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Academic &amp; athletic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Talent (music, art, etc.)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Grades, religious, ethnic or cultural background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Select criteria determined by scholarship organization(s)</a:t>
            </a: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914400" marR="0" lvl="2"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1" i="0" u="none" strike="noStrike" kern="0" cap="none" spc="0" normalizeH="0" baseline="0" noProof="0" dirty="0">
              <a:ln>
                <a:noFill/>
              </a:ln>
              <a:solidFill>
                <a:srgbClr val="FF0000"/>
              </a:solidFill>
              <a:effectLst/>
              <a:uLnTx/>
              <a:uFillTx/>
              <a:latin typeface="Arial"/>
              <a:ea typeface="ＭＳ Ｐゴシック"/>
            </a:endParaRPr>
          </a:p>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srgbClr val="606062"/>
              </a:solidFill>
              <a:effectLst/>
              <a:uLnTx/>
              <a:uFillTx/>
              <a:latin typeface="Arial"/>
              <a:ea typeface="ＭＳ Ｐゴシック"/>
            </a:endParaRPr>
          </a:p>
        </p:txBody>
      </p:sp>
    </p:spTree>
    <p:extLst>
      <p:ext uri="{BB962C8B-B14F-4D97-AF65-F5344CB8AC3E}">
        <p14:creationId xmlns:p14="http://schemas.microsoft.com/office/powerpoint/2010/main" val="477997810"/>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solidFill>
                  <a:schemeClr val="bg1"/>
                </a:solidFill>
              </a:rPr>
              <a:t>Types  of Financial Aid</a:t>
            </a:r>
            <a:br>
              <a:rPr lang="en-US" altLang="en-US" dirty="0">
                <a:solidFill>
                  <a:schemeClr val="bg1"/>
                </a:solidFill>
              </a:rPr>
            </a:br>
            <a:r>
              <a:rPr lang="en-US" sz="2700" dirty="0">
                <a:solidFill>
                  <a:schemeClr val="bg1"/>
                </a:solidFill>
              </a:rPr>
              <a:t>Self-Help Aid</a:t>
            </a:r>
            <a:endParaRPr lang="en-US" altLang="en-US" sz="2700" dirty="0">
              <a:solidFill>
                <a:schemeClr val="bg1"/>
              </a:solidFill>
            </a:endParaRPr>
          </a:p>
        </p:txBody>
      </p:sp>
      <p:sp>
        <p:nvSpPr>
          <p:cNvPr id="8" name="Content Placeholder 1"/>
          <p:cNvSpPr>
            <a:spLocks noGrp="1"/>
          </p:cNvSpPr>
          <p:nvPr>
            <p:ph idx="1"/>
          </p:nvPr>
        </p:nvSpPr>
        <p:spPr>
          <a:xfrm>
            <a:off x="0" y="1371600"/>
            <a:ext cx="9144000" cy="5410200"/>
          </a:xfrm>
        </p:spPr>
        <p:txBody>
          <a:bodyPr>
            <a:noAutofit/>
          </a:bodyPr>
          <a:lstStyle/>
          <a:p>
            <a:pPr marL="457200" lvl="1" indent="0">
              <a:buClr>
                <a:srgbClr val="00B0F0"/>
              </a:buClr>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Work Study</a:t>
            </a:r>
            <a:r>
              <a:rPr lang="en-US" sz="2200" b="1" dirty="0">
                <a:solidFill>
                  <a:srgbClr val="002060"/>
                </a:solidFill>
              </a:rPr>
              <a:t>: </a:t>
            </a:r>
            <a:r>
              <a:rPr lang="en-US" sz="2000" dirty="0">
                <a:solidFill>
                  <a:prstClr val="black"/>
                </a:solidFill>
              </a:rPr>
              <a:t>Student obtains job, often coordinated through the campus and/or State. </a:t>
            </a:r>
          </a:p>
          <a:p>
            <a:pPr lvl="2">
              <a:buClr>
                <a:srgbClr val="00B0F0"/>
              </a:buClr>
              <a:buFont typeface="Wingdings" pitchFamily="2" charset="2"/>
              <a:buChar char="Ø"/>
              <a:defRPr/>
            </a:pPr>
            <a:r>
              <a:rPr lang="en-US" sz="2000" dirty="0">
                <a:solidFill>
                  <a:prstClr val="black"/>
                </a:solidFill>
              </a:rPr>
              <a:t>Wages earned help cover the cost of attendance</a:t>
            </a:r>
          </a:p>
          <a:p>
            <a:pPr lvl="2">
              <a:buClr>
                <a:srgbClr val="00B0F0"/>
              </a:buClr>
              <a:buFont typeface="Wingdings" pitchFamily="2" charset="2"/>
              <a:buChar char="Ø"/>
              <a:defRPr/>
            </a:pPr>
            <a:r>
              <a:rPr lang="en-US" sz="2000" dirty="0">
                <a:solidFill>
                  <a:prstClr val="black"/>
                </a:solidFill>
              </a:rPr>
              <a:t>Not offered at all schools </a:t>
            </a:r>
            <a:endParaRPr lang="en-US" sz="800" dirty="0">
              <a:solidFill>
                <a:prstClr val="black"/>
              </a:solidFill>
            </a:endParaRPr>
          </a:p>
          <a:p>
            <a:pPr marL="457200" lvl="1" indent="0">
              <a:buClr>
                <a:srgbClr val="00B0F0"/>
              </a:buClr>
              <a:buFontTx/>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Student Loans: </a:t>
            </a:r>
            <a:r>
              <a:rPr lang="en-US" sz="2000" dirty="0">
                <a:solidFill>
                  <a:prstClr val="black"/>
                </a:solidFill>
              </a:rPr>
              <a:t>Borrowed money that must be repaid </a:t>
            </a:r>
            <a:r>
              <a:rPr lang="en-US" sz="2000" dirty="0"/>
              <a:t>(with interest)          </a:t>
            </a:r>
          </a:p>
          <a:p>
            <a:pPr lvl="2">
              <a:buClr>
                <a:srgbClr val="00B0F0"/>
              </a:buClr>
              <a:buFont typeface="Wingdings" pitchFamily="2" charset="2"/>
              <a:buChar char="Ø"/>
              <a:defRPr/>
            </a:pPr>
            <a:r>
              <a:rPr lang="en-US" sz="2000" b="1" dirty="0"/>
              <a:t>Federal Direct Loans -Student’s Name </a:t>
            </a:r>
          </a:p>
          <a:p>
            <a:pPr lvl="2">
              <a:buClr>
                <a:srgbClr val="00B0F0"/>
              </a:buClr>
              <a:buFont typeface="Wingdings" pitchFamily="2" charset="2"/>
              <a:buChar char="Ø"/>
              <a:defRPr/>
            </a:pPr>
            <a:r>
              <a:rPr lang="en-US" sz="2000" b="1" dirty="0"/>
              <a:t>Federal PLUS Loans -Parent’s Name </a:t>
            </a:r>
          </a:p>
          <a:p>
            <a:pPr lvl="2">
              <a:buClr>
                <a:srgbClr val="00B0F0"/>
              </a:buClr>
              <a:buFont typeface="Wingdings" pitchFamily="2" charset="2"/>
              <a:buChar char="Ø"/>
              <a:defRPr/>
            </a:pPr>
            <a:r>
              <a:rPr lang="en-US" sz="2000" b="1" dirty="0"/>
              <a:t>Private/Alternative Student Loans – Varies amongst lender</a:t>
            </a:r>
          </a:p>
          <a:p>
            <a:pPr marL="0" indent="0">
              <a:buNone/>
            </a:pPr>
            <a:endParaRPr lang="en-US" sz="2000" dirty="0"/>
          </a:p>
          <a:p>
            <a:pPr marL="114300" indent="0">
              <a:buClr>
                <a:srgbClr val="00B0F0"/>
              </a:buClr>
              <a:buNone/>
              <a:defRPr/>
            </a:pPr>
            <a:endParaRPr lang="en-US" dirty="0">
              <a:solidFill>
                <a:prstClr val="black"/>
              </a:solidFill>
            </a:endParaRPr>
          </a:p>
          <a:p>
            <a:pPr marL="914400" lvl="2" indent="0">
              <a:buClr>
                <a:srgbClr val="00B0F0"/>
              </a:buClr>
              <a:buNone/>
              <a:defRPr/>
            </a:pPr>
            <a:endParaRPr lang="en-US" dirty="0">
              <a:solidFill>
                <a:prstClr val="black"/>
              </a:solidFill>
            </a:endParaRPr>
          </a:p>
          <a:p>
            <a:pPr marL="457200" lvl="1" indent="0">
              <a:buClr>
                <a:srgbClr val="00B0F0"/>
              </a:buClr>
              <a:buFontTx/>
              <a:buNone/>
              <a:defRPr/>
            </a:pPr>
            <a:endParaRPr lang="en-US" sz="2000" b="1" dirty="0">
              <a:solidFill>
                <a:srgbClr val="FF0000"/>
              </a:solidFill>
            </a:endParaRPr>
          </a:p>
          <a:p>
            <a:pPr marL="0" indent="0">
              <a:buClr>
                <a:srgbClr val="00B0F0"/>
              </a:buClr>
              <a:buFontTx/>
              <a:buNone/>
              <a:defRPr/>
            </a:pPr>
            <a:endParaRPr lang="en-US" sz="2000" dirty="0"/>
          </a:p>
        </p:txBody>
      </p:sp>
      <p:sp>
        <p:nvSpPr>
          <p:cNvPr id="5" name="Oval 4">
            <a:extLst>
              <a:ext uri="{FF2B5EF4-FFF2-40B4-BE49-F238E27FC236}">
                <a16:creationId xmlns:a16="http://schemas.microsoft.com/office/drawing/2014/main" id="{96710C54-F93E-4D4E-8815-8DF0A885767A}"/>
              </a:ext>
            </a:extLst>
          </p:cNvPr>
          <p:cNvSpPr/>
          <p:nvPr/>
        </p:nvSpPr>
        <p:spPr>
          <a:xfrm>
            <a:off x="7010400" y="76200"/>
            <a:ext cx="1676400" cy="15240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6" name="Picture 5" descr="Orion_money-ba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0450" y="304800"/>
            <a:ext cx="883920" cy="1094378"/>
          </a:xfrm>
          <a:prstGeom prst="rect">
            <a:avLst/>
          </a:prstGeom>
        </p:spPr>
      </p:pic>
    </p:spTree>
    <p:extLst>
      <p:ext uri="{BB962C8B-B14F-4D97-AF65-F5344CB8AC3E}">
        <p14:creationId xmlns:p14="http://schemas.microsoft.com/office/powerpoint/2010/main" val="1705011856"/>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Federal Programs</a:t>
            </a:r>
          </a:p>
        </p:txBody>
      </p:sp>
      <p:sp>
        <p:nvSpPr>
          <p:cNvPr id="4" name="Content Placeholder 2"/>
          <p:cNvSpPr>
            <a:spLocks noGrp="1"/>
          </p:cNvSpPr>
          <p:nvPr>
            <p:ph idx="1"/>
          </p:nvPr>
        </p:nvSpPr>
        <p:spPr/>
        <p:txBody>
          <a:bodyPr>
            <a:normAutofit/>
          </a:bodyPr>
          <a:lstStyle/>
          <a:p>
            <a:r>
              <a:rPr lang="en-US" dirty="0"/>
              <a:t>Pell Grant: </a:t>
            </a:r>
            <a:r>
              <a:rPr lang="en-US" sz="2600" dirty="0"/>
              <a:t>2023-24 </a:t>
            </a:r>
            <a:r>
              <a:rPr lang="en-US" dirty="0"/>
              <a:t>max award $7,395</a:t>
            </a:r>
            <a:r>
              <a:rPr lang="en-US" dirty="0">
                <a:solidFill>
                  <a:srgbClr val="92278F"/>
                </a:solidFill>
              </a:rPr>
              <a:t>*</a:t>
            </a:r>
            <a:endParaRPr lang="en-US" dirty="0"/>
          </a:p>
          <a:p>
            <a:pPr lvl="1"/>
            <a:r>
              <a:rPr lang="en-US" dirty="0"/>
              <a:t>Max amount reviewed every year</a:t>
            </a:r>
          </a:p>
          <a:p>
            <a:r>
              <a:rPr lang="en-US" dirty="0"/>
              <a:t>Campus-based aid: </a:t>
            </a:r>
            <a:r>
              <a:rPr lang="en-US" sz="2400" dirty="0"/>
              <a:t>amounts determined by Financial Aid Office (FAO) </a:t>
            </a:r>
          </a:p>
          <a:p>
            <a:pPr lvl="1"/>
            <a:r>
              <a:rPr lang="en-US" dirty="0"/>
              <a:t>FSEOG………………up to $4,000</a:t>
            </a:r>
          </a:p>
          <a:p>
            <a:pPr lvl="1"/>
            <a:r>
              <a:rPr lang="en-US" dirty="0"/>
              <a:t>Federal Work-Study…FAO determines</a:t>
            </a:r>
          </a:p>
          <a:p>
            <a:pPr marL="0" indent="0">
              <a:buNone/>
            </a:pPr>
            <a:r>
              <a:rPr lang="en-US" dirty="0"/>
              <a:t>For most programs, student must be enrolled at least half-time.</a:t>
            </a:r>
          </a:p>
          <a:p>
            <a:pPr lvl="1"/>
            <a:r>
              <a:rPr lang="en-US" dirty="0"/>
              <a:t>Must complete the FAFSA</a:t>
            </a:r>
          </a:p>
          <a:p>
            <a:pPr marL="0" indent="0">
              <a:buNone/>
            </a:pPr>
            <a:r>
              <a:rPr lang="en-US" sz="2000" b="1" dirty="0">
                <a:solidFill>
                  <a:srgbClr val="92278F"/>
                </a:solidFill>
              </a:rPr>
              <a:t>* Goes to most financially needy students</a:t>
            </a:r>
          </a:p>
        </p:txBody>
      </p:sp>
      <p:sp>
        <p:nvSpPr>
          <p:cNvPr id="2" name="Slide Number Placeholder 1">
            <a:extLst>
              <a:ext uri="{FF2B5EF4-FFF2-40B4-BE49-F238E27FC236}">
                <a16:creationId xmlns:a16="http://schemas.microsoft.com/office/drawing/2014/main" id="{A6BE439C-050F-A147-8856-258F2B0E4B65}"/>
              </a:ext>
            </a:extLst>
          </p:cNvPr>
          <p:cNvSpPr>
            <a:spLocks noGrp="1"/>
          </p:cNvSpPr>
          <p:nvPr>
            <p:ph type="sldNum" sz="quarter" idx="12"/>
          </p:nvPr>
        </p:nvSpPr>
        <p:spPr/>
        <p:txBody>
          <a:bodyPr/>
          <a:lstStyle/>
          <a:p>
            <a:fld id="{3ECAA9F2-51A7-FA4F-B019-4D81CA3B727C}" type="slidenum">
              <a:rPr lang="en-US" smtClean="0"/>
              <a:pPr/>
              <a:t>8</a:t>
            </a:fld>
            <a:endParaRPr lang="en-US" dirty="0"/>
          </a:p>
        </p:txBody>
      </p:sp>
    </p:spTree>
    <p:extLst>
      <p:ext uri="{BB962C8B-B14F-4D97-AF65-F5344CB8AC3E}">
        <p14:creationId xmlns:p14="http://schemas.microsoft.com/office/powerpoint/2010/main" val="39550522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8305800" cy="1382376"/>
          </a:xfrm>
        </p:spPr>
        <p:txBody>
          <a:bodyPr/>
          <a:lstStyle/>
          <a:p>
            <a:r>
              <a:rPr lang="en-US" dirty="0">
                <a:solidFill>
                  <a:schemeClr val="bg1">
                    <a:lumMod val="95000"/>
                  </a:schemeClr>
                </a:solidFill>
              </a:rPr>
              <a:t>Pennsylvania State Grant</a:t>
            </a:r>
            <a:endParaRPr lang="en-US" baseline="30000" dirty="0">
              <a:solidFill>
                <a:schemeClr val="bg1">
                  <a:lumMod val="95000"/>
                </a:schemeClr>
              </a:solidFill>
            </a:endParaRPr>
          </a:p>
        </p:txBody>
      </p:sp>
      <p:sp>
        <p:nvSpPr>
          <p:cNvPr id="6" name="Content Placeholder 1"/>
          <p:cNvSpPr>
            <a:spLocks noGrp="1"/>
          </p:cNvSpPr>
          <p:nvPr>
            <p:ph idx="1"/>
          </p:nvPr>
        </p:nvSpPr>
        <p:spPr>
          <a:xfrm>
            <a:off x="0" y="1520190"/>
            <a:ext cx="9144000" cy="2209800"/>
          </a:xfrm>
        </p:spPr>
        <p:txBody>
          <a:bodyPr>
            <a:noAutofit/>
          </a:bodyPr>
          <a:lstStyle/>
          <a:p>
            <a:pPr marL="114300" indent="0">
              <a:buClr>
                <a:srgbClr val="00B0F0"/>
              </a:buClr>
              <a:buNone/>
            </a:pPr>
            <a:r>
              <a:rPr lang="en-US" sz="2600" b="1" dirty="0">
                <a:solidFill>
                  <a:schemeClr val="tx1"/>
                </a:solidFill>
              </a:rPr>
              <a:t>PA State Grant:</a:t>
            </a:r>
            <a:r>
              <a:rPr lang="en-US" sz="2600" dirty="0">
                <a:solidFill>
                  <a:schemeClr val="tx1"/>
                </a:solidFill>
              </a:rPr>
              <a:t> 2023-24 max award $5,750</a:t>
            </a:r>
          </a:p>
          <a:p>
            <a:pPr marL="400050">
              <a:buClr>
                <a:srgbClr val="00B0F0"/>
              </a:buClr>
              <a:buFont typeface="Wingdings" panose="05000000000000000000" pitchFamily="2" charset="2"/>
              <a:buChar char="Ø"/>
            </a:pPr>
            <a:r>
              <a:rPr lang="en-US" sz="2000" dirty="0">
                <a:solidFill>
                  <a:schemeClr val="tx1"/>
                </a:solidFill>
              </a:rPr>
              <a:t>Awarded to eligible PA residents who demonstrate financial need</a:t>
            </a:r>
          </a:p>
          <a:p>
            <a:pPr marL="400050">
              <a:buClr>
                <a:srgbClr val="00B0F0"/>
              </a:buClr>
              <a:buFont typeface="Wingdings" panose="05000000000000000000" pitchFamily="2" charset="2"/>
              <a:buChar char="Ø"/>
            </a:pPr>
            <a:r>
              <a:rPr lang="en-US" sz="2000" dirty="0"/>
              <a:t>Required: a</a:t>
            </a:r>
            <a:r>
              <a:rPr lang="en-US" sz="2000" dirty="0">
                <a:solidFill>
                  <a:schemeClr val="tx1"/>
                </a:solidFill>
              </a:rPr>
              <a:t>pproved school/ approved program of study </a:t>
            </a:r>
          </a:p>
          <a:p>
            <a:pPr marL="400050">
              <a:buClr>
                <a:srgbClr val="00B0F0"/>
              </a:buClr>
              <a:buFont typeface="Wingdings" panose="05000000000000000000" pitchFamily="2" charset="2"/>
              <a:buChar char="Ø"/>
            </a:pPr>
            <a:r>
              <a:rPr lang="en-US" sz="2000" dirty="0">
                <a:solidFill>
                  <a:schemeClr val="tx1"/>
                </a:solidFill>
              </a:rPr>
              <a:t>Out of State schools in DE, MA, OH, WV, VT &amp; DC:  max $600</a:t>
            </a:r>
          </a:p>
          <a:p>
            <a:pPr marL="800100" lvl="1">
              <a:buClr>
                <a:srgbClr val="00B0F0"/>
              </a:buClr>
              <a:buFont typeface="Wingdings" panose="05000000000000000000" pitchFamily="2" charset="2"/>
              <a:buChar char="Ø"/>
            </a:pPr>
            <a:r>
              <a:rPr lang="en-US" sz="2000" dirty="0"/>
              <a:t>Veterans: up to $800</a:t>
            </a:r>
            <a:endParaRPr lang="en-US" sz="2000" dirty="0">
              <a:solidFill>
                <a:schemeClr val="tx1"/>
              </a:solidFill>
            </a:endParaRPr>
          </a:p>
          <a:p>
            <a:pPr marL="57150" indent="0">
              <a:buClr>
                <a:srgbClr val="00B0F0"/>
              </a:buClr>
              <a:buNone/>
            </a:pPr>
            <a:endParaRPr lang="en-US" sz="2000" dirty="0">
              <a:solidFill>
                <a:schemeClr val="tx1"/>
              </a:solidFill>
            </a:endParaRPr>
          </a:p>
          <a:p>
            <a:pPr marL="571500" lvl="1" indent="0">
              <a:buClr>
                <a:srgbClr val="00B0F0"/>
              </a:buClr>
              <a:buNone/>
            </a:pPr>
            <a:endParaRPr lang="en-US" sz="1400" b="1" u="sng"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05256295"/>
              </p:ext>
            </p:extLst>
          </p:nvPr>
        </p:nvGraphicFramePr>
        <p:xfrm>
          <a:off x="838200" y="3688080"/>
          <a:ext cx="7391400" cy="2636520"/>
        </p:xfrm>
        <a:graphic>
          <a:graphicData uri="http://schemas.openxmlformats.org/drawingml/2006/table">
            <a:tbl>
              <a:tblPr firstRow="1" bandRow="1">
                <a:tableStyleId>{00A15C55-8517-42AA-B614-E9B94910E393}</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779816">
                <a:tc>
                  <a:txBody>
                    <a:bodyPr/>
                    <a:lstStyle/>
                    <a:p>
                      <a:r>
                        <a:rPr lang="en-US" sz="1900" dirty="0"/>
                        <a:t>Cost Tier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Minimum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Maximum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64176">
                <a:tc>
                  <a:txBody>
                    <a:bodyPr/>
                    <a:lstStyle/>
                    <a:p>
                      <a:r>
                        <a:rPr lang="en-US" sz="1900" dirty="0"/>
                        <a:t>$0 - $12,000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$3,059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1"/>
                  </a:ext>
                </a:extLst>
              </a:tr>
              <a:tr h="464176">
                <a:tc>
                  <a:txBody>
                    <a:bodyPr/>
                    <a:lstStyle/>
                    <a:p>
                      <a:r>
                        <a:rPr lang="en-US" sz="1900" dirty="0"/>
                        <a:t>$12,001 - $19,000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$4,894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2"/>
                  </a:ext>
                </a:extLst>
              </a:tr>
              <a:tr h="464176">
                <a:tc>
                  <a:txBody>
                    <a:bodyPr/>
                    <a:lstStyle/>
                    <a:p>
                      <a:r>
                        <a:rPr lang="en-US" sz="1900" dirty="0"/>
                        <a:t>$19,001 - $29,000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$5,260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3"/>
                  </a:ext>
                </a:extLst>
              </a:tr>
              <a:tr h="464176">
                <a:tc>
                  <a:txBody>
                    <a:bodyPr/>
                    <a:lstStyle/>
                    <a:p>
                      <a:r>
                        <a:rPr lang="en-US" sz="1900" dirty="0"/>
                        <a:t>$29,001 - $32,000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$5,750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EFB95A25-8744-1642-818B-1B287E4B47A5}"/>
              </a:ext>
            </a:extLst>
          </p:cNvPr>
          <p:cNvSpPr/>
          <p:nvPr/>
        </p:nvSpPr>
        <p:spPr>
          <a:xfrm>
            <a:off x="7239000" y="1524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11" name="Picture 10" descr="PA Money.png">
            <a:extLst>
              <a:ext uri="{FF2B5EF4-FFF2-40B4-BE49-F238E27FC236}">
                <a16:creationId xmlns:a16="http://schemas.microsoft.com/office/drawing/2014/main" id="{601F3886-06FC-854A-8A7B-212B0F320B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67600" y="519504"/>
            <a:ext cx="1182624" cy="1015272"/>
          </a:xfrm>
          <a:prstGeom prst="rect">
            <a:avLst/>
          </a:prstGeom>
        </p:spPr>
      </p:pic>
    </p:spTree>
    <p:extLst>
      <p:ext uri="{BB962C8B-B14F-4D97-AF65-F5344CB8AC3E}">
        <p14:creationId xmlns:p14="http://schemas.microsoft.com/office/powerpoint/2010/main" val="3194413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BC6ADAC383A348B01F8F1BD792D51C" ma:contentTypeVersion="9" ma:contentTypeDescription="Create a new document." ma:contentTypeScope="" ma:versionID="98060eec75a04026cfecfb039228727e">
  <xsd:schema xmlns:xsd="http://www.w3.org/2001/XMLSchema" xmlns:xs="http://www.w3.org/2001/XMLSchema" xmlns:p="http://schemas.microsoft.com/office/2006/metadata/properties" xmlns:ns3="9c4bc66f-b2c6-49d7-847c-7e9f3bc378cc" xmlns:ns4="78cf588f-1d5c-439b-a139-f5e0fa40b902" targetNamespace="http://schemas.microsoft.com/office/2006/metadata/properties" ma:root="true" ma:fieldsID="9f98060762588d84358f652ad5dbcdae" ns3:_="" ns4:_="">
    <xsd:import namespace="9c4bc66f-b2c6-49d7-847c-7e9f3bc378cc"/>
    <xsd:import namespace="78cf588f-1d5c-439b-a139-f5e0fa40b9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bc66f-b2c6-49d7-847c-7e9f3bc378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cf588f-1d5c-439b-a139-f5e0fa40b9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48F1CA-1283-4184-8354-F8BA17454676}">
  <ds:schemaRefs>
    <ds:schemaRef ds:uri="http://schemas.microsoft.com/sharepoint/v3/contenttype/forms"/>
  </ds:schemaRefs>
</ds:datastoreItem>
</file>

<file path=customXml/itemProps2.xml><?xml version="1.0" encoding="utf-8"?>
<ds:datastoreItem xmlns:ds="http://schemas.openxmlformats.org/officeDocument/2006/customXml" ds:itemID="{BBEED2C4-08FC-4A7F-A142-63D2C5B68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bc66f-b2c6-49d7-847c-7e9f3bc378cc"/>
    <ds:schemaRef ds:uri="78cf588f-1d5c-439b-a139-f5e0fa40b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6A0C3-52E2-461F-8C1D-45729BD6DD2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c4bc66f-b2c6-49d7-847c-7e9f3bc378cc"/>
    <ds:schemaRef ds:uri="http://purl.org/dc/dcmitype/"/>
    <ds:schemaRef ds:uri="http://schemas.microsoft.com/office/infopath/2007/PartnerControls"/>
    <ds:schemaRef ds:uri="78cf588f-1d5c-439b-a139-f5e0fa40b902"/>
    <ds:schemaRef ds:uri="http://www.w3.org/XML/1998/namespace"/>
  </ds:schemaRefs>
</ds:datastoreItem>
</file>

<file path=docMetadata/LabelInfo.xml><?xml version="1.0" encoding="utf-8"?>
<clbl:labelList xmlns:clbl="http://schemas.microsoft.com/office/2020/mipLabelMetadata">
  <clbl:label id="{4fbf871e-ff12-4b1a-b977-5dbc3a75478f}" enabled="0" method="" siteId="{4fbf871e-ff12-4b1a-b977-5dbc3a75478f}" removed="1"/>
</clbl:labelList>
</file>

<file path=docProps/app.xml><?xml version="1.0" encoding="utf-8"?>
<Properties xmlns="http://schemas.openxmlformats.org/officeDocument/2006/extended-properties" xmlns:vt="http://schemas.openxmlformats.org/officeDocument/2006/docPropsVTypes">
  <Template/>
  <TotalTime>16846</TotalTime>
  <Words>3490</Words>
  <Application>Microsoft Office PowerPoint</Application>
  <PresentationFormat>On-screen Show (4:3)</PresentationFormat>
  <Paragraphs>587</Paragraphs>
  <Slides>40</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Brush Script MT</vt:lpstr>
      <vt:lpstr>Calibri</vt:lpstr>
      <vt:lpstr>Calibri Light</vt:lpstr>
      <vt:lpstr>Helvetica</vt:lpstr>
      <vt:lpstr>Lucida Grande</vt:lpstr>
      <vt:lpstr>Open Sans</vt:lpstr>
      <vt:lpstr>Open Sans Light</vt:lpstr>
      <vt:lpstr>Open Sans Semibold</vt:lpstr>
      <vt:lpstr>System Font Regular</vt:lpstr>
      <vt:lpstr>Wingdings</vt:lpstr>
      <vt:lpstr>Office Theme</vt:lpstr>
      <vt:lpstr>PowerPoint Presentation</vt:lpstr>
      <vt:lpstr>Your Presenter</vt:lpstr>
      <vt:lpstr>Topics of Discussion</vt:lpstr>
      <vt:lpstr>Financial Aid Basics</vt:lpstr>
      <vt:lpstr>Financial Aid Basics</vt:lpstr>
      <vt:lpstr>Types of Financial Aid Gift Aid (Free Money)</vt:lpstr>
      <vt:lpstr>Types  of Financial Aid Self-Help Aid</vt:lpstr>
      <vt:lpstr>Federal Programs</vt:lpstr>
      <vt:lpstr>Pennsylvania State Grant</vt:lpstr>
      <vt:lpstr>PA State Administered Programs</vt:lpstr>
      <vt:lpstr>Financial Aid Made Simple</vt:lpstr>
      <vt:lpstr>Step 1: Look For Free Money First</vt:lpstr>
      <vt:lpstr>Scholarship Search Don’t miss out on FREE money!</vt:lpstr>
      <vt:lpstr>Step 2: Know Your Deadlines</vt:lpstr>
      <vt:lpstr>PA State Grant Deadlines</vt:lpstr>
      <vt:lpstr>Free Application for Federal Student Aid: FAFSA</vt:lpstr>
      <vt:lpstr>Create Your FSA ID Accounts</vt:lpstr>
      <vt:lpstr>Free Application for Federal Student Aid (FAFSA)</vt:lpstr>
      <vt:lpstr>2024-2025 FAFSA Prep</vt:lpstr>
      <vt:lpstr>Step 3 : Fill out the FAFSA FAFSA Steps – Dependent Student</vt:lpstr>
      <vt:lpstr>FAFSA – School Selection</vt:lpstr>
      <vt:lpstr>FAFSA Steps – Parent Contributor</vt:lpstr>
      <vt:lpstr>For Dependent Students, Who Reports Info on the 2024-25 FAFSA?</vt:lpstr>
      <vt:lpstr>Consent</vt:lpstr>
      <vt:lpstr>What is considered an asset?</vt:lpstr>
      <vt:lpstr>When Is A Student Automatically Considered “Independent”?</vt:lpstr>
      <vt:lpstr>Special Circumstances </vt:lpstr>
      <vt:lpstr>Student Unusual Circumstances </vt:lpstr>
      <vt:lpstr>After Filing</vt:lpstr>
      <vt:lpstr>Financial Aid Notification</vt:lpstr>
      <vt:lpstr>Step 4: Comparing Packages</vt:lpstr>
      <vt:lpstr>Financial Aid Forms</vt:lpstr>
      <vt:lpstr>Be a Smart Borrower</vt:lpstr>
      <vt:lpstr>Types of Federal Student Loans</vt:lpstr>
      <vt:lpstr>Federal Direct Stafford Loan Borrowing Limits</vt:lpstr>
      <vt:lpstr>Student Loans</vt:lpstr>
      <vt:lpstr>PowerPoint Presentation</vt:lpstr>
      <vt:lpstr>What Can You Do Now?</vt:lpstr>
      <vt:lpstr>Use Your Resources</vt:lpstr>
      <vt:lpstr>Your Presenter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PHEAA</dc:creator>
  <cp:lastModifiedBy>Cheyanne L. Ort</cp:lastModifiedBy>
  <cp:revision>852</cp:revision>
  <cp:lastPrinted>2023-09-07T19:48:24Z</cp:lastPrinted>
  <dcterms:created xsi:type="dcterms:W3CDTF">2014-08-28T14:31:24Z</dcterms:created>
  <dcterms:modified xsi:type="dcterms:W3CDTF">2023-12-05T13:47:08Z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0x010100C0BC6ADAC383A348B01F8F1BD792D51C</vt:lpwstr>
  </property>
</Properties>
</file>