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70" r:id="rId4"/>
    <p:sldId id="258" r:id="rId5"/>
    <p:sldId id="272" r:id="rId6"/>
    <p:sldId id="273" r:id="rId7"/>
    <p:sldId id="267" r:id="rId8"/>
    <p:sldId id="275" r:id="rId9"/>
    <p:sldId id="278" r:id="rId10"/>
    <p:sldId id="274" r:id="rId11"/>
    <p:sldId id="279" r:id="rId12"/>
    <p:sldId id="280" r:id="rId13"/>
    <p:sldId id="277" r:id="rId14"/>
    <p:sldId id="281" r:id="rId15"/>
    <p:sldId id="282" r:id="rId16"/>
    <p:sldId id="269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74BB"/>
    <a:srgbClr val="1BA89D"/>
    <a:srgbClr val="F37F42"/>
    <a:srgbClr val="8CC540"/>
    <a:srgbClr val="F4ED37"/>
    <a:srgbClr val="63A537"/>
    <a:srgbClr val="000000"/>
    <a:srgbClr val="430E24"/>
    <a:srgbClr val="42BB9E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10" y="58"/>
      </p:cViewPr>
      <p:guideLst>
        <p:guide orient="horz" pos="218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ffany Harrod" userId="02d87a1a-b871-432b-8eff-26db3aabab36" providerId="ADAL" clId="{81BC7983-8750-4928-978D-BA6B121B248A}"/>
    <pc:docChg chg="custSel delSld modSld">
      <pc:chgData name="Tiffany Harrod" userId="02d87a1a-b871-432b-8eff-26db3aabab36" providerId="ADAL" clId="{81BC7983-8750-4928-978D-BA6B121B248A}" dt="2024-03-06T18:57:40.986" v="6" actId="1076"/>
      <pc:docMkLst>
        <pc:docMk/>
      </pc:docMkLst>
      <pc:sldChg chg="del">
        <pc:chgData name="Tiffany Harrod" userId="02d87a1a-b871-432b-8eff-26db3aabab36" providerId="ADAL" clId="{81BC7983-8750-4928-978D-BA6B121B248A}" dt="2024-03-06T18:57:01.191" v="0" actId="47"/>
        <pc:sldMkLst>
          <pc:docMk/>
          <pc:sldMk cId="937553092" sldId="260"/>
        </pc:sldMkLst>
      </pc:sldChg>
      <pc:sldChg chg="delSp modSp mod">
        <pc:chgData name="Tiffany Harrod" userId="02d87a1a-b871-432b-8eff-26db3aabab36" providerId="ADAL" clId="{81BC7983-8750-4928-978D-BA6B121B248A}" dt="2024-03-06T18:57:40.986" v="6" actId="1076"/>
        <pc:sldMkLst>
          <pc:docMk/>
          <pc:sldMk cId="3493474661" sldId="268"/>
        </pc:sldMkLst>
        <pc:spChg chg="del">
          <ac:chgData name="Tiffany Harrod" userId="02d87a1a-b871-432b-8eff-26db3aabab36" providerId="ADAL" clId="{81BC7983-8750-4928-978D-BA6B121B248A}" dt="2024-03-06T18:57:34.071" v="5" actId="478"/>
          <ac:spMkLst>
            <pc:docMk/>
            <pc:sldMk cId="3493474661" sldId="268"/>
            <ac:spMk id="3" creationId="{F26DF43B-9315-A0C9-5D78-6A9337F3196D}"/>
          </ac:spMkLst>
        </pc:spChg>
        <pc:spChg chg="del">
          <ac:chgData name="Tiffany Harrod" userId="02d87a1a-b871-432b-8eff-26db3aabab36" providerId="ADAL" clId="{81BC7983-8750-4928-978D-BA6B121B248A}" dt="2024-03-06T18:57:32.301" v="4" actId="478"/>
          <ac:spMkLst>
            <pc:docMk/>
            <pc:sldMk cId="3493474661" sldId="268"/>
            <ac:spMk id="9" creationId="{790E328A-CB29-15D3-4265-4304FDB862EF}"/>
          </ac:spMkLst>
        </pc:spChg>
        <pc:picChg chg="del mod">
          <ac:chgData name="Tiffany Harrod" userId="02d87a1a-b871-432b-8eff-26db3aabab36" providerId="ADAL" clId="{81BC7983-8750-4928-978D-BA6B121B248A}" dt="2024-03-06T18:57:29.241" v="2" actId="478"/>
          <ac:picMkLst>
            <pc:docMk/>
            <pc:sldMk cId="3493474661" sldId="268"/>
            <ac:picMk id="2" creationId="{C91526E8-627A-E066-BCB5-D8A318B2CD5B}"/>
          </ac:picMkLst>
        </pc:picChg>
        <pc:picChg chg="mod">
          <ac:chgData name="Tiffany Harrod" userId="02d87a1a-b871-432b-8eff-26db3aabab36" providerId="ADAL" clId="{81BC7983-8750-4928-978D-BA6B121B248A}" dt="2024-03-06T18:57:40.986" v="6" actId="1076"/>
          <ac:picMkLst>
            <pc:docMk/>
            <pc:sldMk cId="3493474661" sldId="268"/>
            <ac:picMk id="6" creationId="{00000000-0000-0000-0000-000000000000}"/>
          </ac:picMkLst>
        </pc:picChg>
        <pc:picChg chg="del">
          <ac:chgData name="Tiffany Harrod" userId="02d87a1a-b871-432b-8eff-26db3aabab36" providerId="ADAL" clId="{81BC7983-8750-4928-978D-BA6B121B248A}" dt="2024-03-06T18:57:29.941" v="3" actId="478"/>
          <ac:picMkLst>
            <pc:docMk/>
            <pc:sldMk cId="3493474661" sldId="268"/>
            <ac:picMk id="11" creationId="{15E64014-D30E-DA28-D209-34132CAA841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F114-6297-4C09-B19D-11A43BB54FB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C653-E529-4525-BC71-C41E3CB4F53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35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F114-6297-4C09-B19D-11A43BB54FB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C653-E529-4525-BC71-C41E3CB4F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7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F114-6297-4C09-B19D-11A43BB54FB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C653-E529-4525-BC71-C41E3CB4F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6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F114-6297-4C09-B19D-11A43BB54FB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C653-E529-4525-BC71-C41E3CB4F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6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F114-6297-4C09-B19D-11A43BB54FB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C653-E529-4525-BC71-C41E3CB4F53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58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F114-6297-4C09-B19D-11A43BB54FB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C653-E529-4525-BC71-C41E3CB4F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2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F114-6297-4C09-B19D-11A43BB54FB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C653-E529-4525-BC71-C41E3CB4F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1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F114-6297-4C09-B19D-11A43BB54FB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C653-E529-4525-BC71-C41E3CB4F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2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F114-6297-4C09-B19D-11A43BB54FB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C653-E529-4525-BC71-C41E3CB4F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D24F114-6297-4C09-B19D-11A43BB54FB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88C653-E529-4525-BC71-C41E3CB4F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9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F114-6297-4C09-B19D-11A43BB54FB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C653-E529-4525-BC71-C41E3CB4F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7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24F114-6297-4C09-B19D-11A43BB54FB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188C653-E529-4525-BC71-C41E3CB4F53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12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pts.org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bpts.org/wp-content/uploads/2021/05/Guide_to_NB_Certification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 Incentive</a:t>
            </a:r>
            <a:b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Allotment Program</a:t>
            </a:r>
            <a:b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ILTexas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4ED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Reward</a:t>
            </a:r>
            <a:r>
              <a:rPr lang="en-US" sz="6000" b="1" dirty="0">
                <a:solidFill>
                  <a:srgbClr val="1174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6000" b="1" dirty="0">
                <a:solidFill>
                  <a:srgbClr val="8CC5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Retain</a:t>
            </a:r>
            <a:r>
              <a:rPr lang="en-US" sz="6000" b="1" dirty="0">
                <a:solidFill>
                  <a:srgbClr val="1174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6000" b="1" dirty="0">
                <a:solidFill>
                  <a:srgbClr val="1BA8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Recruit</a:t>
            </a:r>
            <a:r>
              <a:rPr lang="en-US" sz="6000" b="1" dirty="0">
                <a:solidFill>
                  <a:srgbClr val="1174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709" y="415591"/>
            <a:ext cx="4030435" cy="3909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686" y="628443"/>
            <a:ext cx="1608908" cy="16089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5B28F8-C046-7894-FFC9-52E93E7785C3}"/>
              </a:ext>
            </a:extLst>
          </p:cNvPr>
          <p:cNvSpPr txBox="1"/>
          <p:nvPr/>
        </p:nvSpPr>
        <p:spPr>
          <a:xfrm>
            <a:off x="1097279" y="5267464"/>
            <a:ext cx="100583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The Teacher Incentive Allotment (TIA) provides an accessible pathway for </a:t>
            </a:r>
            <a:r>
              <a:rPr lang="en-US" sz="2400" b="1" dirty="0">
                <a:solidFill>
                  <a:srgbClr val="1174BB"/>
                </a:solidFill>
              </a:rPr>
              <a:t>effective teachers </a:t>
            </a:r>
            <a:r>
              <a:rPr lang="en-US" sz="2000" dirty="0"/>
              <a:t>to earn a higher income </a:t>
            </a:r>
            <a:r>
              <a:rPr lang="en-US" sz="2400" b="1" dirty="0">
                <a:solidFill>
                  <a:srgbClr val="1174BB"/>
                </a:solidFill>
              </a:rPr>
              <a:t>while remaining in the classroom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051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0F7C6E-8A53-EEFE-34B3-8615EC5781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55" r="16947"/>
          <a:stretch/>
        </p:blipFill>
        <p:spPr>
          <a:xfrm>
            <a:off x="10271840" y="4518366"/>
            <a:ext cx="1450873" cy="13519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72C-A439-878A-1212-15AAB4615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ILTexas Elementary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6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7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8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5400" dirty="0"/>
              <a:t> </a:t>
            </a:r>
            <a:r>
              <a:rPr lang="en-US" dirty="0"/>
              <a:t>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BA875-D8FB-E56B-01B1-1A94F4C2A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7469081" cy="446934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Kinder &amp; 1</a:t>
            </a:r>
            <a:r>
              <a:rPr lang="en-US" b="1" baseline="30000" dirty="0">
                <a:solidFill>
                  <a:schemeClr val="accent2"/>
                </a:solidFill>
              </a:rPr>
              <a:t>st</a:t>
            </a:r>
            <a:r>
              <a:rPr lang="en-US" b="1" dirty="0">
                <a:solidFill>
                  <a:schemeClr val="accent2"/>
                </a:solidFill>
              </a:rPr>
              <a:t> Grade Teachers </a:t>
            </a:r>
            <a:r>
              <a:rPr lang="en-US" dirty="0"/>
              <a:t>– iStation (English and Spanish) and ACTFL</a:t>
            </a:r>
          </a:p>
          <a:p>
            <a:r>
              <a:rPr lang="en-US" b="1" dirty="0">
                <a:solidFill>
                  <a:schemeClr val="accent5"/>
                </a:solidFill>
              </a:rPr>
              <a:t>2</a:t>
            </a:r>
            <a:r>
              <a:rPr lang="en-US" b="1" baseline="30000" dirty="0">
                <a:solidFill>
                  <a:schemeClr val="accent5"/>
                </a:solidFill>
              </a:rPr>
              <a:t>nd</a:t>
            </a:r>
            <a:r>
              <a:rPr lang="en-US" b="1" dirty="0">
                <a:solidFill>
                  <a:schemeClr val="accent5"/>
                </a:solidFill>
              </a:rPr>
              <a:t> Grade Teachers </a:t>
            </a:r>
            <a:r>
              <a:rPr lang="en-US" dirty="0"/>
              <a:t>– iStation (English and Spanish), ACTFL, and MAP Math</a:t>
            </a:r>
          </a:p>
          <a:p>
            <a:r>
              <a:rPr lang="en-US" b="1" dirty="0">
                <a:solidFill>
                  <a:schemeClr val="accent2"/>
                </a:solidFill>
              </a:rPr>
              <a:t>3</a:t>
            </a:r>
            <a:r>
              <a:rPr lang="en-US" b="1" baseline="30000" dirty="0">
                <a:solidFill>
                  <a:schemeClr val="accent2"/>
                </a:solidFill>
              </a:rPr>
              <a:t>rd</a:t>
            </a:r>
            <a:r>
              <a:rPr lang="en-US" b="1" dirty="0">
                <a:solidFill>
                  <a:schemeClr val="accent2"/>
                </a:solidFill>
              </a:rPr>
              <a:t> Grade RLA Teachers </a:t>
            </a:r>
            <a:r>
              <a:rPr lang="en-US" dirty="0"/>
              <a:t>– iStation (English and Spanish), ACTFL, and MAP Reading</a:t>
            </a:r>
          </a:p>
          <a:p>
            <a:r>
              <a:rPr lang="en-US" b="1" dirty="0">
                <a:solidFill>
                  <a:schemeClr val="accent5"/>
                </a:solidFill>
              </a:rPr>
              <a:t>4</a:t>
            </a:r>
            <a:r>
              <a:rPr lang="en-US" b="1" baseline="30000" dirty="0">
                <a:solidFill>
                  <a:schemeClr val="accent5"/>
                </a:solidFill>
              </a:rPr>
              <a:t>th</a:t>
            </a:r>
            <a:r>
              <a:rPr lang="en-US" b="1" dirty="0">
                <a:solidFill>
                  <a:schemeClr val="accent5"/>
                </a:solidFill>
              </a:rPr>
              <a:t> &amp; 5</a:t>
            </a:r>
            <a:r>
              <a:rPr lang="en-US" b="1" baseline="30000" dirty="0">
                <a:solidFill>
                  <a:schemeClr val="accent5"/>
                </a:solidFill>
              </a:rPr>
              <a:t>th</a:t>
            </a:r>
            <a:r>
              <a:rPr lang="en-US" b="1" dirty="0">
                <a:solidFill>
                  <a:schemeClr val="accent5"/>
                </a:solidFill>
              </a:rPr>
              <a:t> Grade RLA Teachers </a:t>
            </a:r>
            <a:r>
              <a:rPr lang="en-US" dirty="0"/>
              <a:t>– STAAR Reading, iStation (English and Spanish), and ACTFL</a:t>
            </a:r>
          </a:p>
          <a:p>
            <a:r>
              <a:rPr lang="en-US" b="1" dirty="0">
                <a:solidFill>
                  <a:schemeClr val="accent2"/>
                </a:solidFill>
              </a:rPr>
              <a:t>3</a:t>
            </a:r>
            <a:r>
              <a:rPr lang="en-US" b="1" baseline="30000" dirty="0">
                <a:solidFill>
                  <a:schemeClr val="accent2"/>
                </a:solidFill>
              </a:rPr>
              <a:t>rd</a:t>
            </a:r>
            <a:r>
              <a:rPr lang="en-US" b="1" dirty="0">
                <a:solidFill>
                  <a:schemeClr val="accent2"/>
                </a:solidFill>
              </a:rPr>
              <a:t> Grade Math Teachers </a:t>
            </a:r>
            <a:r>
              <a:rPr lang="en-US" dirty="0"/>
              <a:t>– MAP Math and ACTFL</a:t>
            </a:r>
          </a:p>
          <a:p>
            <a:r>
              <a:rPr lang="en-US" b="1" dirty="0">
                <a:solidFill>
                  <a:schemeClr val="accent5"/>
                </a:solidFill>
              </a:rPr>
              <a:t>4</a:t>
            </a:r>
            <a:r>
              <a:rPr lang="en-US" b="1" baseline="30000" dirty="0">
                <a:solidFill>
                  <a:schemeClr val="accent5"/>
                </a:solidFill>
              </a:rPr>
              <a:t>th</a:t>
            </a:r>
            <a:r>
              <a:rPr lang="en-US" b="1" dirty="0">
                <a:solidFill>
                  <a:schemeClr val="accent5"/>
                </a:solidFill>
              </a:rPr>
              <a:t> &amp; 5</a:t>
            </a:r>
            <a:r>
              <a:rPr lang="en-US" b="1" baseline="30000" dirty="0">
                <a:solidFill>
                  <a:schemeClr val="accent5"/>
                </a:solidFill>
              </a:rPr>
              <a:t>th</a:t>
            </a:r>
            <a:r>
              <a:rPr lang="en-US" b="1" dirty="0">
                <a:solidFill>
                  <a:schemeClr val="accent5"/>
                </a:solidFill>
              </a:rPr>
              <a:t> Grade Math Teachers </a:t>
            </a:r>
            <a:r>
              <a:rPr lang="en-US" dirty="0"/>
              <a:t>– STAAR Math and ACTFL</a:t>
            </a:r>
          </a:p>
          <a:p>
            <a:r>
              <a:rPr lang="en-US" b="1" dirty="0">
                <a:solidFill>
                  <a:schemeClr val="accent2"/>
                </a:solidFill>
              </a:rPr>
              <a:t>3</a:t>
            </a:r>
            <a:r>
              <a:rPr lang="en-US" b="1" baseline="30000" dirty="0">
                <a:solidFill>
                  <a:schemeClr val="accent2"/>
                </a:solidFill>
              </a:rPr>
              <a:t>rd</a:t>
            </a:r>
            <a:r>
              <a:rPr lang="en-US" b="1" dirty="0">
                <a:solidFill>
                  <a:schemeClr val="accent2"/>
                </a:solidFill>
              </a:rPr>
              <a:t> – 5</a:t>
            </a:r>
            <a:r>
              <a:rPr lang="en-US" b="1" baseline="30000" dirty="0">
                <a:solidFill>
                  <a:schemeClr val="accent2"/>
                </a:solidFill>
              </a:rPr>
              <a:t>th</a:t>
            </a:r>
            <a:r>
              <a:rPr lang="en-US" b="1" dirty="0">
                <a:solidFill>
                  <a:schemeClr val="accent2"/>
                </a:solidFill>
              </a:rPr>
              <a:t> Grade Science Teachers </a:t>
            </a:r>
            <a:r>
              <a:rPr lang="en-US" dirty="0"/>
              <a:t>– MAP Science and ACTFL</a:t>
            </a:r>
          </a:p>
          <a:p>
            <a:r>
              <a:rPr lang="en-US" b="1" dirty="0">
                <a:solidFill>
                  <a:schemeClr val="accent5"/>
                </a:solidFill>
              </a:rPr>
              <a:t>Kinder – 5</a:t>
            </a:r>
            <a:r>
              <a:rPr lang="en-US" b="1" baseline="30000" dirty="0">
                <a:solidFill>
                  <a:schemeClr val="accent5"/>
                </a:solidFill>
              </a:rPr>
              <a:t>th</a:t>
            </a:r>
            <a:r>
              <a:rPr lang="en-US" b="1" dirty="0">
                <a:solidFill>
                  <a:schemeClr val="accent5"/>
                </a:solidFill>
              </a:rPr>
              <a:t> Chinese </a:t>
            </a:r>
            <a:r>
              <a:rPr lang="en-US" dirty="0"/>
              <a:t>– ACTFL</a:t>
            </a:r>
          </a:p>
          <a:p>
            <a:r>
              <a:rPr lang="en-US" b="1" dirty="0">
                <a:solidFill>
                  <a:schemeClr val="accent2"/>
                </a:solidFill>
              </a:rPr>
              <a:t>3</a:t>
            </a:r>
            <a:r>
              <a:rPr lang="en-US" b="1" baseline="30000" dirty="0">
                <a:solidFill>
                  <a:schemeClr val="accent2"/>
                </a:solidFill>
              </a:rPr>
              <a:t>rd</a:t>
            </a:r>
            <a:r>
              <a:rPr lang="en-US" b="1" dirty="0">
                <a:solidFill>
                  <a:schemeClr val="accent2"/>
                </a:solidFill>
              </a:rPr>
              <a:t> – 5</a:t>
            </a:r>
            <a:r>
              <a:rPr lang="en-US" b="1" baseline="30000" dirty="0">
                <a:solidFill>
                  <a:schemeClr val="accent2"/>
                </a:solidFill>
              </a:rPr>
              <a:t>th</a:t>
            </a:r>
            <a:r>
              <a:rPr lang="en-US" b="1" dirty="0">
                <a:solidFill>
                  <a:schemeClr val="accent2"/>
                </a:solidFill>
              </a:rPr>
              <a:t> Grade Performance Coaches </a:t>
            </a:r>
            <a:r>
              <a:rPr lang="en-US" dirty="0"/>
              <a:t>– IWA</a:t>
            </a:r>
          </a:p>
          <a:p>
            <a:r>
              <a:rPr lang="en-US" b="1" dirty="0">
                <a:solidFill>
                  <a:schemeClr val="accent5"/>
                </a:solidFill>
              </a:rPr>
              <a:t>SPED</a:t>
            </a:r>
            <a:r>
              <a:rPr lang="en-US" dirty="0"/>
              <a:t> – grade/subject level assessments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73E8A-2E07-1E19-232C-BC7EC0FF0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943" y="2269574"/>
            <a:ext cx="1327173" cy="1183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572A38-6350-AC17-C9CA-632DE626F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1116" y="2576574"/>
            <a:ext cx="1971369" cy="1285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1AB861-268D-54A3-86F5-20439C9F1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9168" y="3574256"/>
            <a:ext cx="2184086" cy="135481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92EBB70-06AE-45F5-36A6-7AC35089FE68}"/>
              </a:ext>
            </a:extLst>
          </p:cNvPr>
          <p:cNvCxnSpPr>
            <a:cxnSpLocks/>
          </p:cNvCxnSpPr>
          <p:nvPr/>
        </p:nvCxnSpPr>
        <p:spPr>
          <a:xfrm flipV="1">
            <a:off x="5257800" y="530337"/>
            <a:ext cx="2733675" cy="45415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group of people running&#10;&#10;Description automatically generated">
            <a:extLst>
              <a:ext uri="{FF2B5EF4-FFF2-40B4-BE49-F238E27FC236}">
                <a16:creationId xmlns:a16="http://schemas.microsoft.com/office/drawing/2014/main" id="{16585A4F-C77C-5027-3B2A-217AE0AA21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378" y="4955388"/>
            <a:ext cx="3245280" cy="126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9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group of people running&#10;&#10;Description automatically generated">
            <a:extLst>
              <a:ext uri="{FF2B5EF4-FFF2-40B4-BE49-F238E27FC236}">
                <a16:creationId xmlns:a16="http://schemas.microsoft.com/office/drawing/2014/main" id="{16585A4F-C77C-5027-3B2A-217AE0AA2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31" y="4823373"/>
            <a:ext cx="3245280" cy="12609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0F7C6E-8A53-EEFE-34B3-8615EC5781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55" r="16947"/>
          <a:stretch/>
        </p:blipFill>
        <p:spPr>
          <a:xfrm>
            <a:off x="8106181" y="2247255"/>
            <a:ext cx="1450873" cy="13519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72C-A439-878A-1212-15AAB4615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ILTexas Middle School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6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7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8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5400" dirty="0"/>
              <a:t> </a:t>
            </a:r>
            <a:r>
              <a:rPr lang="en-US" dirty="0"/>
              <a:t>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BA875-D8FB-E56B-01B1-1A94F4C2A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7891242" cy="446934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6</a:t>
            </a:r>
            <a:r>
              <a:rPr lang="en-US" b="1" baseline="30000" dirty="0">
                <a:solidFill>
                  <a:schemeClr val="accent5"/>
                </a:solidFill>
              </a:rPr>
              <a:t>th</a:t>
            </a:r>
            <a:r>
              <a:rPr lang="en-US" b="1" dirty="0">
                <a:solidFill>
                  <a:schemeClr val="accent5"/>
                </a:solidFill>
              </a:rPr>
              <a:t> – 8</a:t>
            </a:r>
            <a:r>
              <a:rPr lang="en-US" b="1" baseline="30000" dirty="0">
                <a:solidFill>
                  <a:schemeClr val="accent5"/>
                </a:solidFill>
              </a:rPr>
              <a:t>th</a:t>
            </a:r>
            <a:r>
              <a:rPr lang="en-US" b="1" dirty="0">
                <a:solidFill>
                  <a:schemeClr val="accent5"/>
                </a:solidFill>
              </a:rPr>
              <a:t> Grade Reading Teachers </a:t>
            </a:r>
            <a:r>
              <a:rPr lang="en-US" dirty="0"/>
              <a:t>– STAAR Reading (English 1 EOC)</a:t>
            </a:r>
          </a:p>
          <a:p>
            <a:r>
              <a:rPr lang="en-US" b="1" dirty="0">
                <a:solidFill>
                  <a:schemeClr val="accent2"/>
                </a:solidFill>
              </a:rPr>
              <a:t>6</a:t>
            </a:r>
            <a:r>
              <a:rPr lang="en-US" b="1" baseline="30000" dirty="0">
                <a:solidFill>
                  <a:schemeClr val="accent2"/>
                </a:solidFill>
              </a:rPr>
              <a:t>th</a:t>
            </a:r>
            <a:r>
              <a:rPr lang="en-US" b="1" dirty="0">
                <a:solidFill>
                  <a:schemeClr val="accent2"/>
                </a:solidFill>
              </a:rPr>
              <a:t> – 8</a:t>
            </a:r>
            <a:r>
              <a:rPr lang="en-US" b="1" baseline="30000" dirty="0">
                <a:solidFill>
                  <a:schemeClr val="accent2"/>
                </a:solidFill>
              </a:rPr>
              <a:t>th</a:t>
            </a:r>
            <a:r>
              <a:rPr lang="en-US" b="1" dirty="0">
                <a:solidFill>
                  <a:schemeClr val="accent2"/>
                </a:solidFill>
              </a:rPr>
              <a:t> Grade Math Teachers </a:t>
            </a:r>
            <a:r>
              <a:rPr lang="en-US" dirty="0"/>
              <a:t>– STAAR Math (Algebra 1)</a:t>
            </a:r>
          </a:p>
          <a:p>
            <a:r>
              <a:rPr lang="en-US" b="1" dirty="0">
                <a:solidFill>
                  <a:schemeClr val="accent5"/>
                </a:solidFill>
              </a:rPr>
              <a:t>6</a:t>
            </a:r>
            <a:r>
              <a:rPr lang="en-US" b="1" baseline="30000" dirty="0">
                <a:solidFill>
                  <a:schemeClr val="accent5"/>
                </a:solidFill>
              </a:rPr>
              <a:t>th</a:t>
            </a:r>
            <a:r>
              <a:rPr lang="en-US" b="1" dirty="0">
                <a:solidFill>
                  <a:schemeClr val="accent5"/>
                </a:solidFill>
              </a:rPr>
              <a:t> – 8</a:t>
            </a:r>
            <a:r>
              <a:rPr lang="en-US" b="1" baseline="30000" dirty="0">
                <a:solidFill>
                  <a:schemeClr val="accent5"/>
                </a:solidFill>
              </a:rPr>
              <a:t>th</a:t>
            </a:r>
            <a:r>
              <a:rPr lang="en-US" b="1" dirty="0">
                <a:solidFill>
                  <a:schemeClr val="accent5"/>
                </a:solidFill>
              </a:rPr>
              <a:t> Grade Science Teachers </a:t>
            </a:r>
            <a:r>
              <a:rPr lang="en-US" dirty="0"/>
              <a:t>– MAP Science</a:t>
            </a:r>
          </a:p>
          <a:p>
            <a:r>
              <a:rPr lang="en-US" b="1" dirty="0">
                <a:solidFill>
                  <a:schemeClr val="accent2"/>
                </a:solidFill>
              </a:rPr>
              <a:t>6</a:t>
            </a:r>
            <a:r>
              <a:rPr lang="en-US" b="1" baseline="30000" dirty="0">
                <a:solidFill>
                  <a:schemeClr val="accent2"/>
                </a:solidFill>
              </a:rPr>
              <a:t>th</a:t>
            </a:r>
            <a:r>
              <a:rPr lang="en-US" b="1" dirty="0">
                <a:solidFill>
                  <a:schemeClr val="accent2"/>
                </a:solidFill>
              </a:rPr>
              <a:t> – 8</a:t>
            </a:r>
            <a:r>
              <a:rPr lang="en-US" b="1" baseline="30000" dirty="0">
                <a:solidFill>
                  <a:schemeClr val="accent2"/>
                </a:solidFill>
              </a:rPr>
              <a:t>th</a:t>
            </a:r>
            <a:r>
              <a:rPr lang="en-US" b="1" dirty="0">
                <a:solidFill>
                  <a:schemeClr val="accent2"/>
                </a:solidFill>
              </a:rPr>
              <a:t> Grade Spanish </a:t>
            </a:r>
            <a:r>
              <a:rPr lang="en-US" dirty="0"/>
              <a:t>– ACTFL</a:t>
            </a:r>
          </a:p>
          <a:p>
            <a:r>
              <a:rPr lang="en-US" b="1" dirty="0">
                <a:solidFill>
                  <a:schemeClr val="accent5"/>
                </a:solidFill>
              </a:rPr>
              <a:t>6</a:t>
            </a:r>
            <a:r>
              <a:rPr lang="en-US" b="1" baseline="30000" dirty="0">
                <a:solidFill>
                  <a:schemeClr val="accent5"/>
                </a:solidFill>
              </a:rPr>
              <a:t>th</a:t>
            </a:r>
            <a:r>
              <a:rPr lang="en-US" b="1" dirty="0">
                <a:solidFill>
                  <a:schemeClr val="accent5"/>
                </a:solidFill>
              </a:rPr>
              <a:t> – 8</a:t>
            </a:r>
            <a:r>
              <a:rPr lang="en-US" b="1" baseline="30000" dirty="0">
                <a:solidFill>
                  <a:schemeClr val="accent5"/>
                </a:solidFill>
              </a:rPr>
              <a:t>th</a:t>
            </a:r>
            <a:r>
              <a:rPr lang="en-US" b="1" dirty="0">
                <a:solidFill>
                  <a:schemeClr val="accent5"/>
                </a:solidFill>
              </a:rPr>
              <a:t> Grade Chinese </a:t>
            </a:r>
            <a:r>
              <a:rPr lang="en-US" dirty="0"/>
              <a:t>– ACTFL</a:t>
            </a:r>
          </a:p>
          <a:p>
            <a:r>
              <a:rPr lang="en-US" b="1" dirty="0">
                <a:solidFill>
                  <a:schemeClr val="accent2"/>
                </a:solidFill>
              </a:rPr>
              <a:t>6</a:t>
            </a:r>
            <a:r>
              <a:rPr lang="en-US" b="1" baseline="30000" dirty="0">
                <a:solidFill>
                  <a:schemeClr val="accent2"/>
                </a:solidFill>
              </a:rPr>
              <a:t>th</a:t>
            </a:r>
            <a:r>
              <a:rPr lang="en-US" b="1" dirty="0">
                <a:solidFill>
                  <a:schemeClr val="accent2"/>
                </a:solidFill>
              </a:rPr>
              <a:t> – 8</a:t>
            </a:r>
            <a:r>
              <a:rPr lang="en-US" b="1" baseline="30000" dirty="0">
                <a:solidFill>
                  <a:schemeClr val="accent2"/>
                </a:solidFill>
              </a:rPr>
              <a:t>th</a:t>
            </a:r>
            <a:r>
              <a:rPr lang="en-US" b="1" dirty="0">
                <a:solidFill>
                  <a:schemeClr val="accent2"/>
                </a:solidFill>
              </a:rPr>
              <a:t> Grade Performance Coaches </a:t>
            </a:r>
            <a:r>
              <a:rPr lang="en-US" dirty="0"/>
              <a:t>– IWA</a:t>
            </a:r>
          </a:p>
          <a:p>
            <a:r>
              <a:rPr lang="en-US" b="1" dirty="0">
                <a:solidFill>
                  <a:schemeClr val="accent5"/>
                </a:solidFill>
              </a:rPr>
              <a:t>SPED</a:t>
            </a:r>
            <a:r>
              <a:rPr lang="en-US" dirty="0"/>
              <a:t> – grade/subject level assessments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572A38-6350-AC17-C9CA-632DE626F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4755" y="2685718"/>
            <a:ext cx="1971369" cy="1285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1AB861-268D-54A3-86F5-20439C9F1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7768" y="3707606"/>
            <a:ext cx="2184086" cy="135481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92EBB70-06AE-45F5-36A6-7AC35089FE68}"/>
              </a:ext>
            </a:extLst>
          </p:cNvPr>
          <p:cNvCxnSpPr>
            <a:cxnSpLocks/>
          </p:cNvCxnSpPr>
          <p:nvPr/>
        </p:nvCxnSpPr>
        <p:spPr>
          <a:xfrm flipV="1">
            <a:off x="5842140" y="542925"/>
            <a:ext cx="2733675" cy="45415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17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group of people running&#10;&#10;Description automatically generated">
            <a:extLst>
              <a:ext uri="{FF2B5EF4-FFF2-40B4-BE49-F238E27FC236}">
                <a16:creationId xmlns:a16="http://schemas.microsoft.com/office/drawing/2014/main" id="{16585A4F-C77C-5027-3B2A-217AE0AA2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31" y="4823373"/>
            <a:ext cx="3245280" cy="12609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0F7C6E-8A53-EEFE-34B3-8615EC5781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55" r="16947"/>
          <a:stretch/>
        </p:blipFill>
        <p:spPr>
          <a:xfrm>
            <a:off x="8106181" y="2247255"/>
            <a:ext cx="1450873" cy="13519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72C-A439-878A-1212-15AAB4615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ILTexas High School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6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7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8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5400" dirty="0"/>
              <a:t> </a:t>
            </a:r>
            <a:r>
              <a:rPr lang="en-US" dirty="0"/>
              <a:t>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BA875-D8FB-E56B-01B1-1A94F4C2A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4998720" cy="4469342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Algebra 1 Teachers </a:t>
            </a:r>
            <a:r>
              <a:rPr lang="en-US" dirty="0"/>
              <a:t>– EOC Algebra 1</a:t>
            </a:r>
          </a:p>
          <a:p>
            <a:r>
              <a:rPr lang="en-US" b="1" dirty="0">
                <a:solidFill>
                  <a:schemeClr val="accent5"/>
                </a:solidFill>
              </a:rPr>
              <a:t>English 1 Teachers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/>
              <a:t>– EOC English 1</a:t>
            </a:r>
          </a:p>
          <a:p>
            <a:r>
              <a:rPr lang="en-US" b="1" dirty="0">
                <a:solidFill>
                  <a:schemeClr val="accent2"/>
                </a:solidFill>
              </a:rPr>
              <a:t>English 2 Teachers </a:t>
            </a:r>
            <a:r>
              <a:rPr lang="en-US" dirty="0"/>
              <a:t>– EOC English 2</a:t>
            </a:r>
          </a:p>
          <a:p>
            <a:r>
              <a:rPr lang="en-US" b="1" dirty="0">
                <a:solidFill>
                  <a:schemeClr val="accent5"/>
                </a:solidFill>
              </a:rPr>
              <a:t>Biology Teachers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/>
              <a:t>– MAP Biology</a:t>
            </a:r>
          </a:p>
          <a:p>
            <a:r>
              <a:rPr lang="en-US" b="1" dirty="0">
                <a:solidFill>
                  <a:schemeClr val="accent2"/>
                </a:solidFill>
              </a:rPr>
              <a:t>9</a:t>
            </a:r>
            <a:r>
              <a:rPr lang="en-US" b="1" baseline="30000" dirty="0">
                <a:solidFill>
                  <a:schemeClr val="accent2"/>
                </a:solidFill>
              </a:rPr>
              <a:t>th</a:t>
            </a:r>
            <a:r>
              <a:rPr lang="en-US" b="1" dirty="0">
                <a:solidFill>
                  <a:schemeClr val="accent2"/>
                </a:solidFill>
              </a:rPr>
              <a:t> – 12</a:t>
            </a:r>
            <a:r>
              <a:rPr lang="en-US" b="1" baseline="30000" dirty="0">
                <a:solidFill>
                  <a:schemeClr val="accent2"/>
                </a:solidFill>
              </a:rPr>
              <a:t>th</a:t>
            </a:r>
            <a:r>
              <a:rPr lang="en-US" b="1" dirty="0">
                <a:solidFill>
                  <a:schemeClr val="accent2"/>
                </a:solidFill>
              </a:rPr>
              <a:t> Grade Spanish </a:t>
            </a:r>
            <a:r>
              <a:rPr lang="en-US" dirty="0"/>
              <a:t>– ACTFL</a:t>
            </a:r>
          </a:p>
          <a:p>
            <a:r>
              <a:rPr lang="en-US" b="1" dirty="0">
                <a:solidFill>
                  <a:schemeClr val="accent5"/>
                </a:solidFill>
              </a:rPr>
              <a:t>9</a:t>
            </a:r>
            <a:r>
              <a:rPr lang="en-US" b="1" baseline="30000" dirty="0">
                <a:solidFill>
                  <a:schemeClr val="accent5"/>
                </a:solidFill>
              </a:rPr>
              <a:t>th</a:t>
            </a:r>
            <a:r>
              <a:rPr lang="en-US" b="1" dirty="0">
                <a:solidFill>
                  <a:schemeClr val="accent5"/>
                </a:solidFill>
              </a:rPr>
              <a:t> – 12</a:t>
            </a:r>
            <a:r>
              <a:rPr lang="en-US" b="1" baseline="30000" dirty="0">
                <a:solidFill>
                  <a:schemeClr val="accent5"/>
                </a:solidFill>
              </a:rPr>
              <a:t>th</a:t>
            </a:r>
            <a:r>
              <a:rPr lang="en-US" b="1" dirty="0">
                <a:solidFill>
                  <a:schemeClr val="accent5"/>
                </a:solidFill>
              </a:rPr>
              <a:t> Grade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5"/>
                </a:solidFill>
              </a:rPr>
              <a:t>Chinese</a:t>
            </a:r>
            <a:r>
              <a:rPr lang="en-US" dirty="0"/>
              <a:t> – ACTFL</a:t>
            </a:r>
          </a:p>
          <a:p>
            <a:r>
              <a:rPr lang="en-US" b="1" dirty="0">
                <a:solidFill>
                  <a:schemeClr val="accent2"/>
                </a:solidFill>
              </a:rPr>
              <a:t>9</a:t>
            </a:r>
            <a:r>
              <a:rPr lang="en-US" b="1" baseline="30000" dirty="0">
                <a:solidFill>
                  <a:schemeClr val="accent2"/>
                </a:solidFill>
              </a:rPr>
              <a:t>th</a:t>
            </a:r>
            <a:r>
              <a:rPr lang="en-US" b="1" dirty="0">
                <a:solidFill>
                  <a:schemeClr val="accent2"/>
                </a:solidFill>
              </a:rPr>
              <a:t> – 12</a:t>
            </a:r>
            <a:r>
              <a:rPr lang="en-US" b="1" baseline="30000" dirty="0">
                <a:solidFill>
                  <a:schemeClr val="accent2"/>
                </a:solidFill>
              </a:rPr>
              <a:t>th</a:t>
            </a:r>
            <a:r>
              <a:rPr lang="en-US" b="1" dirty="0">
                <a:solidFill>
                  <a:schemeClr val="accent2"/>
                </a:solidFill>
              </a:rPr>
              <a:t> Grade Performance Coaches </a:t>
            </a:r>
            <a:r>
              <a:rPr lang="en-US" dirty="0"/>
              <a:t>– IWA</a:t>
            </a:r>
          </a:p>
          <a:p>
            <a:r>
              <a:rPr lang="en-US" b="1" dirty="0">
                <a:solidFill>
                  <a:schemeClr val="accent5"/>
                </a:solidFill>
              </a:rPr>
              <a:t>SPED</a:t>
            </a:r>
            <a:r>
              <a:rPr lang="en-US" dirty="0"/>
              <a:t> – grade/subject level assessments</a:t>
            </a:r>
          </a:p>
          <a:p>
            <a:endParaRPr lang="en-US" sz="700" dirty="0"/>
          </a:p>
          <a:p>
            <a:r>
              <a:rPr lang="en-US" dirty="0">
                <a:solidFill>
                  <a:schemeClr val="accent2"/>
                </a:solidFill>
              </a:rPr>
              <a:t>*</a:t>
            </a:r>
            <a:r>
              <a:rPr lang="en-US" i="1" dirty="0">
                <a:solidFill>
                  <a:schemeClr val="accent2"/>
                </a:solidFill>
              </a:rPr>
              <a:t>seeking approval for Algebra 2 and Geometry for the Data Capture SY 24-25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572A38-6350-AC17-C9CA-632DE626F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4755" y="2685718"/>
            <a:ext cx="1971369" cy="1285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1AB861-268D-54A3-86F5-20439C9F1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7768" y="3707606"/>
            <a:ext cx="2184086" cy="135481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92EBB70-06AE-45F5-36A6-7AC35089FE68}"/>
              </a:ext>
            </a:extLst>
          </p:cNvPr>
          <p:cNvCxnSpPr>
            <a:cxnSpLocks/>
          </p:cNvCxnSpPr>
          <p:nvPr/>
        </p:nvCxnSpPr>
        <p:spPr>
          <a:xfrm flipV="1">
            <a:off x="5372506" y="512309"/>
            <a:ext cx="2733675" cy="45415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22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16072-E034-52CC-C6FE-E4DF2070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for Other Teachers</a:t>
            </a:r>
            <a:br>
              <a:rPr lang="en-US" dirty="0"/>
            </a:br>
            <a:r>
              <a:rPr lang="en-US" dirty="0"/>
              <a:t>National Board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7A373-DB6D-94A6-387A-AF5CB4A06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399145" cy="4023360"/>
          </a:xfrm>
        </p:spPr>
        <p:txBody>
          <a:bodyPr>
            <a:normAutofit/>
          </a:bodyPr>
          <a:lstStyle/>
          <a:p>
            <a:pPr marL="0" marR="67050" indent="0" algn="l">
              <a:buNone/>
            </a:pPr>
            <a:r>
              <a:rPr lang="en-US" b="1" i="0" u="none" strike="noStrike" baseline="0" dirty="0">
                <a:solidFill>
                  <a:srgbClr val="585858"/>
                </a:solidFill>
                <a:latin typeface="Corbel" panose="020B0503020204020204" pitchFamily="34" charset="0"/>
              </a:rPr>
              <a:t>Automatic </a:t>
            </a:r>
            <a:r>
              <a:rPr lang="en-US" sz="2400" b="1" i="0" u="none" strike="noStrike" baseline="0" dirty="0">
                <a:solidFill>
                  <a:schemeClr val="accent3"/>
                </a:solidFill>
                <a:latin typeface="Corbel" panose="020B0503020204020204" pitchFamily="34" charset="0"/>
              </a:rPr>
              <a:t>Recognized</a:t>
            </a:r>
            <a:r>
              <a:rPr lang="en-US" b="1" i="0" u="none" strike="noStrike" baseline="0" dirty="0">
                <a:solidFill>
                  <a:srgbClr val="585858"/>
                </a:solidFill>
                <a:latin typeface="Corbel" panose="020B0503020204020204" pitchFamily="34" charset="0"/>
              </a:rPr>
              <a:t> Designation </a:t>
            </a:r>
            <a:endParaRPr lang="en-US" b="0" i="0" u="none" strike="noStrike" baseline="0" dirty="0">
              <a:solidFill>
                <a:srgbClr val="585858"/>
              </a:solidFill>
              <a:latin typeface="Corbel" panose="020B0503020204020204" pitchFamily="34" charset="0"/>
            </a:endParaRPr>
          </a:p>
          <a:p>
            <a:pPr marL="0" marR="21470" indent="0" algn="l">
              <a:buNone/>
            </a:pPr>
            <a:r>
              <a:rPr lang="en-US" sz="1800" b="0" i="0" u="none" strike="noStrike" baseline="0" dirty="0">
                <a:solidFill>
                  <a:srgbClr val="585858"/>
                </a:solidFill>
                <a:latin typeface="Corbel" panose="020B0503020204020204" pitchFamily="34" charset="0"/>
              </a:rPr>
              <a:t>Eligible </a:t>
            </a:r>
            <a:r>
              <a:rPr lang="en-US" sz="1800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National Board Certified Teachers </a:t>
            </a:r>
            <a:r>
              <a:rPr lang="en-US" sz="1800" b="0" i="0" u="none" strike="noStrike" baseline="0" dirty="0">
                <a:solidFill>
                  <a:srgbClr val="585858"/>
                </a:solidFill>
                <a:latin typeface="Corbel" panose="020B0503020204020204" pitchFamily="34" charset="0"/>
              </a:rPr>
              <a:t>(NBCTs), working as teachers, may earn an automatic </a:t>
            </a:r>
            <a:r>
              <a:rPr lang="en-US" sz="1800" b="1" i="0" u="none" strike="noStrike" baseline="0" dirty="0">
                <a:solidFill>
                  <a:schemeClr val="accent3"/>
                </a:solidFill>
                <a:latin typeface="Corbel" panose="020B0503020204020204" pitchFamily="34" charset="0"/>
              </a:rPr>
              <a:t>Recognized designation </a:t>
            </a:r>
            <a:r>
              <a:rPr lang="en-US" sz="1800" b="0" i="0" u="none" strike="noStrike" baseline="0" dirty="0">
                <a:solidFill>
                  <a:srgbClr val="585858"/>
                </a:solidFill>
                <a:latin typeface="Corbel" panose="020B0503020204020204" pitchFamily="34" charset="0"/>
              </a:rPr>
              <a:t>through the Teacher Incentive Allotment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R="56200" algn="l"/>
            <a:r>
              <a:rPr lang="en-US" b="1" i="0" u="none" strike="noStrike" baseline="0" dirty="0">
                <a:latin typeface="Corbel" panose="020B0503020204020204" pitchFamily="34" charset="0"/>
              </a:rPr>
              <a:t>What is National Board Certification?</a:t>
            </a:r>
            <a:endParaRPr lang="en-US" b="0" i="0" u="none" strike="noStrike" baseline="0" dirty="0">
              <a:latin typeface="Corbel" panose="020B0503020204020204" pitchFamily="34" charset="0"/>
            </a:endParaRPr>
          </a:p>
          <a:p>
            <a:pPr marR="0" algn="l"/>
            <a:r>
              <a:rPr lang="en-US" sz="1800" b="1" i="0" u="none" strike="noStrike" baseline="0" dirty="0">
                <a:latin typeface="Corbel" panose="020B0503020204020204" pitchFamily="34" charset="0"/>
              </a:rPr>
              <a:t>A voluntary process to certify teachers </a:t>
            </a:r>
            <a:r>
              <a:rPr lang="en-US" sz="1800" b="0" i="0" u="none" strike="noStrike" baseline="0" dirty="0">
                <a:latin typeface="Corbel" panose="020B0503020204020204" pitchFamily="34" charset="0"/>
              </a:rPr>
              <a:t>against the standards established by teachers, for teachers. </a:t>
            </a:r>
          </a:p>
          <a:p>
            <a:pPr marR="0" algn="l"/>
            <a:r>
              <a:rPr lang="en-US" sz="1800" b="0" i="0" u="none" strike="noStrike" baseline="0" dirty="0">
                <a:latin typeface="Corbel" panose="020B0503020204020204" pitchFamily="34" charset="0"/>
              </a:rPr>
              <a:t>Designed </a:t>
            </a:r>
            <a:r>
              <a:rPr lang="en-US" sz="1800" b="1" i="0" u="none" strike="noStrike" baseline="0" dirty="0">
                <a:latin typeface="Corbel" panose="020B0503020204020204" pitchFamily="34" charset="0"/>
              </a:rPr>
              <a:t>to develop, retain and recognize accomplished teachers </a:t>
            </a:r>
            <a:r>
              <a:rPr lang="en-US" sz="1800" b="0" i="0" u="none" strike="noStrike" baseline="0" dirty="0">
                <a:latin typeface="Corbel" panose="020B0503020204020204" pitchFamily="34" charset="0"/>
              </a:rPr>
              <a:t>and to generate ongoing improvement in schools nationwide. </a:t>
            </a:r>
          </a:p>
          <a:p>
            <a:pPr marR="0" algn="l"/>
            <a:r>
              <a:rPr lang="en-US" sz="1800" b="0" i="0" u="none" strike="noStrike" baseline="0" dirty="0">
                <a:latin typeface="Corbel" panose="020B0503020204020204" pitchFamily="34" charset="0"/>
              </a:rPr>
              <a:t>Developed and overseen by The National Board for Professional Teaching Standards (NBPTS)</a:t>
            </a:r>
          </a:p>
          <a:p>
            <a:pPr marL="0" marR="21470" indent="0" algn="l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F4123B-9169-F63C-F5D7-E4A0A7C37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640" y="1756410"/>
            <a:ext cx="2395470" cy="2367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A64E07-C1AB-8568-74DE-24D2866D7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026" y="623227"/>
            <a:ext cx="3562350" cy="98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7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16072-E034-52CC-C6FE-E4DF2070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Areas</a:t>
            </a:r>
            <a:br>
              <a:rPr lang="en-US" dirty="0"/>
            </a:br>
            <a:r>
              <a:rPr lang="en-US" dirty="0"/>
              <a:t>National Board Certification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CE8B66-74A8-ACE6-B396-F4159E361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026" y="623227"/>
            <a:ext cx="3562350" cy="9818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91A392-22FF-4AF5-6C16-5AD3A6830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893" y="1848899"/>
            <a:ext cx="9270213" cy="25809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B98820-7580-0A98-DA0F-C876EDD9475E}"/>
              </a:ext>
            </a:extLst>
          </p:cNvPr>
          <p:cNvSpPr txBox="1"/>
          <p:nvPr/>
        </p:nvSpPr>
        <p:spPr>
          <a:xfrm>
            <a:off x="1200150" y="4484286"/>
            <a:ext cx="953095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To be eligible for National Board Certification, teachers must: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Hold a </a:t>
            </a:r>
            <a:r>
              <a:rPr lang="en-US" b="1" dirty="0">
                <a:solidFill>
                  <a:schemeClr val="accent3"/>
                </a:solidFill>
              </a:rPr>
              <a:t>bachelor’s degree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Have </a:t>
            </a:r>
            <a:r>
              <a:rPr lang="en-US" b="1" dirty="0">
                <a:solidFill>
                  <a:schemeClr val="accent3"/>
                </a:solidFill>
              </a:rPr>
              <a:t>completed three years </a:t>
            </a:r>
            <a:r>
              <a:rPr lang="en-US" dirty="0"/>
              <a:t>of successful teaching experience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Hold a </a:t>
            </a:r>
            <a:r>
              <a:rPr lang="en-US" b="1" dirty="0">
                <a:solidFill>
                  <a:schemeClr val="accent3"/>
                </a:solidFill>
              </a:rPr>
              <a:t>valid state teaching license </a:t>
            </a:r>
            <a:r>
              <a:rPr lang="en-US" dirty="0"/>
              <a:t>or meet the licensure requirements established by your state for a school counselor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Meet any </a:t>
            </a:r>
            <a:r>
              <a:rPr lang="en-US" b="1" dirty="0">
                <a:solidFill>
                  <a:schemeClr val="accent3"/>
                </a:solidFill>
              </a:rPr>
              <a:t>additional prerequisites </a:t>
            </a:r>
            <a:r>
              <a:rPr lang="en-US" dirty="0"/>
              <a:t>for certificate area</a:t>
            </a:r>
          </a:p>
        </p:txBody>
      </p:sp>
    </p:spTree>
    <p:extLst>
      <p:ext uri="{BB962C8B-B14F-4D97-AF65-F5344CB8AC3E}">
        <p14:creationId xmlns:p14="http://schemas.microsoft.com/office/powerpoint/2010/main" val="51416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09E9D6-EC55-7CF7-ED7F-FC6B717A52AE}"/>
              </a:ext>
            </a:extLst>
          </p:cNvPr>
          <p:cNvSpPr/>
          <p:nvPr/>
        </p:nvSpPr>
        <p:spPr>
          <a:xfrm>
            <a:off x="9572626" y="2095500"/>
            <a:ext cx="2114549" cy="39243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16072-E034-52CC-C6FE-E4DF2070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Board Certification</a:t>
            </a:r>
            <a:br>
              <a:rPr lang="en-US" dirty="0"/>
            </a:br>
            <a:r>
              <a:rPr lang="en-US" dirty="0"/>
              <a:t>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CE8B66-74A8-ACE6-B396-F4159E361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026" y="623227"/>
            <a:ext cx="3562350" cy="9818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B98820-7580-0A98-DA0F-C876EDD9475E}"/>
              </a:ext>
            </a:extLst>
          </p:cNvPr>
          <p:cNvSpPr txBox="1"/>
          <p:nvPr/>
        </p:nvSpPr>
        <p:spPr>
          <a:xfrm>
            <a:off x="1097280" y="1827360"/>
            <a:ext cx="858012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Cost of National Board Certification</a:t>
            </a:r>
          </a:p>
          <a:p>
            <a:r>
              <a:rPr lang="en-US" sz="2000" dirty="0"/>
              <a:t>The initial cost for each of the four components is $475, with the total cost for the initial attempt of all four components being $1,900. Retake attempts require an additional fee. For each assessment cycle in which a teacher plans to take components, a $75 nonrefundable and nontransferable registration fee is required and must be paid before purchasing a component.</a:t>
            </a:r>
          </a:p>
          <a:p>
            <a:endParaRPr lang="en-US" sz="1600" dirty="0"/>
          </a:p>
          <a:p>
            <a:pPr algn="ctr"/>
            <a:r>
              <a:rPr lang="en-US" sz="2400" b="1" dirty="0"/>
              <a:t>The Teacher Incentive Allotment will reimburse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to $1,900 </a:t>
            </a:r>
            <a:r>
              <a:rPr lang="en-US" sz="2400" b="1" dirty="0"/>
              <a:t>for initial certification </a:t>
            </a:r>
            <a:r>
              <a:rPr lang="en-US" sz="2400" b="1" u="sng" dirty="0"/>
              <a:t>after</a:t>
            </a:r>
            <a:r>
              <a:rPr lang="en-US" sz="2400" b="1" dirty="0"/>
              <a:t> the NBC is awarded. </a:t>
            </a:r>
          </a:p>
          <a:p>
            <a:pPr algn="ctr"/>
            <a:r>
              <a:rPr lang="en-US" sz="2400" b="1" dirty="0"/>
              <a:t>National Board Certification is active for a period of five years.</a:t>
            </a:r>
          </a:p>
          <a:p>
            <a:endParaRPr lang="en-US" sz="1200" dirty="0"/>
          </a:p>
          <a:p>
            <a:pPr algn="ctr"/>
            <a:r>
              <a:rPr lang="en-US" sz="2000" dirty="0">
                <a:hlinkClick r:id="rId3"/>
              </a:rPr>
              <a:t>National Board Certification Website</a:t>
            </a:r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>
                <a:hlinkClick r:id="rId4"/>
              </a:rPr>
              <a:t>Guide to National Board Certification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7C9240-DA98-79F3-DABB-19F1E4FA6449}"/>
              </a:ext>
            </a:extLst>
          </p:cNvPr>
          <p:cNvSpPr txBox="1"/>
          <p:nvPr/>
        </p:nvSpPr>
        <p:spPr>
          <a:xfrm>
            <a:off x="9639301" y="2288244"/>
            <a:ext cx="1951701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How Long Does it Take?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Becoming National Board certified can take </a:t>
            </a:r>
            <a:r>
              <a:rPr lang="en-US" b="1" dirty="0">
                <a:solidFill>
                  <a:srgbClr val="FFFF00"/>
                </a:solidFill>
              </a:rPr>
              <a:t>up to four years </a:t>
            </a:r>
            <a:r>
              <a:rPr lang="en-US" dirty="0">
                <a:solidFill>
                  <a:schemeClr val="bg1"/>
                </a:solidFill>
              </a:rPr>
              <a:t>from initial registration to certification, but most candidates are certified </a:t>
            </a:r>
            <a:r>
              <a:rPr lang="en-US" sz="2000" b="1" dirty="0">
                <a:solidFill>
                  <a:srgbClr val="FFFF00"/>
                </a:solidFill>
              </a:rPr>
              <a:t>within 1-3 years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325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38BA8-6EBF-A99B-1BC6-8E9A2CD30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 Incentive Allotment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8F8B17B-DE98-AC37-F11B-FD0C43DDAC3C}"/>
              </a:ext>
            </a:extLst>
          </p:cNvPr>
          <p:cNvSpPr txBox="1">
            <a:spLocks/>
          </p:cNvSpPr>
          <p:nvPr/>
        </p:nvSpPr>
        <p:spPr>
          <a:xfrm>
            <a:off x="1096408" y="1737360"/>
            <a:ext cx="9775724" cy="481916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71400" lvl="8" indent="0" algn="r">
              <a:buNone/>
            </a:pPr>
            <a:r>
              <a:rPr lang="en-US" sz="3200" b="1" dirty="0">
                <a:solidFill>
                  <a:srgbClr val="63A5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the Timeline</a:t>
            </a:r>
            <a:endParaRPr lang="ru-RU" sz="3200" b="1" dirty="0">
              <a:solidFill>
                <a:srgbClr val="63A5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E16308E-574E-85EB-56A2-8F2334885EDE}"/>
              </a:ext>
            </a:extLst>
          </p:cNvPr>
          <p:cNvCxnSpPr/>
          <p:nvPr/>
        </p:nvCxnSpPr>
        <p:spPr>
          <a:xfrm>
            <a:off x="1241571" y="3020037"/>
            <a:ext cx="963056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F5CADF4-F661-777F-1CFB-ED1859098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187" y="2454658"/>
            <a:ext cx="10059272" cy="3651821"/>
          </a:xfrm>
          <a:prstGeom prst="rect">
            <a:avLst/>
          </a:prstGeom>
        </p:spPr>
      </p:pic>
      <p:sp>
        <p:nvSpPr>
          <p:cNvPr id="8" name="Arrow: Bent 7">
            <a:extLst>
              <a:ext uri="{FF2B5EF4-FFF2-40B4-BE49-F238E27FC236}">
                <a16:creationId xmlns:a16="http://schemas.microsoft.com/office/drawing/2014/main" id="{671B49E4-462A-B4E7-50E6-E7CC408DFE43}"/>
              </a:ext>
            </a:extLst>
          </p:cNvPr>
          <p:cNvSpPr/>
          <p:nvPr/>
        </p:nvSpPr>
        <p:spPr>
          <a:xfrm rot="16200000" flipV="1">
            <a:off x="5296965" y="4771253"/>
            <a:ext cx="552241" cy="1045828"/>
          </a:xfrm>
          <a:prstGeom prst="bentArrow">
            <a:avLst>
              <a:gd name="adj1" fmla="val 30505"/>
              <a:gd name="adj2" fmla="val 2651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0A8346-BF8F-0DA4-2E24-B983CDFA6585}"/>
              </a:ext>
            </a:extLst>
          </p:cNvPr>
          <p:cNvSpPr txBox="1"/>
          <p:nvPr/>
        </p:nvSpPr>
        <p:spPr>
          <a:xfrm>
            <a:off x="10779364" y="3272197"/>
            <a:ext cx="1045829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chemeClr val="accent3"/>
                </a:solidFill>
              </a:rPr>
              <a:t>Example</a:t>
            </a:r>
          </a:p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chemeClr val="accent3"/>
                </a:solidFill>
              </a:rPr>
              <a:t>$10,000</a:t>
            </a:r>
          </a:p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chemeClr val="accent3"/>
                </a:solidFill>
              </a:rPr>
              <a:t>$10,000</a:t>
            </a:r>
          </a:p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chemeClr val="accent3"/>
                </a:solidFill>
              </a:rPr>
              <a:t>$10,000</a:t>
            </a:r>
          </a:p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chemeClr val="accent3"/>
                </a:solidFill>
              </a:rPr>
              <a:t>$10,000</a:t>
            </a:r>
          </a:p>
          <a:p>
            <a:pPr algn="ctr">
              <a:spcAft>
                <a:spcPts val="900"/>
              </a:spcAft>
            </a:pPr>
            <a:r>
              <a:rPr lang="en-US" sz="1400" u="sng" dirty="0">
                <a:solidFill>
                  <a:schemeClr val="accent3"/>
                </a:solidFill>
              </a:rPr>
              <a:t>$10,000</a:t>
            </a:r>
          </a:p>
          <a:p>
            <a:pPr algn="ctr"/>
            <a:r>
              <a:rPr lang="en-US" sz="1400" dirty="0">
                <a:solidFill>
                  <a:schemeClr val="accent3"/>
                </a:solidFill>
              </a:rPr>
              <a:t>$50,000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013C84-9DB9-43C4-76A9-0D520A8C9602}"/>
              </a:ext>
            </a:extLst>
          </p:cNvPr>
          <p:cNvSpPr/>
          <p:nvPr/>
        </p:nvSpPr>
        <p:spPr>
          <a:xfrm>
            <a:off x="3095624" y="2388095"/>
            <a:ext cx="1885951" cy="566234"/>
          </a:xfrm>
          <a:prstGeom prst="ellipse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2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cap="small" dirty="0">
                <a:solidFill>
                  <a:schemeClr val="tx1"/>
                </a:solidFill>
              </a:rPr>
              <a:t>Tiffany Harrod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Executive Director of Assessment and Data Analysis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tharrod@iltexas.org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48638"/>
            <a:ext cx="38100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473" y="1937577"/>
            <a:ext cx="7954257" cy="298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7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7C708-68D1-6A37-3A52-4E7F7D1DA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Designations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92E63-0BD7-F3BC-A09E-BEE52F31E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3991262"/>
            <a:ext cx="4937760" cy="213529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13,774</a:t>
            </a:r>
            <a:r>
              <a:rPr lang="en-US" sz="3600" dirty="0"/>
              <a:t> Teachers Designated Statewide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$145,208,362            </a:t>
            </a:r>
            <a:r>
              <a:rPr lang="en-US" sz="3600" dirty="0"/>
              <a:t>Dollars Awarded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28BF04-3EFE-5B67-2C51-F22347D18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3991261"/>
            <a:ext cx="4937760" cy="21352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</a:t>
            </a:r>
            <a:r>
              <a:rPr lang="en-US" sz="3600" dirty="0"/>
              <a:t> Teachers Designated at ILTexas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$1,973,677                  </a:t>
            </a:r>
            <a:r>
              <a:rPr lang="en-US" sz="3600" dirty="0"/>
              <a:t>Dollars Awarded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111750-D49F-71E4-30B0-61AF9C0E0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420" y="1947648"/>
            <a:ext cx="1895475" cy="1895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1057EC-DD6E-6C32-69B7-0D42642DC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821" y="1947648"/>
            <a:ext cx="1945957" cy="194595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724CC5-4C8E-4A96-DDAB-3312A0E06AFD}"/>
              </a:ext>
            </a:extLst>
          </p:cNvPr>
          <p:cNvCxnSpPr/>
          <p:nvPr/>
        </p:nvCxnSpPr>
        <p:spPr>
          <a:xfrm>
            <a:off x="1514475" y="4981862"/>
            <a:ext cx="41148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B379FD-7544-31FE-9400-8128B58642D5}"/>
              </a:ext>
            </a:extLst>
          </p:cNvPr>
          <p:cNvCxnSpPr>
            <a:cxnSpLocks/>
          </p:cNvCxnSpPr>
          <p:nvPr/>
        </p:nvCxnSpPr>
        <p:spPr>
          <a:xfrm>
            <a:off x="6457950" y="4962812"/>
            <a:ext cx="459105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0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8EB69-68FD-7746-C15A-BB34D3AA7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for Teachers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E279F-8CF3-5E62-5D23-1C20D808F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763242"/>
          </a:xfrm>
        </p:spPr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Teacher Incentive Allotment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provides extra funding, from </a:t>
            </a:r>
            <a:r>
              <a:rPr lang="en-US" sz="1800" b="1" i="0" u="none" strike="noStrike" dirty="0">
                <a:solidFill>
                  <a:srgbClr val="00A69B"/>
                </a:solidFill>
                <a:effectLst/>
                <a:latin typeface="Calibri" panose="020F0502020204030204" pitchFamily="34" charset="0"/>
              </a:rPr>
              <a:t>$3,000 - $32,000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 designated teacher per year, with more money for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high needs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rural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schools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C596DF-B8E0-4EAE-F3B3-8EF791F5F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717350"/>
            <a:ext cx="10086975" cy="3524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72471D-BC0D-1AE0-42B2-C609BFF10C99}"/>
              </a:ext>
            </a:extLst>
          </p:cNvPr>
          <p:cNvSpPr txBox="1"/>
          <p:nvPr/>
        </p:nvSpPr>
        <p:spPr>
          <a:xfrm>
            <a:off x="2381250" y="3267075"/>
            <a:ext cx="615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ILTexas | $3,648 - $6,712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B6B423-1E12-84E5-6E82-BC9C15F40C1D}"/>
              </a:ext>
            </a:extLst>
          </p:cNvPr>
          <p:cNvSpPr txBox="1"/>
          <p:nvPr/>
        </p:nvSpPr>
        <p:spPr>
          <a:xfrm>
            <a:off x="2381250" y="4326864"/>
            <a:ext cx="615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ILTexas | $7,296 - $13,431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DAD2DB-9A4C-EF0E-13DD-5E2683837593}"/>
              </a:ext>
            </a:extLst>
          </p:cNvPr>
          <p:cNvSpPr txBox="1"/>
          <p:nvPr/>
        </p:nvSpPr>
        <p:spPr>
          <a:xfrm>
            <a:off x="2381249" y="5364097"/>
            <a:ext cx="856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ILTexas | $14,204 - $22,937</a:t>
            </a:r>
          </a:p>
        </p:txBody>
      </p:sp>
    </p:spTree>
    <p:extLst>
      <p:ext uri="{BB962C8B-B14F-4D97-AF65-F5344CB8AC3E}">
        <p14:creationId xmlns:p14="http://schemas.microsoft.com/office/powerpoint/2010/main" val="3070067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3600" b="15564"/>
          <a:stretch/>
        </p:blipFill>
        <p:spPr>
          <a:xfrm>
            <a:off x="5763119" y="117955"/>
            <a:ext cx="5409705" cy="157479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341461"/>
              </p:ext>
            </p:extLst>
          </p:nvPr>
        </p:nvGraphicFramePr>
        <p:xfrm>
          <a:off x="1219199" y="1844522"/>
          <a:ext cx="9953625" cy="265134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50936">
                  <a:extLst>
                    <a:ext uri="{9D8B030D-6E8A-4147-A177-3AD203B41FA5}">
                      <a16:colId xmlns:a16="http://schemas.microsoft.com/office/drawing/2014/main" val="2271645397"/>
                    </a:ext>
                  </a:extLst>
                </a:gridCol>
                <a:gridCol w="2303396">
                  <a:extLst>
                    <a:ext uri="{9D8B030D-6E8A-4147-A177-3AD203B41FA5}">
                      <a16:colId xmlns:a16="http://schemas.microsoft.com/office/drawing/2014/main" val="3888027344"/>
                    </a:ext>
                  </a:extLst>
                </a:gridCol>
                <a:gridCol w="2266393">
                  <a:extLst>
                    <a:ext uri="{9D8B030D-6E8A-4147-A177-3AD203B41FA5}">
                      <a16:colId xmlns:a16="http://schemas.microsoft.com/office/drawing/2014/main" val="3075504024"/>
                    </a:ext>
                  </a:extLst>
                </a:gridCol>
                <a:gridCol w="2432900">
                  <a:extLst>
                    <a:ext uri="{9D8B030D-6E8A-4147-A177-3AD203B41FA5}">
                      <a16:colId xmlns:a16="http://schemas.microsoft.com/office/drawing/2014/main" val="2415879983"/>
                    </a:ext>
                  </a:extLst>
                </a:gridCol>
              </a:tblGrid>
              <a:tr h="3787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Recognized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Exemplary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24695"/>
                  </a:ext>
                </a:extLst>
              </a:tr>
              <a:tr h="378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ILTEXAS GARLAND EL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$ 5,010.00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$ 10,019.00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$ 18,699.00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71463569"/>
                  </a:ext>
                </a:extLst>
              </a:tr>
              <a:tr h="378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ILTEXAS GARLAND MIDDLE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$ 5,119.00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$ 10,238.00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$ 19,064.00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38068420"/>
                  </a:ext>
                </a:extLst>
              </a:tr>
              <a:tr h="378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ILTEXAS GARLAND H 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$ 5,028.00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$ 10,055.00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$ 18,759.00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55452828"/>
                  </a:ext>
                </a:extLst>
              </a:tr>
              <a:tr h="378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ILTEXAS LANCASTER EL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$ 5,484.00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$ 10,968.00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$ 20,279.00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68962224"/>
                  </a:ext>
                </a:extLst>
              </a:tr>
              <a:tr h="378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ILTEXAS LANCASTER MIDDLE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$ 5,556.00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$ 11,112.00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$ 20,521.00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89840802"/>
                  </a:ext>
                </a:extLst>
              </a:tr>
              <a:tr h="37876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ILTEXAS LANCASTER DESOTO H 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$ 5,135.00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$ 10,270.00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$ 19,117.00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9748052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19199" y="305189"/>
            <a:ext cx="37446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Teacher Incentive Allotment 2022-2023 Funding Map for Dallas Area Campuses</a:t>
            </a:r>
          </a:p>
        </p:txBody>
      </p:sp>
    </p:spTree>
    <p:extLst>
      <p:ext uri="{BB962C8B-B14F-4D97-AF65-F5344CB8AC3E}">
        <p14:creationId xmlns:p14="http://schemas.microsoft.com/office/powerpoint/2010/main" val="1331940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3600" b="15564"/>
          <a:stretch/>
        </p:blipFill>
        <p:spPr>
          <a:xfrm>
            <a:off x="5763119" y="100222"/>
            <a:ext cx="5409705" cy="157479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411706"/>
              </p:ext>
            </p:extLst>
          </p:nvPr>
        </p:nvGraphicFramePr>
        <p:xfrm>
          <a:off x="1219199" y="1844522"/>
          <a:ext cx="9953625" cy="437853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67151">
                  <a:extLst>
                    <a:ext uri="{9D8B030D-6E8A-4147-A177-3AD203B41FA5}">
                      <a16:colId xmlns:a16="http://schemas.microsoft.com/office/drawing/2014/main" val="2271645397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888027344"/>
                    </a:ext>
                  </a:extLst>
                </a:gridCol>
                <a:gridCol w="1952625">
                  <a:extLst>
                    <a:ext uri="{9D8B030D-6E8A-4147-A177-3AD203B41FA5}">
                      <a16:colId xmlns:a16="http://schemas.microsoft.com/office/drawing/2014/main" val="3075504024"/>
                    </a:ext>
                  </a:extLst>
                </a:gridCol>
                <a:gridCol w="2057399">
                  <a:extLst>
                    <a:ext uri="{9D8B030D-6E8A-4147-A177-3AD203B41FA5}">
                      <a16:colId xmlns:a16="http://schemas.microsoft.com/office/drawing/2014/main" val="2415879983"/>
                    </a:ext>
                  </a:extLst>
                </a:gridCol>
              </a:tblGrid>
              <a:tr h="3320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Recognized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Exemplary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24695"/>
                  </a:ext>
                </a:extLst>
              </a:tr>
              <a:tr h="26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ILTEXAS KATY EL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$ 4,153.00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8,306.00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$ 15,843.00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71463569"/>
                  </a:ext>
                </a:extLst>
              </a:tr>
              <a:tr h="26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ILTEXAS KATY MIDDLE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$ 4,381.00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8,763.00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$ 16,604.00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38068420"/>
                  </a:ext>
                </a:extLst>
              </a:tr>
              <a:tr h="26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ILTEXAS WESTPARK EL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$ 5,740.00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$ 11,480.00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$ 21,133.00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55452828"/>
                  </a:ext>
                </a:extLst>
              </a:tr>
              <a:tr h="26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ILTEXAS WESTPARK MIDDLE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$ 5,564.00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$ 11,128.00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$ 20,546.00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68962224"/>
                  </a:ext>
                </a:extLst>
              </a:tr>
              <a:tr h="26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ILTEXAS KATY WESTPARK H 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$ 4,832.00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9,664.00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$ 18,107.00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89840802"/>
                  </a:ext>
                </a:extLst>
              </a:tr>
              <a:tr h="26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ILTEXAS WINDMILL LAKES EL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$ 6,010.00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$ 12,020.00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$ 22,033.00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97480522"/>
                  </a:ext>
                </a:extLst>
              </a:tr>
              <a:tr h="26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ILTEXAS HOUTON WINDMILL LAKES MIDDLE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$ 5,974.00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$ 11,948.00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$ 21,913.00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51628866"/>
                  </a:ext>
                </a:extLst>
              </a:tr>
              <a:tr h="26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ILTEXAS OREM EL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$ 6,281.00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$ 12,562.00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$ 22,937.00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26308523"/>
                  </a:ext>
                </a:extLst>
              </a:tr>
              <a:tr h="26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ILTEXAS OREM MIDDLE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$ 6,426.00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$ 12,851.00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$ 23,419.00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88909868"/>
                  </a:ext>
                </a:extLst>
              </a:tr>
              <a:tr h="26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ILTEXAS WINDMILL LAKES OREM H 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$ 6,255.00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$ 12,511.00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$ 22,851.00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54957456"/>
                  </a:ext>
                </a:extLst>
              </a:tr>
              <a:tr h="26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ILTEXAS COLLEGE STATION EL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$ 4,081.00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8,161.00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$ 15,602.00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97859722"/>
                  </a:ext>
                </a:extLst>
              </a:tr>
              <a:tr h="26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ILTEXAS COLLEGE STATION MIDDLE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$ 4,425.00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8,850.00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$ 16,751.00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75481712"/>
                  </a:ext>
                </a:extLst>
              </a:tr>
              <a:tr h="26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ILTEXAS AGGIELAND H 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$ 4,642.00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9,283.00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$ 17,472.00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06783421"/>
                  </a:ext>
                </a:extLst>
              </a:tr>
              <a:tr h="26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ILTEXAS BG RAMIREZ EL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$ 5,592.00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$ 11,184.00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$ 20,641.00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33689481"/>
                  </a:ext>
                </a:extLst>
              </a:tr>
              <a:tr h="26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ILTEXAS BG RAMIREZ MIDDLE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$ 5,591.00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$ 11,182.00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$ 20,636.00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2233618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19199" y="287456"/>
            <a:ext cx="37446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Teacher Incentive Allotment 2022-2023 Funding Map for Houston Area Campuses</a:t>
            </a:r>
          </a:p>
        </p:txBody>
      </p:sp>
    </p:spTree>
    <p:extLst>
      <p:ext uri="{BB962C8B-B14F-4D97-AF65-F5344CB8AC3E}">
        <p14:creationId xmlns:p14="http://schemas.microsoft.com/office/powerpoint/2010/main" val="3666376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3600" b="15564"/>
          <a:stretch/>
        </p:blipFill>
        <p:spPr>
          <a:xfrm>
            <a:off x="5763119" y="117955"/>
            <a:ext cx="5409705" cy="157479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434064"/>
              </p:ext>
            </p:extLst>
          </p:nvPr>
        </p:nvGraphicFramePr>
        <p:xfrm>
          <a:off x="1219199" y="1844522"/>
          <a:ext cx="9953625" cy="432768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67151">
                  <a:extLst>
                    <a:ext uri="{9D8B030D-6E8A-4147-A177-3AD203B41FA5}">
                      <a16:colId xmlns:a16="http://schemas.microsoft.com/office/drawing/2014/main" val="2271645397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888027344"/>
                    </a:ext>
                  </a:extLst>
                </a:gridCol>
                <a:gridCol w="1952625">
                  <a:extLst>
                    <a:ext uri="{9D8B030D-6E8A-4147-A177-3AD203B41FA5}">
                      <a16:colId xmlns:a16="http://schemas.microsoft.com/office/drawing/2014/main" val="3075504024"/>
                    </a:ext>
                  </a:extLst>
                </a:gridCol>
                <a:gridCol w="2057399">
                  <a:extLst>
                    <a:ext uri="{9D8B030D-6E8A-4147-A177-3AD203B41FA5}">
                      <a16:colId xmlns:a16="http://schemas.microsoft.com/office/drawing/2014/main" val="2415879983"/>
                    </a:ext>
                  </a:extLst>
                </a:gridCol>
              </a:tblGrid>
              <a:tr h="3531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Recognized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Exemplary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24695"/>
                  </a:ext>
                </a:extLst>
              </a:tr>
              <a:tr h="283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ILTEXAS ARLINGTON EL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5,419.00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10,838.00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20,064.00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71463569"/>
                  </a:ext>
                </a:extLst>
              </a:tr>
              <a:tr h="283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ILTEXAS ARLINGTON MIDDLE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5,432.00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10,864.00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20,107.00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38068420"/>
                  </a:ext>
                </a:extLst>
              </a:tr>
              <a:tr h="283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ILTEXAS GRAND PRAIRIE EL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5,463.00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10,925.00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20,209.00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55452828"/>
                  </a:ext>
                </a:extLst>
              </a:tr>
              <a:tr h="283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ILTEXAS GRAND PRAIRIE MIDDLE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5,537.00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11,074.00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20,457.00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68962224"/>
                  </a:ext>
                </a:extLst>
              </a:tr>
              <a:tr h="283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ILTEXAS WOODHAVEN EL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6,712.00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13,424.00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24,373.00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89840802"/>
                  </a:ext>
                </a:extLst>
              </a:tr>
              <a:tr h="283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ILTEXAS WOODHAVEN MIDDLE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6,715.00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$ 13,431.00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$ 24,385.00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97480522"/>
                  </a:ext>
                </a:extLst>
              </a:tr>
              <a:tr h="283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ILTEXAS ARLINGTON-GRAND PRAIRIE H 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5,509.00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11,019.00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20,365.00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51628866"/>
                  </a:ext>
                </a:extLst>
              </a:tr>
              <a:tr h="283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ILTEXAS KELLER EL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3,648.00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7,296.00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14,161.00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26308523"/>
                  </a:ext>
                </a:extLst>
              </a:tr>
              <a:tr h="283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ILTEXAS KELLER MIDDLE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3,661.00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7,322.00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14,204.00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88909868"/>
                  </a:ext>
                </a:extLst>
              </a:tr>
              <a:tr h="283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ILTEXAS SAGINAW EL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4,583.00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9,166.00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17,277.00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54957456"/>
                  </a:ext>
                </a:extLst>
              </a:tr>
              <a:tr h="283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ILTEXAS SAGINAW MIDDLE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4,625.00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9,251.00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17,418.00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97859722"/>
                  </a:ext>
                </a:extLst>
              </a:tr>
              <a:tr h="283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ILTEXAS NORTH RICHLAND HILLS EL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5,279.00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10,558.00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19,596.00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75481712"/>
                  </a:ext>
                </a:extLst>
              </a:tr>
              <a:tr h="283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ILTEXAS NORTH RICHLAND HILLS MIDDLE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5,466.00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10,931.00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20,218.00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06783421"/>
                  </a:ext>
                </a:extLst>
              </a:tr>
              <a:tr h="283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ILTEXAS KELLER SAGINAW H 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4,360.00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8,719.00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16,532.00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3368948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19199" y="305189"/>
            <a:ext cx="37446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Teacher Incentive Allotment 2022-2023 Funding Map for Tarrant Area Campuses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161560-7F9F-D6D7-DF3A-55CEEEF5017F}"/>
              </a:ext>
            </a:extLst>
          </p:cNvPr>
          <p:cNvSpPr/>
          <p:nvPr/>
        </p:nvSpPr>
        <p:spPr>
          <a:xfrm>
            <a:off x="1118587" y="3604334"/>
            <a:ext cx="9010834" cy="328474"/>
          </a:xfrm>
          <a:prstGeom prst="roundRect">
            <a:avLst/>
          </a:prstGeom>
          <a:noFill/>
          <a:ln>
            <a:solidFill>
              <a:srgbClr val="F37F4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8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ILTexas Measures of Effectiveness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5453" y="1846052"/>
            <a:ext cx="4937760" cy="736282"/>
          </a:xfrm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Student Growth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53343" y="1846052"/>
            <a:ext cx="4937760" cy="736282"/>
          </a:xfrm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ILTexas T-TESS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0486"/>
          <a:stretch/>
        </p:blipFill>
        <p:spPr>
          <a:xfrm>
            <a:off x="1523200" y="2579535"/>
            <a:ext cx="4990013" cy="374264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987022"/>
              </p:ext>
            </p:extLst>
          </p:nvPr>
        </p:nvGraphicFramePr>
        <p:xfrm>
          <a:off x="7631721" y="2657342"/>
          <a:ext cx="3460150" cy="29434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30075">
                  <a:extLst>
                    <a:ext uri="{9D8B030D-6E8A-4147-A177-3AD203B41FA5}">
                      <a16:colId xmlns:a16="http://schemas.microsoft.com/office/drawing/2014/main" val="3939419400"/>
                    </a:ext>
                  </a:extLst>
                </a:gridCol>
                <a:gridCol w="1730075">
                  <a:extLst>
                    <a:ext uri="{9D8B030D-6E8A-4147-A177-3AD203B41FA5}">
                      <a16:colId xmlns:a16="http://schemas.microsoft.com/office/drawing/2014/main" val="2057156221"/>
                    </a:ext>
                  </a:extLst>
                </a:gridCol>
              </a:tblGrid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Designation Level</a:t>
                      </a:r>
                    </a:p>
                  </a:txBody>
                  <a:tcPr anchor="ctr">
                    <a:solidFill>
                      <a:srgbClr val="430E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Average Score</a:t>
                      </a:r>
                    </a:p>
                    <a:p>
                      <a:pPr algn="ctr"/>
                      <a:r>
                        <a:rPr lang="en-US" sz="1200" dirty="0"/>
                        <a:t>Across Domain 2 and 3</a:t>
                      </a:r>
                    </a:p>
                  </a:txBody>
                  <a:tcPr anchor="ctr">
                    <a:solidFill>
                      <a:srgbClr val="430E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73644"/>
                  </a:ext>
                </a:extLst>
              </a:tr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Recognized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3.7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2486835"/>
                  </a:ext>
                </a:extLst>
              </a:tr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Exemplary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7302834"/>
                  </a:ext>
                </a:extLst>
              </a:tr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284892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683750" y="1737360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90%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69606" y="1752528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10%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745623"/>
            <a:ext cx="913648" cy="913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803943-6BC4-D0E1-5AB8-C7726620922C}"/>
              </a:ext>
            </a:extLst>
          </p:cNvPr>
          <p:cNvSpPr txBox="1"/>
          <p:nvPr/>
        </p:nvSpPr>
        <p:spPr>
          <a:xfrm>
            <a:off x="7586481" y="5675846"/>
            <a:ext cx="3550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Minimum Rating of “3” Required for each Dimension in Domain 2 and 3</a:t>
            </a:r>
          </a:p>
        </p:txBody>
      </p:sp>
    </p:spTree>
    <p:extLst>
      <p:ext uri="{BB962C8B-B14F-4D97-AF65-F5344CB8AC3E}">
        <p14:creationId xmlns:p14="http://schemas.microsoft.com/office/powerpoint/2010/main" val="149752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000C033-1B5F-8D4E-6837-4B061D544767}"/>
              </a:ext>
            </a:extLst>
          </p:cNvPr>
          <p:cNvSpPr txBox="1"/>
          <p:nvPr/>
        </p:nvSpPr>
        <p:spPr>
          <a:xfrm>
            <a:off x="7543799" y="1770142"/>
            <a:ext cx="460057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Student-Centered Actions</a:t>
            </a:r>
          </a:p>
          <a:p>
            <a:pPr algn="ctr"/>
            <a:endParaRPr lang="en-US" sz="2800" b="1" dirty="0">
              <a:solidFill>
                <a:schemeClr val="accent3"/>
              </a:solidFill>
            </a:endParaRPr>
          </a:p>
          <a:p>
            <a:pPr algn="ctr"/>
            <a:endParaRPr lang="en-US" sz="2800" b="1" dirty="0">
              <a:solidFill>
                <a:schemeClr val="accent3"/>
              </a:solidFill>
            </a:endParaRPr>
          </a:p>
          <a:p>
            <a:pPr algn="ctr"/>
            <a:endParaRPr lang="en-US" sz="2800" b="1" dirty="0">
              <a:solidFill>
                <a:schemeClr val="accent3"/>
              </a:solidFill>
            </a:endParaRPr>
          </a:p>
          <a:p>
            <a:pPr algn="ctr"/>
            <a:endParaRPr lang="en-US" sz="2800" b="1" dirty="0">
              <a:solidFill>
                <a:schemeClr val="accent3"/>
              </a:solidFill>
            </a:endParaRPr>
          </a:p>
          <a:p>
            <a:pPr algn="ctr"/>
            <a:endParaRPr lang="en-US" sz="2800" b="1" dirty="0">
              <a:solidFill>
                <a:schemeClr val="accent3"/>
              </a:solidFill>
            </a:endParaRPr>
          </a:p>
          <a:p>
            <a:pPr algn="ctr"/>
            <a:endParaRPr lang="en-US" sz="2800" b="1" dirty="0">
              <a:solidFill>
                <a:schemeClr val="accent3"/>
              </a:solidFill>
            </a:endParaRPr>
          </a:p>
          <a:p>
            <a:pPr algn="ctr"/>
            <a:endParaRPr lang="en-US" sz="2800" b="1" dirty="0">
              <a:solidFill>
                <a:schemeClr val="accent3"/>
              </a:solidFill>
            </a:endParaRPr>
          </a:p>
          <a:p>
            <a:pPr algn="ctr"/>
            <a:endParaRPr lang="en-US" sz="2800" b="1" dirty="0">
              <a:solidFill>
                <a:schemeClr val="accent3"/>
              </a:solidFill>
            </a:endParaRPr>
          </a:p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Teacher-Centered Actions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1772C-A439-878A-1212-15AAB461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3774" y="286603"/>
            <a:ext cx="7621905" cy="1450757"/>
          </a:xfrm>
        </p:spPr>
        <p:txBody>
          <a:bodyPr>
            <a:normAutofit/>
          </a:bodyPr>
          <a:lstStyle/>
          <a:p>
            <a:r>
              <a:rPr lang="en-US" sz="4400" dirty="0"/>
              <a:t>Domain 2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BA875-D8FB-E56B-01B1-1A94F4C2A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532" y="1864526"/>
            <a:ext cx="6637018" cy="4383616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Achieving Expectations (Dimension 2.1)</a:t>
            </a:r>
          </a:p>
          <a:p>
            <a:r>
              <a:rPr lang="en-US" dirty="0"/>
              <a:t>• The teacher supports all learners in their pursuit of high levels of academic and social-emotional success.</a:t>
            </a:r>
          </a:p>
          <a:p>
            <a:r>
              <a:rPr lang="en-US" b="1" dirty="0">
                <a:solidFill>
                  <a:schemeClr val="accent2"/>
                </a:solidFill>
              </a:rPr>
              <a:t>Content Knowledge and Expertise (Dimension 2.2)</a:t>
            </a:r>
          </a:p>
          <a:p>
            <a:r>
              <a:rPr lang="en-US" dirty="0"/>
              <a:t>• The teacher uses content and pedagogical expertise to design and execute lessons aligned with state standards, related content and student needs.</a:t>
            </a:r>
          </a:p>
          <a:p>
            <a:r>
              <a:rPr lang="en-US" b="1" dirty="0">
                <a:solidFill>
                  <a:schemeClr val="accent2"/>
                </a:solidFill>
              </a:rPr>
              <a:t>Communication (Dimension 2.3)</a:t>
            </a:r>
          </a:p>
          <a:p>
            <a:r>
              <a:rPr lang="en-US" dirty="0"/>
              <a:t>• The teacher clearly and accurately communicates to support persistence, deeper learning and effective effort.</a:t>
            </a:r>
          </a:p>
          <a:p>
            <a:r>
              <a:rPr lang="en-US" b="1" dirty="0">
                <a:solidFill>
                  <a:schemeClr val="accent2"/>
                </a:solidFill>
              </a:rPr>
              <a:t>Differentiation (Dimension 2.4)</a:t>
            </a:r>
          </a:p>
          <a:p>
            <a:r>
              <a:rPr lang="en-US" dirty="0"/>
              <a:t>• The teacher differentiates instruction, aligning methods and techniques to diverse student needs.</a:t>
            </a:r>
          </a:p>
          <a:p>
            <a:r>
              <a:rPr lang="en-US" b="1" dirty="0">
                <a:solidFill>
                  <a:schemeClr val="accent2"/>
                </a:solidFill>
              </a:rPr>
              <a:t>Monitor and Adjust (Dimension 2.5)</a:t>
            </a:r>
          </a:p>
          <a:p>
            <a:r>
              <a:rPr lang="en-US" dirty="0"/>
              <a:t>• The teacher formally and informally collects, analyzes and uses student progress data and makes necessary lesson adjustments.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1F7BA1-5BD2-E66E-5FBB-9154EB4399C0}"/>
              </a:ext>
            </a:extLst>
          </p:cNvPr>
          <p:cNvSpPr txBox="1"/>
          <p:nvPr/>
        </p:nvSpPr>
        <p:spPr>
          <a:xfrm>
            <a:off x="8372474" y="2539542"/>
            <a:ext cx="294322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= Distinguished </a:t>
            </a:r>
          </a:p>
          <a:p>
            <a:pPr algn="ctr"/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= Accomplished</a:t>
            </a:r>
          </a:p>
          <a:p>
            <a:pPr algn="ctr"/>
            <a:endParaRPr lang="en-US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= Proficient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/>
              <a:t>2 = Developing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/>
              <a:t>1 = Improvement Needed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C7FA0C-4777-B6E9-EDDB-29D56A7DE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96" y="609858"/>
            <a:ext cx="2220141" cy="10513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D99E92-511F-334C-79F3-69C2A521A3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17" t="27723" r="12150" b="35358"/>
          <a:stretch/>
        </p:blipFill>
        <p:spPr>
          <a:xfrm rot="16200000" flipV="1">
            <a:off x="6420445" y="3574318"/>
            <a:ext cx="3361131" cy="7987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B09714-3A2E-66AB-4045-865F2DF6BF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17" t="27723" r="12150" b="35358"/>
          <a:stretch/>
        </p:blipFill>
        <p:spPr>
          <a:xfrm rot="16200000">
            <a:off x="9916121" y="3574319"/>
            <a:ext cx="3361131" cy="79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0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1772C-A439-878A-1212-15AAB461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3774" y="286603"/>
            <a:ext cx="8162926" cy="1450757"/>
          </a:xfrm>
        </p:spPr>
        <p:txBody>
          <a:bodyPr>
            <a:normAutofit/>
          </a:bodyPr>
          <a:lstStyle/>
          <a:p>
            <a:r>
              <a:rPr lang="en-US" sz="4400" dirty="0"/>
              <a:t>Domain 3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BA875-D8FB-E56B-01B1-1A94F4C2A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796" y="1879943"/>
            <a:ext cx="6390730" cy="4383616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Classroom Environment, Routines and Procedures (Dimension 3.1)</a:t>
            </a:r>
          </a:p>
          <a:p>
            <a:r>
              <a:rPr lang="en-US" sz="1600" dirty="0"/>
              <a:t>• The teacher organizes a safe, accessible and efficient classroom.</a:t>
            </a:r>
          </a:p>
          <a:p>
            <a:r>
              <a:rPr lang="en-US" sz="1600" b="1" dirty="0">
                <a:solidFill>
                  <a:schemeClr val="accent2"/>
                </a:solidFill>
              </a:rPr>
              <a:t>Managing Student Behavior (Dimension 3.2)</a:t>
            </a:r>
          </a:p>
          <a:p>
            <a:r>
              <a:rPr lang="en-US" sz="1600" dirty="0"/>
              <a:t>• The teacher establishes, communicates and maintains clear expectations for student behavior.</a:t>
            </a:r>
          </a:p>
          <a:p>
            <a:r>
              <a:rPr lang="en-US" sz="1600" b="1" dirty="0">
                <a:solidFill>
                  <a:schemeClr val="accent2"/>
                </a:solidFill>
              </a:rPr>
              <a:t>Classroom Culture (Dimension 3.3)</a:t>
            </a:r>
          </a:p>
          <a:p>
            <a:r>
              <a:rPr lang="en-US" sz="1600" dirty="0"/>
              <a:t>• The teacher leads a mutually respectful and collaborative class of actively engaged learners.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C7FA0C-4777-B6E9-EDDB-29D56A7DE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96" y="609858"/>
            <a:ext cx="2220141" cy="10513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40B08B-DC10-9FC6-FD4C-882C7D968D0D}"/>
              </a:ext>
            </a:extLst>
          </p:cNvPr>
          <p:cNvSpPr txBox="1"/>
          <p:nvPr/>
        </p:nvSpPr>
        <p:spPr>
          <a:xfrm>
            <a:off x="7543799" y="1770142"/>
            <a:ext cx="460057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Student-Centered Actions</a:t>
            </a:r>
          </a:p>
          <a:p>
            <a:pPr algn="ctr"/>
            <a:endParaRPr lang="en-US" sz="2800" b="1" dirty="0">
              <a:solidFill>
                <a:schemeClr val="accent3"/>
              </a:solidFill>
            </a:endParaRPr>
          </a:p>
          <a:p>
            <a:pPr algn="ctr"/>
            <a:endParaRPr lang="en-US" sz="2800" b="1" dirty="0">
              <a:solidFill>
                <a:schemeClr val="accent3"/>
              </a:solidFill>
            </a:endParaRPr>
          </a:p>
          <a:p>
            <a:pPr algn="ctr"/>
            <a:endParaRPr lang="en-US" sz="2800" b="1" dirty="0">
              <a:solidFill>
                <a:schemeClr val="accent3"/>
              </a:solidFill>
            </a:endParaRPr>
          </a:p>
          <a:p>
            <a:pPr algn="ctr"/>
            <a:endParaRPr lang="en-US" sz="2800" b="1" dirty="0">
              <a:solidFill>
                <a:schemeClr val="accent3"/>
              </a:solidFill>
            </a:endParaRPr>
          </a:p>
          <a:p>
            <a:pPr algn="ctr"/>
            <a:endParaRPr lang="en-US" sz="2800" b="1" dirty="0">
              <a:solidFill>
                <a:schemeClr val="accent3"/>
              </a:solidFill>
            </a:endParaRPr>
          </a:p>
          <a:p>
            <a:pPr algn="ctr"/>
            <a:endParaRPr lang="en-US" sz="2800" b="1" dirty="0">
              <a:solidFill>
                <a:schemeClr val="accent3"/>
              </a:solidFill>
            </a:endParaRPr>
          </a:p>
          <a:p>
            <a:pPr algn="ctr"/>
            <a:endParaRPr lang="en-US" sz="2800" b="1" dirty="0">
              <a:solidFill>
                <a:schemeClr val="accent3"/>
              </a:solidFill>
            </a:endParaRPr>
          </a:p>
          <a:p>
            <a:pPr algn="ctr"/>
            <a:endParaRPr lang="en-US" sz="2800" b="1" dirty="0">
              <a:solidFill>
                <a:schemeClr val="accent3"/>
              </a:solidFill>
            </a:endParaRPr>
          </a:p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Teacher-Centered Actions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133A13-9923-A8A9-D3FE-994458BAAF41}"/>
              </a:ext>
            </a:extLst>
          </p:cNvPr>
          <p:cNvSpPr txBox="1"/>
          <p:nvPr/>
        </p:nvSpPr>
        <p:spPr>
          <a:xfrm>
            <a:off x="8372474" y="2539542"/>
            <a:ext cx="294322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= Distinguished </a:t>
            </a:r>
          </a:p>
          <a:p>
            <a:pPr algn="ctr"/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= Accomplished</a:t>
            </a:r>
          </a:p>
          <a:p>
            <a:pPr algn="ctr"/>
            <a:endParaRPr lang="en-US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= Proficient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/>
              <a:t>2 = Developing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/>
              <a:t>1 = Improvement Needed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26FC7E-23A2-2961-49D3-E5D5035642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17" t="27723" r="12150" b="35358"/>
          <a:stretch/>
        </p:blipFill>
        <p:spPr>
          <a:xfrm rot="16200000" flipV="1">
            <a:off x="6420445" y="3574318"/>
            <a:ext cx="3361131" cy="7987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39EA9B-3475-82BD-331D-5A04B2DC50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17" t="27723" r="12150" b="35358"/>
          <a:stretch/>
        </p:blipFill>
        <p:spPr>
          <a:xfrm rot="16200000">
            <a:off x="9916121" y="3574319"/>
            <a:ext cx="3361131" cy="79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811</TotalTime>
  <Words>1466</Words>
  <Application>Microsoft Office PowerPoint</Application>
  <PresentationFormat>Widescreen</PresentationFormat>
  <Paragraphs>308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Corbel</vt:lpstr>
      <vt:lpstr>Wingdings</vt:lpstr>
      <vt:lpstr>Retrospect</vt:lpstr>
      <vt:lpstr>Teacher Incentive Allotment Program at ILTexas</vt:lpstr>
      <vt:lpstr>2023 Designations</vt:lpstr>
      <vt:lpstr>Funding for Teachers</vt:lpstr>
      <vt:lpstr>PowerPoint Presentation</vt:lpstr>
      <vt:lpstr>PowerPoint Presentation</vt:lpstr>
      <vt:lpstr>PowerPoint Presentation</vt:lpstr>
      <vt:lpstr>       ILTexas Measures of Effectiveness</vt:lpstr>
      <vt:lpstr>Domain 2 INSTRUCTION</vt:lpstr>
      <vt:lpstr>Domain 3 LEARNING ENVIRONMENT</vt:lpstr>
      <vt:lpstr>ILTexas Elementary GROWTH Measures</vt:lpstr>
      <vt:lpstr>ILTexas Middle School GROWTH Measures</vt:lpstr>
      <vt:lpstr>ILTexas High School GROWTH Measures</vt:lpstr>
      <vt:lpstr>Option for Other Teachers National Board Certification</vt:lpstr>
      <vt:lpstr>Certificate Areas National Board Certification</vt:lpstr>
      <vt:lpstr>National Board Certification Resources</vt:lpstr>
      <vt:lpstr>Teacher Incentive Allotment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Incentive Allotment</dc:title>
  <dc:creator>Tiffany Harrod</dc:creator>
  <cp:lastModifiedBy>Tiffany Harrod</cp:lastModifiedBy>
  <cp:revision>23</cp:revision>
  <dcterms:created xsi:type="dcterms:W3CDTF">2022-10-03T17:49:13Z</dcterms:created>
  <dcterms:modified xsi:type="dcterms:W3CDTF">2024-03-06T18:57:44Z</dcterms:modified>
</cp:coreProperties>
</file>