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58" r:id="rId6"/>
    <p:sldId id="260" r:id="rId7"/>
    <p:sldId id="259" r:id="rId8"/>
    <p:sldId id="265" r:id="rId9"/>
    <p:sldId id="267" r:id="rId10"/>
    <p:sldId id="262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F393F-996B-4221-AE05-E9777004111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B119E6F-FDC2-4F68-8182-ABE130175528}">
      <dgm:prSet/>
      <dgm:spPr/>
      <dgm:t>
        <a:bodyPr/>
        <a:lstStyle/>
        <a:p>
          <a:r>
            <a:rPr lang="en-US" dirty="0"/>
            <a:t>Graduation Requirements</a:t>
          </a:r>
        </a:p>
      </dgm:t>
    </dgm:pt>
    <dgm:pt modelId="{EB05684F-F7DE-44CE-BBEC-F1D63B0F8D0B}" type="parTrans" cxnId="{4CD59F5B-BB1E-4C94-A8C7-3C11FFF8B1B7}">
      <dgm:prSet/>
      <dgm:spPr/>
      <dgm:t>
        <a:bodyPr/>
        <a:lstStyle/>
        <a:p>
          <a:endParaRPr lang="en-US"/>
        </a:p>
      </dgm:t>
    </dgm:pt>
    <dgm:pt modelId="{BC8A4DCE-43B6-47E9-A84A-F836070EF9E5}" type="sibTrans" cxnId="{4CD59F5B-BB1E-4C94-A8C7-3C11FFF8B1B7}">
      <dgm:prSet/>
      <dgm:spPr/>
      <dgm:t>
        <a:bodyPr/>
        <a:lstStyle/>
        <a:p>
          <a:endParaRPr lang="en-US"/>
        </a:p>
      </dgm:t>
    </dgm:pt>
    <dgm:pt modelId="{403997A3-5BD4-4462-92A9-C18BCD69D0A4}">
      <dgm:prSet/>
      <dgm:spPr/>
      <dgm:t>
        <a:bodyPr/>
        <a:lstStyle/>
        <a:p>
          <a:r>
            <a:rPr lang="en-US" dirty="0"/>
            <a:t>50’s Recovery Program</a:t>
          </a:r>
        </a:p>
      </dgm:t>
    </dgm:pt>
    <dgm:pt modelId="{8CA6D24B-CBE8-40FE-861F-D81FAEF08BAA}" type="parTrans" cxnId="{383196CB-346E-415C-9346-00DC0883242C}">
      <dgm:prSet/>
      <dgm:spPr/>
      <dgm:t>
        <a:bodyPr/>
        <a:lstStyle/>
        <a:p>
          <a:endParaRPr lang="en-US"/>
        </a:p>
      </dgm:t>
    </dgm:pt>
    <dgm:pt modelId="{370624A7-EE6B-4CF8-B162-659FFD783334}" type="sibTrans" cxnId="{383196CB-346E-415C-9346-00DC0883242C}">
      <dgm:prSet/>
      <dgm:spPr/>
      <dgm:t>
        <a:bodyPr/>
        <a:lstStyle/>
        <a:p>
          <a:endParaRPr lang="en-US"/>
        </a:p>
      </dgm:t>
    </dgm:pt>
    <dgm:pt modelId="{E21B1567-1809-4C19-9831-5A85BECB235C}">
      <dgm:prSet/>
      <dgm:spPr/>
      <dgm:t>
        <a:bodyPr/>
        <a:lstStyle/>
        <a:p>
          <a:r>
            <a:rPr lang="en-US" dirty="0"/>
            <a:t>Incompletes</a:t>
          </a:r>
        </a:p>
      </dgm:t>
    </dgm:pt>
    <dgm:pt modelId="{2BAD5D1E-7087-4197-867B-2DABE4C9DC41}" type="parTrans" cxnId="{ABBED6ED-1F8B-4E8B-95E5-B46C525213C0}">
      <dgm:prSet/>
      <dgm:spPr/>
      <dgm:t>
        <a:bodyPr/>
        <a:lstStyle/>
        <a:p>
          <a:endParaRPr lang="en-US"/>
        </a:p>
      </dgm:t>
    </dgm:pt>
    <dgm:pt modelId="{3D6E6E82-858E-498A-AE6E-5601868BB506}" type="sibTrans" cxnId="{ABBED6ED-1F8B-4E8B-95E5-B46C525213C0}">
      <dgm:prSet/>
      <dgm:spPr/>
      <dgm:t>
        <a:bodyPr/>
        <a:lstStyle/>
        <a:p>
          <a:endParaRPr lang="en-US"/>
        </a:p>
      </dgm:t>
    </dgm:pt>
    <dgm:pt modelId="{91C9D4B8-89BF-4BE3-B8DC-6AFD4168C965}">
      <dgm:prSet/>
      <dgm:spPr/>
      <dgm:t>
        <a:bodyPr/>
        <a:lstStyle/>
        <a:p>
          <a:r>
            <a:rPr lang="en-US" dirty="0"/>
            <a:t>How to Order a Transcript </a:t>
          </a:r>
        </a:p>
      </dgm:t>
    </dgm:pt>
    <dgm:pt modelId="{C535E152-0B1A-4196-9CF5-67C192ABD969}" type="parTrans" cxnId="{7F6CCDD1-D3AF-4E90-8389-E5A33B0C5423}">
      <dgm:prSet/>
      <dgm:spPr/>
      <dgm:t>
        <a:bodyPr/>
        <a:lstStyle/>
        <a:p>
          <a:endParaRPr lang="en-US"/>
        </a:p>
      </dgm:t>
    </dgm:pt>
    <dgm:pt modelId="{F6BD493C-7F3F-4F74-97A1-92E970B0B621}" type="sibTrans" cxnId="{7F6CCDD1-D3AF-4E90-8389-E5A33B0C5423}">
      <dgm:prSet/>
      <dgm:spPr/>
      <dgm:t>
        <a:bodyPr/>
        <a:lstStyle/>
        <a:p>
          <a:endParaRPr lang="en-US"/>
        </a:p>
      </dgm:t>
    </dgm:pt>
    <dgm:pt modelId="{1D91044C-3743-4F9B-89B3-E99DF4DE07CE}">
      <dgm:prSet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Semester Two Senior Timeline</a:t>
          </a:r>
        </a:p>
        <a:p>
          <a:pPr marL="0" lvl="0" defTabSz="1066800"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592D1484-1DF0-418A-A469-F0814248B007}" type="parTrans" cxnId="{A03F0C4D-EA5F-40E8-A1B7-C9F0626DE7AC}">
      <dgm:prSet/>
      <dgm:spPr/>
      <dgm:t>
        <a:bodyPr/>
        <a:lstStyle/>
        <a:p>
          <a:endParaRPr lang="en-US"/>
        </a:p>
      </dgm:t>
    </dgm:pt>
    <dgm:pt modelId="{97FB8685-47BB-4FAD-8C3D-E1CA1CB36424}" type="sibTrans" cxnId="{A03F0C4D-EA5F-40E8-A1B7-C9F0626DE7AC}">
      <dgm:prSet/>
      <dgm:spPr/>
      <dgm:t>
        <a:bodyPr/>
        <a:lstStyle/>
        <a:p>
          <a:endParaRPr lang="en-US"/>
        </a:p>
      </dgm:t>
    </dgm:pt>
    <dgm:pt modelId="{BA4B7EAA-2467-4C2A-9C35-1F207B794B0C}">
      <dgm:prSet/>
      <dgm:spPr/>
      <dgm:t>
        <a:bodyPr/>
        <a:lstStyle/>
        <a:p>
          <a:r>
            <a:rPr lang="en-US" dirty="0"/>
            <a:t>Naviance Refresher</a:t>
          </a:r>
        </a:p>
      </dgm:t>
    </dgm:pt>
    <dgm:pt modelId="{FC523E7F-A22C-43B9-8145-3275E9057177}" type="parTrans" cxnId="{40BEEA2E-CB28-420C-81FB-9F126747596A}">
      <dgm:prSet/>
      <dgm:spPr/>
      <dgm:t>
        <a:bodyPr/>
        <a:lstStyle/>
        <a:p>
          <a:endParaRPr lang="en-US"/>
        </a:p>
      </dgm:t>
    </dgm:pt>
    <dgm:pt modelId="{A92E1CCD-4F7C-4664-8804-75142344462B}" type="sibTrans" cxnId="{40BEEA2E-CB28-420C-81FB-9F126747596A}">
      <dgm:prSet/>
      <dgm:spPr/>
      <dgm:t>
        <a:bodyPr/>
        <a:lstStyle/>
        <a:p>
          <a:endParaRPr lang="en-US"/>
        </a:p>
      </dgm:t>
    </dgm:pt>
    <dgm:pt modelId="{A2239E06-DE2D-4CAC-B9C2-8A78530AAA76}">
      <dgm:prSet/>
      <dgm:spPr/>
      <dgm:t>
        <a:bodyPr/>
        <a:lstStyle/>
        <a:p>
          <a:r>
            <a:rPr lang="en-US" dirty="0"/>
            <a:t>College Acceptance Letters </a:t>
          </a:r>
        </a:p>
      </dgm:t>
    </dgm:pt>
    <dgm:pt modelId="{422A84D1-7AC0-422C-AA78-872204357111}" type="parTrans" cxnId="{9EBA6836-CF6A-46F8-91EC-4AE4C665CC85}">
      <dgm:prSet/>
      <dgm:spPr/>
      <dgm:t>
        <a:bodyPr/>
        <a:lstStyle/>
        <a:p>
          <a:endParaRPr lang="en-US"/>
        </a:p>
      </dgm:t>
    </dgm:pt>
    <dgm:pt modelId="{4667DD45-5142-49C2-993D-B73E75FD586F}" type="sibTrans" cxnId="{9EBA6836-CF6A-46F8-91EC-4AE4C665CC85}">
      <dgm:prSet/>
      <dgm:spPr/>
      <dgm:t>
        <a:bodyPr/>
        <a:lstStyle/>
        <a:p>
          <a:endParaRPr lang="en-US"/>
        </a:p>
      </dgm:t>
    </dgm:pt>
    <dgm:pt modelId="{79386A8A-35F9-44DE-91DB-E7E40934364F}" type="pres">
      <dgm:prSet presAssocID="{57FF393F-996B-4221-AE05-E97770041110}" presName="Name0" presStyleCnt="0">
        <dgm:presLayoutVars>
          <dgm:dir/>
          <dgm:resizeHandles val="exact"/>
        </dgm:presLayoutVars>
      </dgm:prSet>
      <dgm:spPr/>
    </dgm:pt>
    <dgm:pt modelId="{D59BADCD-9567-4F32-A146-446A9EBB4627}" type="pres">
      <dgm:prSet presAssocID="{2B119E6F-FDC2-4F68-8182-ABE130175528}" presName="node" presStyleLbl="node1" presStyleIdx="0" presStyleCnt="7" custLinFactNeighborX="-86">
        <dgm:presLayoutVars>
          <dgm:bulletEnabled val="1"/>
        </dgm:presLayoutVars>
      </dgm:prSet>
      <dgm:spPr/>
    </dgm:pt>
    <dgm:pt modelId="{7E76AD42-1515-4D1F-8289-10AAD25E774F}" type="pres">
      <dgm:prSet presAssocID="{BC8A4DCE-43B6-47E9-A84A-F836070EF9E5}" presName="sibTrans" presStyleLbl="sibTrans1D1" presStyleIdx="0" presStyleCnt="6"/>
      <dgm:spPr/>
    </dgm:pt>
    <dgm:pt modelId="{67FCE236-F651-4118-8698-A93F1A0E96B4}" type="pres">
      <dgm:prSet presAssocID="{BC8A4DCE-43B6-47E9-A84A-F836070EF9E5}" presName="connectorText" presStyleLbl="sibTrans1D1" presStyleIdx="0" presStyleCnt="6"/>
      <dgm:spPr/>
    </dgm:pt>
    <dgm:pt modelId="{2593120B-382F-489C-9505-5CBC0D20A766}" type="pres">
      <dgm:prSet presAssocID="{403997A3-5BD4-4462-92A9-C18BCD69D0A4}" presName="node" presStyleLbl="node1" presStyleIdx="1" presStyleCnt="7">
        <dgm:presLayoutVars>
          <dgm:bulletEnabled val="1"/>
        </dgm:presLayoutVars>
      </dgm:prSet>
      <dgm:spPr/>
    </dgm:pt>
    <dgm:pt modelId="{BED55CBE-22F9-4874-A809-24D0C90EFCC2}" type="pres">
      <dgm:prSet presAssocID="{370624A7-EE6B-4CF8-B162-659FFD783334}" presName="sibTrans" presStyleLbl="sibTrans1D1" presStyleIdx="1" presStyleCnt="6"/>
      <dgm:spPr/>
    </dgm:pt>
    <dgm:pt modelId="{9552D8D3-5420-47F0-9658-DBA88CD57739}" type="pres">
      <dgm:prSet presAssocID="{370624A7-EE6B-4CF8-B162-659FFD783334}" presName="connectorText" presStyleLbl="sibTrans1D1" presStyleIdx="1" presStyleCnt="6"/>
      <dgm:spPr/>
    </dgm:pt>
    <dgm:pt modelId="{55345C99-2550-4900-96FC-39C272D5A78C}" type="pres">
      <dgm:prSet presAssocID="{E21B1567-1809-4C19-9831-5A85BECB235C}" presName="node" presStyleLbl="node1" presStyleIdx="2" presStyleCnt="7">
        <dgm:presLayoutVars>
          <dgm:bulletEnabled val="1"/>
        </dgm:presLayoutVars>
      </dgm:prSet>
      <dgm:spPr/>
    </dgm:pt>
    <dgm:pt modelId="{82DACA67-CA7E-4DA3-8E03-44E205DCD234}" type="pres">
      <dgm:prSet presAssocID="{3D6E6E82-858E-498A-AE6E-5601868BB506}" presName="sibTrans" presStyleLbl="sibTrans1D1" presStyleIdx="2" presStyleCnt="6"/>
      <dgm:spPr/>
    </dgm:pt>
    <dgm:pt modelId="{C3AB1753-CE8B-4F98-A473-DA38BEACA29C}" type="pres">
      <dgm:prSet presAssocID="{3D6E6E82-858E-498A-AE6E-5601868BB506}" presName="connectorText" presStyleLbl="sibTrans1D1" presStyleIdx="2" presStyleCnt="6"/>
      <dgm:spPr/>
    </dgm:pt>
    <dgm:pt modelId="{224B43AB-CE5B-4D00-A873-E00327D48146}" type="pres">
      <dgm:prSet presAssocID="{BA4B7EAA-2467-4C2A-9C35-1F207B794B0C}" presName="node" presStyleLbl="node1" presStyleIdx="3" presStyleCnt="7">
        <dgm:presLayoutVars>
          <dgm:bulletEnabled val="1"/>
        </dgm:presLayoutVars>
      </dgm:prSet>
      <dgm:spPr/>
    </dgm:pt>
    <dgm:pt modelId="{A3D3968C-1BA2-4E7A-843F-3777AEC6A69D}" type="pres">
      <dgm:prSet presAssocID="{A92E1CCD-4F7C-4664-8804-75142344462B}" presName="sibTrans" presStyleLbl="sibTrans1D1" presStyleIdx="3" presStyleCnt="6"/>
      <dgm:spPr/>
    </dgm:pt>
    <dgm:pt modelId="{D748BBE7-19E0-4018-B39F-4AF0E448658F}" type="pres">
      <dgm:prSet presAssocID="{A92E1CCD-4F7C-4664-8804-75142344462B}" presName="connectorText" presStyleLbl="sibTrans1D1" presStyleIdx="3" presStyleCnt="6"/>
      <dgm:spPr/>
    </dgm:pt>
    <dgm:pt modelId="{7CFA428D-487E-4542-B981-4CFC1C324303}" type="pres">
      <dgm:prSet presAssocID="{91C9D4B8-89BF-4BE3-B8DC-6AFD4168C965}" presName="node" presStyleLbl="node1" presStyleIdx="4" presStyleCnt="7">
        <dgm:presLayoutVars>
          <dgm:bulletEnabled val="1"/>
        </dgm:presLayoutVars>
      </dgm:prSet>
      <dgm:spPr/>
    </dgm:pt>
    <dgm:pt modelId="{0EE7BE0B-29D1-4E4A-BAE1-CFFF3DFD6475}" type="pres">
      <dgm:prSet presAssocID="{F6BD493C-7F3F-4F74-97A1-92E970B0B621}" presName="sibTrans" presStyleLbl="sibTrans1D1" presStyleIdx="4" presStyleCnt="6"/>
      <dgm:spPr/>
    </dgm:pt>
    <dgm:pt modelId="{CDE3B068-36B6-40C5-9BC5-21197E084EB6}" type="pres">
      <dgm:prSet presAssocID="{F6BD493C-7F3F-4F74-97A1-92E970B0B621}" presName="connectorText" presStyleLbl="sibTrans1D1" presStyleIdx="4" presStyleCnt="6"/>
      <dgm:spPr/>
    </dgm:pt>
    <dgm:pt modelId="{B98283E1-E23F-492D-A7C9-7524895445C8}" type="pres">
      <dgm:prSet presAssocID="{A2239E06-DE2D-4CAC-B9C2-8A78530AAA76}" presName="node" presStyleLbl="node1" presStyleIdx="5" presStyleCnt="7" custLinFactNeighborX="15638" custLinFactNeighborY="3891">
        <dgm:presLayoutVars>
          <dgm:bulletEnabled val="1"/>
        </dgm:presLayoutVars>
      </dgm:prSet>
      <dgm:spPr/>
    </dgm:pt>
    <dgm:pt modelId="{B3C5BBC6-5DE0-48F7-BB4E-1274A3F801B9}" type="pres">
      <dgm:prSet presAssocID="{4667DD45-5142-49C2-993D-B73E75FD586F}" presName="sibTrans" presStyleLbl="sibTrans1D1" presStyleIdx="5" presStyleCnt="6"/>
      <dgm:spPr/>
    </dgm:pt>
    <dgm:pt modelId="{319A98E1-6437-4D07-A5C7-93B6417ED936}" type="pres">
      <dgm:prSet presAssocID="{4667DD45-5142-49C2-993D-B73E75FD586F}" presName="connectorText" presStyleLbl="sibTrans1D1" presStyleIdx="5" presStyleCnt="6"/>
      <dgm:spPr/>
    </dgm:pt>
    <dgm:pt modelId="{90335C42-6DDA-4077-B745-FFCD635A6660}" type="pres">
      <dgm:prSet presAssocID="{1D91044C-3743-4F9B-89B3-E99DF4DE07CE}" presName="node" presStyleLbl="node1" presStyleIdx="6" presStyleCnt="7" custLinFactNeighborX="20340" custLinFactNeighborY="6542">
        <dgm:presLayoutVars>
          <dgm:bulletEnabled val="1"/>
        </dgm:presLayoutVars>
      </dgm:prSet>
      <dgm:spPr/>
    </dgm:pt>
  </dgm:ptLst>
  <dgm:cxnLst>
    <dgm:cxn modelId="{40BEEA2E-CB28-420C-81FB-9F126747596A}" srcId="{57FF393F-996B-4221-AE05-E97770041110}" destId="{BA4B7EAA-2467-4C2A-9C35-1F207B794B0C}" srcOrd="3" destOrd="0" parTransId="{FC523E7F-A22C-43B9-8145-3275E9057177}" sibTransId="{A92E1CCD-4F7C-4664-8804-75142344462B}"/>
    <dgm:cxn modelId="{21D6FC34-019E-431A-BF1A-B14557D748DD}" type="presOf" srcId="{A2239E06-DE2D-4CAC-B9C2-8A78530AAA76}" destId="{B98283E1-E23F-492D-A7C9-7524895445C8}" srcOrd="0" destOrd="0" presId="urn:microsoft.com/office/officeart/2016/7/layout/RepeatingBendingProcessNew"/>
    <dgm:cxn modelId="{9EBA6836-CF6A-46F8-91EC-4AE4C665CC85}" srcId="{57FF393F-996B-4221-AE05-E97770041110}" destId="{A2239E06-DE2D-4CAC-B9C2-8A78530AAA76}" srcOrd="5" destOrd="0" parTransId="{422A84D1-7AC0-422C-AA78-872204357111}" sibTransId="{4667DD45-5142-49C2-993D-B73E75FD586F}"/>
    <dgm:cxn modelId="{D014F140-6CBF-46A0-8543-2B14996AAEA9}" type="presOf" srcId="{BC8A4DCE-43B6-47E9-A84A-F836070EF9E5}" destId="{67FCE236-F651-4118-8698-A93F1A0E96B4}" srcOrd="1" destOrd="0" presId="urn:microsoft.com/office/officeart/2016/7/layout/RepeatingBendingProcessNew"/>
    <dgm:cxn modelId="{4CD59F5B-BB1E-4C94-A8C7-3C11FFF8B1B7}" srcId="{57FF393F-996B-4221-AE05-E97770041110}" destId="{2B119E6F-FDC2-4F68-8182-ABE130175528}" srcOrd="0" destOrd="0" parTransId="{EB05684F-F7DE-44CE-BBEC-F1D63B0F8D0B}" sibTransId="{BC8A4DCE-43B6-47E9-A84A-F836070EF9E5}"/>
    <dgm:cxn modelId="{30A18043-6FB2-45BA-B034-2B869E83B9E7}" type="presOf" srcId="{3D6E6E82-858E-498A-AE6E-5601868BB506}" destId="{82DACA67-CA7E-4DA3-8E03-44E205DCD234}" srcOrd="0" destOrd="0" presId="urn:microsoft.com/office/officeart/2016/7/layout/RepeatingBendingProcessNew"/>
    <dgm:cxn modelId="{A03F0C4D-EA5F-40E8-A1B7-C9F0626DE7AC}" srcId="{57FF393F-996B-4221-AE05-E97770041110}" destId="{1D91044C-3743-4F9B-89B3-E99DF4DE07CE}" srcOrd="6" destOrd="0" parTransId="{592D1484-1DF0-418A-A469-F0814248B007}" sibTransId="{97FB8685-47BB-4FAD-8C3D-E1CA1CB36424}"/>
    <dgm:cxn modelId="{A244D375-2D00-41FA-88E3-64478F727FA5}" type="presOf" srcId="{F6BD493C-7F3F-4F74-97A1-92E970B0B621}" destId="{0EE7BE0B-29D1-4E4A-BAE1-CFFF3DFD6475}" srcOrd="0" destOrd="0" presId="urn:microsoft.com/office/officeart/2016/7/layout/RepeatingBendingProcessNew"/>
    <dgm:cxn modelId="{B8695577-6119-4629-BD5D-3AF7A86EC53D}" type="presOf" srcId="{F6BD493C-7F3F-4F74-97A1-92E970B0B621}" destId="{CDE3B068-36B6-40C5-9BC5-21197E084EB6}" srcOrd="1" destOrd="0" presId="urn:microsoft.com/office/officeart/2016/7/layout/RepeatingBendingProcessNew"/>
    <dgm:cxn modelId="{649ECB7D-6780-4674-8093-FAA2520559FD}" type="presOf" srcId="{A92E1CCD-4F7C-4664-8804-75142344462B}" destId="{D748BBE7-19E0-4018-B39F-4AF0E448658F}" srcOrd="1" destOrd="0" presId="urn:microsoft.com/office/officeart/2016/7/layout/RepeatingBendingProcessNew"/>
    <dgm:cxn modelId="{B5860C7E-78CF-4D15-BC58-84C39C54FCE7}" type="presOf" srcId="{E21B1567-1809-4C19-9831-5A85BECB235C}" destId="{55345C99-2550-4900-96FC-39C272D5A78C}" srcOrd="0" destOrd="0" presId="urn:microsoft.com/office/officeart/2016/7/layout/RepeatingBendingProcessNew"/>
    <dgm:cxn modelId="{4715C782-E515-4C74-A29E-E6402F17758F}" type="presOf" srcId="{2B119E6F-FDC2-4F68-8182-ABE130175528}" destId="{D59BADCD-9567-4F32-A146-446A9EBB4627}" srcOrd="0" destOrd="0" presId="urn:microsoft.com/office/officeart/2016/7/layout/RepeatingBendingProcessNew"/>
    <dgm:cxn modelId="{8E0A128A-7883-4F8E-A92F-84DA03F2F483}" type="presOf" srcId="{403997A3-5BD4-4462-92A9-C18BCD69D0A4}" destId="{2593120B-382F-489C-9505-5CBC0D20A766}" srcOrd="0" destOrd="0" presId="urn:microsoft.com/office/officeart/2016/7/layout/RepeatingBendingProcessNew"/>
    <dgm:cxn modelId="{F1547693-9AC5-4E70-82DA-392B87DFDFD7}" type="presOf" srcId="{1D91044C-3743-4F9B-89B3-E99DF4DE07CE}" destId="{90335C42-6DDA-4077-B745-FFCD635A6660}" srcOrd="0" destOrd="0" presId="urn:microsoft.com/office/officeart/2016/7/layout/RepeatingBendingProcessNew"/>
    <dgm:cxn modelId="{5BAF8398-10D7-4BBB-AF4A-DEED3D7096CA}" type="presOf" srcId="{3D6E6E82-858E-498A-AE6E-5601868BB506}" destId="{C3AB1753-CE8B-4F98-A473-DA38BEACA29C}" srcOrd="1" destOrd="0" presId="urn:microsoft.com/office/officeart/2016/7/layout/RepeatingBendingProcessNew"/>
    <dgm:cxn modelId="{CAF379AD-F9CF-4B5A-ADAB-AE18CC19AB42}" type="presOf" srcId="{BC8A4DCE-43B6-47E9-A84A-F836070EF9E5}" destId="{7E76AD42-1515-4D1F-8289-10AAD25E774F}" srcOrd="0" destOrd="0" presId="urn:microsoft.com/office/officeart/2016/7/layout/RepeatingBendingProcessNew"/>
    <dgm:cxn modelId="{163AEBC9-5E49-49B5-9811-767F02170B4A}" type="presOf" srcId="{370624A7-EE6B-4CF8-B162-659FFD783334}" destId="{BED55CBE-22F9-4874-A809-24D0C90EFCC2}" srcOrd="0" destOrd="0" presId="urn:microsoft.com/office/officeart/2016/7/layout/RepeatingBendingProcessNew"/>
    <dgm:cxn modelId="{383196CB-346E-415C-9346-00DC0883242C}" srcId="{57FF393F-996B-4221-AE05-E97770041110}" destId="{403997A3-5BD4-4462-92A9-C18BCD69D0A4}" srcOrd="1" destOrd="0" parTransId="{8CA6D24B-CBE8-40FE-861F-D81FAEF08BAA}" sibTransId="{370624A7-EE6B-4CF8-B162-659FFD783334}"/>
    <dgm:cxn modelId="{7F6CCDD1-D3AF-4E90-8389-E5A33B0C5423}" srcId="{57FF393F-996B-4221-AE05-E97770041110}" destId="{91C9D4B8-89BF-4BE3-B8DC-6AFD4168C965}" srcOrd="4" destOrd="0" parTransId="{C535E152-0B1A-4196-9CF5-67C192ABD969}" sibTransId="{F6BD493C-7F3F-4F74-97A1-92E970B0B621}"/>
    <dgm:cxn modelId="{C6A769D8-5A71-4507-B7EB-B239FB5D4192}" type="presOf" srcId="{91C9D4B8-89BF-4BE3-B8DC-6AFD4168C965}" destId="{7CFA428D-487E-4542-B981-4CFC1C324303}" srcOrd="0" destOrd="0" presId="urn:microsoft.com/office/officeart/2016/7/layout/RepeatingBendingProcessNew"/>
    <dgm:cxn modelId="{591514D9-9D16-4076-ACCA-BD6B9BE91DB3}" type="presOf" srcId="{4667DD45-5142-49C2-993D-B73E75FD586F}" destId="{319A98E1-6437-4D07-A5C7-93B6417ED936}" srcOrd="1" destOrd="0" presId="urn:microsoft.com/office/officeart/2016/7/layout/RepeatingBendingProcessNew"/>
    <dgm:cxn modelId="{CD974FDB-1AC5-4EE6-9CFF-C8A630497BFC}" type="presOf" srcId="{A92E1CCD-4F7C-4664-8804-75142344462B}" destId="{A3D3968C-1BA2-4E7A-843F-3777AEC6A69D}" srcOrd="0" destOrd="0" presId="urn:microsoft.com/office/officeart/2016/7/layout/RepeatingBendingProcessNew"/>
    <dgm:cxn modelId="{94A3A1EB-607B-4A77-B9A0-6B2A7F70CB50}" type="presOf" srcId="{BA4B7EAA-2467-4C2A-9C35-1F207B794B0C}" destId="{224B43AB-CE5B-4D00-A873-E00327D48146}" srcOrd="0" destOrd="0" presId="urn:microsoft.com/office/officeart/2016/7/layout/RepeatingBendingProcessNew"/>
    <dgm:cxn modelId="{ABBED6ED-1F8B-4E8B-95E5-B46C525213C0}" srcId="{57FF393F-996B-4221-AE05-E97770041110}" destId="{E21B1567-1809-4C19-9831-5A85BECB235C}" srcOrd="2" destOrd="0" parTransId="{2BAD5D1E-7087-4197-867B-2DABE4C9DC41}" sibTransId="{3D6E6E82-858E-498A-AE6E-5601868BB506}"/>
    <dgm:cxn modelId="{069EE5F6-6FC8-49E0-A2D7-DC5F21979597}" type="presOf" srcId="{370624A7-EE6B-4CF8-B162-659FFD783334}" destId="{9552D8D3-5420-47F0-9658-DBA88CD57739}" srcOrd="1" destOrd="0" presId="urn:microsoft.com/office/officeart/2016/7/layout/RepeatingBendingProcessNew"/>
    <dgm:cxn modelId="{8384D0FC-13A3-48B7-8851-BEF239F911B5}" type="presOf" srcId="{57FF393F-996B-4221-AE05-E97770041110}" destId="{79386A8A-35F9-44DE-91DB-E7E40934364F}" srcOrd="0" destOrd="0" presId="urn:microsoft.com/office/officeart/2016/7/layout/RepeatingBendingProcessNew"/>
    <dgm:cxn modelId="{617CBFFE-8C31-4592-87BB-6A85DB9C0ED9}" type="presOf" srcId="{4667DD45-5142-49C2-993D-B73E75FD586F}" destId="{B3C5BBC6-5DE0-48F7-BB4E-1274A3F801B9}" srcOrd="0" destOrd="0" presId="urn:microsoft.com/office/officeart/2016/7/layout/RepeatingBendingProcessNew"/>
    <dgm:cxn modelId="{02781839-DDFF-45F5-8B1F-2ED3E96F6486}" type="presParOf" srcId="{79386A8A-35F9-44DE-91DB-E7E40934364F}" destId="{D59BADCD-9567-4F32-A146-446A9EBB4627}" srcOrd="0" destOrd="0" presId="urn:microsoft.com/office/officeart/2016/7/layout/RepeatingBendingProcessNew"/>
    <dgm:cxn modelId="{A73DFB0C-2C4C-46CF-AF68-5F3F8336C929}" type="presParOf" srcId="{79386A8A-35F9-44DE-91DB-E7E40934364F}" destId="{7E76AD42-1515-4D1F-8289-10AAD25E774F}" srcOrd="1" destOrd="0" presId="urn:microsoft.com/office/officeart/2016/7/layout/RepeatingBendingProcessNew"/>
    <dgm:cxn modelId="{55535E9E-C03D-4CE8-A206-61AC9E4B2773}" type="presParOf" srcId="{7E76AD42-1515-4D1F-8289-10AAD25E774F}" destId="{67FCE236-F651-4118-8698-A93F1A0E96B4}" srcOrd="0" destOrd="0" presId="urn:microsoft.com/office/officeart/2016/7/layout/RepeatingBendingProcessNew"/>
    <dgm:cxn modelId="{A38BD039-2480-4B0A-A2CE-21BAA24877A3}" type="presParOf" srcId="{79386A8A-35F9-44DE-91DB-E7E40934364F}" destId="{2593120B-382F-489C-9505-5CBC0D20A766}" srcOrd="2" destOrd="0" presId="urn:microsoft.com/office/officeart/2016/7/layout/RepeatingBendingProcessNew"/>
    <dgm:cxn modelId="{CB51A726-87D6-4FD5-A65E-20E4A43E08CF}" type="presParOf" srcId="{79386A8A-35F9-44DE-91DB-E7E40934364F}" destId="{BED55CBE-22F9-4874-A809-24D0C90EFCC2}" srcOrd="3" destOrd="0" presId="urn:microsoft.com/office/officeart/2016/7/layout/RepeatingBendingProcessNew"/>
    <dgm:cxn modelId="{24099097-D5D0-408B-81F0-6175B14C9AC0}" type="presParOf" srcId="{BED55CBE-22F9-4874-A809-24D0C90EFCC2}" destId="{9552D8D3-5420-47F0-9658-DBA88CD57739}" srcOrd="0" destOrd="0" presId="urn:microsoft.com/office/officeart/2016/7/layout/RepeatingBendingProcessNew"/>
    <dgm:cxn modelId="{7393CB94-BE4E-4872-AA96-4ED65AE14B55}" type="presParOf" srcId="{79386A8A-35F9-44DE-91DB-E7E40934364F}" destId="{55345C99-2550-4900-96FC-39C272D5A78C}" srcOrd="4" destOrd="0" presId="urn:microsoft.com/office/officeart/2016/7/layout/RepeatingBendingProcessNew"/>
    <dgm:cxn modelId="{C18F3945-048A-4C63-BCD8-8AE4FFAF9A99}" type="presParOf" srcId="{79386A8A-35F9-44DE-91DB-E7E40934364F}" destId="{82DACA67-CA7E-4DA3-8E03-44E205DCD234}" srcOrd="5" destOrd="0" presId="urn:microsoft.com/office/officeart/2016/7/layout/RepeatingBendingProcessNew"/>
    <dgm:cxn modelId="{A8860232-E0D8-4671-A86D-0E2C0D43E805}" type="presParOf" srcId="{82DACA67-CA7E-4DA3-8E03-44E205DCD234}" destId="{C3AB1753-CE8B-4F98-A473-DA38BEACA29C}" srcOrd="0" destOrd="0" presId="urn:microsoft.com/office/officeart/2016/7/layout/RepeatingBendingProcessNew"/>
    <dgm:cxn modelId="{5AA4C8F5-3E2C-4352-B10D-3FE5BE67110F}" type="presParOf" srcId="{79386A8A-35F9-44DE-91DB-E7E40934364F}" destId="{224B43AB-CE5B-4D00-A873-E00327D48146}" srcOrd="6" destOrd="0" presId="urn:microsoft.com/office/officeart/2016/7/layout/RepeatingBendingProcessNew"/>
    <dgm:cxn modelId="{F18DF7B4-0742-475B-AF9A-6D19225E36C7}" type="presParOf" srcId="{79386A8A-35F9-44DE-91DB-E7E40934364F}" destId="{A3D3968C-1BA2-4E7A-843F-3777AEC6A69D}" srcOrd="7" destOrd="0" presId="urn:microsoft.com/office/officeart/2016/7/layout/RepeatingBendingProcessNew"/>
    <dgm:cxn modelId="{09CF0224-FFB5-4BFE-A24D-5CF963F2B24B}" type="presParOf" srcId="{A3D3968C-1BA2-4E7A-843F-3777AEC6A69D}" destId="{D748BBE7-19E0-4018-B39F-4AF0E448658F}" srcOrd="0" destOrd="0" presId="urn:microsoft.com/office/officeart/2016/7/layout/RepeatingBendingProcessNew"/>
    <dgm:cxn modelId="{0A6E4CD6-AD55-4B3E-8823-6A816CDBF5AD}" type="presParOf" srcId="{79386A8A-35F9-44DE-91DB-E7E40934364F}" destId="{7CFA428D-487E-4542-B981-4CFC1C324303}" srcOrd="8" destOrd="0" presId="urn:microsoft.com/office/officeart/2016/7/layout/RepeatingBendingProcessNew"/>
    <dgm:cxn modelId="{556B4721-6CEA-4032-B773-6D4BE465D925}" type="presParOf" srcId="{79386A8A-35F9-44DE-91DB-E7E40934364F}" destId="{0EE7BE0B-29D1-4E4A-BAE1-CFFF3DFD6475}" srcOrd="9" destOrd="0" presId="urn:microsoft.com/office/officeart/2016/7/layout/RepeatingBendingProcessNew"/>
    <dgm:cxn modelId="{1CFE14DA-845E-4558-899D-C475FC25AB41}" type="presParOf" srcId="{0EE7BE0B-29D1-4E4A-BAE1-CFFF3DFD6475}" destId="{CDE3B068-36B6-40C5-9BC5-21197E084EB6}" srcOrd="0" destOrd="0" presId="urn:microsoft.com/office/officeart/2016/7/layout/RepeatingBendingProcessNew"/>
    <dgm:cxn modelId="{8F4C6EB5-6E1B-428E-B4E7-32B7213BB9E1}" type="presParOf" srcId="{79386A8A-35F9-44DE-91DB-E7E40934364F}" destId="{B98283E1-E23F-492D-A7C9-7524895445C8}" srcOrd="10" destOrd="0" presId="urn:microsoft.com/office/officeart/2016/7/layout/RepeatingBendingProcessNew"/>
    <dgm:cxn modelId="{CE600612-3616-4866-95CF-5FB9A1F8FC64}" type="presParOf" srcId="{79386A8A-35F9-44DE-91DB-E7E40934364F}" destId="{B3C5BBC6-5DE0-48F7-BB4E-1274A3F801B9}" srcOrd="11" destOrd="0" presId="urn:microsoft.com/office/officeart/2016/7/layout/RepeatingBendingProcessNew"/>
    <dgm:cxn modelId="{C355B403-00EA-4AE7-BED4-E5EF825945B6}" type="presParOf" srcId="{B3C5BBC6-5DE0-48F7-BB4E-1274A3F801B9}" destId="{319A98E1-6437-4D07-A5C7-93B6417ED936}" srcOrd="0" destOrd="0" presId="urn:microsoft.com/office/officeart/2016/7/layout/RepeatingBendingProcessNew"/>
    <dgm:cxn modelId="{2D925049-5D52-47E8-AEB5-2398A1B1054E}" type="presParOf" srcId="{79386A8A-35F9-44DE-91DB-E7E40934364F}" destId="{90335C42-6DDA-4077-B745-FFCD635A6660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6AD42-1515-4D1F-8289-10AAD25E774F}">
      <dsp:nvSpPr>
        <dsp:cNvPr id="0" name=""/>
        <dsp:cNvSpPr/>
      </dsp:nvSpPr>
      <dsp:spPr>
        <a:xfrm>
          <a:off x="2349238" y="885811"/>
          <a:ext cx="5121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120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91731" y="928827"/>
        <a:ext cx="27136" cy="5406"/>
      </dsp:txXfrm>
    </dsp:sp>
    <dsp:sp modelId="{D59BADCD-9567-4F32-A146-446A9EBB4627}">
      <dsp:nvSpPr>
        <dsp:cNvPr id="0" name=""/>
        <dsp:cNvSpPr/>
      </dsp:nvSpPr>
      <dsp:spPr>
        <a:xfrm>
          <a:off x="172" y="226271"/>
          <a:ext cx="2350865" cy="1410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4" tIns="120917" rIns="115194" bIns="12091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Graduation Requirements</a:t>
          </a:r>
        </a:p>
      </dsp:txBody>
      <dsp:txXfrm>
        <a:off x="172" y="226271"/>
        <a:ext cx="2350865" cy="1410519"/>
      </dsp:txXfrm>
    </dsp:sp>
    <dsp:sp modelId="{BED55CBE-22F9-4874-A809-24D0C90EFCC2}">
      <dsp:nvSpPr>
        <dsp:cNvPr id="0" name=""/>
        <dsp:cNvSpPr/>
      </dsp:nvSpPr>
      <dsp:spPr>
        <a:xfrm>
          <a:off x="5242825" y="885811"/>
          <a:ext cx="510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099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122792"/>
              <a:satOff val="-5001"/>
              <a:lumOff val="758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84357" y="928827"/>
        <a:ext cx="27034" cy="5406"/>
      </dsp:txXfrm>
    </dsp:sp>
    <dsp:sp modelId="{2593120B-382F-489C-9505-5CBC0D20A766}">
      <dsp:nvSpPr>
        <dsp:cNvPr id="0" name=""/>
        <dsp:cNvSpPr/>
      </dsp:nvSpPr>
      <dsp:spPr>
        <a:xfrm>
          <a:off x="2893759" y="226271"/>
          <a:ext cx="2350865" cy="1410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4" tIns="120917" rIns="115194" bIns="12091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50’s Recovery Program</a:t>
          </a:r>
        </a:p>
      </dsp:txBody>
      <dsp:txXfrm>
        <a:off x="2893759" y="226271"/>
        <a:ext cx="2350865" cy="1410519"/>
      </dsp:txXfrm>
    </dsp:sp>
    <dsp:sp modelId="{82DACA67-CA7E-4DA3-8E03-44E205DCD234}">
      <dsp:nvSpPr>
        <dsp:cNvPr id="0" name=""/>
        <dsp:cNvSpPr/>
      </dsp:nvSpPr>
      <dsp:spPr>
        <a:xfrm>
          <a:off x="8134390" y="885811"/>
          <a:ext cx="510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099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245583"/>
              <a:satOff val="-10002"/>
              <a:lumOff val="1516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75922" y="928827"/>
        <a:ext cx="27034" cy="5406"/>
      </dsp:txXfrm>
    </dsp:sp>
    <dsp:sp modelId="{55345C99-2550-4900-96FC-39C272D5A78C}">
      <dsp:nvSpPr>
        <dsp:cNvPr id="0" name=""/>
        <dsp:cNvSpPr/>
      </dsp:nvSpPr>
      <dsp:spPr>
        <a:xfrm>
          <a:off x="5785324" y="226271"/>
          <a:ext cx="2350865" cy="1410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4" tIns="120917" rIns="115194" bIns="12091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Incompletes</a:t>
          </a:r>
        </a:p>
      </dsp:txBody>
      <dsp:txXfrm>
        <a:off x="5785324" y="226271"/>
        <a:ext cx="2350865" cy="1410519"/>
      </dsp:txXfrm>
    </dsp:sp>
    <dsp:sp modelId="{A3D3968C-1BA2-4E7A-843F-3777AEC6A69D}">
      <dsp:nvSpPr>
        <dsp:cNvPr id="0" name=""/>
        <dsp:cNvSpPr/>
      </dsp:nvSpPr>
      <dsp:spPr>
        <a:xfrm>
          <a:off x="1177627" y="1634990"/>
          <a:ext cx="8674694" cy="510099"/>
        </a:xfrm>
        <a:custGeom>
          <a:avLst/>
          <a:gdLst/>
          <a:ahLst/>
          <a:cxnLst/>
          <a:rect l="0" t="0" r="0" b="0"/>
          <a:pathLst>
            <a:path>
              <a:moveTo>
                <a:pt x="8674694" y="0"/>
              </a:moveTo>
              <a:lnTo>
                <a:pt x="8674694" y="272149"/>
              </a:lnTo>
              <a:lnTo>
                <a:pt x="0" y="272149"/>
              </a:lnTo>
              <a:lnTo>
                <a:pt x="0" y="510099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368375"/>
              <a:satOff val="-15004"/>
              <a:lumOff val="2274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97686" y="1887337"/>
        <a:ext cx="434576" cy="5406"/>
      </dsp:txXfrm>
    </dsp:sp>
    <dsp:sp modelId="{224B43AB-CE5B-4D00-A873-E00327D48146}">
      <dsp:nvSpPr>
        <dsp:cNvPr id="0" name=""/>
        <dsp:cNvSpPr/>
      </dsp:nvSpPr>
      <dsp:spPr>
        <a:xfrm>
          <a:off x="8676889" y="226271"/>
          <a:ext cx="2350865" cy="1410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4" tIns="120917" rIns="115194" bIns="12091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Naviance Refresher</a:t>
          </a:r>
        </a:p>
      </dsp:txBody>
      <dsp:txXfrm>
        <a:off x="8676889" y="226271"/>
        <a:ext cx="2350865" cy="1410519"/>
      </dsp:txXfrm>
    </dsp:sp>
    <dsp:sp modelId="{0EE7BE0B-29D1-4E4A-BAE1-CFFF3DFD6475}">
      <dsp:nvSpPr>
        <dsp:cNvPr id="0" name=""/>
        <dsp:cNvSpPr/>
      </dsp:nvSpPr>
      <dsp:spPr>
        <a:xfrm>
          <a:off x="2351260" y="2837029"/>
          <a:ext cx="8777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5963" y="45720"/>
              </a:lnTo>
              <a:lnTo>
                <a:pt x="455963" y="100603"/>
              </a:lnTo>
              <a:lnTo>
                <a:pt x="877727" y="100603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491167"/>
              <a:satOff val="-20005"/>
              <a:lumOff val="3032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7374" y="2880046"/>
        <a:ext cx="45499" cy="5406"/>
      </dsp:txXfrm>
    </dsp:sp>
    <dsp:sp modelId="{7CFA428D-487E-4542-B981-4CFC1C324303}">
      <dsp:nvSpPr>
        <dsp:cNvPr id="0" name=""/>
        <dsp:cNvSpPr/>
      </dsp:nvSpPr>
      <dsp:spPr>
        <a:xfrm>
          <a:off x="2194" y="2177490"/>
          <a:ext cx="2350865" cy="1410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4" tIns="120917" rIns="115194" bIns="12091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to Order a Transcript </a:t>
          </a:r>
        </a:p>
      </dsp:txBody>
      <dsp:txXfrm>
        <a:off x="2194" y="2177490"/>
        <a:ext cx="2350865" cy="1410519"/>
      </dsp:txXfrm>
    </dsp:sp>
    <dsp:sp modelId="{B3C5BBC6-5DE0-48F7-BB4E-1274A3F801B9}">
      <dsp:nvSpPr>
        <dsp:cNvPr id="0" name=""/>
        <dsp:cNvSpPr/>
      </dsp:nvSpPr>
      <dsp:spPr>
        <a:xfrm>
          <a:off x="5610453" y="2891913"/>
          <a:ext cx="6206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418" y="45720"/>
              </a:lnTo>
              <a:lnTo>
                <a:pt x="327418" y="83112"/>
              </a:lnTo>
              <a:lnTo>
                <a:pt x="620636" y="83112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613958"/>
              <a:satOff val="-25006"/>
              <a:lumOff val="3790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04464" y="2934929"/>
        <a:ext cx="32615" cy="5406"/>
      </dsp:txXfrm>
    </dsp:sp>
    <dsp:sp modelId="{B98283E1-E23F-492D-A7C9-7524895445C8}">
      <dsp:nvSpPr>
        <dsp:cNvPr id="0" name=""/>
        <dsp:cNvSpPr/>
      </dsp:nvSpPr>
      <dsp:spPr>
        <a:xfrm>
          <a:off x="3261388" y="2232373"/>
          <a:ext cx="2350865" cy="1410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4" tIns="120917" rIns="115194" bIns="12091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College Acceptance Letters </a:t>
          </a:r>
        </a:p>
      </dsp:txBody>
      <dsp:txXfrm>
        <a:off x="3261388" y="2232373"/>
        <a:ext cx="2350865" cy="1410519"/>
      </dsp:txXfrm>
    </dsp:sp>
    <dsp:sp modelId="{90335C42-6DDA-4077-B745-FFCD635A6660}">
      <dsp:nvSpPr>
        <dsp:cNvPr id="0" name=""/>
        <dsp:cNvSpPr/>
      </dsp:nvSpPr>
      <dsp:spPr>
        <a:xfrm>
          <a:off x="6263490" y="2269766"/>
          <a:ext cx="2350865" cy="14105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4" tIns="120917" rIns="115194" bIns="120917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500" kern="1200" dirty="0"/>
            <a:t>Semester Two Senior Timeline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6263490" y="2269766"/>
        <a:ext cx="2350865" cy="1410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9T19:26:01.0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111100100@fcstu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s%3A%2F%2Fwww.screencast.com%2Ft%2FLMtSIif3e1&amp;data=04%7C01%7Cwillisa%40fultonschools.org%7C608a344fa1634437600e08d8a03537d9%7C0cdcb19881694b70ba9fda7e3ba700c2%7C1%7C0%7C637435497709792451%7CUnknown%7CTWFpbGZsb3d8eyJWIjoiMC4wLjAwMDAiLCJQIjoiV2luMzIiLCJBTiI6Ik1haWwiLCJXVCI6Mn0%3D%7C1000&amp;sdata=se2s6trqmBYsJ0Re9oYRAEfKj39YghYuyQKKhd2re%2Fw%3D&amp;reserved=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ultonk12-my.sharepoint.com/:w:/g/personal/harrells_fultonschools_org/ETRfMxcmgMhDhlJe3waMsx8BoGDlxheOFFBN9oNx2EtrAw?e=ppIvw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mpusexplorer.com/college-advice-tips/B57A351B/Attend-Your-College-Summer-Orientation/" TargetMode="External"/><Relationship Id="rId3" Type="http://schemas.openxmlformats.org/officeDocument/2006/relationships/hyperlink" Target="https://www.campusexplorer.com/scholarships/" TargetMode="External"/><Relationship Id="rId7" Type="http://schemas.openxmlformats.org/officeDocument/2006/relationships/hyperlink" Target="https://www.campusexplorer.com/college-advice-tips/8731913E/Start-Your-Pre-College-Summer-Job/" TargetMode="External"/><Relationship Id="rId2" Type="http://schemas.openxmlformats.org/officeDocument/2006/relationships/hyperlink" Target="https://www.campusexplorer.com/college-advice-tips/F13CB676/How-to-Complete-Your-FAFSA-on-Ti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mpusexplorer.com/college-advice-tips/B1990DE7/Why-You-Should-Send-Your-Final-Transcripts-on-Time/" TargetMode="External"/><Relationship Id="rId11" Type="http://schemas.openxmlformats.org/officeDocument/2006/relationships/hyperlink" Target="https://www.campusexplorer.com/college-advice-tips/8E82DA9A/Prepare-for-College-Life-Consider-Your-Activities/" TargetMode="External"/><Relationship Id="rId5" Type="http://schemas.openxmlformats.org/officeDocument/2006/relationships/hyperlink" Target="https://www.campusexplorer.com/college-advice-tips/9FE6D667/How-to-Verify-Your-Financial-Aid-for-College/" TargetMode="External"/><Relationship Id="rId10" Type="http://schemas.openxmlformats.org/officeDocument/2006/relationships/hyperlink" Target="https://www.campusexplorer.com/college-advice-tips/A5BA67E4/Seniors-Prepare-for-College-Coursework-Over-Summer/" TargetMode="External"/><Relationship Id="rId4" Type="http://schemas.openxmlformats.org/officeDocument/2006/relationships/hyperlink" Target="https://www.campusexplorer.com/college-advice-tips/99584FC1/Compare-Colleges-to-Make-Your-Final-Decision/" TargetMode="External"/><Relationship Id="rId9" Type="http://schemas.openxmlformats.org/officeDocument/2006/relationships/hyperlink" Target="https://www.campusexplorer.com/college-advice-tips/EE4A7E10/Dont-Forget-Apply-for-Student-Housing-Earl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sz="5400" dirty="0"/>
              <a:t>The road to graduation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Presented by the Westlake counseling department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2F35-D4FA-4FEB-B1DD-4BC7A05C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2726844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/>
              <a:t>CongratulationS</a:t>
            </a:r>
            <a:r>
              <a:rPr lang="en-US" sz="6000" dirty="0"/>
              <a:t>,</a:t>
            </a:r>
            <a:br>
              <a:rPr lang="en-US" sz="6000" dirty="0"/>
            </a:br>
            <a:r>
              <a:rPr lang="en-US" sz="6000" dirty="0"/>
              <a:t>it’s almost time to graduate!!!!</a:t>
            </a:r>
          </a:p>
        </p:txBody>
      </p:sp>
      <p:pic>
        <p:nvPicPr>
          <p:cNvPr id="5124" name="Picture 4" descr="Image result for class of 2021">
            <a:extLst>
              <a:ext uri="{FF2B5EF4-FFF2-40B4-BE49-F238E27FC236}">
                <a16:creationId xmlns:a16="http://schemas.microsoft.com/office/drawing/2014/main" id="{B275BA4E-608F-43D3-AF70-0B9FBD4B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429000"/>
            <a:ext cx="48482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sz="5400" dirty="0"/>
              <a:t>Counselor conversations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1690123-6543-4F6A-A435-45F53365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392880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59D3E-29DF-443B-9415-10B53618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Graduation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5617C-B47A-4AE7-BC32-577531A4E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597643"/>
            <a:ext cx="7210531" cy="6003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All 23 credits required for graduation </a:t>
            </a:r>
            <a:r>
              <a:rPr lang="en-US" sz="2800" b="1" dirty="0"/>
              <a:t>MUST</a:t>
            </a:r>
            <a:r>
              <a:rPr lang="en-US" sz="2800" dirty="0"/>
              <a:t> be satisfied:</a:t>
            </a:r>
          </a:p>
          <a:p>
            <a:pPr lvl="1"/>
            <a:r>
              <a:rPr lang="en-US" sz="2800" dirty="0"/>
              <a:t>4 Math credits</a:t>
            </a:r>
          </a:p>
          <a:p>
            <a:pPr lvl="1"/>
            <a:r>
              <a:rPr lang="en-US" sz="2800" dirty="0"/>
              <a:t>4 Science credits</a:t>
            </a:r>
          </a:p>
          <a:p>
            <a:pPr lvl="1"/>
            <a:r>
              <a:rPr lang="en-US" sz="2800" dirty="0"/>
              <a:t>4 English credits</a:t>
            </a:r>
          </a:p>
          <a:p>
            <a:pPr lvl="1"/>
            <a:r>
              <a:rPr lang="en-US" sz="2800" dirty="0"/>
              <a:t>3 Social Studies</a:t>
            </a:r>
          </a:p>
          <a:p>
            <a:pPr lvl="1"/>
            <a:r>
              <a:rPr lang="en-US" sz="2800" dirty="0"/>
              <a:t>3 World Language, Fine Arts, OR Career Tech</a:t>
            </a:r>
          </a:p>
          <a:p>
            <a:pPr lvl="1"/>
            <a:r>
              <a:rPr lang="en-US" sz="2800" dirty="0"/>
              <a:t>1 Health/Personal Fitness credit</a:t>
            </a:r>
          </a:p>
          <a:p>
            <a:pPr lvl="1"/>
            <a:r>
              <a:rPr lang="en-US" sz="2800" dirty="0"/>
              <a:t>4 Elective credits</a:t>
            </a:r>
          </a:p>
        </p:txBody>
      </p:sp>
    </p:spTree>
    <p:extLst>
      <p:ext uri="{BB962C8B-B14F-4D97-AF65-F5344CB8AC3E}">
        <p14:creationId xmlns:p14="http://schemas.microsoft.com/office/powerpoint/2010/main" val="231144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B05A4-157F-403C-939A-ED1B6A0A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A7D5E-4DE2-4144-A48F-FADB48DB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Incomplete recovery Program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&amp; 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50s recovery program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CCE107-A70B-4916-9A0B-751C70B9B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925BC7-7CC5-4A0C-9B3D-8829EBF2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244340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7B0D9-7B3E-4E2B-8E68-47194EF17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43" y="1507415"/>
            <a:ext cx="4819091" cy="4096431"/>
          </a:xfrm>
          <a:ln w="57150">
            <a:noFill/>
          </a:ln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Last call for Incomplete Recovery and 50s Recovery Program….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An</a:t>
            </a:r>
            <a:r>
              <a:rPr lang="en-US" sz="2000" b="1" dirty="0">
                <a:ea typeface="+mn-lt"/>
                <a:cs typeface="+mn-lt"/>
              </a:rPr>
              <a:t> “Incomplete”</a:t>
            </a:r>
            <a:r>
              <a:rPr lang="en-US" sz="2000" dirty="0"/>
              <a:t> in 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CORE CLASS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  <a:r>
              <a:rPr lang="en-US" sz="2000" dirty="0"/>
              <a:t>MUST be satisfied from semester two of last school year</a:t>
            </a:r>
          </a:p>
          <a:p>
            <a:pPr lvl="1"/>
            <a:r>
              <a:rPr lang="en-US" sz="2000" dirty="0"/>
              <a:t>If you </a:t>
            </a:r>
            <a:r>
              <a:rPr lang="en-US" sz="2000" b="1" dirty="0"/>
              <a:t>failed</a:t>
            </a:r>
            <a:r>
              <a:rPr lang="en-US" sz="2000" dirty="0"/>
              <a:t> a </a:t>
            </a:r>
            <a:r>
              <a:rPr lang="en-US" sz="2000" b="1" dirty="0">
                <a:solidFill>
                  <a:srgbClr val="FF0000"/>
                </a:solidFill>
              </a:rPr>
              <a:t>CORE CLASS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  <a:r>
              <a:rPr lang="en-US" sz="2000" dirty="0"/>
              <a:t>(Math, Science, Social Studies, English, or Spanish from </a:t>
            </a:r>
            <a:r>
              <a:rPr lang="en-US" sz="2000" u="sng" dirty="0"/>
              <a:t>semester one ONLY</a:t>
            </a:r>
            <a:r>
              <a:rPr lang="en-US" sz="2000" dirty="0"/>
              <a:t>) with a grade of 50 or higher, you may qualify to retake the course through 50s Credit Recovery Program.</a:t>
            </a:r>
          </a:p>
          <a:p>
            <a:pPr lvl="1"/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67D916-28C7-4965-BA3C-287FB857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578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ECC6-5F63-492C-A621-5C2A0B7B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734" y="140181"/>
            <a:ext cx="7248358" cy="1188720"/>
          </a:xfrm>
        </p:spPr>
        <p:txBody>
          <a:bodyPr>
            <a:normAutofit/>
          </a:bodyPr>
          <a:lstStyle/>
          <a:p>
            <a:r>
              <a:rPr lang="en-US" sz="5400" dirty="0"/>
              <a:t>Naviance refresher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EFFD9-64DD-4918-864D-F06F53FF0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0" y="1328902"/>
            <a:ext cx="5848350" cy="5388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959212-A056-4F40-BFCC-FDBE12B7B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07" y="1328901"/>
            <a:ext cx="5067217" cy="53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C2A1-6E93-493F-833E-26F15E6A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Naviance refresher </a:t>
            </a:r>
            <a:r>
              <a:rPr lang="en-US" sz="5400" dirty="0" err="1"/>
              <a:t>CONt’d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E63D-831F-45BF-9AE1-15DFE33A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5"/>
            <a:ext cx="11029615" cy="465279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You MUST sign the FERPA Release Waiver in Common App before you match your account to Naviance</a:t>
            </a:r>
          </a:p>
          <a:p>
            <a:pPr marL="342900" indent="-342900">
              <a:buAutoNum type="arabicPeriod"/>
            </a:pPr>
            <a:r>
              <a:rPr lang="en-US" sz="2800" dirty="0"/>
              <a:t>Counselors cannot send transcripts to schools that you have listed in </a:t>
            </a:r>
            <a:r>
              <a:rPr lang="en-US" sz="2800" b="1" dirty="0"/>
              <a:t>“Colleges I’m Thinking About”</a:t>
            </a:r>
          </a:p>
          <a:p>
            <a:pPr marL="342900" indent="-342900">
              <a:buAutoNum type="arabicPeriod"/>
            </a:pPr>
            <a:r>
              <a:rPr lang="en-US" sz="2800" dirty="0"/>
              <a:t>Delete schools to colleges that you are not applying to for admission.</a:t>
            </a:r>
          </a:p>
          <a:p>
            <a:pPr marL="342900" indent="-342900">
              <a:buAutoNum type="arabicPeriod"/>
            </a:pPr>
            <a:r>
              <a:rPr lang="en-US" sz="2800" dirty="0"/>
              <a:t>Check Fulton County email </a:t>
            </a:r>
            <a:r>
              <a:rPr lang="en-US" sz="2800" dirty="0">
                <a:hlinkClick r:id="rId2"/>
              </a:rPr>
              <a:t>111100100@fcstu.org</a:t>
            </a:r>
            <a:r>
              <a:rPr lang="en-US" sz="2800" dirty="0"/>
              <a:t>!!!</a:t>
            </a:r>
          </a:p>
          <a:p>
            <a:pPr marL="342900" indent="-342900">
              <a:buAutoNum type="arabicPeriod"/>
            </a:pPr>
            <a:r>
              <a:rPr lang="en-US" sz="2800" dirty="0"/>
              <a:t>Allow the colleges at least two weeks to download your documents</a:t>
            </a:r>
          </a:p>
        </p:txBody>
      </p:sp>
    </p:spTree>
    <p:extLst>
      <p:ext uri="{BB962C8B-B14F-4D97-AF65-F5344CB8AC3E}">
        <p14:creationId xmlns:p14="http://schemas.microsoft.com/office/powerpoint/2010/main" val="238858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07A5-82A1-4D99-90DA-37666428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How to order a transcript</a:t>
            </a:r>
          </a:p>
        </p:txBody>
      </p:sp>
      <p:pic>
        <p:nvPicPr>
          <p:cNvPr id="1026" name="Picture 2" descr="Transcripts">
            <a:extLst>
              <a:ext uri="{FF2B5EF4-FFF2-40B4-BE49-F238E27FC236}">
                <a16:creationId xmlns:a16="http://schemas.microsoft.com/office/drawing/2014/main" id="{DE4E3C5D-6AF3-49BB-902E-9CD5DF581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2" y="2066737"/>
            <a:ext cx="34480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6337B7E0-0A27-4830-A646-D91BEA3B0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3044127"/>
            <a:ext cx="11506200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Transcript Requests Using Naviance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0038A5"/>
                </a:solidFill>
                <a:effectLst/>
                <a:latin typeface="Open Sans"/>
                <a:hlinkClick r:id="rId3"/>
              </a:rPr>
              <a:t>How to Request a Transcript for College Applications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  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0038A5"/>
                </a:solidFill>
                <a:effectLst/>
                <a:latin typeface="Open Sans"/>
              </a:rPr>
              <a:t>         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 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0038A5"/>
                </a:solidFill>
                <a:effectLst/>
                <a:latin typeface="Open Sans"/>
                <a:hlinkClick r:id="rId4" tooltip="https://fultonk12-my.sharepoint.com/:w:/g/personal/harrells_fultonschools_org/etrfmxcmgmhdhlje3wamsx8bogdlxheoffbn9onx2etraw?e=ppivwc"/>
              </a:rPr>
              <a:t>How to Request a Transcript for Scholarships or Other Reason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038A5"/>
                </a:solidFill>
                <a:effectLst/>
                <a:latin typeface="Open Sans"/>
              </a:rPr>
              <a:t>    </a:t>
            </a: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0038A5"/>
                </a:solidFill>
                <a:effectLst/>
                <a:latin typeface="Open Sans"/>
              </a:rPr>
              <a:t>      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5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22A0-11C7-4E30-A90A-485FDB19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33" y="207099"/>
            <a:ext cx="11460124" cy="98316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College acceptance letters In </a:t>
            </a:r>
            <a:r>
              <a:rPr lang="en-US" sz="4400" dirty="0" err="1"/>
              <a:t>naviance</a:t>
            </a:r>
            <a:endParaRPr lang="en-US" sz="4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83C334-3C4F-4214-975B-A99326FDA2A3}"/>
                  </a:ext>
                </a:extLst>
              </p14:cNvPr>
              <p14:cNvContentPartPr/>
              <p14:nvPr/>
            </p14:nvContentPartPr>
            <p14:xfrm>
              <a:off x="1935741" y="-1130167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83C334-3C4F-4214-975B-A99326FDA2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1741" y="-1237807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106" name="Picture 1">
            <a:extLst>
              <a:ext uri="{FF2B5EF4-FFF2-40B4-BE49-F238E27FC236}">
                <a16:creationId xmlns:a16="http://schemas.microsoft.com/office/drawing/2014/main" id="{F3B35D78-3DD6-4E49-B26A-EEA17B357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3110090"/>
            <a:ext cx="4945311" cy="281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3B334D8-1EED-4D74-A2AB-1DED074C4252}"/>
              </a:ext>
            </a:extLst>
          </p:cNvPr>
          <p:cNvSpPr/>
          <p:nvPr/>
        </p:nvSpPr>
        <p:spPr>
          <a:xfrm>
            <a:off x="457198" y="4604104"/>
            <a:ext cx="2286002" cy="6641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FF6B0F5-8223-4FC2-8C43-B358F9E97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496022"/>
            <a:ext cx="519112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</a:rPr>
              <a:t>To complete this task: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  <a:ea typeface="Times New Roman" panose="02020603050405020304" pitchFamily="18" charset="0"/>
                <a:cs typeface="Calibri" panose="020F0502020204030204" pitchFamily="34" charset="0"/>
              </a:rPr>
              <a:t>1. Log in to your Naviance Student account through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"/>
                <a:ea typeface="Times New Roman" panose="02020603050405020304" pitchFamily="18" charset="0"/>
                <a:cs typeface="Calibri" panose="020F0502020204030204" pitchFamily="34" charset="0"/>
              </a:rPr>
              <a:t>Classlink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  <a:ea typeface="Times New Roman" panose="02020603050405020304" pitchFamily="18" charset="0"/>
                <a:cs typeface="Calibri" panose="020F0502020204030204" pitchFamily="34" charset="0"/>
              </a:rPr>
              <a:t>2. Click on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ea typeface="Times New Roman" panose="02020603050405020304" pitchFamily="18" charset="0"/>
                <a:cs typeface="Calibri" panose="020F0502020204030204" pitchFamily="34" charset="0"/>
              </a:rPr>
              <a:t>Proof of College Acceptance Task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  <a:ea typeface="Times New Roman" panose="02020603050405020304" pitchFamily="18" charset="0"/>
                <a:cs typeface="Calibri" panose="020F0502020204030204" pitchFamily="34" charset="0"/>
              </a:rPr>
              <a:t>under the Important To-Dos and Tasks section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BD4FD0CF-C8B0-474F-BF37-9D4ACC976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1" name="Picture 2">
            <a:extLst>
              <a:ext uri="{FF2B5EF4-FFF2-40B4-BE49-F238E27FC236}">
                <a16:creationId xmlns:a16="http://schemas.microsoft.com/office/drawing/2014/main" id="{D0759C2A-18CE-4488-B5B6-36DE39982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23357"/>
            <a:ext cx="6210429" cy="28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7650D0-773B-46E5-842F-8EF129A0C8E6}"/>
              </a:ext>
            </a:extLst>
          </p:cNvPr>
          <p:cNvSpPr/>
          <p:nvPr/>
        </p:nvSpPr>
        <p:spPr>
          <a:xfrm>
            <a:off x="9848850" y="7938135"/>
            <a:ext cx="1257300" cy="2000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5ADFAFA0-3AD7-4340-9D7D-CA79EB9E7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636753"/>
            <a:ext cx="584153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Times New Roman" panose="02020603050405020304" pitchFamily="18" charset="0"/>
                <a:cs typeface="Calibri" panose="020F0502020204030204" pitchFamily="34" charset="0"/>
              </a:rPr>
              <a:t>3. Click on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Times New Roman" panose="02020603050405020304" pitchFamily="18" charset="0"/>
                <a:cs typeface="Calibri" panose="020F0502020204030204" pitchFamily="34" charset="0"/>
              </a:rPr>
              <a:t>Browse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Times New Roman" panose="02020603050405020304" pitchFamily="18" charset="0"/>
                <a:cs typeface="Calibri" panose="020F0502020204030204" pitchFamily="34" charset="0"/>
              </a:rPr>
              <a:t> in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Times New Roman" panose="02020603050405020304" pitchFamily="18" charset="0"/>
                <a:cs typeface="Calibri" panose="020F0502020204030204" pitchFamily="34" charset="0"/>
              </a:rPr>
              <a:t>Drop files or click to Browse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Times New Roman" panose="02020603050405020304" pitchFamily="18" charset="0"/>
                <a:cs typeface="Calibri" panose="020F0502020204030204" pitchFamily="34" charset="0"/>
              </a:rPr>
              <a:t> option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Times New Roman" panose="02020603050405020304" pitchFamily="18" charset="0"/>
                <a:cs typeface="Calibri" panose="020F0502020204030204" pitchFamily="34" charset="0"/>
              </a:rPr>
              <a:t>4. Choose your file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Times New Roman" panose="02020603050405020304" pitchFamily="18" charset="0"/>
                <a:cs typeface="Calibri" panose="020F0502020204030204" pitchFamily="34" charset="0"/>
              </a:rPr>
              <a:t>5. Click open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6A451E4A-57ED-4CA4-89EF-A956C8C0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419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0167E30-985C-414F-909A-5936E070F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677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4B44C5"/>
                </a:solidFill>
                <a:effectLst/>
                <a:latin typeface="Open Sans" charset="0"/>
                <a:ea typeface="Calibri" panose="020F0502020204030204" pitchFamily="34" charset="0"/>
              </a:rPr>
              <a:t>Make sure the documents you are submitting are saved as </a:t>
            </a:r>
            <a:r>
              <a:rPr kumimoji="0" lang="en-US" altLang="en-US" sz="1100" b="1" i="1" u="none" strike="noStrike" cap="none" normalizeH="0" baseline="0" dirty="0">
                <a:ln>
                  <a:noFill/>
                </a:ln>
                <a:solidFill>
                  <a:srgbClr val="4B44C5"/>
                </a:solidFill>
                <a:effectLst/>
                <a:latin typeface="Open Sans" charset="0"/>
                <a:ea typeface="Calibri" panose="020F0502020204030204" pitchFamily="34" charset="0"/>
              </a:rPr>
              <a:t>.doc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4B44C5"/>
                </a:solidFill>
                <a:effectLst/>
                <a:latin typeface="Open Sans" charset="0"/>
                <a:ea typeface="Calibri" panose="020F0502020204030204" pitchFamily="34" charset="0"/>
              </a:rPr>
              <a:t> or </a:t>
            </a:r>
            <a:r>
              <a:rPr kumimoji="0" lang="en-US" altLang="en-US" sz="1100" b="1" i="1" u="none" strike="noStrike" cap="none" normalizeH="0" baseline="0" dirty="0">
                <a:ln>
                  <a:noFill/>
                </a:ln>
                <a:solidFill>
                  <a:srgbClr val="4B44C5"/>
                </a:solidFill>
                <a:effectLst/>
                <a:latin typeface="Open Sans" charset="0"/>
                <a:ea typeface="Calibri" panose="020F0502020204030204" pitchFamily="34" charset="0"/>
              </a:rPr>
              <a:t>.pdf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4B44C5"/>
                </a:solidFill>
                <a:effectLst/>
                <a:latin typeface="Open Sans" charset="0"/>
                <a:ea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40E709-56A9-401A-9171-B661EDDFEE5B}"/>
              </a:ext>
            </a:extLst>
          </p:cNvPr>
          <p:cNvSpPr/>
          <p:nvPr/>
        </p:nvSpPr>
        <p:spPr>
          <a:xfrm>
            <a:off x="8976331" y="3258008"/>
            <a:ext cx="1588361" cy="2958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EB3A-48FB-4A71-B936-6DAA78EF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0" y="261094"/>
            <a:ext cx="11029616" cy="1188720"/>
          </a:xfrm>
        </p:spPr>
        <p:txBody>
          <a:bodyPr>
            <a:normAutofit/>
          </a:bodyPr>
          <a:lstStyle/>
          <a:p>
            <a:r>
              <a:rPr lang="en-US" sz="5400" dirty="0"/>
              <a:t>Semester two senior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4BA88-E471-4BE1-AEA1-081C7E2D3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2" y="1678193"/>
            <a:ext cx="11940988" cy="5284473"/>
          </a:xfrm>
        </p:spPr>
        <p:txBody>
          <a:bodyPr>
            <a:normAutofit fontScale="92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5D5D5D"/>
                </a:solidFill>
                <a:effectLst/>
              </a:rPr>
              <a:t>Keep active in school. </a:t>
            </a:r>
            <a:r>
              <a:rPr lang="en-US" dirty="0">
                <a:solidFill>
                  <a:srgbClr val="5D5D5D"/>
                </a:solidFill>
              </a:rPr>
              <a:t>T</a:t>
            </a:r>
            <a:r>
              <a:rPr lang="en-US" i="0" dirty="0">
                <a:solidFill>
                  <a:srgbClr val="5D5D5D"/>
                </a:solidFill>
                <a:effectLst/>
              </a:rPr>
              <a:t>he college will want to know what you have accomplished between the time you applied and the time you learned of its decision.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33333"/>
                </a:solidFill>
                <a:effectLst/>
              </a:rPr>
              <a:t>Complete </a:t>
            </a:r>
            <a:r>
              <a:rPr lang="en-US" i="0" u="none" strike="noStrike" dirty="0">
                <a:solidFill>
                  <a:srgbClr val="2A96BA"/>
                </a:solidFill>
                <a:effectLst/>
                <a:hlinkClick r:id="rId2"/>
              </a:rPr>
              <a:t>your FAFSA</a:t>
            </a:r>
            <a:r>
              <a:rPr lang="en-US" i="0" dirty="0">
                <a:solidFill>
                  <a:srgbClr val="333333"/>
                </a:solidFill>
                <a:effectLst/>
              </a:rPr>
              <a:t> so you can get the most possible financial assistance for college. Westlake’s Financial Aid Night is February 24</a:t>
            </a:r>
            <a:r>
              <a:rPr lang="en-US" i="0" baseline="30000" dirty="0">
                <a:solidFill>
                  <a:srgbClr val="333333"/>
                </a:solidFill>
                <a:effectLst/>
              </a:rPr>
              <a:t>th</a:t>
            </a:r>
            <a:r>
              <a:rPr lang="en-US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33333"/>
                </a:solidFill>
                <a:effectLst/>
              </a:rPr>
              <a:t>Continue your hunt for </a:t>
            </a:r>
            <a:r>
              <a:rPr lang="en-US" i="0" u="none" strike="noStrike" dirty="0">
                <a:solidFill>
                  <a:srgbClr val="2A96BA"/>
                </a:solidFill>
                <a:effectLst/>
                <a:hlinkClick r:id="rId3"/>
              </a:rPr>
              <a:t>scholarships</a:t>
            </a:r>
            <a:r>
              <a:rPr lang="en-US" i="0" dirty="0">
                <a:solidFill>
                  <a:srgbClr val="333333"/>
                </a:solidFill>
                <a:effectLst/>
              </a:rPr>
              <a:t> and apply for scholarships.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33333"/>
                </a:solidFill>
                <a:effectLst/>
              </a:rPr>
              <a:t>Once you've received all responses from colleges, make your </a:t>
            </a:r>
            <a:r>
              <a:rPr lang="en-US" i="0" u="none" strike="noStrike" dirty="0">
                <a:solidFill>
                  <a:srgbClr val="2A96BA"/>
                </a:solidFill>
                <a:effectLst/>
                <a:hlinkClick r:id="rId4"/>
              </a:rPr>
              <a:t>final decision</a:t>
            </a:r>
            <a:r>
              <a:rPr lang="en-US" i="0" dirty="0">
                <a:solidFill>
                  <a:srgbClr val="333333"/>
                </a:solidFill>
                <a:effectLst/>
              </a:rPr>
              <a:t>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2A96BA"/>
                </a:solidFill>
                <a:effectLst/>
                <a:hlinkClick r:id="rId5"/>
              </a:rPr>
              <a:t>Verify your financial aid</a:t>
            </a:r>
            <a:r>
              <a:rPr lang="en-US" i="0" dirty="0">
                <a:solidFill>
                  <a:srgbClr val="333333"/>
                </a:solidFill>
                <a:effectLst/>
              </a:rPr>
              <a:t> before you make any college budget decisions.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33333"/>
                </a:solidFill>
                <a:effectLst/>
              </a:rPr>
              <a:t>Request your </a:t>
            </a:r>
            <a:r>
              <a:rPr lang="en-US" i="0" u="none" strike="noStrike" dirty="0">
                <a:solidFill>
                  <a:srgbClr val="2A96BA"/>
                </a:solidFill>
                <a:effectLst/>
                <a:hlinkClick r:id="rId6"/>
              </a:rPr>
              <a:t>final transcripts</a:t>
            </a:r>
            <a:r>
              <a:rPr lang="en-US" i="0" dirty="0">
                <a:solidFill>
                  <a:srgbClr val="333333"/>
                </a:solidFill>
                <a:effectLst/>
              </a:rPr>
              <a:t> in Naviance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33333"/>
                </a:solidFill>
                <a:effectLst/>
              </a:rPr>
              <a:t>Pass all required classes and graduate!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333333"/>
                </a:solidFill>
                <a:effectLst/>
              </a:rPr>
              <a:t>AFTER</a:t>
            </a:r>
            <a:r>
              <a:rPr lang="en-US" i="0" dirty="0">
                <a:solidFill>
                  <a:srgbClr val="333333"/>
                </a:solidFill>
                <a:effectLst/>
              </a:rPr>
              <a:t> Graduation…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33333"/>
                </a:solidFill>
                <a:effectLst/>
              </a:rPr>
              <a:t>Start your last ever high school </a:t>
            </a:r>
            <a:r>
              <a:rPr lang="en-US" i="0" u="none" strike="noStrike" dirty="0">
                <a:solidFill>
                  <a:srgbClr val="2A96BA"/>
                </a:solidFill>
                <a:effectLst/>
                <a:hlinkClick r:id="rId7"/>
              </a:rPr>
              <a:t>summer job</a:t>
            </a:r>
            <a:r>
              <a:rPr lang="en-US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33333"/>
                </a:solidFill>
                <a:effectLst/>
              </a:rPr>
              <a:t>Attend your college's </a:t>
            </a:r>
            <a:r>
              <a:rPr lang="en-US" i="0" u="none" strike="noStrike" dirty="0">
                <a:solidFill>
                  <a:srgbClr val="2A96BA"/>
                </a:solidFill>
                <a:effectLst/>
                <a:hlinkClick r:id="rId8"/>
              </a:rPr>
              <a:t>summer orientation</a:t>
            </a:r>
            <a:r>
              <a:rPr lang="en-US" i="0" dirty="0">
                <a:solidFill>
                  <a:srgbClr val="333333"/>
                </a:solidFill>
                <a:effectLst/>
              </a:rPr>
              <a:t> to get the lay of the land before school starts.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2A96BA"/>
                </a:solidFill>
                <a:effectLst/>
                <a:hlinkClick r:id="rId9"/>
              </a:rPr>
              <a:t>Apply for student housing</a:t>
            </a:r>
            <a:r>
              <a:rPr lang="en-US" i="0" dirty="0">
                <a:solidFill>
                  <a:srgbClr val="333333"/>
                </a:solidFill>
                <a:effectLst/>
              </a:rPr>
              <a:t> and get matched with a great roommate.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33333"/>
                </a:solidFill>
                <a:effectLst/>
              </a:rPr>
              <a:t>There's no time to waste, begin preparing for your </a:t>
            </a:r>
            <a:r>
              <a:rPr lang="en-US" i="0" u="none" strike="noStrike" dirty="0">
                <a:solidFill>
                  <a:srgbClr val="2A96BA"/>
                </a:solidFill>
                <a:effectLst/>
                <a:hlinkClick r:id="rId10"/>
              </a:rPr>
              <a:t>college coursework</a:t>
            </a:r>
            <a:r>
              <a:rPr lang="en-US" i="0" dirty="0">
                <a:solidFill>
                  <a:srgbClr val="333333"/>
                </a:solidFill>
                <a:effectLst/>
              </a:rPr>
              <a:t> now.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33333"/>
                </a:solidFill>
                <a:effectLst/>
              </a:rPr>
              <a:t>Get ready for a new world of student organizations, on-campus living, and </a:t>
            </a:r>
            <a:r>
              <a:rPr lang="en-US" i="0" u="none" strike="noStrike" dirty="0">
                <a:solidFill>
                  <a:srgbClr val="2A96BA"/>
                </a:solidFill>
                <a:effectLst/>
                <a:hlinkClick r:id="rId11"/>
              </a:rPr>
              <a:t>college life</a:t>
            </a:r>
            <a:r>
              <a:rPr lang="en-US" i="0" dirty="0">
                <a:solidFill>
                  <a:srgbClr val="333333"/>
                </a:solidFill>
                <a:effectLst/>
              </a:rPr>
              <a:t> by learning more about what your school has to offer.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Avenir Next W01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3291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529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 W01</vt:lpstr>
      <vt:lpstr>Franklin Gothic Book</vt:lpstr>
      <vt:lpstr>Franklin Gothic Demi</vt:lpstr>
      <vt:lpstr>Open Sans</vt:lpstr>
      <vt:lpstr>Wingdings 2</vt:lpstr>
      <vt:lpstr>DividendVTI</vt:lpstr>
      <vt:lpstr>The road to graduation</vt:lpstr>
      <vt:lpstr>Counselor conversations</vt:lpstr>
      <vt:lpstr>Graduation requirements</vt:lpstr>
      <vt:lpstr>Incomplete recovery Program &amp;  50s recovery program</vt:lpstr>
      <vt:lpstr>Naviance refresher</vt:lpstr>
      <vt:lpstr>Naviance refresher CONt’d</vt:lpstr>
      <vt:lpstr>How to order a transcript</vt:lpstr>
      <vt:lpstr>College acceptance letters In naviance</vt:lpstr>
      <vt:lpstr>Semester two senior timeline</vt:lpstr>
      <vt:lpstr>CongratulationS, it’s almost time to graduate!!!!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graduation</dc:title>
  <dc:creator>Jackson, Shelia Reese</dc:creator>
  <cp:lastModifiedBy>Jackson, Shelia Reese</cp:lastModifiedBy>
  <cp:revision>8</cp:revision>
  <dcterms:created xsi:type="dcterms:W3CDTF">2021-02-09T20:03:04Z</dcterms:created>
  <dcterms:modified xsi:type="dcterms:W3CDTF">2021-02-10T15:27:32Z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2021-02-09T20:13:21Z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b14a2943-9f70-4039-9b6a-6d5a208ad7ca</vt:lpwstr>
  </property>
  <property fmtid="{D5CDD505-2E9C-101B-9397-08002B2CF9AE}" pid="8" name="MSIP_Label_0ee3c538-ec52-435f-ae58-017644bd9513_ContentBits">
    <vt:lpwstr>0</vt:lpwstr>
  </property>
</Properties>
</file>