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0" r:id="rId3"/>
    <p:sldId id="277" r:id="rId4"/>
    <p:sldId id="278" r:id="rId5"/>
    <p:sldId id="258" r:id="rId6"/>
    <p:sldId id="259" r:id="rId7"/>
    <p:sldId id="261" r:id="rId8"/>
    <p:sldId id="262" r:id="rId9"/>
    <p:sldId id="263" r:id="rId10"/>
    <p:sldId id="264" r:id="rId11"/>
    <p:sldId id="265" r:id="rId12"/>
    <p:sldId id="267" r:id="rId13"/>
    <p:sldId id="268" r:id="rId14"/>
    <p:sldId id="269" r:id="rId15"/>
    <p:sldId id="288" r:id="rId16"/>
    <p:sldId id="289" r:id="rId17"/>
    <p:sldId id="290" r:id="rId18"/>
    <p:sldId id="291" r:id="rId19"/>
    <p:sldId id="271" r:id="rId20"/>
    <p:sldId id="272" r:id="rId21"/>
    <p:sldId id="283" r:id="rId22"/>
    <p:sldId id="285" r:id="rId23"/>
    <p:sldId id="279" r:id="rId24"/>
    <p:sldId id="281" r:id="rId25"/>
    <p:sldId id="287"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3300"/>
    <a:srgbClr val="3366CC"/>
    <a:srgbClr val="CC99FF"/>
    <a:srgbClr val="008000"/>
    <a:srgbClr val="C4BD97"/>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8" autoAdjust="0"/>
    <p:restoredTop sz="94660"/>
  </p:normalViewPr>
  <p:slideViewPr>
    <p:cSldViewPr>
      <p:cViewPr varScale="1">
        <p:scale>
          <a:sx n="69" d="100"/>
          <a:sy n="69" d="100"/>
        </p:scale>
        <p:origin x="137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769793-A983-4FF2-888C-9016A7FB8521}" type="datetimeFigureOut">
              <a:rPr lang="en-US" smtClean="0"/>
              <a:pPr/>
              <a:t>10/13/2020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04BDC-0ACF-40DD-8980-9853F5DBA3DA}" type="slidenum">
              <a:rPr lang="en-US" smtClean="0"/>
              <a:pPr/>
              <a:t>‹#›</a:t>
            </a:fld>
            <a:endParaRPr lang="en-US"/>
          </a:p>
        </p:txBody>
      </p:sp>
    </p:spTree>
    <p:extLst>
      <p:ext uri="{BB962C8B-B14F-4D97-AF65-F5344CB8AC3E}">
        <p14:creationId xmlns:p14="http://schemas.microsoft.com/office/powerpoint/2010/main" val="3278681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377999-A388-436D-9C52-68F5CE286EC5}"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7F275632-4B0C-4F5E-9568-A0A952100CCC}" type="slidenum">
              <a:rPr lang="en-GB" altLang="en-US"/>
              <a:pPr/>
              <a:t>15</a:t>
            </a:fld>
            <a:endParaRPr lang="en-GB" altLang="en-US"/>
          </a:p>
        </p:txBody>
      </p:sp>
      <p:sp>
        <p:nvSpPr>
          <p:cNvPr id="225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581B805F-2911-4330-B416-B4F982ADA222}" type="slidenum">
              <a:rPr lang="en-GB" altLang="en-US"/>
              <a:pPr/>
              <a:t>16</a:t>
            </a:fld>
            <a:endParaRPr lang="en-GB" altLang="en-US"/>
          </a:p>
        </p:txBody>
      </p:sp>
      <p:sp>
        <p:nvSpPr>
          <p:cNvPr id="23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191EA732-0974-47F6-A8CF-8E468D939DB2}" type="slidenum">
              <a:rPr lang="en-GB" altLang="en-US"/>
              <a:pPr/>
              <a:t>17</a:t>
            </a:fld>
            <a:endParaRPr lang="en-GB" altLang="en-US"/>
          </a:p>
        </p:txBody>
      </p:sp>
      <p:sp>
        <p:nvSpPr>
          <p:cNvPr id="245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112ED664-5C53-41EC-AF2D-FE97F0FFA3A9}" type="slidenum">
              <a:rPr lang="en-GB" altLang="en-US"/>
              <a:pPr/>
              <a:t>18</a:t>
            </a:fld>
            <a:endParaRPr lang="en-GB" altLang="en-US"/>
          </a:p>
        </p:txBody>
      </p:sp>
      <p:sp>
        <p:nvSpPr>
          <p:cNvPr id="2560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2CAD4D-FC44-4BF3-89F1-02DD4E6D0F14}"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45A87-0A8E-4B89-826A-F7ADF7D4CA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CAD4D-FC44-4BF3-89F1-02DD4E6D0F14}"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45A87-0A8E-4B89-826A-F7ADF7D4CA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CAD4D-FC44-4BF3-89F1-02DD4E6D0F14}"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45A87-0A8E-4B89-826A-F7ADF7D4CA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CAD4D-FC44-4BF3-89F1-02DD4E6D0F14}"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45A87-0A8E-4B89-826A-F7ADF7D4CA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2CAD4D-FC44-4BF3-89F1-02DD4E6D0F14}"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45A87-0A8E-4B89-826A-F7ADF7D4CA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2CAD4D-FC44-4BF3-89F1-02DD4E6D0F14}"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45A87-0A8E-4B89-826A-F7ADF7D4CA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2CAD4D-FC44-4BF3-89F1-02DD4E6D0F14}" type="datetimeFigureOut">
              <a:rPr lang="en-US" smtClean="0"/>
              <a:pPr/>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45A87-0A8E-4B89-826A-F7ADF7D4CA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2CAD4D-FC44-4BF3-89F1-02DD4E6D0F14}" type="datetimeFigureOut">
              <a:rPr lang="en-US" smtClean="0"/>
              <a:pPr/>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45A87-0A8E-4B89-826A-F7ADF7D4CA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CAD4D-FC44-4BF3-89F1-02DD4E6D0F14}" type="datetimeFigureOut">
              <a:rPr lang="en-US" smtClean="0"/>
              <a:pPr/>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45A87-0A8E-4B89-826A-F7ADF7D4CA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CAD4D-FC44-4BF3-89F1-02DD4E6D0F14}"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45A87-0A8E-4B89-826A-F7ADF7D4CA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CAD4D-FC44-4BF3-89F1-02DD4E6D0F14}"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45A87-0A8E-4B89-826A-F7ADF7D4CA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CAD4D-FC44-4BF3-89F1-02DD4E6D0F14}" type="datetimeFigureOut">
              <a:rPr lang="en-US" smtClean="0"/>
              <a:pPr/>
              <a:t>10/13/2020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45A87-0A8E-4B89-826A-F7ADF7D4CA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imgres?imgurl=http://img.domaintools.com/blog/price-increase.gif&amp;imgrefurl=http://blog.domaintools.com/tags/verisign/&amp;usg=__TRupm3vtctT8CK0FFOlwUx2Tov8=&amp;h=238&amp;w=180&amp;sz=28&amp;hl=en&amp;start=2&amp;um=1&amp;itbs=1&amp;tbnid=4mn2HzHRnj66mM:&amp;tbnh=109&amp;tbnw=82&amp;prev=/images?q=price+increase&amp;um=1&amp;hl=en&amp;ndsp=20&amp;tbs=isch:1" TargetMode="External"/><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6.jpeg"/><Relationship Id="rId10" Type="http://schemas.openxmlformats.org/officeDocument/2006/relationships/hyperlink" Target="http://www.coactivate.org/projects/water-nyc/project-home/water.jpg" TargetMode="External"/><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533400"/>
            <a:ext cx="8610600" cy="5509200"/>
          </a:xfrm>
          <a:prstGeom prst="rect">
            <a:avLst/>
          </a:prstGeom>
          <a:noFill/>
        </p:spPr>
        <p:txBody>
          <a:bodyPr wrap="square" rtlCol="0">
            <a:spAutoFit/>
          </a:bodyPr>
          <a:lstStyle/>
          <a:p>
            <a:pPr algn="ctr"/>
            <a:r>
              <a:rPr lang="en-US" sz="8800" dirty="0" smtClean="0"/>
              <a:t>Renewable </a:t>
            </a:r>
          </a:p>
          <a:p>
            <a:pPr algn="ctr"/>
            <a:r>
              <a:rPr lang="en-US" sz="8800" dirty="0" smtClean="0"/>
              <a:t>and Nonrenewable Resources</a:t>
            </a:r>
            <a:endParaRPr lang="en-US" sz="8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28600" y="381000"/>
            <a:ext cx="8763000"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800" dirty="0" smtClean="0"/>
              <a:t>Environmental Effects of Using Rock and Mineral Resources</a:t>
            </a:r>
            <a:endParaRPr lang="en-US" sz="2800" dirty="0"/>
          </a:p>
        </p:txBody>
      </p:sp>
      <p:sp>
        <p:nvSpPr>
          <p:cNvPr id="3" name="TextBox 2"/>
          <p:cNvSpPr txBox="1"/>
          <p:nvPr/>
        </p:nvSpPr>
        <p:spPr>
          <a:xfrm>
            <a:off x="304800" y="1524000"/>
            <a:ext cx="8229600" cy="1015663"/>
          </a:xfrm>
          <a:prstGeom prst="rect">
            <a:avLst/>
          </a:prstGeom>
          <a:noFill/>
        </p:spPr>
        <p:txBody>
          <a:bodyPr wrap="square" rtlCol="0">
            <a:spAutoFit/>
          </a:bodyPr>
          <a:lstStyle/>
          <a:p>
            <a:r>
              <a:rPr lang="en-US" sz="2000" dirty="0" smtClean="0"/>
              <a:t>Extracting, processing, and using rock and mineral resources can disturb the land, kill miners, erode soils, produce large amounts of solid waste, and pollute the air, water, and soil.</a:t>
            </a:r>
            <a:endParaRPr lang="en-US" sz="2000" dirty="0"/>
          </a:p>
        </p:txBody>
      </p:sp>
      <p:pic>
        <p:nvPicPr>
          <p:cNvPr id="4" name="Picture 3" descr="mining defacement.jpg"/>
          <p:cNvPicPr>
            <a:picLocks noChangeAspect="1"/>
          </p:cNvPicPr>
          <p:nvPr/>
        </p:nvPicPr>
        <p:blipFill>
          <a:blip r:embed="rId2" cstate="print"/>
          <a:stretch>
            <a:fillRect/>
          </a:stretch>
        </p:blipFill>
        <p:spPr>
          <a:xfrm>
            <a:off x="381000" y="2819400"/>
            <a:ext cx="4442085" cy="3096457"/>
          </a:xfrm>
          <a:prstGeom prst="rect">
            <a:avLst/>
          </a:prstGeom>
        </p:spPr>
      </p:pic>
      <p:pic>
        <p:nvPicPr>
          <p:cNvPr id="5" name="Picture 4" descr="mining pollution.jpg"/>
          <p:cNvPicPr>
            <a:picLocks noChangeAspect="1"/>
          </p:cNvPicPr>
          <p:nvPr/>
        </p:nvPicPr>
        <p:blipFill>
          <a:blip r:embed="rId3" cstate="print"/>
          <a:stretch>
            <a:fillRect/>
          </a:stretch>
        </p:blipFill>
        <p:spPr>
          <a:xfrm>
            <a:off x="5257800" y="2514600"/>
            <a:ext cx="3500939" cy="37560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8000" r="-8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228600"/>
            <a:ext cx="64770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smtClean="0"/>
              <a:t>How does mining affect the environment?</a:t>
            </a:r>
            <a:endParaRPr lang="en-US" sz="2800" dirty="0"/>
          </a:p>
        </p:txBody>
      </p:sp>
      <p:sp>
        <p:nvSpPr>
          <p:cNvPr id="4" name="TextBox 3"/>
          <p:cNvSpPr txBox="1"/>
          <p:nvPr/>
        </p:nvSpPr>
        <p:spPr>
          <a:xfrm>
            <a:off x="304800" y="1143000"/>
            <a:ext cx="5105400" cy="400110"/>
          </a:xfrm>
          <a:prstGeom prst="rect">
            <a:avLst/>
          </a:prstGeom>
          <a:solidFill>
            <a:schemeClr val="accent3">
              <a:lumMod val="40000"/>
              <a:lumOff val="60000"/>
            </a:schemeClr>
          </a:solidFill>
        </p:spPr>
        <p:txBody>
          <a:bodyPr wrap="square" rtlCol="0">
            <a:spAutoFit/>
          </a:bodyPr>
          <a:lstStyle/>
          <a:p>
            <a:r>
              <a:rPr lang="en-US" sz="2000" dirty="0" smtClean="0"/>
              <a:t>1.  Scarring and disruption of the land surface</a:t>
            </a:r>
            <a:endParaRPr lang="en-US" sz="2000" dirty="0"/>
          </a:p>
        </p:txBody>
      </p:sp>
      <p:sp>
        <p:nvSpPr>
          <p:cNvPr id="5" name="TextBox 4"/>
          <p:cNvSpPr txBox="1"/>
          <p:nvPr/>
        </p:nvSpPr>
        <p:spPr>
          <a:xfrm>
            <a:off x="304800" y="2209800"/>
            <a:ext cx="3581400" cy="400110"/>
          </a:xfrm>
          <a:prstGeom prst="rect">
            <a:avLst/>
          </a:prstGeom>
          <a:solidFill>
            <a:schemeClr val="accent3">
              <a:lumMod val="40000"/>
              <a:lumOff val="60000"/>
            </a:schemeClr>
          </a:solidFill>
        </p:spPr>
        <p:txBody>
          <a:bodyPr wrap="square" rtlCol="0">
            <a:spAutoFit/>
          </a:bodyPr>
          <a:lstStyle/>
          <a:p>
            <a:r>
              <a:rPr lang="en-US" sz="2000" dirty="0" smtClean="0"/>
              <a:t>2.  Subsidence (collapse of land)</a:t>
            </a:r>
            <a:endParaRPr lang="en-US" sz="2000" dirty="0"/>
          </a:p>
        </p:txBody>
      </p:sp>
      <p:sp>
        <p:nvSpPr>
          <p:cNvPr id="6" name="TextBox 5"/>
          <p:cNvSpPr txBox="1"/>
          <p:nvPr/>
        </p:nvSpPr>
        <p:spPr>
          <a:xfrm>
            <a:off x="304800" y="3429000"/>
            <a:ext cx="3352800" cy="400110"/>
          </a:xfrm>
          <a:prstGeom prst="rect">
            <a:avLst/>
          </a:prstGeom>
          <a:solidFill>
            <a:schemeClr val="accent3">
              <a:lumMod val="40000"/>
              <a:lumOff val="60000"/>
            </a:schemeClr>
          </a:solidFill>
        </p:spPr>
        <p:txBody>
          <a:bodyPr wrap="square" rtlCol="0">
            <a:spAutoFit/>
          </a:bodyPr>
          <a:lstStyle/>
          <a:p>
            <a:r>
              <a:rPr lang="en-US" sz="2000" dirty="0" smtClean="0"/>
              <a:t>3.  Toxin-laced mining wastes</a:t>
            </a:r>
            <a:endParaRPr lang="en-US" sz="2000" dirty="0"/>
          </a:p>
        </p:txBody>
      </p:sp>
      <p:sp>
        <p:nvSpPr>
          <p:cNvPr id="7" name="TextBox 6"/>
          <p:cNvSpPr txBox="1"/>
          <p:nvPr/>
        </p:nvSpPr>
        <p:spPr>
          <a:xfrm>
            <a:off x="304800" y="4724400"/>
            <a:ext cx="2590800" cy="400110"/>
          </a:xfrm>
          <a:prstGeom prst="rect">
            <a:avLst/>
          </a:prstGeom>
          <a:solidFill>
            <a:schemeClr val="accent3">
              <a:lumMod val="40000"/>
              <a:lumOff val="60000"/>
            </a:schemeClr>
          </a:solidFill>
        </p:spPr>
        <p:txBody>
          <a:bodyPr wrap="square" rtlCol="0">
            <a:spAutoFit/>
          </a:bodyPr>
          <a:lstStyle/>
          <a:p>
            <a:r>
              <a:rPr lang="en-US" sz="2000" dirty="0" smtClean="0"/>
              <a:t>4.  Acid mine drainage</a:t>
            </a:r>
            <a:endParaRPr lang="en-US" sz="2000" dirty="0"/>
          </a:p>
        </p:txBody>
      </p:sp>
      <p:sp>
        <p:nvSpPr>
          <p:cNvPr id="8" name="TextBox 7"/>
          <p:cNvSpPr txBox="1"/>
          <p:nvPr/>
        </p:nvSpPr>
        <p:spPr>
          <a:xfrm>
            <a:off x="304800" y="6019800"/>
            <a:ext cx="5562600" cy="400110"/>
          </a:xfrm>
          <a:prstGeom prst="rect">
            <a:avLst/>
          </a:prstGeom>
          <a:solidFill>
            <a:schemeClr val="accent3">
              <a:lumMod val="40000"/>
              <a:lumOff val="60000"/>
            </a:schemeClr>
          </a:solidFill>
        </p:spPr>
        <p:txBody>
          <a:bodyPr wrap="square" rtlCol="0">
            <a:spAutoFit/>
          </a:bodyPr>
          <a:lstStyle/>
          <a:p>
            <a:r>
              <a:rPr lang="en-US" sz="2000" dirty="0" smtClean="0"/>
              <a:t>5.  Emission of toxic chemicals into the atmosphere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from="(-#ppt_w/2)" to="(#ppt_x)" calcmode="lin" valueType="num">
                                      <p:cBhvr>
                                        <p:cTn id="15" dur="600" fill="hold">
                                          <p:stCondLst>
                                            <p:cond delay="0"/>
                                          </p:stCondLst>
                                        </p:cTn>
                                        <p:tgtEl>
                                          <p:spTgt spid="5"/>
                                        </p:tgtEl>
                                        <p:attrNameLst>
                                          <p:attrName>ppt_x</p:attrName>
                                        </p:attrNameLst>
                                      </p:cBhvr>
                                    </p:anim>
                                    <p:anim from="0" to="-1.0" calcmode="lin" valueType="num">
                                      <p:cBhvr>
                                        <p:cTn id="16" dur="200" decel="50000" autoRev="1" fill="hold">
                                          <p:stCondLst>
                                            <p:cond delay="600"/>
                                          </p:stCondLst>
                                        </p:cTn>
                                        <p:tgtEl>
                                          <p:spTgt spid="5"/>
                                        </p:tgtEl>
                                        <p:attrNameLst>
                                          <p:attrName>xshear</p:attrName>
                                        </p:attrNameLst>
                                      </p:cBhvr>
                                    </p:anim>
                                    <p:animScale>
                                      <p:cBhvr>
                                        <p:cTn id="17" dur="200" decel="100000" autoRev="1" fill="hold">
                                          <p:stCondLst>
                                            <p:cond delay="600"/>
                                          </p:stCondLst>
                                        </p:cTn>
                                        <p:tgtEl>
                                          <p:spTgt spid="5"/>
                                        </p:tgtEl>
                                      </p:cBhvr>
                                      <p:from x="100000" y="100000"/>
                                      <p:to x="80000" y="100000"/>
                                    </p:animScale>
                                    <p:anim by="(#ppt_h/3+#ppt_w*0.1)" calcmode="lin" valueType="num">
                                      <p:cBhvr additive="sum">
                                        <p:cTn id="18" dur="200" decel="100000" autoRev="1" fill="hold">
                                          <p:stCondLst>
                                            <p:cond delay="600"/>
                                          </p:stCondLst>
                                        </p:cTn>
                                        <p:tgtEl>
                                          <p:spTgt spid="5"/>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from="(-#ppt_w/2)" to="(#ppt_x)" calcmode="lin" valueType="num">
                                      <p:cBhvr>
                                        <p:cTn id="23" dur="600" fill="hold">
                                          <p:stCondLst>
                                            <p:cond delay="0"/>
                                          </p:stCondLst>
                                        </p:cTn>
                                        <p:tgtEl>
                                          <p:spTgt spid="6"/>
                                        </p:tgtEl>
                                        <p:attrNameLst>
                                          <p:attrName>ppt_x</p:attrName>
                                        </p:attrNameLst>
                                      </p:cBhvr>
                                    </p:anim>
                                    <p:anim from="0" to="-1.0" calcmode="lin" valueType="num">
                                      <p:cBhvr>
                                        <p:cTn id="24" dur="200" decel="50000" autoRev="1" fill="hold">
                                          <p:stCondLst>
                                            <p:cond delay="600"/>
                                          </p:stCondLst>
                                        </p:cTn>
                                        <p:tgtEl>
                                          <p:spTgt spid="6"/>
                                        </p:tgtEl>
                                        <p:attrNameLst>
                                          <p:attrName>xshear</p:attrName>
                                        </p:attrNameLst>
                                      </p:cBhvr>
                                    </p:anim>
                                    <p:animScale>
                                      <p:cBhvr>
                                        <p:cTn id="25" dur="200" decel="100000" autoRev="1" fill="hold">
                                          <p:stCondLst>
                                            <p:cond delay="600"/>
                                          </p:stCondLst>
                                        </p:cTn>
                                        <p:tgtEl>
                                          <p:spTgt spid="6"/>
                                        </p:tgtEl>
                                      </p:cBhvr>
                                      <p:from x="100000" y="100000"/>
                                      <p:to x="80000" y="100000"/>
                                    </p:animScale>
                                    <p:anim by="(#ppt_h/3+#ppt_w*0.1)" calcmode="lin" valueType="num">
                                      <p:cBhvr additive="sum">
                                        <p:cTn id="26" dur="200" decel="100000" autoRev="1" fill="hold">
                                          <p:stCondLst>
                                            <p:cond delay="600"/>
                                          </p:stCondLst>
                                        </p:cTn>
                                        <p:tgtEl>
                                          <p:spTgt spid="6"/>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from="(-#ppt_w/2)" to="(#ppt_x)" calcmode="lin" valueType="num">
                                      <p:cBhvr>
                                        <p:cTn id="31" dur="600" fill="hold">
                                          <p:stCondLst>
                                            <p:cond delay="0"/>
                                          </p:stCondLst>
                                        </p:cTn>
                                        <p:tgtEl>
                                          <p:spTgt spid="7"/>
                                        </p:tgtEl>
                                        <p:attrNameLst>
                                          <p:attrName>ppt_x</p:attrName>
                                        </p:attrNameLst>
                                      </p:cBhvr>
                                    </p:anim>
                                    <p:anim from="0" to="-1.0" calcmode="lin" valueType="num">
                                      <p:cBhvr>
                                        <p:cTn id="32" dur="200" decel="50000" autoRev="1" fill="hold">
                                          <p:stCondLst>
                                            <p:cond delay="600"/>
                                          </p:stCondLst>
                                        </p:cTn>
                                        <p:tgtEl>
                                          <p:spTgt spid="7"/>
                                        </p:tgtEl>
                                        <p:attrNameLst>
                                          <p:attrName>xshear</p:attrName>
                                        </p:attrNameLst>
                                      </p:cBhvr>
                                    </p:anim>
                                    <p:animScale>
                                      <p:cBhvr>
                                        <p:cTn id="33" dur="200" decel="100000" autoRev="1" fill="hold">
                                          <p:stCondLst>
                                            <p:cond delay="600"/>
                                          </p:stCondLst>
                                        </p:cTn>
                                        <p:tgtEl>
                                          <p:spTgt spid="7"/>
                                        </p:tgtEl>
                                      </p:cBhvr>
                                      <p:from x="100000" y="100000"/>
                                      <p:to x="80000" y="100000"/>
                                    </p:animScale>
                                    <p:anim by="(#ppt_h/3+#ppt_w*0.1)" calcmode="lin" valueType="num">
                                      <p:cBhvr additive="sum">
                                        <p:cTn id="34" dur="200" decel="100000" autoRev="1" fill="hold">
                                          <p:stCondLst>
                                            <p:cond delay="600"/>
                                          </p:stCondLst>
                                        </p:cTn>
                                        <p:tgtEl>
                                          <p:spTgt spid="7"/>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from="(-#ppt_w/2)" to="(#ppt_x)" calcmode="lin" valueType="num">
                                      <p:cBhvr>
                                        <p:cTn id="39" dur="600" fill="hold">
                                          <p:stCondLst>
                                            <p:cond delay="0"/>
                                          </p:stCondLst>
                                        </p:cTn>
                                        <p:tgtEl>
                                          <p:spTgt spid="8"/>
                                        </p:tgtEl>
                                        <p:attrNameLst>
                                          <p:attrName>ppt_x</p:attrName>
                                        </p:attrNameLst>
                                      </p:cBhvr>
                                    </p:anim>
                                    <p:anim from="0" to="-1.0" calcmode="lin" valueType="num">
                                      <p:cBhvr>
                                        <p:cTn id="40" dur="200" decel="50000" autoRev="1" fill="hold">
                                          <p:stCondLst>
                                            <p:cond delay="600"/>
                                          </p:stCondLst>
                                        </p:cTn>
                                        <p:tgtEl>
                                          <p:spTgt spid="8"/>
                                        </p:tgtEl>
                                        <p:attrNameLst>
                                          <p:attrName>xshear</p:attrName>
                                        </p:attrNameLst>
                                      </p:cBhvr>
                                    </p:anim>
                                    <p:animScale>
                                      <p:cBhvr>
                                        <p:cTn id="41" dur="200" decel="100000" autoRev="1" fill="hold">
                                          <p:stCondLst>
                                            <p:cond delay="600"/>
                                          </p:stCondLst>
                                        </p:cTn>
                                        <p:tgtEl>
                                          <p:spTgt spid="8"/>
                                        </p:tgtEl>
                                      </p:cBhvr>
                                      <p:from x="100000" y="100000"/>
                                      <p:to x="80000" y="100000"/>
                                    </p:animScale>
                                    <p:anim by="(#ppt_h/3+#ppt_w*0.1)" calcmode="lin" valueType="num">
                                      <p:cBhvr additive="sum">
                                        <p:cTn id="42"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304800"/>
            <a:ext cx="5257800" cy="584775"/>
          </a:xfrm>
          <a:prstGeom prst="rect">
            <a:avLst/>
          </a:prstGeom>
          <a:solidFill>
            <a:srgbClr val="996633">
              <a:alpha val="80000"/>
            </a:srgbClr>
          </a:solidFill>
          <a:ln w="19050">
            <a:solidFill>
              <a:schemeClr val="tx1"/>
            </a:solidFill>
          </a:ln>
        </p:spPr>
        <p:txBody>
          <a:bodyPr wrap="square" rtlCol="0">
            <a:spAutoFit/>
          </a:bodyPr>
          <a:lstStyle/>
          <a:p>
            <a:r>
              <a:rPr lang="en-US" sz="3200" dirty="0" smtClean="0"/>
              <a:t>Supplies of Mineral Resources</a:t>
            </a:r>
            <a:endParaRPr lang="en-US" sz="3200" dirty="0"/>
          </a:p>
        </p:txBody>
      </p:sp>
      <p:sp>
        <p:nvSpPr>
          <p:cNvPr id="3" name="TextBox 2"/>
          <p:cNvSpPr txBox="1"/>
          <p:nvPr/>
        </p:nvSpPr>
        <p:spPr>
          <a:xfrm>
            <a:off x="457200" y="1447800"/>
            <a:ext cx="8305800" cy="707886"/>
          </a:xfrm>
          <a:prstGeom prst="rect">
            <a:avLst/>
          </a:prstGeom>
          <a:solidFill>
            <a:srgbClr val="996633">
              <a:alpha val="60000"/>
            </a:srgbClr>
          </a:solidFill>
        </p:spPr>
        <p:txBody>
          <a:bodyPr wrap="square" rtlCol="0">
            <a:spAutoFit/>
          </a:bodyPr>
          <a:lstStyle/>
          <a:p>
            <a:r>
              <a:rPr lang="en-US" sz="2000" dirty="0" smtClean="0"/>
              <a:t>The future supply of nonrenewable minerals depends on two factors:  actual or potential supply of the mineral and the rate at which we use it.</a:t>
            </a:r>
            <a:endParaRPr lang="en-US" sz="2000" dirty="0"/>
          </a:p>
        </p:txBody>
      </p:sp>
      <p:sp>
        <p:nvSpPr>
          <p:cNvPr id="4" name="TextBox 3"/>
          <p:cNvSpPr txBox="1"/>
          <p:nvPr/>
        </p:nvSpPr>
        <p:spPr>
          <a:xfrm>
            <a:off x="381000" y="3276600"/>
            <a:ext cx="8305800" cy="1015663"/>
          </a:xfrm>
          <a:prstGeom prst="rect">
            <a:avLst/>
          </a:prstGeom>
          <a:solidFill>
            <a:srgbClr val="996633">
              <a:alpha val="60000"/>
            </a:srgbClr>
          </a:solidFill>
        </p:spPr>
        <p:txBody>
          <a:bodyPr wrap="square" rtlCol="0">
            <a:spAutoFit/>
          </a:bodyPr>
          <a:lstStyle/>
          <a:p>
            <a:r>
              <a:rPr lang="en-US" sz="2000" dirty="0" smtClean="0"/>
              <a:t>We never completely run out of any mineral.  However, a mineral becomes </a:t>
            </a:r>
            <a:r>
              <a:rPr lang="en-US" sz="2000" b="1" dirty="0" smtClean="0"/>
              <a:t>economically depleted </a:t>
            </a:r>
            <a:r>
              <a:rPr lang="en-US" sz="2000" dirty="0" smtClean="0"/>
              <a:t>when it costs more to find, extract, transport, and process the remaining deposit than it is worth.</a:t>
            </a:r>
            <a:endParaRPr lang="en-US" sz="2000" dirty="0"/>
          </a:p>
        </p:txBody>
      </p:sp>
      <p:sp>
        <p:nvSpPr>
          <p:cNvPr id="5" name="TextBox 4"/>
          <p:cNvSpPr txBox="1"/>
          <p:nvPr/>
        </p:nvSpPr>
        <p:spPr>
          <a:xfrm>
            <a:off x="533400" y="5410200"/>
            <a:ext cx="8229600" cy="707886"/>
          </a:xfrm>
          <a:prstGeom prst="rect">
            <a:avLst/>
          </a:prstGeom>
          <a:solidFill>
            <a:srgbClr val="996633">
              <a:alpha val="60000"/>
            </a:srgbClr>
          </a:solidFill>
        </p:spPr>
        <p:txBody>
          <a:bodyPr wrap="square" rtlCol="0">
            <a:spAutoFit/>
          </a:bodyPr>
          <a:lstStyle/>
          <a:p>
            <a:r>
              <a:rPr lang="en-US" sz="2000" dirty="0" smtClean="0"/>
              <a:t>When a mineral becomes economically depleted, there are five choices:  recycle or reuse, waste less, use less, find a substitute, or do without.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8610600" cy="707886"/>
          </a:xfrm>
          <a:prstGeom prst="rect">
            <a:avLst/>
          </a:prstGeom>
          <a:noFill/>
        </p:spPr>
        <p:txBody>
          <a:bodyPr wrap="square" rtlCol="0">
            <a:spAutoFit/>
          </a:bodyPr>
          <a:lstStyle/>
          <a:p>
            <a:r>
              <a:rPr lang="en-US" sz="2000" b="1" dirty="0" smtClean="0"/>
              <a:t>Depletion time </a:t>
            </a:r>
            <a:r>
              <a:rPr lang="en-US" sz="2000" dirty="0" smtClean="0"/>
              <a:t>is how long it takes to use up a certain proportion, usually 80 %, of the reserves of a mineral at a given rate of use.</a:t>
            </a:r>
            <a:endParaRPr lang="en-US" sz="2000" dirty="0"/>
          </a:p>
        </p:txBody>
      </p:sp>
      <p:sp>
        <p:nvSpPr>
          <p:cNvPr id="3" name="TextBox 2"/>
          <p:cNvSpPr txBox="1"/>
          <p:nvPr/>
        </p:nvSpPr>
        <p:spPr>
          <a:xfrm>
            <a:off x="304800" y="5943600"/>
            <a:ext cx="8458200" cy="707886"/>
          </a:xfrm>
          <a:prstGeom prst="rect">
            <a:avLst/>
          </a:prstGeom>
          <a:noFill/>
        </p:spPr>
        <p:txBody>
          <a:bodyPr wrap="square" rtlCol="0">
            <a:spAutoFit/>
          </a:bodyPr>
          <a:lstStyle/>
          <a:p>
            <a:r>
              <a:rPr lang="en-US" sz="2000" dirty="0" smtClean="0"/>
              <a:t>Depletion time must take into account recycling and reusing of the mineral, new discoveries of the mineral, or finding a substitute for the mineral.  </a:t>
            </a:r>
            <a:endParaRPr lang="en-US" sz="2000" dirty="0"/>
          </a:p>
        </p:txBody>
      </p:sp>
      <p:pic>
        <p:nvPicPr>
          <p:cNvPr id="4" name="Picture 3" descr="World mineral supply.gif"/>
          <p:cNvPicPr>
            <a:picLocks noChangeAspect="1"/>
          </p:cNvPicPr>
          <p:nvPr/>
        </p:nvPicPr>
        <p:blipFill>
          <a:blip r:embed="rId2" cstate="print"/>
          <a:stretch>
            <a:fillRect/>
          </a:stretch>
        </p:blipFill>
        <p:spPr>
          <a:xfrm>
            <a:off x="609600" y="990600"/>
            <a:ext cx="7627513" cy="492321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pic>
        <p:nvPicPr>
          <p:cNvPr id="2" name="Picture 1" descr="Mineral depletion chart.jpg"/>
          <p:cNvPicPr>
            <a:picLocks noChangeAspect="1"/>
          </p:cNvPicPr>
          <p:nvPr/>
        </p:nvPicPr>
        <p:blipFill>
          <a:blip r:embed="rId2" cstate="print"/>
          <a:stretch>
            <a:fillRect/>
          </a:stretch>
        </p:blipFill>
        <p:spPr>
          <a:xfrm>
            <a:off x="533400" y="1600200"/>
            <a:ext cx="7924800" cy="3946550"/>
          </a:xfrm>
          <a:prstGeom prst="rect">
            <a:avLst/>
          </a:prstGeom>
        </p:spPr>
      </p:pic>
      <p:sp>
        <p:nvSpPr>
          <p:cNvPr id="3" name="Rectangle 2"/>
          <p:cNvSpPr/>
          <p:nvPr/>
        </p:nvSpPr>
        <p:spPr>
          <a:xfrm>
            <a:off x="762000" y="1600200"/>
            <a:ext cx="7467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3400" y="5181600"/>
            <a:ext cx="7924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 y="381000"/>
            <a:ext cx="6400800" cy="584775"/>
          </a:xfrm>
          <a:prstGeom prst="rect">
            <a:avLst/>
          </a:prstGeom>
          <a:noFill/>
        </p:spPr>
        <p:txBody>
          <a:bodyPr wrap="square" rtlCol="0">
            <a:spAutoFit/>
          </a:bodyPr>
          <a:lstStyle/>
          <a:p>
            <a:r>
              <a:rPr lang="en-US" sz="3200" dirty="0" smtClean="0"/>
              <a:t>Depletion Time of Common Minerals</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528763" y="625475"/>
            <a:ext cx="7564437"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9pPr>
          </a:lstStyle>
          <a:p>
            <a:pPr>
              <a:lnSpc>
                <a:spcPct val="100000"/>
              </a:lnSpc>
              <a:buClrTx/>
              <a:buFontTx/>
              <a:buNone/>
            </a:pPr>
            <a:r>
              <a:rPr lang="en-US" altLang="en-US" sz="5400" i="1">
                <a:solidFill>
                  <a:srgbClr val="996633"/>
                </a:solidFill>
              </a:rPr>
              <a:t>History:</a:t>
            </a:r>
          </a:p>
        </p:txBody>
      </p:sp>
      <p:sp>
        <p:nvSpPr>
          <p:cNvPr id="5122" name="Text Box 2"/>
          <p:cNvSpPr txBox="1">
            <a:spLocks noChangeArrowheads="1"/>
          </p:cNvSpPr>
          <p:nvPr/>
        </p:nvSpPr>
        <p:spPr bwMode="auto">
          <a:xfrm>
            <a:off x="1600200" y="1890713"/>
            <a:ext cx="6450013" cy="852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1313" indent="-339725">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1pPr>
            <a:lvl2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2pPr>
            <a:lvl3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3pPr>
            <a:lvl4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4pPr>
            <a:lvl5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9pPr>
          </a:lstStyle>
          <a:p>
            <a:pPr>
              <a:lnSpc>
                <a:spcPct val="90000"/>
              </a:lnSpc>
              <a:spcBef>
                <a:spcPts val="1200"/>
              </a:spcBef>
              <a:buClrTx/>
              <a:buFontTx/>
              <a:buNone/>
            </a:pPr>
            <a:r>
              <a:rPr lang="en-US" altLang="en-US" sz="4800" b="1" i="1"/>
              <a:t>- </a:t>
            </a:r>
            <a:r>
              <a:rPr lang="en-US" altLang="en-US" sz="4000" b="1" i="1"/>
              <a:t>First fuel source was wood</a:t>
            </a:r>
          </a:p>
        </p:txBody>
      </p:sp>
      <p:sp>
        <p:nvSpPr>
          <p:cNvPr id="5123" name="Text Box 3"/>
          <p:cNvSpPr txBox="1">
            <a:spLocks noChangeArrowheads="1"/>
          </p:cNvSpPr>
          <p:nvPr/>
        </p:nvSpPr>
        <p:spPr bwMode="auto">
          <a:xfrm>
            <a:off x="1600200" y="2514600"/>
            <a:ext cx="7543800"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1313" indent="-339725">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1pPr>
            <a:lvl2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2pPr>
            <a:lvl3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3pPr>
            <a:lvl4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4pPr>
            <a:lvl5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9pPr>
          </a:lstStyle>
          <a:p>
            <a:pPr>
              <a:lnSpc>
                <a:spcPct val="90000"/>
              </a:lnSpc>
              <a:spcBef>
                <a:spcPts val="1200"/>
              </a:spcBef>
              <a:buClrTx/>
              <a:buFontTx/>
              <a:buNone/>
            </a:pPr>
            <a:r>
              <a:rPr lang="en-US" altLang="en-US" sz="4800" b="1" i="1"/>
              <a:t>- </a:t>
            </a:r>
            <a:r>
              <a:rPr lang="en-US" altLang="en-US" sz="3200" b="1" i="1"/>
              <a:t>Water wheel and windmills during  European Industrial Revolution </a:t>
            </a:r>
          </a:p>
        </p:txBody>
      </p:sp>
      <p:sp>
        <p:nvSpPr>
          <p:cNvPr id="5124" name="Text Box 4"/>
          <p:cNvSpPr txBox="1">
            <a:spLocks noChangeArrowheads="1"/>
          </p:cNvSpPr>
          <p:nvPr/>
        </p:nvSpPr>
        <p:spPr bwMode="auto">
          <a:xfrm>
            <a:off x="1600200" y="3511550"/>
            <a:ext cx="7543800" cy="162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1313" indent="-339725">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1pPr>
            <a:lvl2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2pPr>
            <a:lvl3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3pPr>
            <a:lvl4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4pPr>
            <a:lvl5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9pPr>
          </a:lstStyle>
          <a:p>
            <a:pPr>
              <a:lnSpc>
                <a:spcPct val="90000"/>
              </a:lnSpc>
              <a:spcBef>
                <a:spcPts val="1200"/>
              </a:spcBef>
              <a:buClrTx/>
              <a:buFontTx/>
              <a:buNone/>
            </a:pPr>
            <a:r>
              <a:rPr lang="en-US" altLang="en-US" sz="4800" b="1" i="1"/>
              <a:t>- </a:t>
            </a:r>
            <a:r>
              <a:rPr lang="en-US" altLang="en-US" sz="3200" b="1" i="1"/>
              <a:t>1850s Steam engines as important as waterwheel but horse/human power still used on farms</a:t>
            </a:r>
          </a:p>
        </p:txBody>
      </p:sp>
      <p:sp>
        <p:nvSpPr>
          <p:cNvPr id="5125" name="Text Box 5"/>
          <p:cNvSpPr txBox="1">
            <a:spLocks noChangeArrowheads="1"/>
          </p:cNvSpPr>
          <p:nvPr/>
        </p:nvSpPr>
        <p:spPr bwMode="auto">
          <a:xfrm>
            <a:off x="1600200" y="4983163"/>
            <a:ext cx="7543800"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1313" indent="-339725">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1pPr>
            <a:lvl2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2pPr>
            <a:lvl3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3pPr>
            <a:lvl4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4pPr>
            <a:lvl5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9pPr>
          </a:lstStyle>
          <a:p>
            <a:pPr>
              <a:lnSpc>
                <a:spcPct val="90000"/>
              </a:lnSpc>
              <a:spcBef>
                <a:spcPts val="1200"/>
              </a:spcBef>
              <a:buClrTx/>
              <a:buFontTx/>
              <a:buNone/>
            </a:pPr>
            <a:r>
              <a:rPr lang="en-US" altLang="en-US" sz="4800" b="1" i="1"/>
              <a:t>- </a:t>
            </a:r>
            <a:r>
              <a:rPr lang="en-US" altLang="en-US" sz="3200" b="1" i="1"/>
              <a:t>1900 Coal replaced wood as dominant fuel</a:t>
            </a:r>
          </a:p>
        </p:txBody>
      </p:sp>
    </p:spTree>
    <p:extLst>
      <p:ext uri="{BB962C8B-B14F-4D97-AF65-F5344CB8AC3E}">
        <p14:creationId xmlns:p14="http://schemas.microsoft.com/office/powerpoint/2010/main" val="188629287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fill="hold" nodeType="clickEffect">
                                  <p:stCondLst>
                                    <p:cond delay="0"/>
                                  </p:stCondLst>
                                  <p:childTnLst>
                                    <p:set>
                                      <p:cBhvr additive="repl">
                                        <p:cTn id="6" dur="1" fill="hold">
                                          <p:stCondLst>
                                            <p:cond delay="0"/>
                                          </p:stCondLst>
                                        </p:cTn>
                                        <p:tgtEl>
                                          <p:spTgt spid="5122"/>
                                        </p:tgtEl>
                                        <p:attrNameLst>
                                          <p:attrName>style.visibility</p:attrName>
                                        </p:attrNameLst>
                                      </p:cBhvr>
                                      <p:to>
                                        <p:strVal val="visible"/>
                                      </p:to>
                                    </p:set>
                                    <p:anim calcmode="lin" valueType="num">
                                      <p:cBhvr additive="repl">
                                        <p:cTn id="7" dur="1000" fill="hold"/>
                                        <p:tgtEl>
                                          <p:spTgt spid="5122"/>
                                        </p:tgtEl>
                                        <p:attrNameLst>
                                          <p:attrName>ppt_w</p:attrName>
                                        </p:attrNameLst>
                                      </p:cBhvr>
                                      <p:tavLst>
                                        <p:tav>
                                          <p:val>
                                            <p:fltVal val="0"/>
                                          </p:val>
                                        </p:tav>
                                        <p:tav>
                                          <p:val>
                                            <p:strVal val="#ppt_w"/>
                                          </p:val>
                                        </p:tav>
                                      </p:tavLst>
                                    </p:anim>
                                    <p:anim calcmode="lin" valueType="num">
                                      <p:cBhvr additive="repl">
                                        <p:cTn id="8" dur="1000" fill="hold"/>
                                        <p:tgtEl>
                                          <p:spTgt spid="5122"/>
                                        </p:tgtEl>
                                        <p:attrNameLst>
                                          <p:attrName>ppt_h</p:attrName>
                                        </p:attrNameLst>
                                      </p:cBhvr>
                                      <p:tavLst>
                                        <p:tav>
                                          <p:val>
                                            <p:fltVal val="0"/>
                                          </p:val>
                                        </p:tav>
                                        <p:tav>
                                          <p:val>
                                            <p:strVal val="#ppt_h"/>
                                          </p:val>
                                        </p:tav>
                                      </p:tavLst>
                                    </p:anim>
                                    <p:anim calcmode="lin" valueType="num">
                                      <p:cBhvr additive="repl">
                                        <p:cTn id="9" dur="1000" fill="hold"/>
                                        <p:tgtEl>
                                          <p:spTgt spid="5122"/>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51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1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fill="hold" nodeType="clickEffect">
                                  <p:stCondLst>
                                    <p:cond delay="0"/>
                                  </p:stCondLst>
                                  <p:childTnLst>
                                    <p:set>
                                      <p:cBhvr additive="repl">
                                        <p:cTn id="18" dur="2" fill="hold">
                                          <p:stCondLst>
                                            <p:cond delay="0"/>
                                          </p:stCondLst>
                                        </p:cTn>
                                        <p:tgtEl>
                                          <p:spTgt spid="5124"/>
                                        </p:tgtEl>
                                        <p:attrNameLst>
                                          <p:attrName>style.visibility</p:attrName>
                                        </p:attrNameLst>
                                      </p:cBhvr>
                                      <p:to>
                                        <p:strVal val="visible"/>
                                      </p:to>
                                    </p:set>
                                    <p:animEffect transition="in" filter="dissolve">
                                      <p:cBhvr additive="repl">
                                        <p:cTn id="19" dur="1000"/>
                                        <p:tgtEl>
                                          <p:spTgt spid="51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fill="hold" nodeType="clickEffect">
                                  <p:stCondLst>
                                    <p:cond delay="0"/>
                                  </p:stCondLst>
                                  <p:childTnLst>
                                    <p:set>
                                      <p:cBhvr additive="repl">
                                        <p:cTn id="23" dur="1" fill="hold">
                                          <p:stCondLst>
                                            <p:cond delay="0"/>
                                          </p:stCondLst>
                                        </p:cTn>
                                        <p:tgtEl>
                                          <p:spTgt spid="5125"/>
                                        </p:tgtEl>
                                        <p:attrNameLst>
                                          <p:attrName>style.visibility</p:attrName>
                                        </p:attrNameLst>
                                      </p:cBhvr>
                                      <p:to>
                                        <p:strVal val="visible"/>
                                      </p:to>
                                    </p:set>
                                    <p:animEffect transition="in" filter="wedge">
                                      <p:cBhvr additive="repl">
                                        <p:cTn id="24"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1528763" y="625475"/>
            <a:ext cx="7564437"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9pPr>
          </a:lstStyle>
          <a:p>
            <a:pPr>
              <a:lnSpc>
                <a:spcPct val="100000"/>
              </a:lnSpc>
              <a:buClrTx/>
              <a:buFontTx/>
              <a:buNone/>
            </a:pPr>
            <a:r>
              <a:rPr lang="en-US" altLang="en-US" sz="5400" i="1">
                <a:solidFill>
                  <a:srgbClr val="996633"/>
                </a:solidFill>
              </a:rPr>
              <a:t>History:</a:t>
            </a:r>
          </a:p>
        </p:txBody>
      </p:sp>
      <p:sp>
        <p:nvSpPr>
          <p:cNvPr id="6146" name="Text Box 2"/>
          <p:cNvSpPr txBox="1">
            <a:spLocks noChangeArrowheads="1"/>
          </p:cNvSpPr>
          <p:nvPr/>
        </p:nvSpPr>
        <p:spPr bwMode="auto">
          <a:xfrm>
            <a:off x="1600200" y="1890713"/>
            <a:ext cx="6450013" cy="124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1313" indent="-339725">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1pPr>
            <a:lvl2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2pPr>
            <a:lvl3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3pPr>
            <a:lvl4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4pPr>
            <a:lvl5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9pPr>
          </a:lstStyle>
          <a:p>
            <a:pPr>
              <a:lnSpc>
                <a:spcPct val="90000"/>
              </a:lnSpc>
              <a:spcBef>
                <a:spcPts val="1200"/>
              </a:spcBef>
              <a:buClrTx/>
              <a:buFontTx/>
              <a:buNone/>
            </a:pPr>
            <a:r>
              <a:rPr lang="en-US" altLang="en-US" sz="4800" b="1" i="1"/>
              <a:t>- </a:t>
            </a:r>
            <a:r>
              <a:rPr lang="en-US" altLang="en-US" sz="3600" b="1" i="1"/>
              <a:t>Early 1900s Tractors replace horses on farms</a:t>
            </a:r>
          </a:p>
        </p:txBody>
      </p:sp>
      <p:sp>
        <p:nvSpPr>
          <p:cNvPr id="6147" name="Text Box 3"/>
          <p:cNvSpPr txBox="1">
            <a:spLocks noChangeArrowheads="1"/>
          </p:cNvSpPr>
          <p:nvPr/>
        </p:nvSpPr>
        <p:spPr bwMode="auto">
          <a:xfrm>
            <a:off x="1600200" y="3429000"/>
            <a:ext cx="7543800" cy="124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1313" indent="-339725">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1pPr>
            <a:lvl2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2pPr>
            <a:lvl3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3pPr>
            <a:lvl4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4pPr>
            <a:lvl5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9pPr>
          </a:lstStyle>
          <a:p>
            <a:pPr>
              <a:lnSpc>
                <a:spcPct val="90000"/>
              </a:lnSpc>
              <a:spcBef>
                <a:spcPts val="1200"/>
              </a:spcBef>
              <a:buClrTx/>
              <a:buFontTx/>
              <a:buNone/>
            </a:pPr>
            <a:r>
              <a:rPr lang="en-US" altLang="en-US" sz="4800" b="1" i="1"/>
              <a:t>- </a:t>
            </a:r>
            <a:r>
              <a:rPr lang="en-US" altLang="en-US" sz="3600" b="1" i="1"/>
              <a:t>Fewer people needed to farm land, more people move into cities</a:t>
            </a:r>
          </a:p>
        </p:txBody>
      </p:sp>
      <p:sp>
        <p:nvSpPr>
          <p:cNvPr id="6148" name="Text Box 4"/>
          <p:cNvSpPr txBox="1">
            <a:spLocks noChangeArrowheads="1"/>
          </p:cNvSpPr>
          <p:nvPr/>
        </p:nvSpPr>
        <p:spPr bwMode="auto">
          <a:xfrm>
            <a:off x="1600200" y="5091113"/>
            <a:ext cx="7543800" cy="124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1313" indent="-339725">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1pPr>
            <a:lvl2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2pPr>
            <a:lvl3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3pPr>
            <a:lvl4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4pPr>
            <a:lvl5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9pPr>
          </a:lstStyle>
          <a:p>
            <a:pPr>
              <a:lnSpc>
                <a:spcPct val="90000"/>
              </a:lnSpc>
              <a:spcBef>
                <a:spcPts val="1200"/>
              </a:spcBef>
              <a:buClrTx/>
              <a:buFontTx/>
              <a:buNone/>
            </a:pPr>
            <a:r>
              <a:rPr lang="en-US" altLang="en-US" sz="4800" b="1" i="1"/>
              <a:t>- </a:t>
            </a:r>
            <a:r>
              <a:rPr lang="en-US" altLang="en-US" sz="3600" b="1" i="1"/>
              <a:t>Distance between work and home increases</a:t>
            </a:r>
          </a:p>
        </p:txBody>
      </p:sp>
    </p:spTree>
    <p:extLst>
      <p:ext uri="{BB962C8B-B14F-4D97-AF65-F5344CB8AC3E}">
        <p14:creationId xmlns:p14="http://schemas.microsoft.com/office/powerpoint/2010/main" val="43523818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fill="hold" nodeType="clickEffect">
                                  <p:stCondLst>
                                    <p:cond delay="0"/>
                                  </p:stCondLst>
                                  <p:childTnLst>
                                    <p:set>
                                      <p:cBhvr additive="repl">
                                        <p:cTn id="6" dur="1" fill="hold">
                                          <p:stCondLst>
                                            <p:cond delay="0"/>
                                          </p:stCondLst>
                                        </p:cTn>
                                        <p:tgtEl>
                                          <p:spTgt spid="6146"/>
                                        </p:tgtEl>
                                        <p:attrNameLst>
                                          <p:attrName>style.visibility</p:attrName>
                                        </p:attrNameLst>
                                      </p:cBhvr>
                                      <p:to>
                                        <p:strVal val="visible"/>
                                      </p:to>
                                    </p:set>
                                    <p:anim calcmode="lin" valueType="num">
                                      <p:cBhvr additive="repl">
                                        <p:cTn id="7" dur="1000" fill="hold"/>
                                        <p:tgtEl>
                                          <p:spTgt spid="6146"/>
                                        </p:tgtEl>
                                        <p:attrNameLst>
                                          <p:attrName>ppt_w</p:attrName>
                                        </p:attrNameLst>
                                      </p:cBhvr>
                                      <p:tavLst>
                                        <p:tav>
                                          <p:val>
                                            <p:fltVal val="0"/>
                                          </p:val>
                                        </p:tav>
                                        <p:tav>
                                          <p:val>
                                            <p:strVal val="#ppt_w"/>
                                          </p:val>
                                        </p:tav>
                                      </p:tavLst>
                                    </p:anim>
                                    <p:anim calcmode="lin" valueType="num">
                                      <p:cBhvr additive="repl">
                                        <p:cTn id="8" dur="1000" fill="hold"/>
                                        <p:tgtEl>
                                          <p:spTgt spid="6146"/>
                                        </p:tgtEl>
                                        <p:attrNameLst>
                                          <p:attrName>ppt_h</p:attrName>
                                        </p:attrNameLst>
                                      </p:cBhvr>
                                      <p:tavLst>
                                        <p:tav>
                                          <p:val>
                                            <p:fltVal val="0"/>
                                          </p:val>
                                        </p:tav>
                                        <p:tav>
                                          <p:val>
                                            <p:strVal val="#ppt_h"/>
                                          </p:val>
                                        </p:tav>
                                      </p:tavLst>
                                    </p:anim>
                                    <p:anim calcmode="lin" valueType="num">
                                      <p:cBhvr additive="repl">
                                        <p:cTn id="9" dur="1000" fill="hold"/>
                                        <p:tgtEl>
                                          <p:spTgt spid="6146"/>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61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fill="hold" nodeType="clickEffect">
                                  <p:stCondLst>
                                    <p:cond delay="0"/>
                                  </p:stCondLst>
                                  <p:childTnLst>
                                    <p:set>
                                      <p:cBhvr additive="repl">
                                        <p:cTn id="18" dur="2" fill="hold">
                                          <p:stCondLst>
                                            <p:cond delay="0"/>
                                          </p:stCondLst>
                                        </p:cTn>
                                        <p:tgtEl>
                                          <p:spTgt spid="6148"/>
                                        </p:tgtEl>
                                        <p:attrNameLst>
                                          <p:attrName>style.visibility</p:attrName>
                                        </p:attrNameLst>
                                      </p:cBhvr>
                                      <p:to>
                                        <p:strVal val="visible"/>
                                      </p:to>
                                    </p:set>
                                    <p:animEffect transition="in" filter="dissolve">
                                      <p:cBhvr additive="repl">
                                        <p:cTn id="19"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1528763" y="625475"/>
            <a:ext cx="7564437"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9pPr>
          </a:lstStyle>
          <a:p>
            <a:pPr>
              <a:lnSpc>
                <a:spcPct val="100000"/>
              </a:lnSpc>
              <a:buClrTx/>
              <a:buFontTx/>
              <a:buNone/>
            </a:pPr>
            <a:r>
              <a:rPr lang="en-US" altLang="en-US" sz="5400" i="1">
                <a:solidFill>
                  <a:srgbClr val="996633"/>
                </a:solidFill>
              </a:rPr>
              <a:t>History:</a:t>
            </a:r>
          </a:p>
        </p:txBody>
      </p:sp>
      <p:sp>
        <p:nvSpPr>
          <p:cNvPr id="7170" name="Text Box 2"/>
          <p:cNvSpPr txBox="1">
            <a:spLocks noChangeArrowheads="1"/>
          </p:cNvSpPr>
          <p:nvPr/>
        </p:nvSpPr>
        <p:spPr bwMode="auto">
          <a:xfrm>
            <a:off x="1600200" y="1890713"/>
            <a:ext cx="6450013" cy="162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1313" indent="-339725">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1pPr>
            <a:lvl2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2pPr>
            <a:lvl3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3pPr>
            <a:lvl4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4pPr>
            <a:lvl5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9pPr>
          </a:lstStyle>
          <a:p>
            <a:pPr>
              <a:lnSpc>
                <a:spcPct val="90000"/>
              </a:lnSpc>
              <a:spcBef>
                <a:spcPts val="1200"/>
              </a:spcBef>
              <a:buClrTx/>
              <a:buFontTx/>
              <a:buNone/>
            </a:pPr>
            <a:r>
              <a:rPr lang="en-US" altLang="en-US" sz="4800" b="1" i="1"/>
              <a:t>- </a:t>
            </a:r>
            <a:r>
              <a:rPr lang="en-US" altLang="en-US" sz="3200" b="1" i="1"/>
              <a:t>1952 Pres. Truman warned we would be dependent on Mid East oil by 1970s</a:t>
            </a:r>
          </a:p>
        </p:txBody>
      </p:sp>
      <p:sp>
        <p:nvSpPr>
          <p:cNvPr id="7171" name="Text Box 3"/>
          <p:cNvSpPr txBox="1">
            <a:spLocks noChangeArrowheads="1"/>
          </p:cNvSpPr>
          <p:nvPr/>
        </p:nvSpPr>
        <p:spPr bwMode="auto">
          <a:xfrm>
            <a:off x="1600200" y="3611563"/>
            <a:ext cx="7543800"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1313" indent="-339725">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1pPr>
            <a:lvl2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2pPr>
            <a:lvl3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3pPr>
            <a:lvl4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4pPr>
            <a:lvl5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9pPr>
          </a:lstStyle>
          <a:p>
            <a:pPr>
              <a:lnSpc>
                <a:spcPct val="90000"/>
              </a:lnSpc>
              <a:spcBef>
                <a:spcPts val="1200"/>
              </a:spcBef>
              <a:buClrTx/>
              <a:buFontTx/>
              <a:buNone/>
            </a:pPr>
            <a:r>
              <a:rPr lang="en-US" altLang="en-US" sz="4800" b="1" i="1"/>
              <a:t>- </a:t>
            </a:r>
            <a:r>
              <a:rPr lang="en-US" altLang="en-US" sz="3200" b="1" i="1"/>
              <a:t>1970 U.S. had 6% population but used 1/3 total energy – most was import oil</a:t>
            </a:r>
          </a:p>
        </p:txBody>
      </p:sp>
      <p:sp>
        <p:nvSpPr>
          <p:cNvPr id="7172" name="Text Box 4"/>
          <p:cNvSpPr txBox="1">
            <a:spLocks noChangeArrowheads="1"/>
          </p:cNvSpPr>
          <p:nvPr/>
        </p:nvSpPr>
        <p:spPr bwMode="auto">
          <a:xfrm>
            <a:off x="1600200" y="4983163"/>
            <a:ext cx="7543800"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1313" indent="-339725">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1pPr>
            <a:lvl2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2pPr>
            <a:lvl3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3pPr>
            <a:lvl4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4pPr>
            <a:lvl5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Times New Roman" pitchFamily="16" charset="0"/>
              </a:defRPr>
            </a:lvl9pPr>
          </a:lstStyle>
          <a:p>
            <a:pPr>
              <a:lnSpc>
                <a:spcPct val="90000"/>
              </a:lnSpc>
              <a:spcBef>
                <a:spcPts val="1200"/>
              </a:spcBef>
              <a:buClrTx/>
              <a:buFontTx/>
              <a:buNone/>
            </a:pPr>
            <a:r>
              <a:rPr lang="en-US" altLang="en-US" sz="4800" b="1" i="1"/>
              <a:t>- </a:t>
            </a:r>
            <a:r>
              <a:rPr lang="en-US" altLang="en-US" sz="3200" b="1" i="1"/>
              <a:t>1990 U.S. Had 5% population and used 1/4 total energy</a:t>
            </a:r>
          </a:p>
        </p:txBody>
      </p:sp>
    </p:spTree>
    <p:extLst>
      <p:ext uri="{BB962C8B-B14F-4D97-AF65-F5344CB8AC3E}">
        <p14:creationId xmlns:p14="http://schemas.microsoft.com/office/powerpoint/2010/main" val="21073263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fill="hold" nodeType="clickEffect">
                                  <p:stCondLst>
                                    <p:cond delay="0"/>
                                  </p:stCondLst>
                                  <p:childTnLst>
                                    <p:set>
                                      <p:cBhvr additive="repl">
                                        <p:cTn id="6" dur="1" fill="hold">
                                          <p:stCondLst>
                                            <p:cond delay="0"/>
                                          </p:stCondLst>
                                        </p:cTn>
                                        <p:tgtEl>
                                          <p:spTgt spid="7170"/>
                                        </p:tgtEl>
                                        <p:attrNameLst>
                                          <p:attrName>style.visibility</p:attrName>
                                        </p:attrNameLst>
                                      </p:cBhvr>
                                      <p:to>
                                        <p:strVal val="visible"/>
                                      </p:to>
                                    </p:set>
                                    <p:anim calcmode="lin" valueType="num">
                                      <p:cBhvr additive="repl">
                                        <p:cTn id="7" dur="1000" fill="hold"/>
                                        <p:tgtEl>
                                          <p:spTgt spid="7170"/>
                                        </p:tgtEl>
                                        <p:attrNameLst>
                                          <p:attrName>ppt_w</p:attrName>
                                        </p:attrNameLst>
                                      </p:cBhvr>
                                      <p:tavLst>
                                        <p:tav>
                                          <p:val>
                                            <p:fltVal val="0"/>
                                          </p:val>
                                        </p:tav>
                                        <p:tav>
                                          <p:val>
                                            <p:strVal val="#ppt_w"/>
                                          </p:val>
                                        </p:tav>
                                      </p:tavLst>
                                    </p:anim>
                                    <p:anim calcmode="lin" valueType="num">
                                      <p:cBhvr additive="repl">
                                        <p:cTn id="8" dur="1000" fill="hold"/>
                                        <p:tgtEl>
                                          <p:spTgt spid="7170"/>
                                        </p:tgtEl>
                                        <p:attrNameLst>
                                          <p:attrName>ppt_h</p:attrName>
                                        </p:attrNameLst>
                                      </p:cBhvr>
                                      <p:tavLst>
                                        <p:tav>
                                          <p:val>
                                            <p:fltVal val="0"/>
                                          </p:val>
                                        </p:tav>
                                        <p:tav>
                                          <p:val>
                                            <p:strVal val="#ppt_h"/>
                                          </p:val>
                                        </p:tav>
                                      </p:tavLst>
                                    </p:anim>
                                    <p:anim calcmode="lin" valueType="num">
                                      <p:cBhvr additive="repl">
                                        <p:cTn id="9" dur="1000" fill="hold"/>
                                        <p:tgtEl>
                                          <p:spTgt spid="7170"/>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71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71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fill="hold" nodeType="clickEffect">
                                  <p:stCondLst>
                                    <p:cond delay="0"/>
                                  </p:stCondLst>
                                  <p:childTnLst>
                                    <p:set>
                                      <p:cBhvr additive="repl">
                                        <p:cTn id="18" dur="2" fill="hold">
                                          <p:stCondLst>
                                            <p:cond delay="0"/>
                                          </p:stCondLst>
                                        </p:cTn>
                                        <p:tgtEl>
                                          <p:spTgt spid="7172"/>
                                        </p:tgtEl>
                                        <p:attrNameLst>
                                          <p:attrName>style.visibility</p:attrName>
                                        </p:attrNameLst>
                                      </p:cBhvr>
                                      <p:to>
                                        <p:strVal val="visible"/>
                                      </p:to>
                                    </p:set>
                                    <p:animEffect transition="in" filter="dissolve">
                                      <p:cBhvr additive="repl">
                                        <p:cTn id="19"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4" name="Text Box 2"/>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5" name="Rectangle 3"/>
          <p:cNvSpPr>
            <a:spLocks noChangeArrowheads="1"/>
          </p:cNvSpPr>
          <p:nvPr/>
        </p:nvSpPr>
        <p:spPr bwMode="auto">
          <a:xfrm>
            <a:off x="5080000" y="1516063"/>
            <a:ext cx="4064000" cy="45735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6" name="Text Box 4"/>
          <p:cNvSpPr txBox="1">
            <a:spLocks noChangeArrowheads="1"/>
          </p:cNvSpPr>
          <p:nvPr/>
        </p:nvSpPr>
        <p:spPr bwMode="auto">
          <a:xfrm>
            <a:off x="1528763" y="304800"/>
            <a:ext cx="7562850"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9pPr>
          </a:lstStyle>
          <a:p>
            <a:pPr>
              <a:buClrTx/>
              <a:buFontTx/>
              <a:buNone/>
            </a:pPr>
            <a:r>
              <a:rPr lang="en-US" altLang="en-US" sz="4400">
                <a:solidFill>
                  <a:srgbClr val="996633"/>
                </a:solidFill>
                <a:effectLst>
                  <a:outerShdw blurRad="38100" dist="38100" dir="2700000" algn="tl">
                    <a:srgbClr val="C0C0C0"/>
                  </a:outerShdw>
                </a:effectLst>
              </a:rPr>
              <a:t>Evaluating Energy Resources</a:t>
            </a:r>
          </a:p>
        </p:txBody>
      </p:sp>
      <p:sp>
        <p:nvSpPr>
          <p:cNvPr id="8197" name="Line 5"/>
          <p:cNvSpPr>
            <a:spLocks noChangeShapeType="1"/>
          </p:cNvSpPr>
          <p:nvPr/>
        </p:nvSpPr>
        <p:spPr bwMode="auto">
          <a:xfrm>
            <a:off x="0" y="1143000"/>
            <a:ext cx="9144000" cy="1588"/>
          </a:xfrm>
          <a:prstGeom prst="line">
            <a:avLst/>
          </a:prstGeom>
          <a:noFill/>
          <a:ln w="38160">
            <a:solidFill>
              <a:srgbClr val="FFFFFF"/>
            </a:solidFill>
            <a:miter lim="800000"/>
            <a:headEnd/>
            <a:tailEnd/>
          </a:ln>
          <a:effectLst>
            <a:outerShdw dist="38184" dir="2700000" algn="ctr" rotWithShape="0">
              <a:srgbClr val="000000">
                <a:alpha val="75014"/>
              </a:srgbClr>
            </a:outerShdw>
          </a:effectLst>
          <a:extLst>
            <a:ext uri="{909E8E84-426E-40DD-AFC4-6F175D3DCCD1}">
              <a14:hiddenFill xmlns:a14="http://schemas.microsoft.com/office/drawing/2010/main">
                <a:noFill/>
              </a14:hiddenFill>
            </a:ext>
          </a:extLst>
        </p:spPr>
        <p:txBody>
          <a:bodyPr/>
          <a:lstStyle/>
          <a:p>
            <a:endParaRPr lang="en-US"/>
          </a:p>
        </p:txBody>
      </p:sp>
      <p:sp>
        <p:nvSpPr>
          <p:cNvPr id="8198" name="Text Box 6"/>
          <p:cNvSpPr txBox="1">
            <a:spLocks noChangeArrowheads="1"/>
          </p:cNvSpPr>
          <p:nvPr/>
        </p:nvSpPr>
        <p:spPr bwMode="auto">
          <a:xfrm>
            <a:off x="98425" y="1550988"/>
            <a:ext cx="419735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447675" indent="-447675">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1pPr>
            <a:lvl2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2pPr>
            <a:lvl3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3pPr>
            <a:lvl4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4pPr>
            <a:lvl5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9pPr>
          </a:lstStyle>
          <a:p>
            <a:pPr eaLnBrk="0" hangingPunct="0">
              <a:lnSpc>
                <a:spcPct val="100000"/>
              </a:lnSpc>
              <a:buClr>
                <a:srgbClr val="EAEAEA"/>
              </a:buClr>
              <a:buFont typeface="Wingdings" charset="2"/>
              <a:buChar char=""/>
            </a:pPr>
            <a:r>
              <a:rPr lang="en-US" altLang="en-US" sz="3600" b="1">
                <a:effectLst>
                  <a:outerShdw blurRad="38100" dist="38100" dir="2700000" algn="tl">
                    <a:srgbClr val="C0C0C0"/>
                  </a:outerShdw>
                </a:effectLst>
              </a:rPr>
              <a:t>Renewable energy</a:t>
            </a:r>
          </a:p>
        </p:txBody>
      </p:sp>
      <p:sp>
        <p:nvSpPr>
          <p:cNvPr id="8199" name="Text Box 7"/>
          <p:cNvSpPr txBox="1">
            <a:spLocks noChangeArrowheads="1"/>
          </p:cNvSpPr>
          <p:nvPr/>
        </p:nvSpPr>
        <p:spPr bwMode="auto">
          <a:xfrm>
            <a:off x="98425" y="2413000"/>
            <a:ext cx="503555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447675" indent="-447675">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1pPr>
            <a:lvl2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2pPr>
            <a:lvl3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3pPr>
            <a:lvl4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4pPr>
            <a:lvl5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9pPr>
          </a:lstStyle>
          <a:p>
            <a:pPr eaLnBrk="0" hangingPunct="0">
              <a:lnSpc>
                <a:spcPct val="100000"/>
              </a:lnSpc>
              <a:buClr>
                <a:srgbClr val="EAEAEA"/>
              </a:buClr>
              <a:buFont typeface="Wingdings" charset="2"/>
              <a:buChar char=""/>
            </a:pPr>
            <a:r>
              <a:rPr lang="en-US" altLang="en-US" sz="3600" b="1">
                <a:effectLst>
                  <a:outerShdw blurRad="38100" dist="38100" dir="2700000" algn="tl">
                    <a:srgbClr val="C0C0C0"/>
                  </a:outerShdw>
                </a:effectLst>
              </a:rPr>
              <a:t>Non-renewable energy</a:t>
            </a:r>
          </a:p>
        </p:txBody>
      </p:sp>
      <p:sp>
        <p:nvSpPr>
          <p:cNvPr id="8200" name="Text Box 8"/>
          <p:cNvSpPr txBox="1">
            <a:spLocks noChangeArrowheads="1"/>
          </p:cNvSpPr>
          <p:nvPr/>
        </p:nvSpPr>
        <p:spPr bwMode="auto">
          <a:xfrm>
            <a:off x="100013" y="3275013"/>
            <a:ext cx="4271962"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447675" indent="-447675">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1pPr>
            <a:lvl2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2pPr>
            <a:lvl3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3pPr>
            <a:lvl4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4pPr>
            <a:lvl5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9pPr>
          </a:lstStyle>
          <a:p>
            <a:pPr eaLnBrk="0" hangingPunct="0">
              <a:lnSpc>
                <a:spcPct val="100000"/>
              </a:lnSpc>
              <a:buClr>
                <a:srgbClr val="EAEAEA"/>
              </a:buClr>
              <a:buFont typeface="Wingdings" charset="2"/>
              <a:buChar char=""/>
            </a:pPr>
            <a:r>
              <a:rPr lang="en-US" altLang="en-US" sz="3600" b="1">
                <a:effectLst>
                  <a:outerShdw blurRad="38100" dist="38100" dir="2700000" algn="tl">
                    <a:srgbClr val="C0C0C0"/>
                  </a:outerShdw>
                </a:effectLst>
              </a:rPr>
              <a:t>Future availability</a:t>
            </a:r>
          </a:p>
        </p:txBody>
      </p:sp>
      <p:sp>
        <p:nvSpPr>
          <p:cNvPr id="8201" name="Text Box 9"/>
          <p:cNvSpPr txBox="1">
            <a:spLocks noChangeArrowheads="1"/>
          </p:cNvSpPr>
          <p:nvPr/>
        </p:nvSpPr>
        <p:spPr bwMode="auto">
          <a:xfrm>
            <a:off x="98425" y="4137025"/>
            <a:ext cx="3802063"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447675" indent="-447675">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1pPr>
            <a:lvl2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2pPr>
            <a:lvl3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3pPr>
            <a:lvl4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4pPr>
            <a:lvl5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9pPr>
          </a:lstStyle>
          <a:p>
            <a:pPr eaLnBrk="0" hangingPunct="0">
              <a:lnSpc>
                <a:spcPct val="100000"/>
              </a:lnSpc>
              <a:buClr>
                <a:srgbClr val="EAEAEA"/>
              </a:buClr>
              <a:buFont typeface="Wingdings" charset="2"/>
              <a:buChar char=""/>
            </a:pPr>
            <a:r>
              <a:rPr lang="en-US" altLang="en-US" sz="3600" b="1">
                <a:effectLst>
                  <a:outerShdw blurRad="38100" dist="38100" dir="2700000" algn="tl">
                    <a:srgbClr val="C0C0C0"/>
                  </a:outerShdw>
                </a:effectLst>
              </a:rPr>
              <a:t>Net energy yield</a:t>
            </a:r>
          </a:p>
        </p:txBody>
      </p:sp>
      <p:sp>
        <p:nvSpPr>
          <p:cNvPr id="8202" name="Text Box 10"/>
          <p:cNvSpPr txBox="1">
            <a:spLocks noChangeArrowheads="1"/>
          </p:cNvSpPr>
          <p:nvPr/>
        </p:nvSpPr>
        <p:spPr bwMode="auto">
          <a:xfrm>
            <a:off x="98425" y="4999038"/>
            <a:ext cx="1519238"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447675" indent="-447675">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1pPr>
            <a:lvl2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2pPr>
            <a:lvl3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3pPr>
            <a:lvl4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4pPr>
            <a:lvl5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9pPr>
          </a:lstStyle>
          <a:p>
            <a:pPr eaLnBrk="0" hangingPunct="0">
              <a:lnSpc>
                <a:spcPct val="100000"/>
              </a:lnSpc>
              <a:buClr>
                <a:srgbClr val="EAEAEA"/>
              </a:buClr>
              <a:buFont typeface="Wingdings" charset="2"/>
              <a:buChar char=""/>
            </a:pPr>
            <a:r>
              <a:rPr lang="en-US" altLang="en-US" sz="3600" b="1">
                <a:effectLst>
                  <a:outerShdw blurRad="38100" dist="38100" dir="2700000" algn="tl">
                    <a:srgbClr val="C0C0C0"/>
                  </a:outerShdw>
                </a:effectLst>
              </a:rPr>
              <a:t>Cost</a:t>
            </a:r>
          </a:p>
        </p:txBody>
      </p:sp>
      <p:sp>
        <p:nvSpPr>
          <p:cNvPr id="8203" name="Text Box 11"/>
          <p:cNvSpPr txBox="1">
            <a:spLocks noChangeArrowheads="1"/>
          </p:cNvSpPr>
          <p:nvPr/>
        </p:nvSpPr>
        <p:spPr bwMode="auto">
          <a:xfrm>
            <a:off x="98425" y="5861050"/>
            <a:ext cx="493395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447675" indent="-447675">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1pPr>
            <a:lvl2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2pPr>
            <a:lvl3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3pPr>
            <a:lvl4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4pPr>
            <a:lvl5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sz="2400">
                <a:solidFill>
                  <a:srgbClr val="000000"/>
                </a:solidFill>
                <a:latin typeface="Times New Roman" pitchFamily="16" charset="0"/>
              </a:defRPr>
            </a:lvl9pPr>
          </a:lstStyle>
          <a:p>
            <a:pPr eaLnBrk="0" hangingPunct="0">
              <a:lnSpc>
                <a:spcPct val="100000"/>
              </a:lnSpc>
              <a:buClr>
                <a:srgbClr val="EAEAEA"/>
              </a:buClr>
              <a:buFont typeface="Wingdings" charset="2"/>
              <a:buChar char=""/>
            </a:pPr>
            <a:r>
              <a:rPr lang="en-US" altLang="en-US" sz="3600" b="1">
                <a:effectLst>
                  <a:outerShdw blurRad="38100" dist="38100" dir="2700000" algn="tl">
                    <a:srgbClr val="C0C0C0"/>
                  </a:outerShdw>
                </a:effectLst>
              </a:rPr>
              <a:t>Environmental effects</a:t>
            </a:r>
          </a:p>
        </p:txBody>
      </p:sp>
      <p:pic>
        <p:nvPicPr>
          <p:cNvPr id="820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513" y="2039938"/>
            <a:ext cx="3743325" cy="3743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5" name="Text Box 13"/>
          <p:cNvSpPr txBox="1">
            <a:spLocks noChangeArrowheads="1"/>
          </p:cNvSpPr>
          <p:nvPr/>
        </p:nvSpPr>
        <p:spPr bwMode="auto">
          <a:xfrm>
            <a:off x="6646863" y="5786438"/>
            <a:ext cx="7556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9pPr>
          </a:lstStyle>
          <a:p>
            <a:pPr algn="ctr" eaLnBrk="0" hangingPunct="0">
              <a:lnSpc>
                <a:spcPct val="100000"/>
              </a:lnSpc>
              <a:buClrTx/>
              <a:buFontTx/>
              <a:buNone/>
            </a:pPr>
            <a:r>
              <a:rPr lang="en-US" altLang="en-US" sz="1600" b="1">
                <a:latin typeface="Arial" charset="0"/>
              </a:rPr>
              <a:t>World</a:t>
            </a:r>
          </a:p>
        </p:txBody>
      </p:sp>
      <p:sp>
        <p:nvSpPr>
          <p:cNvPr id="8206" name="Text Box 14"/>
          <p:cNvSpPr txBox="1">
            <a:spLocks noChangeArrowheads="1"/>
          </p:cNvSpPr>
          <p:nvPr/>
        </p:nvSpPr>
        <p:spPr bwMode="auto">
          <a:xfrm>
            <a:off x="6140450" y="2911475"/>
            <a:ext cx="83502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9pPr>
          </a:lstStyle>
          <a:p>
            <a:pPr algn="ctr" eaLnBrk="0" hangingPunct="0">
              <a:lnSpc>
                <a:spcPct val="100000"/>
              </a:lnSpc>
              <a:buClrTx/>
              <a:buFontTx/>
              <a:buNone/>
            </a:pPr>
            <a:r>
              <a:rPr lang="en-US" altLang="en-US" sz="1600">
                <a:latin typeface="Arial" charset="0"/>
              </a:rPr>
              <a:t>Natural</a:t>
            </a:r>
          </a:p>
          <a:p>
            <a:pPr algn="ctr" eaLnBrk="0" hangingPunct="0">
              <a:lnSpc>
                <a:spcPct val="100000"/>
              </a:lnSpc>
              <a:buClrTx/>
              <a:buFontTx/>
              <a:buNone/>
            </a:pPr>
            <a:r>
              <a:rPr lang="en-US" altLang="en-US" sz="1600">
                <a:latin typeface="Arial" charset="0"/>
              </a:rPr>
              <a:t>Gas</a:t>
            </a:r>
          </a:p>
          <a:p>
            <a:pPr algn="ctr" eaLnBrk="0" hangingPunct="0">
              <a:lnSpc>
                <a:spcPct val="100000"/>
              </a:lnSpc>
              <a:buClrTx/>
              <a:buFontTx/>
              <a:buNone/>
            </a:pPr>
            <a:r>
              <a:rPr lang="en-US" altLang="en-US" sz="1600">
                <a:latin typeface="Arial" charset="0"/>
              </a:rPr>
              <a:t>23%</a:t>
            </a:r>
          </a:p>
        </p:txBody>
      </p:sp>
      <p:sp>
        <p:nvSpPr>
          <p:cNvPr id="8207" name="Text Box 15"/>
          <p:cNvSpPr txBox="1">
            <a:spLocks noChangeArrowheads="1"/>
          </p:cNvSpPr>
          <p:nvPr/>
        </p:nvSpPr>
        <p:spPr bwMode="auto">
          <a:xfrm>
            <a:off x="5918200" y="4051300"/>
            <a:ext cx="5984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9pPr>
          </a:lstStyle>
          <a:p>
            <a:pPr algn="ctr" eaLnBrk="0" hangingPunct="0">
              <a:lnSpc>
                <a:spcPct val="100000"/>
              </a:lnSpc>
              <a:buClrTx/>
              <a:buFontTx/>
              <a:buNone/>
            </a:pPr>
            <a:r>
              <a:rPr lang="en-US" altLang="en-US" sz="1600">
                <a:latin typeface="Arial" charset="0"/>
              </a:rPr>
              <a:t>Coal</a:t>
            </a:r>
          </a:p>
          <a:p>
            <a:pPr algn="ctr" eaLnBrk="0" hangingPunct="0">
              <a:lnSpc>
                <a:spcPct val="100000"/>
              </a:lnSpc>
              <a:buClrTx/>
              <a:buFontTx/>
              <a:buNone/>
            </a:pPr>
            <a:r>
              <a:rPr lang="en-US" altLang="en-US" sz="1600">
                <a:latin typeface="Arial" charset="0"/>
              </a:rPr>
              <a:t>22%</a:t>
            </a:r>
          </a:p>
        </p:txBody>
      </p:sp>
      <p:sp>
        <p:nvSpPr>
          <p:cNvPr id="8208" name="Text Box 16"/>
          <p:cNvSpPr txBox="1">
            <a:spLocks noChangeArrowheads="1"/>
          </p:cNvSpPr>
          <p:nvPr/>
        </p:nvSpPr>
        <p:spPr bwMode="auto">
          <a:xfrm>
            <a:off x="7488238" y="3498850"/>
            <a:ext cx="96043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9pPr>
          </a:lstStyle>
          <a:p>
            <a:pPr algn="ctr" eaLnBrk="0" hangingPunct="0">
              <a:lnSpc>
                <a:spcPct val="100000"/>
              </a:lnSpc>
              <a:buClrTx/>
              <a:buFontTx/>
              <a:buNone/>
            </a:pPr>
            <a:r>
              <a:rPr lang="en-US" altLang="en-US" sz="1600">
                <a:latin typeface="Arial" charset="0"/>
              </a:rPr>
              <a:t>Biomass</a:t>
            </a:r>
          </a:p>
          <a:p>
            <a:pPr algn="ctr" eaLnBrk="0" hangingPunct="0">
              <a:lnSpc>
                <a:spcPct val="100000"/>
              </a:lnSpc>
              <a:buClrTx/>
              <a:buFontTx/>
              <a:buNone/>
            </a:pPr>
            <a:r>
              <a:rPr lang="en-US" altLang="en-US" sz="1600">
                <a:latin typeface="Arial" charset="0"/>
              </a:rPr>
              <a:t>12%</a:t>
            </a:r>
          </a:p>
        </p:txBody>
      </p:sp>
      <p:sp>
        <p:nvSpPr>
          <p:cNvPr id="8209" name="Text Box 17"/>
          <p:cNvSpPr txBox="1">
            <a:spLocks noChangeArrowheads="1"/>
          </p:cNvSpPr>
          <p:nvPr/>
        </p:nvSpPr>
        <p:spPr bwMode="auto">
          <a:xfrm>
            <a:off x="7081838" y="4468813"/>
            <a:ext cx="5857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9pPr>
          </a:lstStyle>
          <a:p>
            <a:pPr algn="ctr" eaLnBrk="0" hangingPunct="0">
              <a:lnSpc>
                <a:spcPct val="100000"/>
              </a:lnSpc>
              <a:buClrTx/>
              <a:buFontTx/>
              <a:buNone/>
            </a:pPr>
            <a:r>
              <a:rPr lang="en-US" altLang="en-US" sz="1600">
                <a:latin typeface="Arial" charset="0"/>
              </a:rPr>
              <a:t>Oil</a:t>
            </a:r>
          </a:p>
          <a:p>
            <a:pPr algn="ctr" eaLnBrk="0" hangingPunct="0">
              <a:lnSpc>
                <a:spcPct val="100000"/>
              </a:lnSpc>
              <a:buClrTx/>
              <a:buFontTx/>
              <a:buNone/>
            </a:pPr>
            <a:r>
              <a:rPr lang="en-US" altLang="en-US" sz="1600">
                <a:latin typeface="Arial" charset="0"/>
              </a:rPr>
              <a:t>30%</a:t>
            </a:r>
          </a:p>
        </p:txBody>
      </p:sp>
      <p:sp>
        <p:nvSpPr>
          <p:cNvPr id="8210" name="Text Box 18"/>
          <p:cNvSpPr txBox="1">
            <a:spLocks noChangeArrowheads="1"/>
          </p:cNvSpPr>
          <p:nvPr/>
        </p:nvSpPr>
        <p:spPr bwMode="auto">
          <a:xfrm>
            <a:off x="6735763" y="1524000"/>
            <a:ext cx="141446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9pPr>
          </a:lstStyle>
          <a:p>
            <a:pPr algn="ctr" eaLnBrk="0" hangingPunct="0">
              <a:lnSpc>
                <a:spcPct val="100000"/>
              </a:lnSpc>
              <a:buClrTx/>
              <a:buFontTx/>
              <a:buNone/>
            </a:pPr>
            <a:r>
              <a:rPr lang="en-US" altLang="en-US" sz="1400" b="1">
                <a:latin typeface="Arial" charset="0"/>
              </a:rPr>
              <a:t>Nuclear power</a:t>
            </a:r>
          </a:p>
          <a:p>
            <a:pPr algn="ctr" eaLnBrk="0" hangingPunct="0">
              <a:lnSpc>
                <a:spcPct val="100000"/>
              </a:lnSpc>
              <a:buClrTx/>
              <a:buFontTx/>
              <a:buNone/>
            </a:pPr>
            <a:r>
              <a:rPr lang="en-US" altLang="en-US" sz="1400" b="1">
                <a:latin typeface="Arial" charset="0"/>
              </a:rPr>
              <a:t>6%</a:t>
            </a:r>
          </a:p>
        </p:txBody>
      </p:sp>
      <p:sp>
        <p:nvSpPr>
          <p:cNvPr id="8211" name="Line 19"/>
          <p:cNvSpPr>
            <a:spLocks noChangeShapeType="1"/>
          </p:cNvSpPr>
          <p:nvPr/>
        </p:nvSpPr>
        <p:spPr bwMode="auto">
          <a:xfrm>
            <a:off x="7454900" y="2095500"/>
            <a:ext cx="1588" cy="674688"/>
          </a:xfrm>
          <a:prstGeom prst="line">
            <a:avLst/>
          </a:prstGeom>
          <a:noFill/>
          <a:ln w="255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2" name="Text Box 20"/>
          <p:cNvSpPr txBox="1">
            <a:spLocks noChangeArrowheads="1"/>
          </p:cNvSpPr>
          <p:nvPr/>
        </p:nvSpPr>
        <p:spPr bwMode="auto">
          <a:xfrm>
            <a:off x="7875588" y="1987550"/>
            <a:ext cx="1266825"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5pPr>
            <a:lvl6pPr marL="25146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6pPr>
            <a:lvl7pPr marL="29718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7pPr>
            <a:lvl8pPr marL="34290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8pPr>
            <a:lvl9pPr marL="3886200" indent="-228600" defTabSz="457200" fontAlgn="base">
              <a:lnSpc>
                <a:spcPct val="95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defRPr>
            </a:lvl9pPr>
          </a:lstStyle>
          <a:p>
            <a:pPr algn="ctr" eaLnBrk="0" hangingPunct="0">
              <a:lnSpc>
                <a:spcPct val="100000"/>
              </a:lnSpc>
              <a:buClrTx/>
              <a:buFontTx/>
              <a:buNone/>
            </a:pPr>
            <a:r>
              <a:rPr lang="en-US" altLang="en-US" sz="1400" b="1">
                <a:latin typeface="Arial" charset="0"/>
              </a:rPr>
              <a:t>Hydropower,</a:t>
            </a:r>
          </a:p>
          <a:p>
            <a:pPr algn="ctr" eaLnBrk="0" hangingPunct="0">
              <a:lnSpc>
                <a:spcPct val="100000"/>
              </a:lnSpc>
              <a:buClrTx/>
              <a:buFontTx/>
              <a:buNone/>
            </a:pPr>
            <a:r>
              <a:rPr lang="en-US" altLang="en-US" sz="1400" b="1">
                <a:latin typeface="Arial" charset="0"/>
              </a:rPr>
              <a:t>geothermal,</a:t>
            </a:r>
          </a:p>
          <a:p>
            <a:pPr algn="ctr" eaLnBrk="0" hangingPunct="0">
              <a:lnSpc>
                <a:spcPct val="100000"/>
              </a:lnSpc>
              <a:buClrTx/>
              <a:buFontTx/>
              <a:buNone/>
            </a:pPr>
            <a:r>
              <a:rPr lang="en-US" altLang="en-US" sz="1400" b="1">
                <a:latin typeface="Arial" charset="0"/>
              </a:rPr>
              <a:t>Solar, wind</a:t>
            </a:r>
          </a:p>
          <a:p>
            <a:pPr algn="ctr" eaLnBrk="0" hangingPunct="0">
              <a:lnSpc>
                <a:spcPct val="100000"/>
              </a:lnSpc>
              <a:buClrTx/>
              <a:buFontTx/>
              <a:buNone/>
            </a:pPr>
            <a:r>
              <a:rPr lang="en-US" altLang="en-US" sz="1400" b="1">
                <a:latin typeface="Arial" charset="0"/>
              </a:rPr>
              <a:t>7%</a:t>
            </a:r>
          </a:p>
        </p:txBody>
      </p:sp>
      <p:sp>
        <p:nvSpPr>
          <p:cNvPr id="8213" name="Line 21"/>
          <p:cNvSpPr>
            <a:spLocks noChangeShapeType="1"/>
          </p:cNvSpPr>
          <p:nvPr/>
        </p:nvSpPr>
        <p:spPr bwMode="auto">
          <a:xfrm>
            <a:off x="7951788" y="2293938"/>
            <a:ext cx="1587" cy="858837"/>
          </a:xfrm>
          <a:prstGeom prst="line">
            <a:avLst/>
          </a:prstGeom>
          <a:noFill/>
          <a:ln w="255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xmlns:p14="http://schemas.microsoft.com/office/powerpoint/2010/main" val="24278380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afterEffect">
                                  <p:stCondLst>
                                    <p:cond delay="0"/>
                                  </p:stCondLst>
                                  <p:childTnLst>
                                    <p:set>
                                      <p:cBhvr additive="repl">
                                        <p:cTn id="6" dur="1" fill="hold">
                                          <p:stCondLst>
                                            <p:cond delay="0"/>
                                          </p:stCondLst>
                                        </p:cTn>
                                        <p:tgtEl>
                                          <p:spTgt spid="8198"/>
                                        </p:tgtEl>
                                        <p:attrNameLst>
                                          <p:attrName>style.visibility</p:attrName>
                                        </p:attrNameLst>
                                      </p:cBhvr>
                                      <p:to>
                                        <p:strVal val="visible"/>
                                      </p:to>
                                    </p:set>
                                    <p:animEffect transition="in" filter="slide(fromBottom)">
                                      <p:cBhvr additive="repl">
                                        <p:cTn id="7" dur="500"/>
                                        <p:tgtEl>
                                          <p:spTgt spid="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additive="repl">
                                        <p:cTn id="11" dur="1" fill="hold">
                                          <p:stCondLst>
                                            <p:cond delay="0"/>
                                          </p:stCondLst>
                                        </p:cTn>
                                        <p:tgtEl>
                                          <p:spTgt spid="8199"/>
                                        </p:tgtEl>
                                        <p:attrNameLst>
                                          <p:attrName>style.visibility</p:attrName>
                                        </p:attrNameLst>
                                      </p:cBhvr>
                                      <p:to>
                                        <p:strVal val="visible"/>
                                      </p:to>
                                    </p:set>
                                    <p:animEffect transition="in" filter="slide(fromBottom)">
                                      <p:cBhvr additive="repl">
                                        <p:cTn id="12" dur="500"/>
                                        <p:tgtEl>
                                          <p:spTgt spid="81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additive="repl">
                                        <p:cTn id="16" dur="1" fill="hold">
                                          <p:stCondLst>
                                            <p:cond delay="0"/>
                                          </p:stCondLst>
                                        </p:cTn>
                                        <p:tgtEl>
                                          <p:spTgt spid="8200"/>
                                        </p:tgtEl>
                                        <p:attrNameLst>
                                          <p:attrName>style.visibility</p:attrName>
                                        </p:attrNameLst>
                                      </p:cBhvr>
                                      <p:to>
                                        <p:strVal val="visible"/>
                                      </p:to>
                                    </p:set>
                                    <p:animEffect transition="in" filter="slide(fromBottom)">
                                      <p:cBhvr additive="repl">
                                        <p:cTn id="17" dur="500"/>
                                        <p:tgtEl>
                                          <p:spTgt spid="82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additive="repl">
                                        <p:cTn id="21" dur="1" fill="hold">
                                          <p:stCondLst>
                                            <p:cond delay="0"/>
                                          </p:stCondLst>
                                        </p:cTn>
                                        <p:tgtEl>
                                          <p:spTgt spid="8201"/>
                                        </p:tgtEl>
                                        <p:attrNameLst>
                                          <p:attrName>style.visibility</p:attrName>
                                        </p:attrNameLst>
                                      </p:cBhvr>
                                      <p:to>
                                        <p:strVal val="visible"/>
                                      </p:to>
                                    </p:set>
                                    <p:animEffect transition="in" filter="slide(fromBottom)">
                                      <p:cBhvr additive="repl">
                                        <p:cTn id="22" dur="500"/>
                                        <p:tgtEl>
                                          <p:spTgt spid="82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additive="repl">
                                        <p:cTn id="26" dur="1" fill="hold">
                                          <p:stCondLst>
                                            <p:cond delay="0"/>
                                          </p:stCondLst>
                                        </p:cTn>
                                        <p:tgtEl>
                                          <p:spTgt spid="8202"/>
                                        </p:tgtEl>
                                        <p:attrNameLst>
                                          <p:attrName>style.visibility</p:attrName>
                                        </p:attrNameLst>
                                      </p:cBhvr>
                                      <p:to>
                                        <p:strVal val="visible"/>
                                      </p:to>
                                    </p:set>
                                    <p:animEffect transition="in" filter="slide(fromBottom)">
                                      <p:cBhvr additive="repl">
                                        <p:cTn id="27" dur="500"/>
                                        <p:tgtEl>
                                          <p:spTgt spid="82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additive="repl">
                                        <p:cTn id="31" dur="1" fill="hold">
                                          <p:stCondLst>
                                            <p:cond delay="0"/>
                                          </p:stCondLst>
                                        </p:cTn>
                                        <p:tgtEl>
                                          <p:spTgt spid="8203"/>
                                        </p:tgtEl>
                                        <p:attrNameLst>
                                          <p:attrName>style.visibility</p:attrName>
                                        </p:attrNameLst>
                                      </p:cBhvr>
                                      <p:to>
                                        <p:strVal val="visible"/>
                                      </p:to>
                                    </p:set>
                                    <p:animEffect transition="in" filter="slide(fromBottom)">
                                      <p:cBhvr additive="repl">
                                        <p:cTn id="32"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enewable energy source"/>
          <p:cNvPicPr>
            <a:picLocks noChangeAspect="1" noChangeArrowheads="1"/>
          </p:cNvPicPr>
          <p:nvPr/>
        </p:nvPicPr>
        <p:blipFill>
          <a:blip r:embed="rId2" cstate="print"/>
          <a:srcRect/>
          <a:stretch>
            <a:fillRect/>
          </a:stretch>
        </p:blipFill>
        <p:spPr bwMode="auto">
          <a:xfrm>
            <a:off x="381000" y="1066800"/>
            <a:ext cx="7787034" cy="4256912"/>
          </a:xfrm>
          <a:prstGeom prst="rect">
            <a:avLst/>
          </a:prstGeom>
          <a:noFill/>
          <a:ln>
            <a:solidFill>
              <a:schemeClr val="tx1"/>
            </a:solidFill>
          </a:ln>
        </p:spPr>
      </p:pic>
      <p:sp>
        <p:nvSpPr>
          <p:cNvPr id="3" name="TextBox 2"/>
          <p:cNvSpPr txBox="1"/>
          <p:nvPr/>
        </p:nvSpPr>
        <p:spPr>
          <a:xfrm>
            <a:off x="304800" y="5638800"/>
            <a:ext cx="4191000" cy="1015663"/>
          </a:xfrm>
          <a:prstGeom prst="rect">
            <a:avLst/>
          </a:prstGeom>
          <a:noFill/>
        </p:spPr>
        <p:txBody>
          <a:bodyPr wrap="square" rtlCol="0">
            <a:spAutoFit/>
          </a:bodyPr>
          <a:lstStyle/>
          <a:p>
            <a:r>
              <a:rPr lang="en-US" sz="2000" dirty="0" smtClean="0"/>
              <a:t>Renewable energy resources are resources that can be regularly replaced or replenished by nature. </a:t>
            </a:r>
            <a:endParaRPr lang="en-US" sz="2000" dirty="0"/>
          </a:p>
        </p:txBody>
      </p:sp>
      <p:sp>
        <p:nvSpPr>
          <p:cNvPr id="4" name="TextBox 3"/>
          <p:cNvSpPr txBox="1"/>
          <p:nvPr/>
        </p:nvSpPr>
        <p:spPr>
          <a:xfrm>
            <a:off x="4572000" y="5486400"/>
            <a:ext cx="4343400" cy="1323439"/>
          </a:xfrm>
          <a:prstGeom prst="rect">
            <a:avLst/>
          </a:prstGeom>
          <a:noFill/>
        </p:spPr>
        <p:txBody>
          <a:bodyPr wrap="square" rtlCol="0">
            <a:spAutoFit/>
          </a:bodyPr>
          <a:lstStyle/>
          <a:p>
            <a:r>
              <a:rPr lang="en-US" sz="2000" dirty="0" smtClean="0"/>
              <a:t>Nonrenewable energy resources are those that can be used only once or those that are not replaced by nature as quickly as they are used.</a:t>
            </a:r>
            <a:endParaRPr lang="en-US" sz="2000" dirty="0"/>
          </a:p>
        </p:txBody>
      </p:sp>
      <p:sp>
        <p:nvSpPr>
          <p:cNvPr id="5" name="TextBox 4"/>
          <p:cNvSpPr txBox="1"/>
          <p:nvPr/>
        </p:nvSpPr>
        <p:spPr>
          <a:xfrm>
            <a:off x="4191000" y="152400"/>
            <a:ext cx="4495800" cy="707886"/>
          </a:xfrm>
          <a:prstGeom prst="rect">
            <a:avLst/>
          </a:prstGeom>
          <a:noFill/>
        </p:spPr>
        <p:txBody>
          <a:bodyPr wrap="square" rtlCol="0">
            <a:spAutoFit/>
          </a:bodyPr>
          <a:lstStyle/>
          <a:p>
            <a:r>
              <a:rPr lang="en-US" sz="2000" dirty="0" smtClean="0"/>
              <a:t>Energy resources can be renewable or nonrenewable.</a:t>
            </a:r>
            <a:endParaRPr lang="en-US" sz="2000" dirty="0"/>
          </a:p>
        </p:txBody>
      </p:sp>
      <p:sp>
        <p:nvSpPr>
          <p:cNvPr id="6" name="TextBox 5"/>
          <p:cNvSpPr txBox="1"/>
          <p:nvPr/>
        </p:nvSpPr>
        <p:spPr>
          <a:xfrm>
            <a:off x="381000" y="228600"/>
            <a:ext cx="32004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Energy Resources</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026" name="AutoShape 2" descr="http://www.euromoodle.org/ash/file.php/131/EarthsResource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euromoodle.org/ash/file.php/131/EarthsResources.jpg"/>
          <p:cNvPicPr>
            <a:picLocks noChangeAspect="1" noChangeArrowheads="1"/>
          </p:cNvPicPr>
          <p:nvPr/>
        </p:nvPicPr>
        <p:blipFill>
          <a:blip r:embed="rId2" cstate="print"/>
          <a:srcRect/>
          <a:stretch>
            <a:fillRect/>
          </a:stretch>
        </p:blipFill>
        <p:spPr bwMode="auto">
          <a:xfrm>
            <a:off x="2133600" y="1219200"/>
            <a:ext cx="4972050" cy="3456899"/>
          </a:xfrm>
          <a:prstGeom prst="rect">
            <a:avLst/>
          </a:prstGeom>
          <a:noFill/>
        </p:spPr>
      </p:pic>
      <p:sp>
        <p:nvSpPr>
          <p:cNvPr id="4" name="TextBox 3"/>
          <p:cNvSpPr txBox="1"/>
          <p:nvPr/>
        </p:nvSpPr>
        <p:spPr>
          <a:xfrm>
            <a:off x="228600" y="152400"/>
            <a:ext cx="28194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800" dirty="0" smtClean="0"/>
              <a:t>Resources</a:t>
            </a:r>
            <a:endParaRPr lang="en-US" sz="4800" dirty="0"/>
          </a:p>
        </p:txBody>
      </p:sp>
      <p:sp>
        <p:nvSpPr>
          <p:cNvPr id="5" name="TextBox 4"/>
          <p:cNvSpPr txBox="1"/>
          <p:nvPr/>
        </p:nvSpPr>
        <p:spPr>
          <a:xfrm>
            <a:off x="228600" y="4953000"/>
            <a:ext cx="8686800" cy="1631216"/>
          </a:xfrm>
          <a:prstGeom prst="rect">
            <a:avLst/>
          </a:prstGeom>
          <a:noFill/>
        </p:spPr>
        <p:txBody>
          <a:bodyPr wrap="square" rtlCol="0">
            <a:spAutoFit/>
          </a:bodyPr>
          <a:lstStyle/>
          <a:p>
            <a:r>
              <a:rPr lang="en-US" sz="2400" u="sng" dirty="0" smtClean="0"/>
              <a:t>Natura</a:t>
            </a:r>
            <a:r>
              <a:rPr lang="en-US" sz="2400" u="sng" dirty="0"/>
              <a:t>l</a:t>
            </a:r>
            <a:r>
              <a:rPr lang="en-US" sz="2400" u="sng" dirty="0" smtClean="0"/>
              <a:t> resources can be divided into two main groups:</a:t>
            </a:r>
          </a:p>
          <a:p>
            <a:endParaRPr lang="en-US" sz="2400" dirty="0" smtClean="0"/>
          </a:p>
          <a:p>
            <a:r>
              <a:rPr lang="en-US" sz="2400" dirty="0" smtClean="0"/>
              <a:t>Material Resources </a:t>
            </a:r>
            <a:r>
              <a:rPr lang="en-US" sz="2800" dirty="0" smtClean="0"/>
              <a:t>- </a:t>
            </a:r>
            <a:r>
              <a:rPr lang="en-US" sz="2000" dirty="0" smtClean="0"/>
              <a:t>materials that are used to make different products </a:t>
            </a:r>
            <a:endParaRPr lang="en-US" sz="2400" dirty="0" smtClean="0"/>
          </a:p>
          <a:p>
            <a:r>
              <a:rPr lang="en-US" sz="2400" dirty="0" smtClean="0"/>
              <a:t>Energy Resources – </a:t>
            </a:r>
            <a:r>
              <a:rPr lang="en-US" sz="2000" dirty="0" smtClean="0"/>
              <a:t>resources that provide people with energy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pic>
        <p:nvPicPr>
          <p:cNvPr id="30724" name="Picture 4" descr="http://media.tiscali.co.uk/images/feeds/hutchinson/ency/0008n103.jpg"/>
          <p:cNvPicPr>
            <a:picLocks noChangeAspect="1" noChangeArrowheads="1"/>
          </p:cNvPicPr>
          <p:nvPr/>
        </p:nvPicPr>
        <p:blipFill>
          <a:blip r:embed="rId2" cstate="print"/>
          <a:srcRect/>
          <a:stretch>
            <a:fillRect/>
          </a:stretch>
        </p:blipFill>
        <p:spPr bwMode="auto">
          <a:xfrm>
            <a:off x="990600" y="1676400"/>
            <a:ext cx="6950529" cy="4865370"/>
          </a:xfrm>
          <a:prstGeom prst="rect">
            <a:avLst/>
          </a:prstGeom>
          <a:noFill/>
        </p:spPr>
      </p:pic>
      <p:sp>
        <p:nvSpPr>
          <p:cNvPr id="4" name="TextBox 3"/>
          <p:cNvSpPr txBox="1"/>
          <p:nvPr/>
        </p:nvSpPr>
        <p:spPr>
          <a:xfrm>
            <a:off x="381000" y="457200"/>
            <a:ext cx="800100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200" dirty="0" smtClean="0"/>
              <a:t>How is oil (petroleum) and natural gas formed?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pic>
        <p:nvPicPr>
          <p:cNvPr id="43010" name="Picture 2" descr="http://www.berkshiremoody.com/img/oil-drilling-derrick.gif"/>
          <p:cNvPicPr>
            <a:picLocks noChangeAspect="1" noChangeArrowheads="1"/>
          </p:cNvPicPr>
          <p:nvPr/>
        </p:nvPicPr>
        <p:blipFill>
          <a:blip r:embed="rId2" cstate="print"/>
          <a:srcRect/>
          <a:stretch>
            <a:fillRect/>
          </a:stretch>
        </p:blipFill>
        <p:spPr bwMode="auto">
          <a:xfrm>
            <a:off x="533400" y="2462022"/>
            <a:ext cx="3505200" cy="4109847"/>
          </a:xfrm>
          <a:prstGeom prst="rect">
            <a:avLst/>
          </a:prstGeom>
          <a:noFill/>
        </p:spPr>
      </p:pic>
      <p:sp>
        <p:nvSpPr>
          <p:cNvPr id="6" name="TextBox 5"/>
          <p:cNvSpPr txBox="1"/>
          <p:nvPr/>
        </p:nvSpPr>
        <p:spPr>
          <a:xfrm>
            <a:off x="304800" y="304800"/>
            <a:ext cx="55626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smtClean="0"/>
              <a:t>Drilling for Oil and Natural Gas</a:t>
            </a:r>
            <a:endParaRPr lang="en-US" sz="3200" dirty="0"/>
          </a:p>
        </p:txBody>
      </p:sp>
      <p:pic>
        <p:nvPicPr>
          <p:cNvPr id="43016" name="Picture 8" descr="http://www.berkshiremoody.com/img/oil-drilling-phillips-rig3.jpg"/>
          <p:cNvPicPr>
            <a:picLocks noChangeAspect="1" noChangeArrowheads="1"/>
          </p:cNvPicPr>
          <p:nvPr/>
        </p:nvPicPr>
        <p:blipFill>
          <a:blip r:embed="rId3" cstate="print"/>
          <a:srcRect/>
          <a:stretch>
            <a:fillRect/>
          </a:stretch>
        </p:blipFill>
        <p:spPr bwMode="auto">
          <a:xfrm>
            <a:off x="5354562" y="2438400"/>
            <a:ext cx="2789313" cy="4086669"/>
          </a:xfrm>
          <a:prstGeom prst="rect">
            <a:avLst/>
          </a:prstGeom>
          <a:noFill/>
        </p:spPr>
      </p:pic>
      <p:sp>
        <p:nvSpPr>
          <p:cNvPr id="8" name="TextBox 7"/>
          <p:cNvSpPr txBox="1"/>
          <p:nvPr/>
        </p:nvSpPr>
        <p:spPr>
          <a:xfrm>
            <a:off x="381000" y="1143000"/>
            <a:ext cx="8610600" cy="1200329"/>
          </a:xfrm>
          <a:prstGeom prst="rect">
            <a:avLst/>
          </a:prstGeom>
          <a:noFill/>
        </p:spPr>
        <p:txBody>
          <a:bodyPr wrap="square" rtlCol="0">
            <a:spAutoFit/>
          </a:bodyPr>
          <a:lstStyle/>
          <a:p>
            <a:r>
              <a:rPr lang="en-US" dirty="0" smtClean="0"/>
              <a:t>Drilling occurs in stages: Workers drill, then run and cement new casings, then drill again. When the rock cuttings from the mud reveal the oil sand from the reservoir rock, they may have reached the final depth. At this point, they remove the drilling apparatus from the hole and perform several tests to confirm this finding: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2" name="TextBox 1"/>
          <p:cNvSpPr txBox="1"/>
          <p:nvPr/>
        </p:nvSpPr>
        <p:spPr>
          <a:xfrm>
            <a:off x="304800" y="304800"/>
            <a:ext cx="58674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smtClean="0"/>
              <a:t>Extracting the Oil and Natural Gas</a:t>
            </a:r>
            <a:endParaRPr lang="en-US" sz="3200" dirty="0"/>
          </a:p>
        </p:txBody>
      </p:sp>
      <p:sp>
        <p:nvSpPr>
          <p:cNvPr id="3" name="TextBox 2"/>
          <p:cNvSpPr txBox="1"/>
          <p:nvPr/>
        </p:nvSpPr>
        <p:spPr>
          <a:xfrm>
            <a:off x="457200" y="1219200"/>
            <a:ext cx="8382000" cy="1631216"/>
          </a:xfrm>
          <a:prstGeom prst="rect">
            <a:avLst/>
          </a:prstGeom>
          <a:noFill/>
        </p:spPr>
        <p:txBody>
          <a:bodyPr wrap="square" rtlCol="0">
            <a:spAutoFit/>
          </a:bodyPr>
          <a:lstStyle/>
          <a:p>
            <a:r>
              <a:rPr lang="en-US" sz="2000" dirty="0" smtClean="0"/>
              <a:t>After the drilling rig is removed, a pump is placed on the well head. In the pump system, an electric motor drives a gear box that moves a lever. The lever pushes and pulls a polishing rod up and down. The polishing rod is attached to a sucker rod, which is attached to a pump. This system forces the pump up and down, creating a suction that draws oil up through the well.</a:t>
            </a:r>
            <a:endParaRPr lang="en-US" sz="2000" dirty="0"/>
          </a:p>
        </p:txBody>
      </p:sp>
      <p:pic>
        <p:nvPicPr>
          <p:cNvPr id="44034" name="Picture 2" descr="pump"/>
          <p:cNvPicPr>
            <a:picLocks noChangeAspect="1" noChangeArrowheads="1"/>
          </p:cNvPicPr>
          <p:nvPr/>
        </p:nvPicPr>
        <p:blipFill>
          <a:blip r:embed="rId2" cstate="print"/>
          <a:srcRect/>
          <a:stretch>
            <a:fillRect/>
          </a:stretch>
        </p:blipFill>
        <p:spPr bwMode="auto">
          <a:xfrm>
            <a:off x="6705600" y="2895600"/>
            <a:ext cx="2027103" cy="3657600"/>
          </a:xfrm>
          <a:prstGeom prst="rect">
            <a:avLst/>
          </a:prstGeom>
          <a:noFill/>
        </p:spPr>
      </p:pic>
      <p:pic>
        <p:nvPicPr>
          <p:cNvPr id="44036" name="Picture 4" descr="http://www.treehugger.com/ocean-oil-rig.jpg"/>
          <p:cNvPicPr>
            <a:picLocks noChangeAspect="1" noChangeArrowheads="1"/>
          </p:cNvPicPr>
          <p:nvPr/>
        </p:nvPicPr>
        <p:blipFill>
          <a:blip r:embed="rId3" cstate="print"/>
          <a:srcRect/>
          <a:stretch>
            <a:fillRect/>
          </a:stretch>
        </p:blipFill>
        <p:spPr bwMode="auto">
          <a:xfrm>
            <a:off x="609600" y="3048000"/>
            <a:ext cx="4954237" cy="33909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90" name="Picture 2" descr="http://media.tiscali.co.uk/images/feeds/hutchinson/ency/0008n102.jpg"/>
          <p:cNvPicPr>
            <a:picLocks noChangeAspect="1" noChangeArrowheads="1"/>
          </p:cNvPicPr>
          <p:nvPr/>
        </p:nvPicPr>
        <p:blipFill>
          <a:blip r:embed="rId2" cstate="print"/>
          <a:srcRect/>
          <a:stretch>
            <a:fillRect/>
          </a:stretch>
        </p:blipFill>
        <p:spPr bwMode="auto">
          <a:xfrm>
            <a:off x="3124200" y="1600200"/>
            <a:ext cx="5715000" cy="4972050"/>
          </a:xfrm>
          <a:prstGeom prst="rect">
            <a:avLst/>
          </a:prstGeom>
          <a:noFill/>
        </p:spPr>
      </p:pic>
      <p:sp>
        <p:nvSpPr>
          <p:cNvPr id="3" name="TextBox 2"/>
          <p:cNvSpPr txBox="1"/>
          <p:nvPr/>
        </p:nvSpPr>
        <p:spPr>
          <a:xfrm>
            <a:off x="228600" y="304800"/>
            <a:ext cx="3657600"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3200" dirty="0" smtClean="0"/>
              <a:t>How is coal formed?</a:t>
            </a:r>
            <a:endParaRPr lang="en-US" sz="3200" dirty="0"/>
          </a:p>
        </p:txBody>
      </p:sp>
      <p:sp>
        <p:nvSpPr>
          <p:cNvPr id="4" name="TextBox 3"/>
          <p:cNvSpPr txBox="1"/>
          <p:nvPr/>
        </p:nvSpPr>
        <p:spPr>
          <a:xfrm>
            <a:off x="304800" y="1676400"/>
            <a:ext cx="2438400" cy="4524315"/>
          </a:xfrm>
          <a:prstGeom prst="rect">
            <a:avLst/>
          </a:prstGeom>
          <a:noFill/>
        </p:spPr>
        <p:txBody>
          <a:bodyPr wrap="square" rtlCol="0">
            <a:spAutoFit/>
          </a:bodyPr>
          <a:lstStyle/>
          <a:p>
            <a:r>
              <a:rPr lang="en-US" dirty="0" smtClean="0">
                <a:solidFill>
                  <a:schemeClr val="bg1"/>
                </a:solidFill>
              </a:rPr>
              <a:t>Peat – low heat, high carbon emission</a:t>
            </a:r>
          </a:p>
          <a:p>
            <a:endParaRPr lang="en-US" dirty="0" smtClean="0">
              <a:solidFill>
                <a:schemeClr val="bg1"/>
              </a:solidFill>
            </a:endParaRPr>
          </a:p>
          <a:p>
            <a:endParaRPr lang="en-US" dirty="0">
              <a:solidFill>
                <a:schemeClr val="bg1"/>
              </a:solidFill>
            </a:endParaRPr>
          </a:p>
          <a:p>
            <a:endParaRPr lang="en-US" dirty="0">
              <a:solidFill>
                <a:schemeClr val="bg1"/>
              </a:solidFill>
            </a:endParaRPr>
          </a:p>
          <a:p>
            <a:r>
              <a:rPr lang="en-US" dirty="0" smtClean="0">
                <a:solidFill>
                  <a:schemeClr val="bg1"/>
                </a:solidFill>
              </a:rPr>
              <a:t>Lignite</a:t>
            </a:r>
          </a:p>
          <a:p>
            <a:endParaRPr lang="en-US" dirty="0" smtClean="0">
              <a:solidFill>
                <a:schemeClr val="bg1"/>
              </a:solidFill>
            </a:endParaRPr>
          </a:p>
          <a:p>
            <a:endParaRPr lang="en-US" dirty="0">
              <a:solidFill>
                <a:schemeClr val="bg1"/>
              </a:solidFill>
            </a:endParaRPr>
          </a:p>
          <a:p>
            <a:endParaRPr lang="en-US" dirty="0">
              <a:solidFill>
                <a:schemeClr val="bg1"/>
              </a:solidFill>
            </a:endParaRPr>
          </a:p>
          <a:p>
            <a:r>
              <a:rPr lang="en-US" dirty="0" smtClean="0">
                <a:solidFill>
                  <a:schemeClr val="bg1"/>
                </a:solidFill>
              </a:rPr>
              <a:t>Bituminous coal</a:t>
            </a:r>
          </a:p>
          <a:p>
            <a:endParaRPr lang="en-US" dirty="0" smtClean="0">
              <a:solidFill>
                <a:schemeClr val="bg1"/>
              </a:solidFill>
            </a:endParaRPr>
          </a:p>
          <a:p>
            <a:endParaRPr lang="en-US" dirty="0">
              <a:solidFill>
                <a:schemeClr val="bg1"/>
              </a:solidFill>
            </a:endParaRPr>
          </a:p>
          <a:p>
            <a:endParaRPr lang="en-US" dirty="0">
              <a:solidFill>
                <a:schemeClr val="bg1"/>
              </a:solidFill>
            </a:endParaRPr>
          </a:p>
          <a:p>
            <a:r>
              <a:rPr lang="en-US" dirty="0" smtClean="0">
                <a:solidFill>
                  <a:schemeClr val="bg1"/>
                </a:solidFill>
              </a:rPr>
              <a:t>Anthracite coal – high heat, low carbon emission</a:t>
            </a:r>
            <a:endParaRPr lang="en-US" dirty="0">
              <a:solidFill>
                <a:schemeClr val="bg1"/>
              </a:solidFill>
            </a:endParaRPr>
          </a:p>
        </p:txBody>
      </p:sp>
      <p:sp>
        <p:nvSpPr>
          <p:cNvPr id="5" name="Down Arrow 4"/>
          <p:cNvSpPr/>
          <p:nvPr/>
        </p:nvSpPr>
        <p:spPr>
          <a:xfrm>
            <a:off x="533400" y="2438400"/>
            <a:ext cx="304800" cy="6096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33400" y="3505200"/>
            <a:ext cx="304800" cy="6096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33400" y="4572000"/>
            <a:ext cx="304800" cy="6858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9938" name="Picture 2" descr="http://www.ctrade.com.au/Portals/0/CoalFormation.jpg"/>
          <p:cNvPicPr>
            <a:picLocks noChangeAspect="1" noChangeArrowheads="1"/>
          </p:cNvPicPr>
          <p:nvPr/>
        </p:nvPicPr>
        <p:blipFill>
          <a:blip r:embed="rId2" cstate="print"/>
          <a:srcRect/>
          <a:stretch>
            <a:fillRect/>
          </a:stretch>
        </p:blipFill>
        <p:spPr bwMode="auto">
          <a:xfrm>
            <a:off x="381000" y="3657600"/>
            <a:ext cx="8344142" cy="2790825"/>
          </a:xfrm>
          <a:prstGeom prst="rect">
            <a:avLst/>
          </a:prstGeom>
          <a:noFill/>
        </p:spPr>
      </p:pic>
      <p:sp>
        <p:nvSpPr>
          <p:cNvPr id="3" name="TextBox 2"/>
          <p:cNvSpPr txBox="1"/>
          <p:nvPr/>
        </p:nvSpPr>
        <p:spPr>
          <a:xfrm>
            <a:off x="304800" y="457200"/>
            <a:ext cx="8534400" cy="3046988"/>
          </a:xfrm>
          <a:prstGeom prst="rect">
            <a:avLst/>
          </a:prstGeom>
          <a:noFill/>
        </p:spPr>
        <p:txBody>
          <a:bodyPr wrap="square" rtlCol="0">
            <a:spAutoFit/>
          </a:bodyPr>
          <a:lstStyle/>
          <a:p>
            <a:r>
              <a:rPr lang="en-US" sz="2400" dirty="0" smtClean="0">
                <a:solidFill>
                  <a:schemeClr val="bg1">
                    <a:lumMod val="65000"/>
                  </a:schemeClr>
                </a:solidFill>
              </a:rPr>
              <a:t>Mining of anthracite coal continues to this day in eastern Pennsylvania, and contributes up to 1% to the gross state product of the state. Over 2,000 people were employed in the mining of anthracite coal in 1995. Most of the mining currently involves reclaiming coal from slag heaps (waste piles from past coal mining) nearby closed mines. Some underground anthracite coal is also being mined. As petroleum and natural gas get more expensive, anthracite coal is growing in its importance as an energy source.</a:t>
            </a:r>
            <a:endParaRPr lang="en-US" sz="24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108" name="Picture 4" descr="http://www.nzhistory.net.nz/files/images/hydraulic-mining.jpg"/>
          <p:cNvPicPr>
            <a:picLocks noChangeAspect="1" noChangeArrowheads="1"/>
          </p:cNvPicPr>
          <p:nvPr/>
        </p:nvPicPr>
        <p:blipFill>
          <a:blip r:embed="rId2" cstate="print"/>
          <a:srcRect/>
          <a:stretch>
            <a:fillRect/>
          </a:stretch>
        </p:blipFill>
        <p:spPr bwMode="auto">
          <a:xfrm>
            <a:off x="4114800" y="2133600"/>
            <a:ext cx="4762500" cy="3467100"/>
          </a:xfrm>
          <a:prstGeom prst="rect">
            <a:avLst/>
          </a:prstGeom>
          <a:noFill/>
        </p:spPr>
      </p:pic>
      <p:pic>
        <p:nvPicPr>
          <p:cNvPr id="47110" name="Picture 6" descr="http://www.bengallamine.com/media/images/3d-diagram.jpg"/>
          <p:cNvPicPr>
            <a:picLocks noChangeAspect="1" noChangeArrowheads="1"/>
          </p:cNvPicPr>
          <p:nvPr/>
        </p:nvPicPr>
        <p:blipFill>
          <a:blip r:embed="rId3" cstate="print"/>
          <a:srcRect/>
          <a:stretch>
            <a:fillRect/>
          </a:stretch>
        </p:blipFill>
        <p:spPr bwMode="auto">
          <a:xfrm>
            <a:off x="228600" y="2438400"/>
            <a:ext cx="3649760" cy="2895600"/>
          </a:xfrm>
          <a:prstGeom prst="rect">
            <a:avLst/>
          </a:prstGeom>
          <a:noFill/>
        </p:spPr>
      </p:pic>
      <p:sp>
        <p:nvSpPr>
          <p:cNvPr id="5" name="TextBox 4"/>
          <p:cNvSpPr txBox="1"/>
          <p:nvPr/>
        </p:nvSpPr>
        <p:spPr>
          <a:xfrm>
            <a:off x="304800" y="381000"/>
            <a:ext cx="5029200" cy="1077218"/>
          </a:xfrm>
          <a:prstGeom prst="rect">
            <a:avLst/>
          </a:prstGeom>
          <a:noFill/>
        </p:spPr>
        <p:txBody>
          <a:bodyPr wrap="square" rtlCol="0">
            <a:spAutoFit/>
          </a:bodyPr>
          <a:lstStyle/>
          <a:p>
            <a:pPr algn="ctr"/>
            <a:r>
              <a:rPr lang="en-US" sz="3200" dirty="0" smtClean="0">
                <a:solidFill>
                  <a:schemeClr val="bg1"/>
                </a:solidFill>
              </a:rPr>
              <a:t>Surface and Subsurface Mining of Coal</a:t>
            </a:r>
            <a:endParaRPr lang="en-US" sz="3200" dirty="0">
              <a:solidFill>
                <a:schemeClr val="bg1"/>
              </a:solidFill>
            </a:endParaRPr>
          </a:p>
        </p:txBody>
      </p:sp>
      <p:sp>
        <p:nvSpPr>
          <p:cNvPr id="6" name="TextBox 5"/>
          <p:cNvSpPr txBox="1"/>
          <p:nvPr/>
        </p:nvSpPr>
        <p:spPr>
          <a:xfrm>
            <a:off x="990600" y="5562600"/>
            <a:ext cx="1676400" cy="369332"/>
          </a:xfrm>
          <a:prstGeom prst="rect">
            <a:avLst/>
          </a:prstGeom>
          <a:noFill/>
        </p:spPr>
        <p:txBody>
          <a:bodyPr wrap="square" rtlCol="0">
            <a:spAutoFit/>
          </a:bodyPr>
          <a:lstStyle/>
          <a:p>
            <a:r>
              <a:rPr lang="en-US" i="1" dirty="0" smtClean="0">
                <a:solidFill>
                  <a:schemeClr val="bg1"/>
                </a:solidFill>
              </a:rPr>
              <a:t>Surface mining</a:t>
            </a:r>
            <a:endParaRPr lang="en-US" i="1" dirty="0">
              <a:solidFill>
                <a:schemeClr val="bg1"/>
              </a:solidFill>
            </a:endParaRPr>
          </a:p>
        </p:txBody>
      </p:sp>
      <p:sp>
        <p:nvSpPr>
          <p:cNvPr id="7" name="TextBox 6"/>
          <p:cNvSpPr txBox="1"/>
          <p:nvPr/>
        </p:nvSpPr>
        <p:spPr>
          <a:xfrm>
            <a:off x="5638800" y="5791200"/>
            <a:ext cx="1910267" cy="369332"/>
          </a:xfrm>
          <a:prstGeom prst="rect">
            <a:avLst/>
          </a:prstGeom>
          <a:noFill/>
        </p:spPr>
        <p:txBody>
          <a:bodyPr wrap="none" rtlCol="0">
            <a:spAutoFit/>
          </a:bodyPr>
          <a:lstStyle/>
          <a:p>
            <a:r>
              <a:rPr lang="en-US" i="1" dirty="0" smtClean="0">
                <a:solidFill>
                  <a:schemeClr val="bg1"/>
                </a:solidFill>
              </a:rPr>
              <a:t>Subsurface mining</a:t>
            </a:r>
            <a:endParaRPr lang="en-US" i="1"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3300"/>
        </a:solidFill>
        <a:effectLst/>
      </p:bgPr>
    </p:bg>
    <p:spTree>
      <p:nvGrpSpPr>
        <p:cNvPr id="1" name=""/>
        <p:cNvGrpSpPr/>
        <p:nvPr/>
      </p:nvGrpSpPr>
      <p:grpSpPr>
        <a:xfrm>
          <a:off x="0" y="0"/>
          <a:ext cx="0" cy="0"/>
          <a:chOff x="0" y="0"/>
          <a:chExt cx="0" cy="0"/>
        </a:xfrm>
      </p:grpSpPr>
      <p:sp>
        <p:nvSpPr>
          <p:cNvPr id="2" name="TextBox 1"/>
          <p:cNvSpPr txBox="1"/>
          <p:nvPr/>
        </p:nvSpPr>
        <p:spPr>
          <a:xfrm>
            <a:off x="609600" y="609600"/>
            <a:ext cx="7772400" cy="5632311"/>
          </a:xfrm>
          <a:prstGeom prst="rect">
            <a:avLst/>
          </a:prstGeom>
          <a:noFill/>
        </p:spPr>
        <p:txBody>
          <a:bodyPr wrap="square" rtlCol="0">
            <a:spAutoFit/>
          </a:bodyPr>
          <a:lstStyle/>
          <a:p>
            <a:endParaRPr lang="en-US" sz="2400" dirty="0" smtClean="0">
              <a:solidFill>
                <a:schemeClr val="bg1"/>
              </a:solidFill>
            </a:endParaRPr>
          </a:p>
          <a:p>
            <a:r>
              <a:rPr lang="en-US" sz="2400" u="sng" dirty="0" smtClean="0">
                <a:solidFill>
                  <a:schemeClr val="bg1"/>
                </a:solidFill>
              </a:rPr>
              <a:t>What are the advantages of fossil fuels?</a:t>
            </a:r>
          </a:p>
          <a:p>
            <a:endParaRPr lang="en-US" sz="2400" dirty="0" smtClean="0">
              <a:solidFill>
                <a:schemeClr val="bg1"/>
              </a:solidFill>
            </a:endParaRPr>
          </a:p>
          <a:p>
            <a:pPr>
              <a:buFont typeface="Arial" pitchFamily="34" charset="0"/>
              <a:buChar char="•"/>
            </a:pPr>
            <a:r>
              <a:rPr lang="en-US" sz="2400" dirty="0" smtClean="0">
                <a:solidFill>
                  <a:schemeClr val="bg1"/>
                </a:solidFill>
              </a:rPr>
              <a:t>Straightforward combustion process</a:t>
            </a:r>
          </a:p>
          <a:p>
            <a:pPr>
              <a:buFont typeface="Arial" pitchFamily="34" charset="0"/>
              <a:buChar char="•"/>
            </a:pPr>
            <a:r>
              <a:rPr lang="en-US" sz="2400" dirty="0" smtClean="0">
                <a:solidFill>
                  <a:schemeClr val="bg1"/>
                </a:solidFill>
              </a:rPr>
              <a:t>Relatively inexpensive</a:t>
            </a:r>
          </a:p>
          <a:p>
            <a:pPr>
              <a:buFont typeface="Arial" pitchFamily="34" charset="0"/>
              <a:buChar char="•"/>
            </a:pPr>
            <a:r>
              <a:rPr lang="en-US" sz="2400" dirty="0" smtClean="0">
                <a:solidFill>
                  <a:schemeClr val="bg1"/>
                </a:solidFill>
              </a:rPr>
              <a:t>Easily transported</a:t>
            </a:r>
          </a:p>
          <a:p>
            <a:endParaRPr lang="en-US" sz="2400" dirty="0">
              <a:solidFill>
                <a:schemeClr val="bg1"/>
              </a:solidFill>
            </a:endParaRPr>
          </a:p>
          <a:p>
            <a:endParaRPr lang="en-US" sz="2400" dirty="0" smtClean="0">
              <a:solidFill>
                <a:schemeClr val="bg1"/>
              </a:solidFill>
            </a:endParaRPr>
          </a:p>
          <a:p>
            <a:r>
              <a:rPr lang="en-US" sz="2400" u="sng" dirty="0" smtClean="0">
                <a:solidFill>
                  <a:schemeClr val="bg1"/>
                </a:solidFill>
              </a:rPr>
              <a:t>What are the disadvantages of fossil fuels?</a:t>
            </a:r>
          </a:p>
          <a:p>
            <a:endParaRPr lang="en-US" sz="2400" dirty="0" smtClean="0">
              <a:solidFill>
                <a:schemeClr val="bg1"/>
              </a:solidFill>
            </a:endParaRPr>
          </a:p>
          <a:p>
            <a:pPr>
              <a:buFont typeface="Arial" pitchFamily="34" charset="0"/>
              <a:buChar char="•"/>
            </a:pPr>
            <a:r>
              <a:rPr lang="en-US" sz="2400" smtClean="0">
                <a:solidFill>
                  <a:schemeClr val="bg1"/>
                </a:solidFill>
              </a:rPr>
              <a:t>Probably </a:t>
            </a:r>
            <a:r>
              <a:rPr lang="en-US" sz="2400" dirty="0" smtClean="0">
                <a:solidFill>
                  <a:schemeClr val="bg1"/>
                </a:solidFill>
              </a:rPr>
              <a:t>a major cause of climate change</a:t>
            </a:r>
          </a:p>
          <a:p>
            <a:pPr>
              <a:buFont typeface="Arial" pitchFamily="34" charset="0"/>
              <a:buChar char="•"/>
            </a:pPr>
            <a:r>
              <a:rPr lang="en-US" sz="2400" dirty="0" smtClean="0">
                <a:solidFill>
                  <a:schemeClr val="bg1"/>
                </a:solidFill>
              </a:rPr>
              <a:t>Cause of acid rain</a:t>
            </a:r>
          </a:p>
          <a:p>
            <a:pPr>
              <a:buFont typeface="Arial" pitchFamily="34" charset="0"/>
              <a:buChar char="•"/>
            </a:pPr>
            <a:r>
              <a:rPr lang="en-US" sz="2400" dirty="0" smtClean="0">
                <a:solidFill>
                  <a:schemeClr val="bg1"/>
                </a:solidFill>
              </a:rPr>
              <a:t>Not sustainable in the long-term</a:t>
            </a:r>
          </a:p>
          <a:p>
            <a:pPr>
              <a:buFont typeface="Arial" pitchFamily="34" charset="0"/>
              <a:buChar char="•"/>
            </a:pPr>
            <a:r>
              <a:rPr lang="en-US" sz="2400" dirty="0" smtClean="0">
                <a:solidFill>
                  <a:schemeClr val="bg1"/>
                </a:solidFill>
              </a:rPr>
              <a:t>Politics and economics can cause major price increases</a:t>
            </a:r>
          </a:p>
          <a:p>
            <a:pPr>
              <a:buFont typeface="Arial" pitchFamily="34" charset="0"/>
              <a:buChar char="•"/>
            </a:pPr>
            <a:r>
              <a:rPr lang="en-US" sz="2400" dirty="0" smtClean="0">
                <a:solidFill>
                  <a:schemeClr val="bg1"/>
                </a:solidFill>
              </a:rPr>
              <a:t>Extraction can be very damaging to the landscape</a:t>
            </a:r>
          </a:p>
        </p:txBody>
      </p:sp>
      <p:sp>
        <p:nvSpPr>
          <p:cNvPr id="3" name="TextBox 2"/>
          <p:cNvSpPr txBox="1"/>
          <p:nvPr/>
        </p:nvSpPr>
        <p:spPr>
          <a:xfrm>
            <a:off x="152400" y="228600"/>
            <a:ext cx="7848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solidFill>
                  <a:schemeClr val="tx1"/>
                </a:solidFill>
              </a:rPr>
              <a:t>Advantages and Disadvantages of Fossil Fuels</a:t>
            </a:r>
            <a:endParaRPr lang="en-US" sz="3200" dirty="0">
              <a:solidFill>
                <a:schemeClr val="tx1"/>
              </a:solidFill>
            </a:endParaRPr>
          </a:p>
        </p:txBody>
      </p:sp>
      <p:pic>
        <p:nvPicPr>
          <p:cNvPr id="40962" name="Picture 2" descr="http://www.abc.net.au/reslib/200706/r155206_559608.jpg"/>
          <p:cNvPicPr>
            <a:picLocks noChangeAspect="1" noChangeArrowheads="1"/>
          </p:cNvPicPr>
          <p:nvPr/>
        </p:nvPicPr>
        <p:blipFill>
          <a:blip r:embed="rId2" cstate="print"/>
          <a:srcRect/>
          <a:stretch>
            <a:fillRect/>
          </a:stretch>
        </p:blipFill>
        <p:spPr bwMode="auto">
          <a:xfrm>
            <a:off x="5714999" y="1371600"/>
            <a:ext cx="3129651" cy="1914211"/>
          </a:xfrm>
          <a:prstGeom prst="rect">
            <a:avLst/>
          </a:prstGeom>
          <a:noFill/>
        </p:spPr>
      </p:pic>
      <p:pic>
        <p:nvPicPr>
          <p:cNvPr id="40964" name="Picture 4" descr="http://t2.gstatic.com/images?q=tbn:4mn2HzHRnj66mM:http://img.domaintools.com/blog/price-increase.gif">
            <a:hlinkClick r:id="rId3"/>
          </p:cNvPr>
          <p:cNvPicPr>
            <a:picLocks noChangeAspect="1" noChangeArrowheads="1"/>
          </p:cNvPicPr>
          <p:nvPr/>
        </p:nvPicPr>
        <p:blipFill>
          <a:blip r:embed="rId4" cstate="print"/>
          <a:srcRect/>
          <a:stretch>
            <a:fillRect/>
          </a:stretch>
        </p:blipFill>
        <p:spPr bwMode="auto">
          <a:xfrm>
            <a:off x="7620000" y="3886200"/>
            <a:ext cx="1146496" cy="1524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3581400"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200" dirty="0" smtClean="0"/>
              <a:t>Materials Resources</a:t>
            </a:r>
            <a:endParaRPr lang="en-US" sz="3200" dirty="0"/>
          </a:p>
        </p:txBody>
      </p:sp>
      <p:sp>
        <p:nvSpPr>
          <p:cNvPr id="3" name="TextBox 2"/>
          <p:cNvSpPr txBox="1"/>
          <p:nvPr/>
        </p:nvSpPr>
        <p:spPr>
          <a:xfrm>
            <a:off x="533400" y="1066800"/>
            <a:ext cx="8153400" cy="4278094"/>
          </a:xfrm>
          <a:prstGeom prst="rect">
            <a:avLst/>
          </a:prstGeom>
          <a:noFill/>
        </p:spPr>
        <p:txBody>
          <a:bodyPr wrap="square" rtlCol="0">
            <a:spAutoFit/>
          </a:bodyPr>
          <a:lstStyle/>
          <a:p>
            <a:r>
              <a:rPr lang="en-US" sz="2400" dirty="0" smtClean="0"/>
              <a:t>Material resources can be:</a:t>
            </a:r>
          </a:p>
          <a:p>
            <a:endParaRPr lang="en-US" sz="800" dirty="0"/>
          </a:p>
          <a:p>
            <a:pPr marL="342900" indent="-342900">
              <a:buAutoNum type="arabicPeriod"/>
            </a:pPr>
            <a:r>
              <a:rPr lang="en-US" sz="2400" u="sng" dirty="0" smtClean="0"/>
              <a:t>Renewable</a:t>
            </a:r>
            <a:r>
              <a:rPr lang="en-US" sz="2400" dirty="0" smtClean="0"/>
              <a:t> (air, water, plants, animals, other organisms)</a:t>
            </a:r>
          </a:p>
          <a:p>
            <a:pPr marL="342900" indent="-342900">
              <a:buAutoNum type="arabicPeriod"/>
            </a:pPr>
            <a:endParaRPr lang="en-US" sz="2400" dirty="0"/>
          </a:p>
          <a:p>
            <a:pPr marL="342900" indent="-342900">
              <a:buAutoNum type="arabicPeriod"/>
            </a:pPr>
            <a:endParaRPr lang="en-US" sz="2400" dirty="0" smtClean="0"/>
          </a:p>
          <a:p>
            <a:pPr marL="342900" indent="-342900">
              <a:buAutoNum type="arabicPeriod"/>
            </a:pPr>
            <a:endParaRPr lang="en-US" sz="2400" dirty="0"/>
          </a:p>
          <a:p>
            <a:pPr marL="342900" indent="-342900">
              <a:buAutoNum type="arabicPeriod"/>
            </a:pPr>
            <a:endParaRPr lang="en-US" sz="2400" dirty="0" smtClean="0"/>
          </a:p>
          <a:p>
            <a:pPr marL="342900" indent="-342900">
              <a:buAutoNum type="arabicPeriod"/>
            </a:pPr>
            <a:endParaRPr lang="en-US" sz="2400" dirty="0"/>
          </a:p>
          <a:p>
            <a:pPr marL="342900" indent="-342900">
              <a:buAutoNum type="arabicPeriod"/>
            </a:pPr>
            <a:endParaRPr lang="en-US" sz="2400" dirty="0" smtClean="0"/>
          </a:p>
          <a:p>
            <a:pPr marL="342900" indent="-342900">
              <a:buAutoNum type="arabicPeriod"/>
            </a:pPr>
            <a:endParaRPr lang="en-US" sz="2400" dirty="0" smtClean="0"/>
          </a:p>
          <a:p>
            <a:pPr marL="342900" indent="-342900">
              <a:buAutoNum type="arabicPeriod"/>
            </a:pPr>
            <a:endParaRPr lang="en-US" sz="2400" dirty="0"/>
          </a:p>
          <a:p>
            <a:pPr marL="342900" indent="-342900">
              <a:buAutoNum type="arabicPeriod"/>
            </a:pPr>
            <a:r>
              <a:rPr lang="en-US" sz="2400" u="sng" dirty="0" smtClean="0"/>
              <a:t>Nonrenewable</a:t>
            </a:r>
            <a:r>
              <a:rPr lang="en-US" sz="2400" dirty="0" smtClean="0"/>
              <a:t> (minerals, rocks, metals, plastics)</a:t>
            </a:r>
            <a:endParaRPr lang="en-US" sz="2400" dirty="0"/>
          </a:p>
        </p:txBody>
      </p:sp>
      <p:pic>
        <p:nvPicPr>
          <p:cNvPr id="33794" name="Picture 2" descr="http://landscapearchiteck.files.wordpress.com/2008/04/franklin_trees_01.jpg"/>
          <p:cNvPicPr>
            <a:picLocks noChangeAspect="1" noChangeArrowheads="1"/>
          </p:cNvPicPr>
          <p:nvPr/>
        </p:nvPicPr>
        <p:blipFill>
          <a:blip r:embed="rId2" cstate="print"/>
          <a:srcRect/>
          <a:stretch>
            <a:fillRect/>
          </a:stretch>
        </p:blipFill>
        <p:spPr bwMode="auto">
          <a:xfrm>
            <a:off x="4191000" y="2209800"/>
            <a:ext cx="2133600" cy="1410760"/>
          </a:xfrm>
          <a:prstGeom prst="rect">
            <a:avLst/>
          </a:prstGeom>
          <a:noFill/>
        </p:spPr>
      </p:pic>
      <p:pic>
        <p:nvPicPr>
          <p:cNvPr id="33796" name="Picture 4" descr="http://library.thinkquest.org/06aug/01220/organic/pictures/DSC00376.JPG"/>
          <p:cNvPicPr>
            <a:picLocks noChangeAspect="1" noChangeArrowheads="1"/>
          </p:cNvPicPr>
          <p:nvPr/>
        </p:nvPicPr>
        <p:blipFill>
          <a:blip r:embed="rId3" cstate="print"/>
          <a:srcRect/>
          <a:stretch>
            <a:fillRect/>
          </a:stretch>
        </p:blipFill>
        <p:spPr bwMode="auto">
          <a:xfrm>
            <a:off x="2362200" y="3657600"/>
            <a:ext cx="1575719" cy="1181161"/>
          </a:xfrm>
          <a:prstGeom prst="rect">
            <a:avLst/>
          </a:prstGeom>
          <a:noFill/>
        </p:spPr>
      </p:pic>
      <p:pic>
        <p:nvPicPr>
          <p:cNvPr id="33798" name="Picture 6" descr="http://www.northamptonshirewildlife.co.uk/Images/FungiGills.jpg"/>
          <p:cNvPicPr>
            <a:picLocks noChangeAspect="1" noChangeArrowheads="1"/>
          </p:cNvPicPr>
          <p:nvPr/>
        </p:nvPicPr>
        <p:blipFill>
          <a:blip r:embed="rId4" cstate="print"/>
          <a:srcRect/>
          <a:stretch>
            <a:fillRect/>
          </a:stretch>
        </p:blipFill>
        <p:spPr bwMode="auto">
          <a:xfrm>
            <a:off x="4648200" y="3810000"/>
            <a:ext cx="1415373" cy="1026582"/>
          </a:xfrm>
          <a:prstGeom prst="rect">
            <a:avLst/>
          </a:prstGeom>
          <a:noFill/>
        </p:spPr>
      </p:pic>
      <p:pic>
        <p:nvPicPr>
          <p:cNvPr id="33800" name="Picture 8" descr="http://www.khyberminerals.com/index_files/agsd.JPG"/>
          <p:cNvPicPr>
            <a:picLocks noChangeAspect="1" noChangeArrowheads="1"/>
          </p:cNvPicPr>
          <p:nvPr/>
        </p:nvPicPr>
        <p:blipFill>
          <a:blip r:embed="rId5" cstate="print"/>
          <a:srcRect/>
          <a:stretch>
            <a:fillRect/>
          </a:stretch>
        </p:blipFill>
        <p:spPr bwMode="auto">
          <a:xfrm>
            <a:off x="152400" y="5334000"/>
            <a:ext cx="1828800" cy="1371600"/>
          </a:xfrm>
          <a:prstGeom prst="rect">
            <a:avLst/>
          </a:prstGeom>
          <a:noFill/>
        </p:spPr>
      </p:pic>
      <p:pic>
        <p:nvPicPr>
          <p:cNvPr id="33802" name="Picture 10" descr="http://www.thedailygreen.com/cm/thedailygreen/images/vB/rocks-pebbles-lg.jpg"/>
          <p:cNvPicPr>
            <a:picLocks noChangeAspect="1" noChangeArrowheads="1"/>
          </p:cNvPicPr>
          <p:nvPr/>
        </p:nvPicPr>
        <p:blipFill>
          <a:blip r:embed="rId6" cstate="print"/>
          <a:srcRect/>
          <a:stretch>
            <a:fillRect/>
          </a:stretch>
        </p:blipFill>
        <p:spPr bwMode="auto">
          <a:xfrm>
            <a:off x="2438400" y="5334000"/>
            <a:ext cx="1752600" cy="1371600"/>
          </a:xfrm>
          <a:prstGeom prst="rect">
            <a:avLst/>
          </a:prstGeom>
          <a:noFill/>
        </p:spPr>
      </p:pic>
      <p:pic>
        <p:nvPicPr>
          <p:cNvPr id="33804" name="Picture 12" descr="http://www.williamwaugh.co.uk/images/yard2.jpg"/>
          <p:cNvPicPr>
            <a:picLocks noChangeAspect="1" noChangeArrowheads="1"/>
          </p:cNvPicPr>
          <p:nvPr/>
        </p:nvPicPr>
        <p:blipFill>
          <a:blip r:embed="rId7" cstate="print"/>
          <a:srcRect/>
          <a:stretch>
            <a:fillRect/>
          </a:stretch>
        </p:blipFill>
        <p:spPr bwMode="auto">
          <a:xfrm>
            <a:off x="4495800" y="5334000"/>
            <a:ext cx="2057400" cy="1314807"/>
          </a:xfrm>
          <a:prstGeom prst="rect">
            <a:avLst/>
          </a:prstGeom>
          <a:noFill/>
        </p:spPr>
      </p:pic>
      <p:pic>
        <p:nvPicPr>
          <p:cNvPr id="33806" name="Picture 14" descr="http://www.naparecycling.com/uploads/non-bottle%20plastics%20for%20website.jpg"/>
          <p:cNvPicPr>
            <a:picLocks noChangeAspect="1" noChangeArrowheads="1"/>
          </p:cNvPicPr>
          <p:nvPr/>
        </p:nvPicPr>
        <p:blipFill>
          <a:blip r:embed="rId8" cstate="print"/>
          <a:srcRect/>
          <a:stretch>
            <a:fillRect/>
          </a:stretch>
        </p:blipFill>
        <p:spPr bwMode="auto">
          <a:xfrm>
            <a:off x="6934200" y="5181600"/>
            <a:ext cx="1689100" cy="1440451"/>
          </a:xfrm>
          <a:prstGeom prst="rect">
            <a:avLst/>
          </a:prstGeom>
          <a:noFill/>
        </p:spPr>
      </p:pic>
      <p:pic>
        <p:nvPicPr>
          <p:cNvPr id="33808" name="Picture 16" descr="http://eo.ucar.edu/kids/sky/images/air1_sm.jpg"/>
          <p:cNvPicPr>
            <a:picLocks noChangeAspect="1" noChangeArrowheads="1"/>
          </p:cNvPicPr>
          <p:nvPr/>
        </p:nvPicPr>
        <p:blipFill>
          <a:blip r:embed="rId9" cstate="print"/>
          <a:srcRect/>
          <a:stretch>
            <a:fillRect/>
          </a:stretch>
        </p:blipFill>
        <p:spPr bwMode="auto">
          <a:xfrm>
            <a:off x="304800" y="2209800"/>
            <a:ext cx="1905000" cy="1428750"/>
          </a:xfrm>
          <a:prstGeom prst="rect">
            <a:avLst/>
          </a:prstGeom>
          <a:noFill/>
        </p:spPr>
      </p:pic>
      <p:pic>
        <p:nvPicPr>
          <p:cNvPr id="33810" name="Picture 18" descr="See full size image">
            <a:hlinkClick r:id="rId10"/>
          </p:cNvPr>
          <p:cNvPicPr>
            <a:picLocks noChangeAspect="1" noChangeArrowheads="1"/>
          </p:cNvPicPr>
          <p:nvPr/>
        </p:nvPicPr>
        <p:blipFill>
          <a:blip r:embed="rId11" cstate="print"/>
          <a:srcRect/>
          <a:stretch>
            <a:fillRect/>
          </a:stretch>
        </p:blipFill>
        <p:spPr bwMode="auto">
          <a:xfrm>
            <a:off x="2514600" y="2438400"/>
            <a:ext cx="1211580" cy="914400"/>
          </a:xfrm>
          <a:prstGeom prst="rect">
            <a:avLst/>
          </a:prstGeom>
          <a:noFill/>
        </p:spPr>
      </p:pic>
      <p:pic>
        <p:nvPicPr>
          <p:cNvPr id="33812" name="Picture 20" descr="http://www.shellyssciencespot.com/images/bacteria.jpg"/>
          <p:cNvPicPr>
            <a:picLocks noChangeAspect="1" noChangeArrowheads="1"/>
          </p:cNvPicPr>
          <p:nvPr/>
        </p:nvPicPr>
        <p:blipFill>
          <a:blip r:embed="rId12" cstate="print"/>
          <a:srcRect/>
          <a:stretch>
            <a:fillRect/>
          </a:stretch>
        </p:blipFill>
        <p:spPr bwMode="auto">
          <a:xfrm>
            <a:off x="609600" y="3862526"/>
            <a:ext cx="1143000" cy="846000"/>
          </a:xfrm>
          <a:prstGeom prst="rect">
            <a:avLst/>
          </a:prstGeom>
          <a:noFill/>
        </p:spPr>
      </p:pic>
      <p:pic>
        <p:nvPicPr>
          <p:cNvPr id="33814" name="Picture 22" descr="http://bodylogicmd.files.wordpress.com/2009/09/fruits_and_vegetables21.jpg"/>
          <p:cNvPicPr>
            <a:picLocks noChangeAspect="1" noChangeArrowheads="1"/>
          </p:cNvPicPr>
          <p:nvPr/>
        </p:nvPicPr>
        <p:blipFill>
          <a:blip r:embed="rId13" cstate="print"/>
          <a:srcRect/>
          <a:stretch>
            <a:fillRect/>
          </a:stretch>
        </p:blipFill>
        <p:spPr bwMode="auto">
          <a:xfrm>
            <a:off x="6553200" y="2590800"/>
            <a:ext cx="2222500" cy="199970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304800" y="304800"/>
            <a:ext cx="55626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smtClean="0"/>
              <a:t>Renewable Materials Resources</a:t>
            </a:r>
            <a:endParaRPr lang="en-US" sz="3200" dirty="0"/>
          </a:p>
        </p:txBody>
      </p:sp>
      <p:sp>
        <p:nvSpPr>
          <p:cNvPr id="3" name="TextBox 2"/>
          <p:cNvSpPr txBox="1"/>
          <p:nvPr/>
        </p:nvSpPr>
        <p:spPr>
          <a:xfrm>
            <a:off x="228600" y="1143000"/>
            <a:ext cx="8915400" cy="1200329"/>
          </a:xfrm>
          <a:prstGeom prst="rect">
            <a:avLst/>
          </a:prstGeom>
          <a:noFill/>
        </p:spPr>
        <p:txBody>
          <a:bodyPr wrap="square" rtlCol="0">
            <a:spAutoFit/>
          </a:bodyPr>
          <a:lstStyle/>
          <a:p>
            <a:r>
              <a:rPr lang="en-US" sz="2400" dirty="0" smtClean="0"/>
              <a:t>The earth provides many natural resources in the form of materials.  Some of these are used as they are and some are used to produce many other products.</a:t>
            </a:r>
            <a:endParaRPr lang="en-US" sz="2400" dirty="0"/>
          </a:p>
        </p:txBody>
      </p:sp>
      <p:sp>
        <p:nvSpPr>
          <p:cNvPr id="4" name="TextBox 3"/>
          <p:cNvSpPr txBox="1"/>
          <p:nvPr/>
        </p:nvSpPr>
        <p:spPr>
          <a:xfrm>
            <a:off x="304800" y="5334000"/>
            <a:ext cx="8610600" cy="1200329"/>
          </a:xfrm>
          <a:prstGeom prst="rect">
            <a:avLst/>
          </a:prstGeom>
          <a:noFill/>
        </p:spPr>
        <p:txBody>
          <a:bodyPr wrap="square" rtlCol="0">
            <a:spAutoFit/>
          </a:bodyPr>
          <a:lstStyle/>
          <a:p>
            <a:r>
              <a:rPr lang="en-US" sz="2400" dirty="0" smtClean="0"/>
              <a:t>As long as these renewable material resources are used sustainably, we will have a continually renewable resource for our use over time.</a:t>
            </a:r>
            <a:endParaRPr lang="en-US" sz="2400" dirty="0"/>
          </a:p>
        </p:txBody>
      </p:sp>
      <p:pic>
        <p:nvPicPr>
          <p:cNvPr id="36866" name="Picture 2" descr="http://www.biotechnologie.de/BIO/Redaktion/Bilder/en/Newsfotos/holzstaemme,property=bild,bereich=bio,sprache=en.jpg"/>
          <p:cNvPicPr>
            <a:picLocks noChangeAspect="1" noChangeArrowheads="1"/>
          </p:cNvPicPr>
          <p:nvPr/>
        </p:nvPicPr>
        <p:blipFill>
          <a:blip r:embed="rId2" cstate="print"/>
          <a:srcRect/>
          <a:stretch>
            <a:fillRect/>
          </a:stretch>
        </p:blipFill>
        <p:spPr bwMode="auto">
          <a:xfrm>
            <a:off x="228600" y="2590800"/>
            <a:ext cx="3352800" cy="2438400"/>
          </a:xfrm>
          <a:prstGeom prst="rect">
            <a:avLst/>
          </a:prstGeom>
          <a:noFill/>
        </p:spPr>
      </p:pic>
      <p:pic>
        <p:nvPicPr>
          <p:cNvPr id="36868" name="Picture 4" descr="http://www.ornj.net/webalbum/sample/water.jpg"/>
          <p:cNvPicPr>
            <a:picLocks noChangeAspect="1" noChangeArrowheads="1"/>
          </p:cNvPicPr>
          <p:nvPr/>
        </p:nvPicPr>
        <p:blipFill>
          <a:blip r:embed="rId3" cstate="print"/>
          <a:srcRect/>
          <a:stretch>
            <a:fillRect/>
          </a:stretch>
        </p:blipFill>
        <p:spPr bwMode="auto">
          <a:xfrm>
            <a:off x="5511692" y="2514600"/>
            <a:ext cx="3456238" cy="2590800"/>
          </a:xfrm>
          <a:prstGeom prst="rect">
            <a:avLst/>
          </a:prstGeom>
          <a:noFill/>
        </p:spPr>
      </p:pic>
      <p:sp>
        <p:nvSpPr>
          <p:cNvPr id="7" name="TextBox 6"/>
          <p:cNvSpPr txBox="1"/>
          <p:nvPr/>
        </p:nvSpPr>
        <p:spPr>
          <a:xfrm>
            <a:off x="3657600" y="2819400"/>
            <a:ext cx="1752600" cy="2062103"/>
          </a:xfrm>
          <a:prstGeom prst="rect">
            <a:avLst/>
          </a:prstGeom>
          <a:solidFill>
            <a:srgbClr val="CC99FF"/>
          </a:solidFill>
        </p:spPr>
        <p:txBody>
          <a:bodyPr wrap="square" rtlCol="0">
            <a:spAutoFit/>
          </a:bodyPr>
          <a:lstStyle/>
          <a:p>
            <a:pPr algn="ctr"/>
            <a:r>
              <a:rPr lang="en-US" sz="1600" b="1" dirty="0" smtClean="0"/>
              <a:t>Sustainability</a:t>
            </a:r>
            <a:r>
              <a:rPr lang="en-US" sz="1600" dirty="0" smtClean="0"/>
              <a:t>:  </a:t>
            </a:r>
            <a:r>
              <a:rPr lang="en-US" sz="1600" dirty="0"/>
              <a:t>meeting the needs of the present without compromising the ability of future generations to meet their needs.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pic>
        <p:nvPicPr>
          <p:cNvPr id="6" name="Picture 5" descr="ore uranium.jpg"/>
          <p:cNvPicPr>
            <a:picLocks noChangeAspect="1"/>
          </p:cNvPicPr>
          <p:nvPr/>
        </p:nvPicPr>
        <p:blipFill>
          <a:blip r:embed="rId2" cstate="print"/>
          <a:stretch>
            <a:fillRect/>
          </a:stretch>
        </p:blipFill>
        <p:spPr>
          <a:xfrm>
            <a:off x="6172200" y="4267200"/>
            <a:ext cx="2743200" cy="2404998"/>
          </a:xfrm>
          <a:prstGeom prst="rect">
            <a:avLst/>
          </a:prstGeom>
        </p:spPr>
      </p:pic>
      <p:sp>
        <p:nvSpPr>
          <p:cNvPr id="2" name="TextBox 1"/>
          <p:cNvSpPr txBox="1"/>
          <p:nvPr/>
        </p:nvSpPr>
        <p:spPr>
          <a:xfrm>
            <a:off x="304800" y="304800"/>
            <a:ext cx="6019800"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3200" dirty="0" smtClean="0"/>
              <a:t>Nonrenewable Material Resources</a:t>
            </a:r>
            <a:endParaRPr lang="en-US" sz="3200" dirty="0"/>
          </a:p>
        </p:txBody>
      </p:sp>
      <p:sp>
        <p:nvSpPr>
          <p:cNvPr id="3" name="TextBox 2"/>
          <p:cNvSpPr txBox="1"/>
          <p:nvPr/>
        </p:nvSpPr>
        <p:spPr>
          <a:xfrm>
            <a:off x="304800" y="1143000"/>
            <a:ext cx="8686800" cy="1015663"/>
          </a:xfrm>
          <a:prstGeom prst="rect">
            <a:avLst/>
          </a:prstGeom>
          <a:solidFill>
            <a:schemeClr val="accent4">
              <a:lumMod val="40000"/>
              <a:lumOff val="60000"/>
            </a:schemeClr>
          </a:solidFill>
        </p:spPr>
        <p:txBody>
          <a:bodyPr wrap="square" rtlCol="0">
            <a:spAutoFit/>
          </a:bodyPr>
          <a:lstStyle/>
          <a:p>
            <a:r>
              <a:rPr lang="en-US" sz="2000" dirty="0" smtClean="0"/>
              <a:t>A </a:t>
            </a:r>
            <a:r>
              <a:rPr lang="en-US" sz="2000" b="1" dirty="0" smtClean="0"/>
              <a:t>nonrenewable mineral resource </a:t>
            </a:r>
            <a:r>
              <a:rPr lang="en-US" sz="2000" dirty="0" smtClean="0"/>
              <a:t>is a concentration of naturally occurring material in or on the earth’s crust that can be extracted and processed into useful materials at an affordable cost.</a:t>
            </a:r>
            <a:endParaRPr lang="en-US" sz="2000" dirty="0"/>
          </a:p>
        </p:txBody>
      </p:sp>
      <p:sp>
        <p:nvSpPr>
          <p:cNvPr id="4" name="TextBox 3"/>
          <p:cNvSpPr txBox="1"/>
          <p:nvPr/>
        </p:nvSpPr>
        <p:spPr>
          <a:xfrm>
            <a:off x="381000" y="2438400"/>
            <a:ext cx="8610600" cy="1631216"/>
          </a:xfrm>
          <a:prstGeom prst="rect">
            <a:avLst/>
          </a:prstGeom>
          <a:solidFill>
            <a:schemeClr val="accent4">
              <a:lumMod val="40000"/>
              <a:lumOff val="60000"/>
            </a:schemeClr>
          </a:solidFill>
        </p:spPr>
        <p:txBody>
          <a:bodyPr wrap="square" rtlCol="0">
            <a:spAutoFit/>
          </a:bodyPr>
          <a:lstStyle/>
          <a:p>
            <a:r>
              <a:rPr lang="en-US" sz="2000" u="sng" dirty="0" smtClean="0"/>
              <a:t>Nonrenewable mineral resources include</a:t>
            </a:r>
            <a:r>
              <a:rPr lang="en-US" sz="2000" dirty="0" smtClean="0"/>
              <a:t>:</a:t>
            </a:r>
          </a:p>
          <a:p>
            <a:endParaRPr lang="en-US" sz="2000" dirty="0" smtClean="0"/>
          </a:p>
          <a:p>
            <a:pPr>
              <a:buFont typeface="Arial" pitchFamily="34" charset="0"/>
              <a:buChar char="•"/>
            </a:pPr>
            <a:r>
              <a:rPr lang="en-US" sz="2000" dirty="0" smtClean="0"/>
              <a:t>     Metallic mineral resources (iron, copper, aluminum)</a:t>
            </a:r>
          </a:p>
          <a:p>
            <a:pPr>
              <a:buFont typeface="Arial" pitchFamily="34" charset="0"/>
              <a:buChar char="•"/>
            </a:pPr>
            <a:r>
              <a:rPr lang="en-US" sz="2000" dirty="0" smtClean="0"/>
              <a:t>     Nonmetallic rock and mineral resources (salt, clay, sand, phosphates, and soil)</a:t>
            </a:r>
          </a:p>
          <a:p>
            <a:pPr>
              <a:buFont typeface="Arial" pitchFamily="34" charset="0"/>
              <a:buChar char="•"/>
            </a:pPr>
            <a:r>
              <a:rPr lang="en-US" sz="2000" dirty="0" smtClean="0"/>
              <a:t>     Energy resources (coal, oil, natural gas, and uranium)</a:t>
            </a:r>
            <a:endParaRPr lang="en-US" sz="2000" dirty="0"/>
          </a:p>
        </p:txBody>
      </p:sp>
      <p:pic>
        <p:nvPicPr>
          <p:cNvPr id="5" name="Picture 4" descr="Ore iron.jpg"/>
          <p:cNvPicPr>
            <a:picLocks noChangeAspect="1"/>
          </p:cNvPicPr>
          <p:nvPr/>
        </p:nvPicPr>
        <p:blipFill>
          <a:blip r:embed="rId3" cstate="print"/>
          <a:stretch>
            <a:fillRect/>
          </a:stretch>
        </p:blipFill>
        <p:spPr>
          <a:xfrm>
            <a:off x="381000" y="4419600"/>
            <a:ext cx="2997200" cy="2247900"/>
          </a:xfrm>
          <a:prstGeom prst="rect">
            <a:avLst/>
          </a:prstGeom>
          <a:solidFill>
            <a:schemeClr val="accent1">
              <a:lumMod val="20000"/>
              <a:lumOff val="80000"/>
            </a:schemeClr>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457200"/>
            <a:ext cx="8305800" cy="707886"/>
          </a:xfrm>
          <a:prstGeom prst="rect">
            <a:avLst/>
          </a:prstGeom>
          <a:solidFill>
            <a:srgbClr val="C4BD97">
              <a:alpha val="80000"/>
            </a:srgbClr>
          </a:solidFill>
        </p:spPr>
        <p:txBody>
          <a:bodyPr wrap="square" rtlCol="0">
            <a:spAutoFit/>
          </a:bodyPr>
          <a:lstStyle/>
          <a:p>
            <a:r>
              <a:rPr lang="en-US" sz="2000" b="1" dirty="0" smtClean="0"/>
              <a:t>Ore</a:t>
            </a:r>
            <a:r>
              <a:rPr lang="en-US" sz="2000" dirty="0" smtClean="0"/>
              <a:t> is rock containing enough of one or more metallic minerals to be mined profitably.</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304800" y="381000"/>
            <a:ext cx="8001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Mining techniques used to remove rock and mineral resources</a:t>
            </a:r>
            <a:endParaRPr lang="en-US" sz="2400" dirty="0"/>
          </a:p>
        </p:txBody>
      </p:sp>
      <p:sp>
        <p:nvSpPr>
          <p:cNvPr id="3" name="TextBox 2"/>
          <p:cNvSpPr txBox="1"/>
          <p:nvPr/>
        </p:nvSpPr>
        <p:spPr>
          <a:xfrm>
            <a:off x="304800" y="1066800"/>
            <a:ext cx="8534400" cy="707886"/>
          </a:xfrm>
          <a:prstGeom prst="rect">
            <a:avLst/>
          </a:prstGeom>
          <a:noFill/>
        </p:spPr>
        <p:txBody>
          <a:bodyPr wrap="square" rtlCol="0">
            <a:spAutoFit/>
          </a:bodyPr>
          <a:lstStyle/>
          <a:p>
            <a:r>
              <a:rPr lang="en-US" sz="2000" b="1" dirty="0" smtClean="0"/>
              <a:t>Surface mining </a:t>
            </a:r>
            <a:r>
              <a:rPr lang="en-US" sz="2000" dirty="0" smtClean="0"/>
              <a:t>is used to remove shallow deposits, while </a:t>
            </a:r>
            <a:r>
              <a:rPr lang="en-US" sz="2000" b="1" dirty="0" smtClean="0"/>
              <a:t>subsurface mining </a:t>
            </a:r>
            <a:r>
              <a:rPr lang="en-US" sz="2000" dirty="0" smtClean="0"/>
              <a:t>is used to remove deep deposits.</a:t>
            </a:r>
          </a:p>
        </p:txBody>
      </p:sp>
      <p:sp>
        <p:nvSpPr>
          <p:cNvPr id="5" name="TextBox 4"/>
          <p:cNvSpPr txBox="1"/>
          <p:nvPr/>
        </p:nvSpPr>
        <p:spPr>
          <a:xfrm>
            <a:off x="381000" y="4267200"/>
            <a:ext cx="7924800" cy="2246769"/>
          </a:xfrm>
          <a:prstGeom prst="rect">
            <a:avLst/>
          </a:prstGeom>
          <a:noFill/>
        </p:spPr>
        <p:txBody>
          <a:bodyPr wrap="square" rtlCol="0">
            <a:spAutoFit/>
          </a:bodyPr>
          <a:lstStyle/>
          <a:p>
            <a:r>
              <a:rPr lang="en-US" sz="2000" dirty="0" smtClean="0"/>
              <a:t>Surface mining includes:</a:t>
            </a:r>
          </a:p>
          <a:p>
            <a:endParaRPr lang="en-US" sz="2000" dirty="0" smtClean="0"/>
          </a:p>
          <a:p>
            <a:pPr marL="342900" indent="-342900">
              <a:buAutoNum type="arabicPeriod"/>
            </a:pPr>
            <a:r>
              <a:rPr lang="en-US" sz="2000" dirty="0" smtClean="0"/>
              <a:t>Open-pit mining  (machines dig holes to remove deposits)</a:t>
            </a:r>
          </a:p>
          <a:p>
            <a:pPr marL="342900" indent="-342900">
              <a:buAutoNum type="arabicPeriod"/>
            </a:pPr>
            <a:r>
              <a:rPr lang="en-US" sz="2000" dirty="0" smtClean="0"/>
              <a:t>Dredging  (machines scrape up underwater deposits) </a:t>
            </a:r>
          </a:p>
          <a:p>
            <a:pPr marL="342900" indent="-342900">
              <a:buAutoNum type="arabicPeriod"/>
            </a:pPr>
            <a:r>
              <a:rPr lang="en-US" sz="2000" dirty="0" smtClean="0"/>
              <a:t>Area strip mining  (trenches are dug to reveal deposits)</a:t>
            </a:r>
          </a:p>
          <a:p>
            <a:pPr marL="342900" indent="-342900">
              <a:buAutoNum type="arabicPeriod"/>
            </a:pPr>
            <a:r>
              <a:rPr lang="en-US" sz="2000" dirty="0" smtClean="0"/>
              <a:t>Contour strip mining (terraces are dug on mountain sides for deposits)</a:t>
            </a:r>
          </a:p>
          <a:p>
            <a:pPr marL="342900" indent="-342900">
              <a:buAutoNum type="arabicPeriod"/>
            </a:pPr>
            <a:r>
              <a:rPr lang="en-US" sz="2000" dirty="0" smtClean="0"/>
              <a:t>Mountaintop removal  (mountain tops are removed to reveal deposits)</a:t>
            </a:r>
            <a:endParaRPr lang="en-US" sz="2000" dirty="0"/>
          </a:p>
        </p:txBody>
      </p:sp>
      <p:pic>
        <p:nvPicPr>
          <p:cNvPr id="6" name="Picture 5" descr="mining dredging.jpg"/>
          <p:cNvPicPr>
            <a:picLocks noChangeAspect="1"/>
          </p:cNvPicPr>
          <p:nvPr/>
        </p:nvPicPr>
        <p:blipFill>
          <a:blip r:embed="rId2" cstate="print"/>
          <a:stretch>
            <a:fillRect/>
          </a:stretch>
        </p:blipFill>
        <p:spPr>
          <a:xfrm>
            <a:off x="3124200" y="1981200"/>
            <a:ext cx="2926080" cy="1929819"/>
          </a:xfrm>
          <a:prstGeom prst="rect">
            <a:avLst/>
          </a:prstGeom>
        </p:spPr>
      </p:pic>
      <p:pic>
        <p:nvPicPr>
          <p:cNvPr id="7" name="Picture 6" descr="mining open pit.jpg"/>
          <p:cNvPicPr>
            <a:picLocks noChangeAspect="1"/>
          </p:cNvPicPr>
          <p:nvPr/>
        </p:nvPicPr>
        <p:blipFill>
          <a:blip r:embed="rId3" cstate="print"/>
          <a:stretch>
            <a:fillRect/>
          </a:stretch>
        </p:blipFill>
        <p:spPr>
          <a:xfrm>
            <a:off x="457200" y="1981200"/>
            <a:ext cx="2381250" cy="1785938"/>
          </a:xfrm>
          <a:prstGeom prst="rect">
            <a:avLst/>
          </a:prstGeom>
        </p:spPr>
      </p:pic>
      <p:pic>
        <p:nvPicPr>
          <p:cNvPr id="8" name="Picture 7" descr="mining mountaintop.jpg"/>
          <p:cNvPicPr>
            <a:picLocks noChangeAspect="1"/>
          </p:cNvPicPr>
          <p:nvPr/>
        </p:nvPicPr>
        <p:blipFill>
          <a:blip r:embed="rId4" cstate="print"/>
          <a:stretch>
            <a:fillRect/>
          </a:stretch>
        </p:blipFill>
        <p:spPr>
          <a:xfrm>
            <a:off x="6324600" y="1752600"/>
            <a:ext cx="2436725" cy="1773936"/>
          </a:xfrm>
          <a:prstGeom prst="rect">
            <a:avLst/>
          </a:prstGeom>
        </p:spPr>
      </p:pic>
      <p:pic>
        <p:nvPicPr>
          <p:cNvPr id="9" name="Picture 8" descr="mining contour strip.jpg"/>
          <p:cNvPicPr>
            <a:picLocks noChangeAspect="1"/>
          </p:cNvPicPr>
          <p:nvPr/>
        </p:nvPicPr>
        <p:blipFill>
          <a:blip r:embed="rId5" cstate="print"/>
          <a:stretch>
            <a:fillRect/>
          </a:stretch>
        </p:blipFill>
        <p:spPr>
          <a:xfrm>
            <a:off x="6858000" y="3733800"/>
            <a:ext cx="2028825" cy="2066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381000"/>
            <a:ext cx="67818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t>Surface Mining Control and Reclamation Act of 1977</a:t>
            </a:r>
            <a:endParaRPr lang="en-US" sz="2400" dirty="0"/>
          </a:p>
        </p:txBody>
      </p:sp>
      <p:sp>
        <p:nvSpPr>
          <p:cNvPr id="3" name="TextBox 2"/>
          <p:cNvSpPr txBox="1"/>
          <p:nvPr/>
        </p:nvSpPr>
        <p:spPr>
          <a:xfrm>
            <a:off x="304800" y="1447800"/>
            <a:ext cx="8534400" cy="707886"/>
          </a:xfrm>
          <a:prstGeom prst="rect">
            <a:avLst/>
          </a:prstGeom>
          <a:solidFill>
            <a:schemeClr val="accent1">
              <a:lumMod val="60000"/>
              <a:lumOff val="40000"/>
            </a:schemeClr>
          </a:solidFill>
        </p:spPr>
        <p:txBody>
          <a:bodyPr wrap="square" rtlCol="0">
            <a:spAutoFit/>
          </a:bodyPr>
          <a:lstStyle/>
          <a:p>
            <a:r>
              <a:rPr lang="en-US" sz="2000" dirty="0" smtClean="0"/>
              <a:t>The act requires mining companies to restore most surface-mined land so it can be used for the same purpose as before it was mined.</a:t>
            </a:r>
            <a:endParaRPr lang="en-US" sz="2000" dirty="0"/>
          </a:p>
        </p:txBody>
      </p:sp>
      <p:sp>
        <p:nvSpPr>
          <p:cNvPr id="4" name="TextBox 3"/>
          <p:cNvSpPr txBox="1"/>
          <p:nvPr/>
        </p:nvSpPr>
        <p:spPr>
          <a:xfrm>
            <a:off x="304800" y="3048000"/>
            <a:ext cx="8610600" cy="707886"/>
          </a:xfrm>
          <a:prstGeom prst="rect">
            <a:avLst/>
          </a:prstGeom>
          <a:solidFill>
            <a:schemeClr val="accent1">
              <a:lumMod val="60000"/>
              <a:lumOff val="40000"/>
            </a:schemeClr>
          </a:solidFill>
        </p:spPr>
        <p:txBody>
          <a:bodyPr wrap="square" rtlCol="0">
            <a:spAutoFit/>
          </a:bodyPr>
          <a:lstStyle/>
          <a:p>
            <a:r>
              <a:rPr lang="en-US" sz="2000" dirty="0" smtClean="0"/>
              <a:t>The act also levied a tax on mining companies to restore land that was disturbed by surface mining before the law was passed.</a:t>
            </a:r>
            <a:endParaRPr lang="en-US" sz="2000" dirty="0"/>
          </a:p>
        </p:txBody>
      </p:sp>
      <p:sp>
        <p:nvSpPr>
          <p:cNvPr id="5" name="TextBox 4"/>
          <p:cNvSpPr txBox="1"/>
          <p:nvPr/>
        </p:nvSpPr>
        <p:spPr>
          <a:xfrm>
            <a:off x="304800" y="4876800"/>
            <a:ext cx="8458200" cy="1015663"/>
          </a:xfrm>
          <a:prstGeom prst="rect">
            <a:avLst/>
          </a:prstGeom>
          <a:solidFill>
            <a:schemeClr val="accent1">
              <a:lumMod val="60000"/>
              <a:lumOff val="40000"/>
            </a:schemeClr>
          </a:solidFill>
        </p:spPr>
        <p:txBody>
          <a:bodyPr wrap="square" rtlCol="0">
            <a:spAutoFit/>
          </a:bodyPr>
          <a:lstStyle/>
          <a:p>
            <a:r>
              <a:rPr lang="en-US" sz="2000" dirty="0" smtClean="0"/>
              <a:t>Reclamation efforts are only partially successful and coal companies continue lobbying elected officials to have the law weakened or to chock off funds for its enforcement.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457200"/>
            <a:ext cx="8534400" cy="707886"/>
          </a:xfrm>
          <a:prstGeom prst="rect">
            <a:avLst/>
          </a:prstGeom>
          <a:solidFill>
            <a:schemeClr val="bg1">
              <a:lumMod val="65000"/>
              <a:alpha val="69804"/>
            </a:schemeClr>
          </a:solidFill>
        </p:spPr>
        <p:txBody>
          <a:bodyPr wrap="square" rtlCol="0">
            <a:spAutoFit/>
          </a:bodyPr>
          <a:lstStyle/>
          <a:p>
            <a:r>
              <a:rPr lang="en-US" sz="2000" dirty="0" smtClean="0"/>
              <a:t>Subsurface mining disturbs less than one-tenth as much land as surface mining and usually produces less waste material.</a:t>
            </a:r>
            <a:endParaRPr lang="en-US" sz="2000" dirty="0"/>
          </a:p>
        </p:txBody>
      </p:sp>
      <p:sp>
        <p:nvSpPr>
          <p:cNvPr id="3" name="TextBox 2"/>
          <p:cNvSpPr txBox="1"/>
          <p:nvPr/>
        </p:nvSpPr>
        <p:spPr>
          <a:xfrm>
            <a:off x="304800" y="2743200"/>
            <a:ext cx="8382000" cy="707886"/>
          </a:xfrm>
          <a:prstGeom prst="rect">
            <a:avLst/>
          </a:prstGeom>
          <a:solidFill>
            <a:srgbClr val="A6A6A6">
              <a:alpha val="69804"/>
            </a:srgbClr>
          </a:solidFill>
        </p:spPr>
        <p:txBody>
          <a:bodyPr wrap="square" rtlCol="0">
            <a:spAutoFit/>
          </a:bodyPr>
          <a:lstStyle/>
          <a:p>
            <a:r>
              <a:rPr lang="en-US" sz="2000" dirty="0" smtClean="0"/>
              <a:t>But it leaves much of the resource in the ground and is more dangerous and expensive than surface mining. </a:t>
            </a:r>
            <a:endParaRPr lang="en-US" sz="2000" dirty="0"/>
          </a:p>
        </p:txBody>
      </p:sp>
      <p:sp>
        <p:nvSpPr>
          <p:cNvPr id="4" name="TextBox 3"/>
          <p:cNvSpPr txBox="1"/>
          <p:nvPr/>
        </p:nvSpPr>
        <p:spPr>
          <a:xfrm>
            <a:off x="304800" y="5257800"/>
            <a:ext cx="8458200" cy="707886"/>
          </a:xfrm>
          <a:prstGeom prst="rect">
            <a:avLst/>
          </a:prstGeom>
          <a:solidFill>
            <a:srgbClr val="A6A6A6">
              <a:alpha val="69804"/>
            </a:srgbClr>
          </a:solidFill>
        </p:spPr>
        <p:txBody>
          <a:bodyPr wrap="square" rtlCol="0">
            <a:spAutoFit/>
          </a:bodyPr>
          <a:lstStyle/>
          <a:p>
            <a:r>
              <a:rPr lang="en-US" sz="2000" dirty="0" smtClean="0"/>
              <a:t>Hazards include cave-ins, explosions, and lung diseases (such as black lung) caused by prolonged inhalation of mining dust.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1296</Words>
  <Application>Microsoft Office PowerPoint</Application>
  <PresentationFormat>On-screen Show (4:3)</PresentationFormat>
  <Paragraphs>147</Paragraphs>
  <Slides>26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Cherry</dc:creator>
  <cp:lastModifiedBy>Siegel, Perry</cp:lastModifiedBy>
  <cp:revision>43</cp:revision>
  <dcterms:created xsi:type="dcterms:W3CDTF">2010-06-14T16:48:38Z</dcterms:created>
  <dcterms:modified xsi:type="dcterms:W3CDTF">2020-10-13T15:51:12Z</dcterms:modified>
</cp:coreProperties>
</file>