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SP Template" id="{EACAEA11-0CB5-4EF3-8D7A-D88486B6282A}">
          <p14:sldIdLst>
            <p14:sldId id="257"/>
            <p14:sldId id="258"/>
            <p14:sldId id="265"/>
            <p14:sldId id="266"/>
            <p14:sldId id="267"/>
          </p14:sldIdLst>
        </p14:section>
        <p14:section name="Process" id="{AD72D7BD-2F63-4C29-BAA7-5F5D504CBBC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00583D"/>
    <a:srgbClr val="8E0C3A"/>
    <a:srgbClr val="C2A204"/>
    <a:srgbClr val="203C74"/>
    <a:srgbClr val="025842"/>
    <a:srgbClr val="902C47"/>
    <a:srgbClr val="BC9A04"/>
    <a:srgbClr val="00593C"/>
    <a:srgbClr val="6B1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40" d="100"/>
          <a:sy n="40" d="100"/>
        </p:scale>
        <p:origin x="9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8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7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1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0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5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1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3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3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3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0625-2B80-496B-BF3E-1541C00366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37" y="93983"/>
            <a:ext cx="1526793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b="1" dirty="0"/>
              <a:t>Strategic Plan: Ison </a:t>
            </a:r>
            <a:r>
              <a:rPr lang="en-US" sz="2000" b="1"/>
              <a:t>Springs ES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 rot="16200000">
            <a:off x="-725016" y="3003043"/>
            <a:ext cx="2696218" cy="7381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Outcomes: </a:t>
            </a:r>
            <a:r>
              <a:rPr lang="en-US" sz="16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-402805" y="5433572"/>
            <a:ext cx="2051801" cy="7381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Initiatives: </a:t>
            </a:r>
            <a:r>
              <a:rPr lang="en-US" sz="1600">
                <a:solidFill>
                  <a:schemeClr val="bg1"/>
                </a:solidFill>
              </a:rPr>
              <a:t>What will we do to achieve success?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16252" y="4765020"/>
            <a:ext cx="2651760" cy="1005840"/>
          </a:xfrm>
          <a:prstGeom prst="rect">
            <a:avLst/>
          </a:prstGeom>
          <a:solidFill>
            <a:srgbClr val="203C7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3433"/>
            <a:r>
              <a:rPr lang="en-US" sz="1200" b="1" dirty="0">
                <a:solidFill>
                  <a:schemeClr val="tx1"/>
                </a:solidFill>
              </a:rPr>
              <a:t>Balanced Literacy Framework</a:t>
            </a:r>
            <a:r>
              <a:rPr lang="en-US" sz="1200" dirty="0">
                <a:solidFill>
                  <a:schemeClr val="tx1"/>
                </a:solidFill>
              </a:rPr>
              <a:t>: Implement literacy instruction that includes a progression of teacher modeling, guided practice, and student independent learning.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104300" y="5822703"/>
            <a:ext cx="2651760" cy="1005840"/>
          </a:xfrm>
          <a:prstGeom prst="rect">
            <a:avLst/>
          </a:prstGeom>
          <a:solidFill>
            <a:srgbClr val="203C7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3433"/>
            <a:r>
              <a:rPr lang="en-US" sz="1200" b="1" dirty="0">
                <a:solidFill>
                  <a:schemeClr val="tx1"/>
                </a:solidFill>
              </a:rPr>
              <a:t>Balanced Math Framework</a:t>
            </a:r>
            <a:r>
              <a:rPr lang="en-US" sz="1200" dirty="0">
                <a:solidFill>
                  <a:schemeClr val="tx1"/>
                </a:solidFill>
              </a:rPr>
              <a:t>: Implement math instruction that helps students build the computational and conceptual skills needed to solve complex problems.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104300" y="3387298"/>
            <a:ext cx="2651760" cy="132588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68197" y="2009576"/>
            <a:ext cx="2651760" cy="1325880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68197" y="4765020"/>
            <a:ext cx="2651760" cy="1005840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Customer Service: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Implement a customer service and sensitivity program.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68193" y="5837480"/>
            <a:ext cx="2651760" cy="991062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Preparation: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Establish a student leadership program for grades 4 &amp; 5.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68197" y="3387298"/>
            <a:ext cx="2651760" cy="1325880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2094" y="2009576"/>
            <a:ext cx="2651760" cy="1325880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32094" y="5822703"/>
            <a:ext cx="2651760" cy="1005840"/>
          </a:xfrm>
          <a:prstGeom prst="rect">
            <a:avLst/>
          </a:prstGeom>
          <a:solidFill>
            <a:srgbClr val="902C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Partnerships</a:t>
            </a:r>
            <a:r>
              <a:rPr lang="en-US" sz="1400" dirty="0"/>
              <a:t>:                       Cultivate and sustain community champions to support student achievement.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32094" y="3387298"/>
            <a:ext cx="2651760" cy="1325880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395988" y="4754989"/>
            <a:ext cx="2651760" cy="2073553"/>
          </a:xfrm>
          <a:prstGeom prst="rect">
            <a:avLst/>
          </a:prstGeom>
          <a:solidFill>
            <a:srgbClr val="02584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Effective Budgeting:</a:t>
            </a:r>
          </a:p>
          <a:p>
            <a:pPr algn="ctr"/>
            <a:r>
              <a:rPr lang="en-US" sz="1200" dirty="0"/>
              <a:t>Refine and adjust our modified zero-based budgeting process to ensure that resources are used effectively and efficiently to impact </a:t>
            </a:r>
            <a:r>
              <a:rPr lang="en-US" sz="1200"/>
              <a:t>district goals.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364174" y="2009575"/>
            <a:ext cx="2683577" cy="2703601"/>
          </a:xfrm>
          <a:prstGeom prst="rect">
            <a:avLst/>
          </a:prstGeom>
          <a:solidFill>
            <a:srgbClr val="025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3433"/>
            <a:r>
              <a:rPr lang="en-US" sz="1400" b="1" dirty="0">
                <a:solidFill>
                  <a:prstClr val="white"/>
                </a:solidFill>
              </a:rPr>
              <a:t>Transparent and efficient</a:t>
            </a:r>
          </a:p>
          <a:p>
            <a:pPr algn="ctr" defTabSz="403433"/>
            <a:r>
              <a:rPr lang="en-US" sz="1400" b="1" dirty="0">
                <a:solidFill>
                  <a:prstClr val="white"/>
                </a:solidFill>
              </a:rPr>
              <a:t>management of local funds</a:t>
            </a:r>
            <a:r>
              <a:rPr lang="en-US" sz="1400" dirty="0">
                <a:solidFill>
                  <a:prstClr val="white"/>
                </a:solidFill>
              </a:rPr>
              <a:t>:</a:t>
            </a:r>
          </a:p>
          <a:p>
            <a:pPr algn="ctr" defTabSz="403433"/>
            <a:r>
              <a:rPr lang="en-US" sz="1400" dirty="0">
                <a:solidFill>
                  <a:prstClr val="white"/>
                </a:solidFill>
              </a:rPr>
              <a:t>Reduce the number of audit</a:t>
            </a:r>
          </a:p>
          <a:p>
            <a:pPr algn="ctr" defTabSz="403433"/>
            <a:r>
              <a:rPr lang="en-US" sz="1400" dirty="0">
                <a:solidFill>
                  <a:prstClr val="white"/>
                </a:solidFill>
              </a:rPr>
              <a:t>findings for Student Activity funds</a:t>
            </a:r>
          </a:p>
          <a:p>
            <a:pPr algn="ctr" defTabSz="403433"/>
            <a:r>
              <a:rPr lang="en-US" sz="1400" dirty="0">
                <a:solidFill>
                  <a:prstClr val="white"/>
                </a:solidFill>
              </a:rPr>
              <a:t>and ensure effective management</a:t>
            </a:r>
          </a:p>
          <a:p>
            <a:pPr algn="ctr" defTabSz="403433"/>
            <a:r>
              <a:rPr lang="en-US" sz="1400" dirty="0">
                <a:solidFill>
                  <a:prstClr val="white"/>
                </a:solidFill>
              </a:rPr>
              <a:t>of funds between schools and</a:t>
            </a:r>
          </a:p>
          <a:p>
            <a:pPr algn="ctr" defTabSz="403433"/>
            <a:r>
              <a:rPr lang="en-US" sz="1400" dirty="0">
                <a:solidFill>
                  <a:prstClr val="white"/>
                </a:solidFill>
              </a:rPr>
              <a:t>School Governance Councils.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ADC16-C76E-4162-AEA0-84C9C4CF4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9" y="114630"/>
            <a:ext cx="1274295" cy="1763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0B0D6F-D5D0-44F2-9DB4-1B03080A0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741" y="93984"/>
            <a:ext cx="1310375" cy="18020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E27795-5686-4AA4-9C62-15866E278A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3856" y="97492"/>
            <a:ext cx="1328235" cy="17985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8F415-5F21-46D7-9D89-5B05884397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62921" y="93983"/>
            <a:ext cx="1317899" cy="179854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FAF2315-8FF6-4AAE-BA54-13A4BB7F3B93}"/>
              </a:ext>
            </a:extLst>
          </p:cNvPr>
          <p:cNvSpPr/>
          <p:nvPr/>
        </p:nvSpPr>
        <p:spPr>
          <a:xfrm>
            <a:off x="1104300" y="1986406"/>
            <a:ext cx="2651760" cy="132588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73526C-9E3D-47BE-A133-6933BAF8DFA1}"/>
              </a:ext>
            </a:extLst>
          </p:cNvPr>
          <p:cNvSpPr txBox="1"/>
          <p:nvPr/>
        </p:nvSpPr>
        <p:spPr>
          <a:xfrm>
            <a:off x="1086870" y="2109951"/>
            <a:ext cx="2651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3</a:t>
            </a:r>
            <a:r>
              <a:rPr lang="en-US" sz="1600" b="1" baseline="30000" dirty="0">
                <a:solidFill>
                  <a:schemeClr val="bg1"/>
                </a:solidFill>
              </a:rPr>
              <a:t>rd</a:t>
            </a:r>
            <a:r>
              <a:rPr lang="en-US" sz="1600" b="1" dirty="0">
                <a:solidFill>
                  <a:schemeClr val="bg1"/>
                </a:solidFill>
              </a:rPr>
              <a:t> Grade Literacy: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85 % of 3</a:t>
            </a:r>
            <a:r>
              <a:rPr lang="en-US" sz="1600" baseline="30000" dirty="0">
                <a:solidFill>
                  <a:schemeClr val="bg1"/>
                </a:solidFill>
              </a:rPr>
              <a:t>rd</a:t>
            </a:r>
            <a:r>
              <a:rPr lang="en-US" sz="1600" dirty="0">
                <a:solidFill>
                  <a:schemeClr val="bg1"/>
                </a:solidFill>
              </a:rPr>
              <a:t> grade students will read at or above grade level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0BA31E-ADE8-48B2-BEBE-2AB4FBA9105E}"/>
              </a:ext>
            </a:extLst>
          </p:cNvPr>
          <p:cNvSpPr txBox="1"/>
          <p:nvPr/>
        </p:nvSpPr>
        <p:spPr>
          <a:xfrm>
            <a:off x="1030802" y="3451572"/>
            <a:ext cx="2707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5</a:t>
            </a:r>
            <a:r>
              <a:rPr lang="en-US" sz="1600" b="1" baseline="30000" dirty="0">
                <a:solidFill>
                  <a:schemeClr val="bg1"/>
                </a:solidFill>
              </a:rPr>
              <a:t>th</a:t>
            </a:r>
            <a:r>
              <a:rPr lang="en-US" sz="1600" b="1" dirty="0">
                <a:solidFill>
                  <a:schemeClr val="bg1"/>
                </a:solidFill>
              </a:rPr>
              <a:t> Grade Math: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85% of 5</a:t>
            </a:r>
            <a:r>
              <a:rPr lang="en-US" sz="1600" baseline="30000" dirty="0">
                <a:solidFill>
                  <a:schemeClr val="bg1"/>
                </a:solidFill>
              </a:rPr>
              <a:t>th</a:t>
            </a:r>
            <a:r>
              <a:rPr lang="en-US" sz="1600" dirty="0">
                <a:solidFill>
                  <a:schemeClr val="bg1"/>
                </a:solidFill>
              </a:rPr>
              <a:t> grade students will perform at or above grade level in mathematics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DC301-8D0D-4547-A701-1B1803213847}"/>
              </a:ext>
            </a:extLst>
          </p:cNvPr>
          <p:cNvSpPr txBox="1"/>
          <p:nvPr/>
        </p:nvSpPr>
        <p:spPr>
          <a:xfrm>
            <a:off x="3868193" y="2009576"/>
            <a:ext cx="26517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School Culture: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Increase the percentage of parents &amp; staff who would recommend Ison Springs as a  quality school to attend.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988AB3-FB38-46C1-ADE5-DF5771F2ADBD}"/>
              </a:ext>
            </a:extLst>
          </p:cNvPr>
          <p:cNvSpPr txBox="1"/>
          <p:nvPr/>
        </p:nvSpPr>
        <p:spPr>
          <a:xfrm>
            <a:off x="3868196" y="3420794"/>
            <a:ext cx="26517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 Student Leadership: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Increase the percentage of students prepared for institutes of higher education and/or the world of work.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B7DA91-B67E-417F-BC96-80941AE33685}"/>
              </a:ext>
            </a:extLst>
          </p:cNvPr>
          <p:cNvSpPr txBox="1"/>
          <p:nvPr/>
        </p:nvSpPr>
        <p:spPr>
          <a:xfrm>
            <a:off x="6677556" y="3441738"/>
            <a:ext cx="2560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600" b="1" dirty="0">
                <a:solidFill>
                  <a:schemeClr val="bg1"/>
                </a:solidFill>
              </a:rPr>
              <a:t>Community Champions</a:t>
            </a:r>
            <a:r>
              <a:rPr lang="en-US" b="1" dirty="0">
                <a:solidFill>
                  <a:schemeClr val="bg1"/>
                </a:solidFill>
              </a:rPr>
              <a:t>:  </a:t>
            </a:r>
            <a:r>
              <a:rPr lang="en-US" sz="1600" dirty="0">
                <a:solidFill>
                  <a:schemeClr val="bg1"/>
                </a:solidFill>
              </a:rPr>
              <a:t>Increase the percentage of impactful partnerships aligned to our school’s plan.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A8F8DE-668D-4F0B-8EA7-A618A7E099B2}"/>
              </a:ext>
            </a:extLst>
          </p:cNvPr>
          <p:cNvSpPr txBox="1"/>
          <p:nvPr/>
        </p:nvSpPr>
        <p:spPr>
          <a:xfrm>
            <a:off x="6632094" y="2036639"/>
            <a:ext cx="2686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Family engagement:               </a:t>
            </a:r>
            <a:r>
              <a:rPr lang="en-US" sz="1600" dirty="0">
                <a:solidFill>
                  <a:schemeClr val="bg1"/>
                </a:solidFill>
              </a:rPr>
              <a:t>Increase the percentage of families who feel empowered to support their students' educational journey.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FC27264-FD53-4221-BA40-9D9DE9DC078E}"/>
              </a:ext>
            </a:extLst>
          </p:cNvPr>
          <p:cNvSpPr/>
          <p:nvPr/>
        </p:nvSpPr>
        <p:spPr>
          <a:xfrm>
            <a:off x="6666952" y="4765020"/>
            <a:ext cx="2651760" cy="1035298"/>
          </a:xfrm>
          <a:prstGeom prst="rect">
            <a:avLst/>
          </a:prstGeom>
          <a:solidFill>
            <a:srgbClr val="902C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Parent University:                                  </a:t>
            </a:r>
            <a:r>
              <a:rPr lang="en-US" sz="1400" dirty="0">
                <a:solidFill>
                  <a:schemeClr val="bg1"/>
                </a:solidFill>
              </a:rPr>
              <a:t>Offer family programming that equips families with new or additional skills, knowledge, resources and confidence.</a:t>
            </a:r>
          </a:p>
        </p:txBody>
      </p:sp>
    </p:spTree>
    <p:extLst>
      <p:ext uri="{BB962C8B-B14F-4D97-AF65-F5344CB8AC3E}">
        <p14:creationId xmlns:p14="http://schemas.microsoft.com/office/powerpoint/2010/main" val="168914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58875" y="839176"/>
            <a:ext cx="2816350" cy="2962693"/>
          </a:xfrm>
          <a:prstGeom prst="rect">
            <a:avLst/>
          </a:prstGeom>
          <a:solidFill>
            <a:srgbClr val="203C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Implement Lucy Calkins Writers &amp; Readers workshop in grades K-5</a:t>
            </a:r>
          </a:p>
          <a:p>
            <a:endParaRPr lang="en-US" sz="900" dirty="0">
              <a:solidFill>
                <a:schemeClr val="tx1"/>
              </a:solidFill>
            </a:endParaRPr>
          </a:p>
          <a:p>
            <a:pPr marL="124816" indent="-12481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Teachers use the Standards Mastery Framework to identify a student’s proficiency level for each prioritized standard in Reading </a:t>
            </a:r>
          </a:p>
          <a:p>
            <a:endParaRPr lang="en-US" sz="7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Train a cohort of teachers in the reading Standards Mastery Framework (SMF) who will redeliver content to the whole faculty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33647" y="1745743"/>
            <a:ext cx="1554480" cy="914400"/>
          </a:xfrm>
          <a:prstGeom prst="rect">
            <a:avLst/>
          </a:prstGeom>
          <a:solidFill>
            <a:srgbClr val="203C7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59670" y="839177"/>
            <a:ext cx="2816579" cy="2962692"/>
          </a:xfrm>
          <a:prstGeom prst="rect">
            <a:avLst/>
          </a:prstGeom>
          <a:solidFill>
            <a:srgbClr val="203C7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4816" indent="-12481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Increased student growth on the 3 Fountas &amp; Pinnell screeners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124816" indent="-12481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Increase the percentage of students scoring in the low risk or above average performance bands on the reading </a:t>
            </a:r>
            <a:r>
              <a:rPr lang="en-US" sz="1400" dirty="0" err="1">
                <a:solidFill>
                  <a:schemeClr val="bg1"/>
                </a:solidFill>
              </a:rPr>
              <a:t>FastBridge</a:t>
            </a:r>
            <a:endParaRPr lang="en-US" sz="14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60466" y="839177"/>
            <a:ext cx="2816579" cy="274320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en-US" b="1" baseline="30000" dirty="0">
                <a:solidFill>
                  <a:schemeClr val="bg1"/>
                </a:solidFill>
              </a:rPr>
              <a:t>rd</a:t>
            </a:r>
            <a:r>
              <a:rPr lang="en-US" b="1" dirty="0">
                <a:solidFill>
                  <a:schemeClr val="bg1"/>
                </a:solidFill>
              </a:rPr>
              <a:t> Grade Literacy: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85 % of 3</a:t>
            </a:r>
            <a:r>
              <a:rPr lang="en-US" baseline="30000" dirty="0">
                <a:solidFill>
                  <a:schemeClr val="bg1"/>
                </a:solidFill>
              </a:rPr>
              <a:t>rd</a:t>
            </a:r>
            <a:r>
              <a:rPr lang="en-US" dirty="0">
                <a:solidFill>
                  <a:schemeClr val="bg1"/>
                </a:solidFill>
              </a:rPr>
              <a:t> grade students will read at or above grade level.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3647" y="4844850"/>
            <a:ext cx="1554480" cy="1137245"/>
          </a:xfrm>
          <a:prstGeom prst="rect">
            <a:avLst/>
          </a:prstGeom>
          <a:solidFill>
            <a:srgbClr val="203C7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58873" y="3938284"/>
            <a:ext cx="2816579" cy="2743200"/>
          </a:xfrm>
          <a:prstGeom prst="rect">
            <a:avLst/>
          </a:prstGeom>
          <a:solidFill>
            <a:srgbClr val="203C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59669" y="3938284"/>
            <a:ext cx="2816579" cy="2743200"/>
          </a:xfrm>
          <a:prstGeom prst="rect">
            <a:avLst/>
          </a:prstGeom>
          <a:solidFill>
            <a:srgbClr val="203C7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24397" y="3930450"/>
            <a:ext cx="2816579" cy="274320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>
          <a:xfrm>
            <a:off x="11774314" y="6452774"/>
            <a:ext cx="307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E3E18C-7958-4AD3-9EEF-D1CA690B5419}" type="slidenum">
              <a:rPr lang="en-US" sz="900" smtClean="0"/>
              <a:pPr/>
              <a:t>2</a:t>
            </a:fld>
            <a:endParaRPr lang="en-US" sz="90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CCB449E-E231-4321-A6DB-6323BA49B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47" y="2864223"/>
            <a:ext cx="1554479" cy="17481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268805-2E58-4D6A-8696-1A8E489A24B1}"/>
              </a:ext>
            </a:extLst>
          </p:cNvPr>
          <p:cNvSpPr txBox="1"/>
          <p:nvPr/>
        </p:nvSpPr>
        <p:spPr>
          <a:xfrm>
            <a:off x="207948" y="1819400"/>
            <a:ext cx="1644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Balanced Literacy Framework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04EEE-6023-4AE1-BD72-1755A3D4F6AD}"/>
              </a:ext>
            </a:extLst>
          </p:cNvPr>
          <p:cNvSpPr txBox="1"/>
          <p:nvPr/>
        </p:nvSpPr>
        <p:spPr>
          <a:xfrm>
            <a:off x="212215" y="5104932"/>
            <a:ext cx="1545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Balanced Math Framework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C703DE-1E0E-4E01-B0E6-9F2DAD2D91A8}"/>
              </a:ext>
            </a:extLst>
          </p:cNvPr>
          <p:cNvSpPr txBox="1"/>
          <p:nvPr/>
        </p:nvSpPr>
        <p:spPr>
          <a:xfrm>
            <a:off x="2285612" y="4150824"/>
            <a:ext cx="2669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Train a cohort of teachers in the math Standards Mastery Framework (SMF) who will redeliver content to the whole faculty.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08B7E2-9550-44C8-B254-D38ACD63FF6D}"/>
              </a:ext>
            </a:extLst>
          </p:cNvPr>
          <p:cNvSpPr txBox="1"/>
          <p:nvPr/>
        </p:nvSpPr>
        <p:spPr>
          <a:xfrm>
            <a:off x="5658467" y="4027714"/>
            <a:ext cx="2603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4816" indent="-124816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Increase the percentage of students scoring in the low risk or above average performance bands on the math  </a:t>
            </a:r>
            <a:r>
              <a:rPr lang="en-US" sz="1600" dirty="0" err="1">
                <a:solidFill>
                  <a:schemeClr val="bg1"/>
                </a:solidFill>
              </a:rPr>
              <a:t>FastBridge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17A4A4-CB2A-4F08-9526-8075F0BF0659}"/>
              </a:ext>
            </a:extLst>
          </p:cNvPr>
          <p:cNvSpPr txBox="1"/>
          <p:nvPr/>
        </p:nvSpPr>
        <p:spPr>
          <a:xfrm>
            <a:off x="8888045" y="4525054"/>
            <a:ext cx="2689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5</a:t>
            </a:r>
            <a:r>
              <a:rPr lang="en-US" sz="1600" b="1" baseline="30000" dirty="0">
                <a:solidFill>
                  <a:schemeClr val="bg1"/>
                </a:solidFill>
              </a:rPr>
              <a:t>th</a:t>
            </a:r>
            <a:r>
              <a:rPr lang="en-US" sz="1600" b="1" dirty="0">
                <a:solidFill>
                  <a:schemeClr val="bg1"/>
                </a:solidFill>
              </a:rPr>
              <a:t> Grade Math: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85% of 5</a:t>
            </a:r>
            <a:r>
              <a:rPr lang="en-US" sz="1600" baseline="30000" dirty="0">
                <a:solidFill>
                  <a:schemeClr val="bg1"/>
                </a:solidFill>
              </a:rPr>
              <a:t>th</a:t>
            </a:r>
            <a:r>
              <a:rPr lang="en-US" sz="1600" dirty="0">
                <a:solidFill>
                  <a:schemeClr val="bg1"/>
                </a:solidFill>
              </a:rPr>
              <a:t> grade students will perform at or above grade level in mathematics 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Student Leadership: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Increase the percentage of students prepared for institutes of higher education and/or the world of work.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860465" y="839177"/>
            <a:ext cx="2816579" cy="274320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School Culture: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Increase the percentage of parents &amp; staff who would recommend Ison Springs as a  quality school to attend 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59669" y="839177"/>
            <a:ext cx="2816579" cy="274320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Increased scores on the GA Parent &amp; Staff Health Survey.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white"/>
                </a:solidFill>
              </a:rPr>
              <a:t>Attain and maintain a five-star climate rating from the Georgia Department of Education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Increased parental attendance at school events.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59668" y="3938284"/>
            <a:ext cx="2816579" cy="274320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Increased scores on the GA Student Health Survey.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Decrease in office discipline referrals. 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58873" y="839177"/>
            <a:ext cx="2816579" cy="2743200"/>
          </a:xfrm>
          <a:prstGeom prst="rect">
            <a:avLst/>
          </a:prstGeom>
          <a:solidFill>
            <a:srgbClr val="C2A2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4816" indent="-124816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Implement parent outreach and communication program to keep parents informed and improve relationships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Implement a parent/staff program to engage in a greater understanding of PBIS.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69832" y="3938284"/>
            <a:ext cx="2805619" cy="2743200"/>
          </a:xfrm>
          <a:prstGeom prst="rect">
            <a:avLst/>
          </a:prstGeom>
          <a:solidFill>
            <a:srgbClr val="C2A2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Establish partnerships w/local health agencies to schedule programming centered around esteem-building, leadership &amp; problem solving.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Increase student recognition via PBIS.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8045" y="1652512"/>
            <a:ext cx="1554480" cy="914400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Customer Service</a:t>
            </a: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18646" y="4852684"/>
            <a:ext cx="1554480" cy="914400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Preparation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74314" y="6452774"/>
            <a:ext cx="307273" cy="365125"/>
          </a:xfrm>
        </p:spPr>
        <p:txBody>
          <a:bodyPr/>
          <a:lstStyle/>
          <a:p>
            <a:fld id="{0DE3E18C-7958-4AD3-9EEF-D1CA690B5419}" type="slidenum">
              <a:rPr lang="en-US" sz="900" smtClean="0"/>
              <a:t>3</a:t>
            </a:fld>
            <a:endParaRPr lang="en-US" sz="90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22DA56F-2B1C-4AA9-B451-A8D1FB33B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34" y="3051517"/>
            <a:ext cx="1554480" cy="158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8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58874" y="839177"/>
            <a:ext cx="2816579" cy="2743200"/>
          </a:xfrm>
          <a:prstGeom prst="rect">
            <a:avLst/>
          </a:prstGeom>
          <a:solidFill>
            <a:srgbClr val="8E0C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Conduct families surveys to determine parent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Engage local entities to provide services for academic, social, &amp; emotional programming with parents.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31135" y="1745743"/>
            <a:ext cx="1554480" cy="914400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Parent University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59670" y="839177"/>
            <a:ext cx="2816579" cy="2743200"/>
          </a:xfrm>
          <a:prstGeom prst="rect">
            <a:avLst/>
          </a:prstGeom>
          <a:solidFill>
            <a:srgbClr val="8E0C3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Increased levels of parental participation within the school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Increase the wrap around supports provided (counseling, academic, and parenting).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60466" y="839177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Family Engagement:</a:t>
            </a:r>
          </a:p>
          <a:p>
            <a:pPr algn="ctr"/>
            <a:r>
              <a:rPr lang="en-US" dirty="0"/>
              <a:t>Increase the percentage of families who feel empowered to support their students' educational journey.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990" y="4844850"/>
            <a:ext cx="1637933" cy="1224646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Partnerships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58873" y="3938284"/>
            <a:ext cx="2816579" cy="2743200"/>
          </a:xfrm>
          <a:prstGeom prst="rect">
            <a:avLst/>
          </a:prstGeom>
          <a:solidFill>
            <a:srgbClr val="8E0C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Create a formal business partner process to enhance community partnerships.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Establish a relationship with local colleges/universities to visit.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59669" y="3938284"/>
            <a:ext cx="2816579" cy="2743200"/>
          </a:xfrm>
          <a:prstGeom prst="rect">
            <a:avLst/>
          </a:prstGeom>
          <a:solidFill>
            <a:srgbClr val="8E0C3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Increased visibility of community members within the school via college/career week speakers and presentations.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Increase in opportunities for students to gain awareness of college and career options, both virtually and in-person</a:t>
            </a:r>
            <a:r>
              <a:rPr lang="en-US" sz="1100" dirty="0">
                <a:solidFill>
                  <a:schemeClr val="bg1"/>
                </a:solidFill>
              </a:rPr>
              <a:t>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Community Champions:</a:t>
            </a:r>
          </a:p>
          <a:p>
            <a:pPr algn="ctr"/>
            <a:r>
              <a:rPr lang="en-US" dirty="0"/>
              <a:t>Increase the percentage of impactful partnerships aligned to our school’s plan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74314" y="6452774"/>
            <a:ext cx="307273" cy="365125"/>
          </a:xfrm>
        </p:spPr>
        <p:txBody>
          <a:bodyPr/>
          <a:lstStyle/>
          <a:p>
            <a:fld id="{0DE3E18C-7958-4AD3-9EEF-D1CA690B5419}" type="slidenum">
              <a:rPr lang="en-US" sz="900" smtClean="0"/>
              <a:t>4</a:t>
            </a:fld>
            <a:endParaRPr lang="en-US" sz="90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0104976-06D2-46FA-BEF5-A0A6F119A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35" y="2901944"/>
            <a:ext cx="1554480" cy="179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8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58874" y="839177"/>
            <a:ext cx="2816579" cy="2743200"/>
          </a:xfrm>
          <a:prstGeom prst="rect">
            <a:avLst/>
          </a:prstGeom>
          <a:solidFill>
            <a:srgbClr val="00583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Minimize monthly deficits by monitoring the budget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Principal and administrative staff review of the Budget Accountability Report (BAR) monthly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SGCs will monitor school General Fund on a quarterly basis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31135" y="1745743"/>
            <a:ext cx="1554480" cy="914400"/>
          </a:xfrm>
          <a:prstGeom prst="rect">
            <a:avLst/>
          </a:prstGeom>
          <a:solidFill>
            <a:srgbClr val="0058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Effective Budgeting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59670" y="839177"/>
            <a:ext cx="2816579" cy="2743200"/>
          </a:xfrm>
          <a:prstGeom prst="rect">
            <a:avLst/>
          </a:prstGeom>
          <a:solidFill>
            <a:srgbClr val="0058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Average monthly deficits  are 1 or less each month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Carryover is projected to be less than 5% at the end of the school year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8860466" y="839177"/>
            <a:ext cx="2816579" cy="274320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3433"/>
            <a:r>
              <a:rPr lang="en-US" sz="1600" b="1" dirty="0">
                <a:solidFill>
                  <a:prstClr val="white"/>
                </a:solidFill>
              </a:rPr>
              <a:t>Transparent and efficient</a:t>
            </a:r>
          </a:p>
          <a:p>
            <a:pPr algn="ctr" defTabSz="403433"/>
            <a:r>
              <a:rPr lang="en-US" sz="1600" b="1" dirty="0">
                <a:solidFill>
                  <a:prstClr val="white"/>
                </a:solidFill>
              </a:rPr>
              <a:t>management of local funds</a:t>
            </a:r>
            <a:r>
              <a:rPr lang="en-US" sz="1600" dirty="0">
                <a:solidFill>
                  <a:prstClr val="white"/>
                </a:solidFill>
              </a:rPr>
              <a:t>:</a:t>
            </a:r>
          </a:p>
          <a:p>
            <a:pPr algn="ctr" defTabSz="403433"/>
            <a:r>
              <a:rPr lang="en-US" sz="1600" dirty="0">
                <a:solidFill>
                  <a:prstClr val="white"/>
                </a:solidFill>
              </a:rPr>
              <a:t>Reduce the number of audit</a:t>
            </a:r>
          </a:p>
          <a:p>
            <a:pPr algn="ctr" defTabSz="403433"/>
            <a:r>
              <a:rPr lang="en-US" sz="1600" dirty="0">
                <a:solidFill>
                  <a:prstClr val="white"/>
                </a:solidFill>
              </a:rPr>
              <a:t>findings for Student Activity funds</a:t>
            </a:r>
          </a:p>
          <a:p>
            <a:pPr algn="ctr" defTabSz="403433"/>
            <a:r>
              <a:rPr lang="en-US" sz="1600" dirty="0">
                <a:solidFill>
                  <a:prstClr val="white"/>
                </a:solidFill>
              </a:rPr>
              <a:t>and ensure effective management</a:t>
            </a:r>
          </a:p>
          <a:p>
            <a:pPr algn="ctr" defTabSz="403433"/>
            <a:r>
              <a:rPr lang="en-US" sz="1600" dirty="0">
                <a:solidFill>
                  <a:prstClr val="white"/>
                </a:solidFill>
              </a:rPr>
              <a:t>of funds between schools and</a:t>
            </a:r>
          </a:p>
          <a:p>
            <a:pPr algn="ctr" defTabSz="403433"/>
            <a:r>
              <a:rPr lang="en-US" sz="1600" dirty="0">
                <a:solidFill>
                  <a:prstClr val="white"/>
                </a:solidFill>
              </a:rPr>
              <a:t>School Governance Councils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3991" y="4844850"/>
            <a:ext cx="1554480" cy="914400"/>
          </a:xfrm>
          <a:prstGeom prst="rect">
            <a:avLst/>
          </a:prstGeom>
          <a:solidFill>
            <a:srgbClr val="0058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58873" y="3938284"/>
            <a:ext cx="2816579" cy="2743200"/>
          </a:xfrm>
          <a:prstGeom prst="rect">
            <a:avLst/>
          </a:prstGeom>
          <a:solidFill>
            <a:srgbClr val="00583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59669" y="3938284"/>
            <a:ext cx="2816579" cy="2743200"/>
          </a:xfrm>
          <a:prstGeom prst="rect">
            <a:avLst/>
          </a:prstGeom>
          <a:solidFill>
            <a:srgbClr val="0058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74314" y="6452774"/>
            <a:ext cx="307273" cy="365125"/>
          </a:xfrm>
        </p:spPr>
        <p:txBody>
          <a:bodyPr/>
          <a:lstStyle/>
          <a:p>
            <a:fld id="{0DE3E18C-7958-4AD3-9EEF-D1CA690B5419}" type="slidenum">
              <a:rPr lang="en-US" sz="900" smtClean="0"/>
              <a:t>5</a:t>
            </a:fld>
            <a:endParaRPr lang="en-US" sz="90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1DE8D32-4E09-4C2C-AE01-9458A14E7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77" y="2890750"/>
            <a:ext cx="1554479" cy="179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9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48DA78232054583464A84CBFB02E3" ma:contentTypeVersion="28" ma:contentTypeDescription="Create a new document." ma:contentTypeScope="" ma:versionID="894489599448b4a65215569dd64dd4f6">
  <xsd:schema xmlns:xsd="http://www.w3.org/2001/XMLSchema" xmlns:xs="http://www.w3.org/2001/XMLSchema" xmlns:p="http://schemas.microsoft.com/office/2006/metadata/properties" xmlns:ns3="bd384229-0c04-4c4f-94de-a010d2f4a152" xmlns:ns4="d066c165-0492-46fe-8422-b14e4873771a" targetNamespace="http://schemas.microsoft.com/office/2006/metadata/properties" ma:root="true" ma:fieldsID="fabe6416ac25c8e02e46860777d23395" ns3:_="" ns4:_="">
    <xsd:import namespace="bd384229-0c04-4c4f-94de-a010d2f4a152"/>
    <xsd:import namespace="d066c165-0492-46fe-8422-b14e487377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Teachers" minOccurs="0"/>
                <xsd:element ref="ns4:Students" minOccurs="0"/>
                <xsd:element ref="ns4:StudentGroups" minOccurs="0"/>
                <xsd:element ref="ns4:DefaultSectionNames" minOccurs="0"/>
                <xsd:element ref="ns4:AppVersion" minOccurs="0"/>
                <xsd:element ref="ns3:SharedWithDetails" minOccurs="0"/>
                <xsd:element ref="ns3:SharingHintHash" minOccurs="0"/>
                <xsd:element ref="ns4:Templates" minOccurs="0"/>
                <xsd:element ref="ns4:CultureName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84229-0c04-4c4f-94de-a010d2f4a1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6c165-0492-46fe-8422-b14e4873771a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dexed="tru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achers" ma:index="1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Groups" ma:index="14" nillable="true" ma:displayName="StudentGroups" ma:internalName="StudentGroups">
      <xsd:simpleType>
        <xsd:restriction base="dms:Note">
          <xsd:maxLength value="255"/>
        </xsd:restriction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3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d066c165-0492-46fe-8422-b14e4873771a">
      <UserInfo>
        <DisplayName/>
        <AccountId xsi:nil="true"/>
        <AccountType/>
      </UserInfo>
    </Teachers>
    <StudentGroups xmlns="d066c165-0492-46fe-8422-b14e4873771a" xsi:nil="true"/>
    <Has_Teacher_Only_SectionGroup xmlns="d066c165-0492-46fe-8422-b14e4873771a" xsi:nil="true"/>
    <Invited_Teachers xmlns="d066c165-0492-46fe-8422-b14e4873771a" xsi:nil="true"/>
    <Owner xmlns="d066c165-0492-46fe-8422-b14e4873771a">
      <UserInfo>
        <DisplayName/>
        <AccountId xsi:nil="true"/>
        <AccountType/>
      </UserInfo>
    </Owner>
    <CultureName xmlns="d066c165-0492-46fe-8422-b14e4873771a" xsi:nil="true"/>
    <NotebookType xmlns="d066c165-0492-46fe-8422-b14e4873771a" xsi:nil="true"/>
    <Templates xmlns="d066c165-0492-46fe-8422-b14e4873771a" xsi:nil="true"/>
    <Is_Collaboration_Space_Locked xmlns="d066c165-0492-46fe-8422-b14e4873771a" xsi:nil="true"/>
    <FolderType xmlns="d066c165-0492-46fe-8422-b14e4873771a" xsi:nil="true"/>
    <Students xmlns="d066c165-0492-46fe-8422-b14e4873771a">
      <UserInfo>
        <DisplayName/>
        <AccountId xsi:nil="true"/>
        <AccountType/>
      </UserInfo>
    </Students>
    <Student_Groups xmlns="d066c165-0492-46fe-8422-b14e4873771a">
      <UserInfo>
        <DisplayName/>
        <AccountId xsi:nil="true"/>
        <AccountType/>
      </UserInfo>
    </Student_Groups>
    <DefaultSectionNames xmlns="d066c165-0492-46fe-8422-b14e4873771a" xsi:nil="true"/>
    <AppVersion xmlns="d066c165-0492-46fe-8422-b14e4873771a" xsi:nil="true"/>
    <Self_Registration_Enabled xmlns="d066c165-0492-46fe-8422-b14e4873771a" xsi:nil="true"/>
    <Invited_Students xmlns="d066c165-0492-46fe-8422-b14e4873771a" xsi:nil="true"/>
  </documentManagement>
</p:properties>
</file>

<file path=customXml/itemProps1.xml><?xml version="1.0" encoding="utf-8"?>
<ds:datastoreItem xmlns:ds="http://schemas.openxmlformats.org/officeDocument/2006/customXml" ds:itemID="{B4E4803F-E807-4DC3-9125-4B5A5908A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84229-0c04-4c4f-94de-a010d2f4a152"/>
    <ds:schemaRef ds:uri="d066c165-0492-46fe-8422-b14e487377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64B562-9A3B-4A54-88F6-3A212D014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2E6BE7-C130-4A89-B543-68FB65D43F4F}">
  <ds:schemaRefs>
    <ds:schemaRef ds:uri="http://schemas.microsoft.com/office/2006/metadata/properties"/>
    <ds:schemaRef ds:uri="http://schemas.microsoft.com/office/infopath/2007/PartnerControls"/>
    <ds:schemaRef ds:uri="d066c165-0492-46fe-8422-b14e4873771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999</Words>
  <Application>Microsoft Office PowerPoint</Application>
  <PresentationFormat>Widescreen</PresentationFormat>
  <Paragraphs>125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Sara (Glynn)</dc:creator>
  <cp:lastModifiedBy>Tripp, Alison D</cp:lastModifiedBy>
  <cp:revision>40</cp:revision>
  <cp:lastPrinted>2018-08-19T23:16:58Z</cp:lastPrinted>
  <dcterms:modified xsi:type="dcterms:W3CDTF">2019-10-28T13:12:38Z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tripp@fultonschools.org</vt:lpwstr>
  </property>
  <property fmtid="{D5CDD505-2E9C-101B-9397-08002B2CF9AE}" pid="5" name="MSIP_Label_0ee3c538-ec52-435f-ae58-017644bd9513_SetDate">
    <vt:lpwstr>2019-10-28T13:12:13.6014709Z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0x01010066948DA78232054583464A84CBFB02E3</vt:lpwstr>
  </property>
</Properties>
</file>