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SP Template" id="{EACAEA11-0CB5-4EF3-8D7A-D88486B6282A}">
          <p14:sldIdLst>
            <p14:sldId id="257"/>
            <p14:sldId id="258"/>
            <p14:sldId id="265"/>
            <p14:sldId id="266"/>
            <p14:sldId id="267"/>
          </p14:sldIdLst>
        </p14:section>
        <p14:section name="Process" id="{AD72D7BD-2F63-4C29-BAA7-5F5D504CBBCD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5959"/>
    <a:srgbClr val="00583D"/>
    <a:srgbClr val="8E0C3A"/>
    <a:srgbClr val="C2A204"/>
    <a:srgbClr val="203C74"/>
    <a:srgbClr val="025842"/>
    <a:srgbClr val="902C47"/>
    <a:srgbClr val="BC9A04"/>
    <a:srgbClr val="00593C"/>
    <a:srgbClr val="6B1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40" d="100"/>
          <a:sy n="40" d="100"/>
        </p:scale>
        <p:origin x="9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685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772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210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07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100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554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215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735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830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51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0625-2B80-496B-BF3E-1541C00366C7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83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00625-2B80-496B-BF3E-1541C00366C7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3E18C-7958-4AD3-9EEF-D1CA690B5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11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337" y="93983"/>
            <a:ext cx="1526793" cy="101566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2000" b="1" dirty="0"/>
              <a:t>Strategic Plan: Ison </a:t>
            </a:r>
            <a:r>
              <a:rPr lang="en-US" sz="2000" b="1"/>
              <a:t>Springs ES</a:t>
            </a:r>
            <a:endParaRPr lang="en-US" sz="2000" b="1" dirty="0"/>
          </a:p>
        </p:txBody>
      </p:sp>
      <p:sp>
        <p:nvSpPr>
          <p:cNvPr id="25" name="Rectangle 24"/>
          <p:cNvSpPr/>
          <p:nvPr/>
        </p:nvSpPr>
        <p:spPr>
          <a:xfrm rot="16200000">
            <a:off x="-725016" y="3003043"/>
            <a:ext cx="2696218" cy="73814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sz="1600" b="1">
                <a:solidFill>
                  <a:schemeClr val="bg1"/>
                </a:solidFill>
              </a:rPr>
              <a:t>Outcomes: </a:t>
            </a:r>
            <a:r>
              <a:rPr lang="en-US" sz="1600">
                <a:solidFill>
                  <a:schemeClr val="bg1"/>
                </a:solidFill>
              </a:rPr>
              <a:t>What will success look like for our school?</a:t>
            </a:r>
          </a:p>
        </p:txBody>
      </p:sp>
      <p:sp>
        <p:nvSpPr>
          <p:cNvPr id="26" name="Rectangle 25"/>
          <p:cNvSpPr/>
          <p:nvPr/>
        </p:nvSpPr>
        <p:spPr>
          <a:xfrm rot="16200000">
            <a:off x="-402805" y="5433572"/>
            <a:ext cx="2051801" cy="7381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sz="1600" b="1">
                <a:solidFill>
                  <a:schemeClr val="bg1"/>
                </a:solidFill>
              </a:rPr>
              <a:t>Initiatives: </a:t>
            </a:r>
            <a:r>
              <a:rPr lang="en-US" sz="1600">
                <a:solidFill>
                  <a:schemeClr val="bg1"/>
                </a:solidFill>
              </a:rPr>
              <a:t>What will we do to achieve success?</a:t>
            </a:r>
          </a:p>
        </p:txBody>
      </p:sp>
      <p:sp>
        <p:nvSpPr>
          <p:cNvPr id="42" name="Rectangle 41"/>
          <p:cNvSpPr/>
          <p:nvPr/>
        </p:nvSpPr>
        <p:spPr>
          <a:xfrm>
            <a:off x="1116252" y="4765020"/>
            <a:ext cx="2651760" cy="1005840"/>
          </a:xfrm>
          <a:prstGeom prst="rect">
            <a:avLst/>
          </a:prstGeom>
          <a:solidFill>
            <a:srgbClr val="203C74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03433"/>
            <a:r>
              <a:rPr lang="en-US" sz="1200" b="1" dirty="0">
                <a:solidFill>
                  <a:schemeClr val="tx1"/>
                </a:solidFill>
              </a:rPr>
              <a:t>Balanced Literacy Framework</a:t>
            </a:r>
            <a:r>
              <a:rPr lang="en-US" sz="1200" dirty="0">
                <a:solidFill>
                  <a:schemeClr val="tx1"/>
                </a:solidFill>
              </a:rPr>
              <a:t>: Implement literacy instruction that includes a progression of teacher modeling, guided practice, and student independent learning.</a:t>
            </a:r>
          </a:p>
        </p:txBody>
      </p:sp>
      <p:sp>
        <p:nvSpPr>
          <p:cNvPr id="43" name="Rectangle 42"/>
          <p:cNvSpPr/>
          <p:nvPr/>
        </p:nvSpPr>
        <p:spPr>
          <a:xfrm>
            <a:off x="1104300" y="5822703"/>
            <a:ext cx="2651760" cy="1005840"/>
          </a:xfrm>
          <a:prstGeom prst="rect">
            <a:avLst/>
          </a:prstGeom>
          <a:solidFill>
            <a:srgbClr val="203C74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03433"/>
            <a:r>
              <a:rPr lang="en-US" sz="1200" b="1" dirty="0">
                <a:solidFill>
                  <a:schemeClr val="tx1"/>
                </a:solidFill>
              </a:rPr>
              <a:t>Balanced Math Framework</a:t>
            </a:r>
            <a:r>
              <a:rPr lang="en-US" sz="1200" dirty="0">
                <a:solidFill>
                  <a:schemeClr val="tx1"/>
                </a:solidFill>
              </a:rPr>
              <a:t>: Implement math instruction that helps students build the computational and conceptual skills needed to solve complex problems.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104300" y="3387298"/>
            <a:ext cx="2651760" cy="1325880"/>
          </a:xfrm>
          <a:prstGeom prst="rect">
            <a:avLst/>
          </a:prstGeom>
          <a:solidFill>
            <a:srgbClr val="203C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868197" y="2009576"/>
            <a:ext cx="2651760" cy="1325880"/>
          </a:xfrm>
          <a:prstGeom prst="rect">
            <a:avLst/>
          </a:prstGeom>
          <a:solidFill>
            <a:srgbClr val="BC9A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868197" y="4765020"/>
            <a:ext cx="2651760" cy="1005840"/>
          </a:xfrm>
          <a:prstGeom prst="rect">
            <a:avLst/>
          </a:prstGeom>
          <a:solidFill>
            <a:srgbClr val="BC9A04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Customer Service: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Implement a customer service and sensitivity program.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868193" y="5837480"/>
            <a:ext cx="2651760" cy="991062"/>
          </a:xfrm>
          <a:prstGeom prst="rect">
            <a:avLst/>
          </a:prstGeom>
          <a:solidFill>
            <a:srgbClr val="BC9A04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Preparation: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Establish a student leadership program for grades 4 &amp; 5.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868197" y="3387298"/>
            <a:ext cx="2651760" cy="1325880"/>
          </a:xfrm>
          <a:prstGeom prst="rect">
            <a:avLst/>
          </a:prstGeom>
          <a:solidFill>
            <a:srgbClr val="BC9A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632094" y="2009576"/>
            <a:ext cx="2651760" cy="1325880"/>
          </a:xfrm>
          <a:prstGeom prst="rect">
            <a:avLst/>
          </a:prstGeom>
          <a:solidFill>
            <a:srgbClr val="902C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632094" y="5822703"/>
            <a:ext cx="2651760" cy="1005840"/>
          </a:xfrm>
          <a:prstGeom prst="rect">
            <a:avLst/>
          </a:prstGeom>
          <a:solidFill>
            <a:srgbClr val="902C47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Partnerships</a:t>
            </a:r>
            <a:r>
              <a:rPr lang="en-US" sz="1400" dirty="0"/>
              <a:t>:                       Cultivate and sustain community champions to support student achievement. 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632094" y="3387298"/>
            <a:ext cx="2651760" cy="1325880"/>
          </a:xfrm>
          <a:prstGeom prst="rect">
            <a:avLst/>
          </a:prstGeom>
          <a:solidFill>
            <a:srgbClr val="902C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9395988" y="4754989"/>
            <a:ext cx="2651760" cy="2073553"/>
          </a:xfrm>
          <a:prstGeom prst="rect">
            <a:avLst/>
          </a:prstGeom>
          <a:solidFill>
            <a:srgbClr val="025842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Effective Budgeting:</a:t>
            </a:r>
          </a:p>
          <a:p>
            <a:pPr algn="ctr"/>
            <a:r>
              <a:rPr lang="en-US" sz="1200" dirty="0"/>
              <a:t>Refine and adjust our modified zero-based budgeting process to ensure that resources are used effectively and efficiently to impact </a:t>
            </a:r>
            <a:r>
              <a:rPr lang="en-US" sz="1200"/>
              <a:t>district goals.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9364174" y="2009575"/>
            <a:ext cx="2683577" cy="2703601"/>
          </a:xfrm>
          <a:prstGeom prst="rect">
            <a:avLst/>
          </a:prstGeom>
          <a:solidFill>
            <a:srgbClr val="0258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03433"/>
            <a:r>
              <a:rPr lang="en-US" sz="1400" b="1" dirty="0">
                <a:solidFill>
                  <a:prstClr val="white"/>
                </a:solidFill>
              </a:rPr>
              <a:t>Transparent and efficient</a:t>
            </a:r>
          </a:p>
          <a:p>
            <a:pPr algn="ctr" defTabSz="403433"/>
            <a:r>
              <a:rPr lang="en-US" sz="1400" b="1" dirty="0">
                <a:solidFill>
                  <a:prstClr val="white"/>
                </a:solidFill>
              </a:rPr>
              <a:t>management of local funds</a:t>
            </a:r>
            <a:r>
              <a:rPr lang="en-US" sz="1400" dirty="0">
                <a:solidFill>
                  <a:prstClr val="white"/>
                </a:solidFill>
              </a:rPr>
              <a:t>:</a:t>
            </a:r>
          </a:p>
          <a:p>
            <a:pPr algn="ctr" defTabSz="403433"/>
            <a:r>
              <a:rPr lang="en-US" sz="1400" dirty="0">
                <a:solidFill>
                  <a:prstClr val="white"/>
                </a:solidFill>
              </a:rPr>
              <a:t>Reduce the number of audit</a:t>
            </a:r>
          </a:p>
          <a:p>
            <a:pPr algn="ctr" defTabSz="403433"/>
            <a:r>
              <a:rPr lang="en-US" sz="1400" dirty="0">
                <a:solidFill>
                  <a:prstClr val="white"/>
                </a:solidFill>
              </a:rPr>
              <a:t>findings for Student Activity funds</a:t>
            </a:r>
          </a:p>
          <a:p>
            <a:pPr algn="ctr" defTabSz="403433"/>
            <a:r>
              <a:rPr lang="en-US" sz="1400" dirty="0">
                <a:solidFill>
                  <a:prstClr val="white"/>
                </a:solidFill>
              </a:rPr>
              <a:t>and ensure effective management</a:t>
            </a:r>
          </a:p>
          <a:p>
            <a:pPr algn="ctr" defTabSz="403433"/>
            <a:r>
              <a:rPr lang="en-US" sz="1400" dirty="0">
                <a:solidFill>
                  <a:prstClr val="white"/>
                </a:solidFill>
              </a:rPr>
              <a:t>of funds between schools and</a:t>
            </a:r>
          </a:p>
          <a:p>
            <a:pPr algn="ctr" defTabSz="403433"/>
            <a:r>
              <a:rPr lang="en-US" sz="1400" dirty="0">
                <a:solidFill>
                  <a:prstClr val="white"/>
                </a:solidFill>
              </a:rPr>
              <a:t>School Governance Councils.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5ADC16-C76E-4162-AEA0-84C9C4CF44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5779" y="114630"/>
            <a:ext cx="1274295" cy="17632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F0B0D6F-D5D0-44F2-9DB4-1B03080A0B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3741" y="93984"/>
            <a:ext cx="1310375" cy="18020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FE27795-5686-4AA4-9C62-15866E278A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93856" y="97492"/>
            <a:ext cx="1328235" cy="179854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5A8F415-5F21-46D7-9D89-5B05884397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62921" y="93983"/>
            <a:ext cx="1317899" cy="1798544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EFAF2315-8FF6-4AAE-BA54-13A4BB7F3B93}"/>
              </a:ext>
            </a:extLst>
          </p:cNvPr>
          <p:cNvSpPr/>
          <p:nvPr/>
        </p:nvSpPr>
        <p:spPr>
          <a:xfrm>
            <a:off x="1104300" y="1986406"/>
            <a:ext cx="2651760" cy="1325880"/>
          </a:xfrm>
          <a:prstGeom prst="rect">
            <a:avLst/>
          </a:prstGeom>
          <a:solidFill>
            <a:srgbClr val="203C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73526C-9E3D-47BE-A133-6933BAF8DFA1}"/>
              </a:ext>
            </a:extLst>
          </p:cNvPr>
          <p:cNvSpPr txBox="1"/>
          <p:nvPr/>
        </p:nvSpPr>
        <p:spPr>
          <a:xfrm>
            <a:off x="1086870" y="2109951"/>
            <a:ext cx="26517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3</a:t>
            </a:r>
            <a:r>
              <a:rPr lang="en-US" sz="1600" b="1" baseline="30000" dirty="0">
                <a:solidFill>
                  <a:schemeClr val="bg1"/>
                </a:solidFill>
              </a:rPr>
              <a:t>rd</a:t>
            </a:r>
            <a:r>
              <a:rPr lang="en-US" sz="1600" b="1" dirty="0">
                <a:solidFill>
                  <a:schemeClr val="bg1"/>
                </a:solidFill>
              </a:rPr>
              <a:t> Grade Literacy: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85 % of 3</a:t>
            </a:r>
            <a:r>
              <a:rPr lang="en-US" sz="1600" baseline="30000" dirty="0">
                <a:solidFill>
                  <a:schemeClr val="bg1"/>
                </a:solidFill>
              </a:rPr>
              <a:t>rd</a:t>
            </a:r>
            <a:r>
              <a:rPr lang="en-US" sz="1600" dirty="0">
                <a:solidFill>
                  <a:schemeClr val="bg1"/>
                </a:solidFill>
              </a:rPr>
              <a:t> grade students will read at or above grade level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0BA31E-ADE8-48B2-BEBE-2AB4FBA9105E}"/>
              </a:ext>
            </a:extLst>
          </p:cNvPr>
          <p:cNvSpPr txBox="1"/>
          <p:nvPr/>
        </p:nvSpPr>
        <p:spPr>
          <a:xfrm>
            <a:off x="1030802" y="3451572"/>
            <a:ext cx="27078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5</a:t>
            </a:r>
            <a:r>
              <a:rPr lang="en-US" sz="1600" b="1" baseline="30000" dirty="0">
                <a:solidFill>
                  <a:schemeClr val="bg1"/>
                </a:solidFill>
              </a:rPr>
              <a:t>th</a:t>
            </a:r>
            <a:r>
              <a:rPr lang="en-US" sz="1600" b="1" dirty="0">
                <a:solidFill>
                  <a:schemeClr val="bg1"/>
                </a:solidFill>
              </a:rPr>
              <a:t> Grade Math: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85% of 5</a:t>
            </a:r>
            <a:r>
              <a:rPr lang="en-US" sz="1600" baseline="30000" dirty="0">
                <a:solidFill>
                  <a:schemeClr val="bg1"/>
                </a:solidFill>
              </a:rPr>
              <a:t>th</a:t>
            </a:r>
            <a:r>
              <a:rPr lang="en-US" sz="1600" dirty="0">
                <a:solidFill>
                  <a:schemeClr val="bg1"/>
                </a:solidFill>
              </a:rPr>
              <a:t> grade students will perform at or above grade level in mathematics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4DC301-8D0D-4547-A701-1B1803213847}"/>
              </a:ext>
            </a:extLst>
          </p:cNvPr>
          <p:cNvSpPr txBox="1"/>
          <p:nvPr/>
        </p:nvSpPr>
        <p:spPr>
          <a:xfrm>
            <a:off x="3868193" y="2009576"/>
            <a:ext cx="265176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School Culture: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Increase the percentage of parents &amp; staff who would recommend Ison Springs as a  quality school to attend.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6988AB3-FB38-46C1-ADE5-DF5771F2ADBD}"/>
              </a:ext>
            </a:extLst>
          </p:cNvPr>
          <p:cNvSpPr txBox="1"/>
          <p:nvPr/>
        </p:nvSpPr>
        <p:spPr>
          <a:xfrm>
            <a:off x="3868196" y="3420794"/>
            <a:ext cx="265176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 Student Leadership: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Increase the percentage of students prepared for institutes of higher education and/or the world of work.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4B7DA91-B67E-417F-BC96-80941AE33685}"/>
              </a:ext>
            </a:extLst>
          </p:cNvPr>
          <p:cNvSpPr txBox="1"/>
          <p:nvPr/>
        </p:nvSpPr>
        <p:spPr>
          <a:xfrm>
            <a:off x="6677556" y="3441738"/>
            <a:ext cx="256083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 </a:t>
            </a:r>
            <a:r>
              <a:rPr lang="en-US" sz="1600" b="1" dirty="0">
                <a:solidFill>
                  <a:schemeClr val="bg1"/>
                </a:solidFill>
              </a:rPr>
              <a:t>Community Champions</a:t>
            </a:r>
            <a:r>
              <a:rPr lang="en-US" b="1" dirty="0">
                <a:solidFill>
                  <a:schemeClr val="bg1"/>
                </a:solidFill>
              </a:rPr>
              <a:t>:  </a:t>
            </a:r>
            <a:r>
              <a:rPr lang="en-US" sz="1600" dirty="0">
                <a:solidFill>
                  <a:schemeClr val="bg1"/>
                </a:solidFill>
              </a:rPr>
              <a:t>Increase the percentage of impactful partnerships aligned to our school’s plan.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DA8F8DE-668D-4F0B-8EA7-A618A7E099B2}"/>
              </a:ext>
            </a:extLst>
          </p:cNvPr>
          <p:cNvSpPr txBox="1"/>
          <p:nvPr/>
        </p:nvSpPr>
        <p:spPr>
          <a:xfrm>
            <a:off x="6632094" y="2036639"/>
            <a:ext cx="2686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Family engagement:               </a:t>
            </a:r>
            <a:r>
              <a:rPr lang="en-US" sz="1600" dirty="0">
                <a:solidFill>
                  <a:schemeClr val="bg1"/>
                </a:solidFill>
              </a:rPr>
              <a:t>Increase the percentage of families who feel empowered to support their students' educational journey.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FC27264-FD53-4221-BA40-9D9DE9DC078E}"/>
              </a:ext>
            </a:extLst>
          </p:cNvPr>
          <p:cNvSpPr/>
          <p:nvPr/>
        </p:nvSpPr>
        <p:spPr>
          <a:xfrm>
            <a:off x="6666952" y="4765020"/>
            <a:ext cx="2651760" cy="1035298"/>
          </a:xfrm>
          <a:prstGeom prst="rect">
            <a:avLst/>
          </a:prstGeom>
          <a:solidFill>
            <a:srgbClr val="902C47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Parent University:                                  </a:t>
            </a:r>
            <a:r>
              <a:rPr lang="en-US" sz="1400" dirty="0">
                <a:solidFill>
                  <a:schemeClr val="bg1"/>
                </a:solidFill>
              </a:rPr>
              <a:t>Offer family programming that equips families with new or additional skills, knowledge, resources and confidence.</a:t>
            </a:r>
          </a:p>
        </p:txBody>
      </p:sp>
    </p:spTree>
    <p:extLst>
      <p:ext uri="{BB962C8B-B14F-4D97-AF65-F5344CB8AC3E}">
        <p14:creationId xmlns:p14="http://schemas.microsoft.com/office/powerpoint/2010/main" val="168914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>
            <a:off x="2258875" y="839176"/>
            <a:ext cx="2816350" cy="2962693"/>
          </a:xfrm>
          <a:prstGeom prst="rect">
            <a:avLst/>
          </a:prstGeom>
          <a:solidFill>
            <a:srgbClr val="203C7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Implement Lucy Calkins Writers &amp; Readers workshop in grades K-5</a:t>
            </a:r>
          </a:p>
          <a:p>
            <a:endParaRPr lang="en-US" sz="900" dirty="0">
              <a:solidFill>
                <a:schemeClr val="tx1"/>
              </a:solidFill>
            </a:endParaRPr>
          </a:p>
          <a:p>
            <a:pPr marL="124816" indent="-124816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Teachers use the Standards Mastery Framework to identify a student’s proficiency level for each prioritized standard in Reading </a:t>
            </a:r>
          </a:p>
          <a:p>
            <a:endParaRPr lang="en-US" sz="7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Train a cohort of teachers in the reading Standards Mastery Framework (SMF) who will redeliver content to the whole faculty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bg1"/>
              </a:solidFill>
            </a:endParaRPr>
          </a:p>
          <a:p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33647" y="1745743"/>
            <a:ext cx="1554480" cy="914400"/>
          </a:xfrm>
          <a:prstGeom prst="rect">
            <a:avLst/>
          </a:prstGeom>
          <a:solidFill>
            <a:srgbClr val="203C74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559670" y="839177"/>
            <a:ext cx="2816579" cy="2962692"/>
          </a:xfrm>
          <a:prstGeom prst="rect">
            <a:avLst/>
          </a:prstGeom>
          <a:solidFill>
            <a:srgbClr val="203C74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24816" indent="-124816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</a:rPr>
              <a:t>Increased student growth on the 3 Fountas &amp; Pinnell screeners</a:t>
            </a:r>
          </a:p>
          <a:p>
            <a:endParaRPr lang="en-US" sz="1400" dirty="0">
              <a:solidFill>
                <a:schemeClr val="bg1"/>
              </a:solidFill>
            </a:endParaRPr>
          </a:p>
          <a:p>
            <a:endParaRPr lang="en-US" sz="1400" dirty="0">
              <a:solidFill>
                <a:schemeClr val="bg1"/>
              </a:solidFill>
            </a:endParaRPr>
          </a:p>
          <a:p>
            <a:pPr marL="124816" indent="-124816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</a:rPr>
              <a:t>Increase the percentage of students scoring in the low risk or above average performance bands on the reading </a:t>
            </a:r>
            <a:r>
              <a:rPr lang="en-US" sz="1400" dirty="0" err="1">
                <a:solidFill>
                  <a:schemeClr val="bg1"/>
                </a:solidFill>
              </a:rPr>
              <a:t>FastBridge</a:t>
            </a:r>
            <a:endParaRPr lang="en-US" sz="14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860466" y="839177"/>
            <a:ext cx="2816579" cy="2743200"/>
          </a:xfrm>
          <a:prstGeom prst="rect">
            <a:avLst/>
          </a:prstGeom>
          <a:solidFill>
            <a:srgbClr val="203C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3</a:t>
            </a:r>
            <a:r>
              <a:rPr lang="en-US" b="1" baseline="30000" dirty="0">
                <a:solidFill>
                  <a:schemeClr val="bg1"/>
                </a:solidFill>
              </a:rPr>
              <a:t>rd</a:t>
            </a:r>
            <a:r>
              <a:rPr lang="en-US" b="1" dirty="0">
                <a:solidFill>
                  <a:schemeClr val="bg1"/>
                </a:solidFill>
              </a:rPr>
              <a:t> Grade Literacy: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85 % of 3</a:t>
            </a:r>
            <a:r>
              <a:rPr lang="en-US" baseline="30000" dirty="0">
                <a:solidFill>
                  <a:schemeClr val="bg1"/>
                </a:solidFill>
              </a:rPr>
              <a:t>rd</a:t>
            </a:r>
            <a:r>
              <a:rPr lang="en-US" dirty="0">
                <a:solidFill>
                  <a:schemeClr val="bg1"/>
                </a:solidFill>
              </a:rPr>
              <a:t> grade students will read at or above grade level.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33647" y="4844850"/>
            <a:ext cx="1554480" cy="1137245"/>
          </a:xfrm>
          <a:prstGeom prst="rect">
            <a:avLst/>
          </a:prstGeom>
          <a:solidFill>
            <a:srgbClr val="203C74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258873" y="3938284"/>
            <a:ext cx="2816579" cy="2743200"/>
          </a:xfrm>
          <a:prstGeom prst="rect">
            <a:avLst/>
          </a:prstGeom>
          <a:solidFill>
            <a:srgbClr val="203C7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559669" y="3938284"/>
            <a:ext cx="2816579" cy="2743200"/>
          </a:xfrm>
          <a:prstGeom prst="rect">
            <a:avLst/>
          </a:prstGeom>
          <a:solidFill>
            <a:srgbClr val="203C74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8824397" y="3930450"/>
            <a:ext cx="2816579" cy="2743200"/>
          </a:xfrm>
          <a:prstGeom prst="rect">
            <a:avLst/>
          </a:prstGeom>
          <a:solidFill>
            <a:srgbClr val="203C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" name="Arrow: Right 2"/>
          <p:cNvSpPr/>
          <p:nvPr/>
        </p:nvSpPr>
        <p:spPr>
          <a:xfrm>
            <a:off x="1871924" y="2065304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Arrow: Right 87"/>
          <p:cNvSpPr/>
          <p:nvPr/>
        </p:nvSpPr>
        <p:spPr>
          <a:xfrm>
            <a:off x="1871924" y="5164411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377284" y="72420"/>
            <a:ext cx="1267207" cy="10398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Initiatives: What will we do to achieve success?</a:t>
            </a:r>
          </a:p>
        </p:txBody>
      </p:sp>
      <p:sp>
        <p:nvSpPr>
          <p:cNvPr id="94" name="Rectangle 93"/>
          <p:cNvSpPr/>
          <p:nvPr/>
        </p:nvSpPr>
        <p:spPr>
          <a:xfrm>
            <a:off x="2258872" y="72420"/>
            <a:ext cx="2816352" cy="63959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Critical actions: </a:t>
            </a:r>
            <a:r>
              <a:rPr lang="en-US" sz="1400">
                <a:solidFill>
                  <a:schemeClr val="bg1"/>
                </a:solidFill>
              </a:rPr>
              <a:t>What major actions will we complete and by when?</a:t>
            </a:r>
          </a:p>
        </p:txBody>
      </p:sp>
      <p:sp>
        <p:nvSpPr>
          <p:cNvPr id="95" name="Rectangle 94"/>
          <p:cNvSpPr/>
          <p:nvPr/>
        </p:nvSpPr>
        <p:spPr>
          <a:xfrm>
            <a:off x="5556060" y="61137"/>
            <a:ext cx="2816352" cy="6603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Evidence of progress: </a:t>
            </a:r>
            <a:r>
              <a:rPr lang="en-US" sz="1400">
                <a:solidFill>
                  <a:schemeClr val="bg1"/>
                </a:solidFill>
              </a:rPr>
              <a:t>How will we know that the initiative is working?</a:t>
            </a:r>
          </a:p>
        </p:txBody>
      </p:sp>
      <p:sp>
        <p:nvSpPr>
          <p:cNvPr id="96" name="Rectangle 95"/>
          <p:cNvSpPr/>
          <p:nvPr/>
        </p:nvSpPr>
        <p:spPr>
          <a:xfrm>
            <a:off x="8853248" y="61137"/>
            <a:ext cx="2816352" cy="6603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Outcomes: </a:t>
            </a:r>
            <a:r>
              <a:rPr lang="en-US" sz="1400">
                <a:solidFill>
                  <a:schemeClr val="bg1"/>
                </a:solidFill>
              </a:rPr>
              <a:t>What will success look like for our school?</a:t>
            </a:r>
          </a:p>
        </p:txBody>
      </p:sp>
      <p:sp>
        <p:nvSpPr>
          <p:cNvPr id="97" name="Arrow: Right 96"/>
          <p:cNvSpPr/>
          <p:nvPr/>
        </p:nvSpPr>
        <p:spPr>
          <a:xfrm>
            <a:off x="5171195" y="2065304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Arrow: Right 97"/>
          <p:cNvSpPr/>
          <p:nvPr/>
        </p:nvSpPr>
        <p:spPr>
          <a:xfrm>
            <a:off x="5171195" y="5164411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Arrow: Right 108"/>
          <p:cNvSpPr/>
          <p:nvPr/>
        </p:nvSpPr>
        <p:spPr>
          <a:xfrm>
            <a:off x="8473519" y="2065304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Arrow: Right 109"/>
          <p:cNvSpPr/>
          <p:nvPr/>
        </p:nvSpPr>
        <p:spPr>
          <a:xfrm>
            <a:off x="8473519" y="5164411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lide Number Placeholder 5"/>
          <p:cNvSpPr txBox="1">
            <a:spLocks/>
          </p:cNvSpPr>
          <p:nvPr/>
        </p:nvSpPr>
        <p:spPr>
          <a:xfrm>
            <a:off x="11774314" y="6452774"/>
            <a:ext cx="3072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DE3E18C-7958-4AD3-9EEF-D1CA690B5419}" type="slidenum">
              <a:rPr lang="en-US" sz="900" smtClean="0"/>
              <a:pPr/>
              <a:t>2</a:t>
            </a:fld>
            <a:endParaRPr lang="en-US" sz="900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6CCB449E-E231-4321-A6DB-6323BA49B6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647" y="2864223"/>
            <a:ext cx="1554479" cy="17481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B268805-2E58-4D6A-8696-1A8E489A24B1}"/>
              </a:ext>
            </a:extLst>
          </p:cNvPr>
          <p:cNvSpPr txBox="1"/>
          <p:nvPr/>
        </p:nvSpPr>
        <p:spPr>
          <a:xfrm>
            <a:off x="207948" y="1819400"/>
            <a:ext cx="16445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Balanced Literacy Framework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104EEE-6023-4AE1-BD72-1755A3D4F6AD}"/>
              </a:ext>
            </a:extLst>
          </p:cNvPr>
          <p:cNvSpPr txBox="1"/>
          <p:nvPr/>
        </p:nvSpPr>
        <p:spPr>
          <a:xfrm>
            <a:off x="212215" y="5104932"/>
            <a:ext cx="15457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Balanced Math Framework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C703DE-1E0E-4E01-B0E6-9F2DAD2D91A8}"/>
              </a:ext>
            </a:extLst>
          </p:cNvPr>
          <p:cNvSpPr txBox="1"/>
          <p:nvPr/>
        </p:nvSpPr>
        <p:spPr>
          <a:xfrm>
            <a:off x="2285612" y="4150824"/>
            <a:ext cx="266977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Train a cohort of teachers in the math Standards Mastery Framework (SMF) who will redeliver content to the whole faculty.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08B7E2-9550-44C8-B254-D38ACD63FF6D}"/>
              </a:ext>
            </a:extLst>
          </p:cNvPr>
          <p:cNvSpPr txBox="1"/>
          <p:nvPr/>
        </p:nvSpPr>
        <p:spPr>
          <a:xfrm>
            <a:off x="5658467" y="4027714"/>
            <a:ext cx="26037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4816" indent="-124816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Increase the percentage of students scoring in the low risk or above average performance bands on the math  </a:t>
            </a:r>
            <a:r>
              <a:rPr lang="en-US" sz="1600" dirty="0" err="1">
                <a:solidFill>
                  <a:schemeClr val="bg1"/>
                </a:solidFill>
              </a:rPr>
              <a:t>FastBridge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17A4A4-CB2A-4F08-9526-8075F0BF0659}"/>
              </a:ext>
            </a:extLst>
          </p:cNvPr>
          <p:cNvSpPr txBox="1"/>
          <p:nvPr/>
        </p:nvSpPr>
        <p:spPr>
          <a:xfrm>
            <a:off x="8888045" y="4525054"/>
            <a:ext cx="26892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5</a:t>
            </a:r>
            <a:r>
              <a:rPr lang="en-US" sz="1600" b="1" baseline="30000" dirty="0">
                <a:solidFill>
                  <a:schemeClr val="bg1"/>
                </a:solidFill>
              </a:rPr>
              <a:t>th</a:t>
            </a:r>
            <a:r>
              <a:rPr lang="en-US" sz="1600" b="1" dirty="0">
                <a:solidFill>
                  <a:schemeClr val="bg1"/>
                </a:solidFill>
              </a:rPr>
              <a:t> Grade Math: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85% of 5</a:t>
            </a:r>
            <a:r>
              <a:rPr lang="en-US" sz="1600" baseline="30000" dirty="0">
                <a:solidFill>
                  <a:schemeClr val="bg1"/>
                </a:solidFill>
              </a:rPr>
              <a:t>th</a:t>
            </a:r>
            <a:r>
              <a:rPr lang="en-US" sz="1600" dirty="0">
                <a:solidFill>
                  <a:schemeClr val="bg1"/>
                </a:solidFill>
              </a:rPr>
              <a:t> grade students will perform at or above grade level in mathematics </a:t>
            </a:r>
          </a:p>
          <a:p>
            <a:pPr algn="ctr"/>
            <a:endParaRPr lang="en-US" sz="1600" dirty="0">
              <a:solidFill>
                <a:schemeClr val="bg1"/>
              </a:solidFill>
            </a:endParaRPr>
          </a:p>
          <a:p>
            <a:pPr algn="ctr"/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93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8860465" y="3938284"/>
            <a:ext cx="2816579" cy="2743200"/>
          </a:xfrm>
          <a:prstGeom prst="rect">
            <a:avLst/>
          </a:prstGeom>
          <a:solidFill>
            <a:srgbClr val="C2A2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Student Leadership: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Increase the percentage of students prepared for institutes of higher education and/or the world of work.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8860465" y="839177"/>
            <a:ext cx="2816579" cy="2743200"/>
          </a:xfrm>
          <a:prstGeom prst="rect">
            <a:avLst/>
          </a:prstGeom>
          <a:solidFill>
            <a:srgbClr val="C2A2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School Culture: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Increase the percentage of parents &amp; staff who would recommend Ison Springs as a  quality school to attend .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559669" y="839177"/>
            <a:ext cx="2816579" cy="2743200"/>
          </a:xfrm>
          <a:prstGeom prst="rect">
            <a:avLst/>
          </a:prstGeom>
          <a:solidFill>
            <a:srgbClr val="C2A204">
              <a:alpha val="7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Increased scores on the GA Parent &amp; Staff Health Survey.</a:t>
            </a:r>
          </a:p>
          <a:p>
            <a:endParaRPr lang="en-US" sz="16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white"/>
                </a:solidFill>
              </a:rPr>
              <a:t>Attain and maintain a five-star climate rating from the Georgia Department of Education</a:t>
            </a:r>
          </a:p>
          <a:p>
            <a:endParaRPr lang="en-US" sz="16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Increased parental attendance at school events.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559668" y="3938284"/>
            <a:ext cx="2816579" cy="2743200"/>
          </a:xfrm>
          <a:prstGeom prst="rect">
            <a:avLst/>
          </a:prstGeom>
          <a:solidFill>
            <a:srgbClr val="C2A204">
              <a:alpha val="7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Increased scores on the GA Student Health Survey.</a:t>
            </a:r>
          </a:p>
          <a:p>
            <a:endParaRPr lang="en-US" sz="16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Decrease in office discipline referrals. </a:t>
            </a:r>
          </a:p>
          <a:p>
            <a:endParaRPr lang="en-US" sz="1600" dirty="0">
              <a:solidFill>
                <a:schemeClr val="bg1"/>
              </a:solidFill>
            </a:endParaRPr>
          </a:p>
          <a:p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258873" y="839177"/>
            <a:ext cx="2816579" cy="2743200"/>
          </a:xfrm>
          <a:prstGeom prst="rect">
            <a:avLst/>
          </a:prstGeom>
          <a:solidFill>
            <a:srgbClr val="C2A20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24816" indent="-124816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Implement parent outreach and communication program to keep parents informed and improve relationships</a:t>
            </a:r>
          </a:p>
          <a:p>
            <a:endParaRPr lang="en-US" sz="16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Implement a parent/staff program to engage in a greater understanding of PBIS.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269832" y="3938284"/>
            <a:ext cx="2805619" cy="2743200"/>
          </a:xfrm>
          <a:prstGeom prst="rect">
            <a:avLst/>
          </a:prstGeom>
          <a:solidFill>
            <a:srgbClr val="C2A20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Establish partnerships w/local health agencies to schedule programming centered around esteem-building, leadership &amp; problem solving.</a:t>
            </a:r>
          </a:p>
          <a:p>
            <a:endParaRPr lang="en-US" sz="1600" dirty="0">
              <a:solidFill>
                <a:schemeClr val="bg1"/>
              </a:solidFill>
            </a:endParaRPr>
          </a:p>
          <a:p>
            <a:endParaRPr lang="en-US" sz="1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Increase student recognition via PBIS.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68045" y="1652512"/>
            <a:ext cx="1554480" cy="914400"/>
          </a:xfrm>
          <a:prstGeom prst="rect">
            <a:avLst/>
          </a:prstGeom>
          <a:solidFill>
            <a:srgbClr val="C2A204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Customer Service</a:t>
            </a:r>
          </a:p>
        </p:txBody>
      </p:sp>
      <p:sp>
        <p:nvSpPr>
          <p:cNvPr id="3" name="Arrow: Right 2"/>
          <p:cNvSpPr/>
          <p:nvPr/>
        </p:nvSpPr>
        <p:spPr>
          <a:xfrm>
            <a:off x="1871924" y="2065304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Arrow: Right 87"/>
          <p:cNvSpPr/>
          <p:nvPr/>
        </p:nvSpPr>
        <p:spPr>
          <a:xfrm>
            <a:off x="1871924" y="5164411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2258872" y="72420"/>
            <a:ext cx="2816352" cy="63959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Critical actions: </a:t>
            </a:r>
            <a:r>
              <a:rPr lang="en-US" sz="1400">
                <a:solidFill>
                  <a:schemeClr val="bg1"/>
                </a:solidFill>
              </a:rPr>
              <a:t>What major actions will we complete and by when?</a:t>
            </a:r>
          </a:p>
        </p:txBody>
      </p:sp>
      <p:sp>
        <p:nvSpPr>
          <p:cNvPr id="95" name="Rectangle 94"/>
          <p:cNvSpPr/>
          <p:nvPr/>
        </p:nvSpPr>
        <p:spPr>
          <a:xfrm>
            <a:off x="5556060" y="61137"/>
            <a:ext cx="2816352" cy="6603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Evidence of progress: </a:t>
            </a:r>
            <a:r>
              <a:rPr lang="en-US" sz="1400">
                <a:solidFill>
                  <a:schemeClr val="bg1"/>
                </a:solidFill>
              </a:rPr>
              <a:t>How will we know that the initiative is working?</a:t>
            </a:r>
          </a:p>
        </p:txBody>
      </p:sp>
      <p:sp>
        <p:nvSpPr>
          <p:cNvPr id="96" name="Rectangle 95"/>
          <p:cNvSpPr/>
          <p:nvPr/>
        </p:nvSpPr>
        <p:spPr>
          <a:xfrm>
            <a:off x="8853248" y="61137"/>
            <a:ext cx="2816352" cy="6603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Outcomes: </a:t>
            </a:r>
            <a:r>
              <a:rPr lang="en-US" sz="1400">
                <a:solidFill>
                  <a:schemeClr val="bg1"/>
                </a:solidFill>
              </a:rPr>
              <a:t>What will success look like for our school?</a:t>
            </a:r>
          </a:p>
        </p:txBody>
      </p:sp>
      <p:sp>
        <p:nvSpPr>
          <p:cNvPr id="97" name="Arrow: Right 96"/>
          <p:cNvSpPr/>
          <p:nvPr/>
        </p:nvSpPr>
        <p:spPr>
          <a:xfrm>
            <a:off x="5171195" y="2065304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Arrow: Right 97"/>
          <p:cNvSpPr/>
          <p:nvPr/>
        </p:nvSpPr>
        <p:spPr>
          <a:xfrm>
            <a:off x="5171195" y="5164411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Arrow: Right 108"/>
          <p:cNvSpPr/>
          <p:nvPr/>
        </p:nvSpPr>
        <p:spPr>
          <a:xfrm>
            <a:off x="8473519" y="2065304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Arrow: Right 109"/>
          <p:cNvSpPr/>
          <p:nvPr/>
        </p:nvSpPr>
        <p:spPr>
          <a:xfrm>
            <a:off x="8473519" y="5164411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218646" y="4852684"/>
            <a:ext cx="1554480" cy="914400"/>
          </a:xfrm>
          <a:prstGeom prst="rect">
            <a:avLst/>
          </a:prstGeom>
          <a:solidFill>
            <a:srgbClr val="C2A204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Preparation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77284" y="72420"/>
            <a:ext cx="1267207" cy="10398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Initiatives: What will we do to achieve success?</a:t>
            </a:r>
          </a:p>
        </p:txBody>
      </p:sp>
      <p:sp>
        <p:nvSpPr>
          <p:cNvPr id="3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74314" y="6452774"/>
            <a:ext cx="307273" cy="365125"/>
          </a:xfrm>
        </p:spPr>
        <p:txBody>
          <a:bodyPr/>
          <a:lstStyle/>
          <a:p>
            <a:fld id="{0DE3E18C-7958-4AD3-9EEF-D1CA690B5419}" type="slidenum">
              <a:rPr lang="en-US" sz="900" smtClean="0"/>
              <a:t>3</a:t>
            </a:fld>
            <a:endParaRPr lang="en-US" sz="900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F22DA56F-2B1C-4AA9-B451-A8D1FB33BA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134" y="3051517"/>
            <a:ext cx="1554480" cy="1580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186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>
            <a:off x="2258874" y="839177"/>
            <a:ext cx="2816579" cy="2743200"/>
          </a:xfrm>
          <a:prstGeom prst="rect">
            <a:avLst/>
          </a:prstGeom>
          <a:solidFill>
            <a:srgbClr val="8E0C3A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</a:rPr>
              <a:t>Conduct families surveys to determine parent needs.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</a:rPr>
              <a:t>Engage local entities to provide services for academic, social, &amp; emotional programming with parents. 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31135" y="1745743"/>
            <a:ext cx="1554480" cy="914400"/>
          </a:xfrm>
          <a:prstGeom prst="rect">
            <a:avLst/>
          </a:prstGeom>
          <a:solidFill>
            <a:srgbClr val="8E0C3A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Parent University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559670" y="839177"/>
            <a:ext cx="2816579" cy="2743200"/>
          </a:xfrm>
          <a:prstGeom prst="rect">
            <a:avLst/>
          </a:prstGeom>
          <a:solidFill>
            <a:srgbClr val="8E0C3A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Increased levels of parental participation within the school</a:t>
            </a:r>
            <a:r>
              <a:rPr lang="en-US" sz="1400" dirty="0">
                <a:solidFill>
                  <a:schemeClr val="bg1"/>
                </a:solidFill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Increase the wrap around supports provided (counseling, academic, and parenting).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860466" y="839177"/>
            <a:ext cx="2816579" cy="2743200"/>
          </a:xfrm>
          <a:prstGeom prst="rect">
            <a:avLst/>
          </a:prstGeom>
          <a:solidFill>
            <a:srgbClr val="8E0C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Family Engagement:</a:t>
            </a:r>
          </a:p>
          <a:p>
            <a:pPr algn="ctr"/>
            <a:r>
              <a:rPr lang="en-US" dirty="0"/>
              <a:t>Increase the percentage of families who feel empowered to support their students' educational journey.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33990" y="4844850"/>
            <a:ext cx="1637933" cy="1224646"/>
          </a:xfrm>
          <a:prstGeom prst="rect">
            <a:avLst/>
          </a:prstGeom>
          <a:solidFill>
            <a:srgbClr val="8E0C3A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Partnerships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258873" y="3938284"/>
            <a:ext cx="2816579" cy="2743200"/>
          </a:xfrm>
          <a:prstGeom prst="rect">
            <a:avLst/>
          </a:prstGeom>
          <a:solidFill>
            <a:srgbClr val="8E0C3A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</a:rPr>
              <a:t>Create a formal business partner process to enhance community partnerships.</a:t>
            </a:r>
          </a:p>
          <a:p>
            <a:endParaRPr lang="en-US" sz="14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</a:rPr>
              <a:t>Establish a relationship with local colleges/universities to visit.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559669" y="3938284"/>
            <a:ext cx="2816579" cy="2743200"/>
          </a:xfrm>
          <a:prstGeom prst="rect">
            <a:avLst/>
          </a:prstGeom>
          <a:solidFill>
            <a:srgbClr val="8E0C3A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</a:rPr>
              <a:t>Increased visibility of community members within the school via college/career week speakers and presentations.</a:t>
            </a:r>
          </a:p>
          <a:p>
            <a:endParaRPr lang="en-US" sz="14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Increase in opportunities for students to gain awareness of college and career options, both virtually and in-person</a:t>
            </a:r>
            <a:r>
              <a:rPr lang="en-US" sz="1100" dirty="0">
                <a:solidFill>
                  <a:schemeClr val="bg1"/>
                </a:solidFill>
              </a:rPr>
              <a:t>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8860465" y="3938284"/>
            <a:ext cx="2816579" cy="2743200"/>
          </a:xfrm>
          <a:prstGeom prst="rect">
            <a:avLst/>
          </a:prstGeom>
          <a:solidFill>
            <a:srgbClr val="8E0C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Community Champions:</a:t>
            </a:r>
          </a:p>
          <a:p>
            <a:pPr algn="ctr"/>
            <a:r>
              <a:rPr lang="en-US" dirty="0"/>
              <a:t>Increase the percentage of impactful partnerships aligned to our school’s plan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3" name="Arrow: Right 2"/>
          <p:cNvSpPr/>
          <p:nvPr/>
        </p:nvSpPr>
        <p:spPr>
          <a:xfrm>
            <a:off x="1871924" y="2065304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Arrow: Right 87"/>
          <p:cNvSpPr/>
          <p:nvPr/>
        </p:nvSpPr>
        <p:spPr>
          <a:xfrm>
            <a:off x="1871924" y="5164411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2258872" y="72420"/>
            <a:ext cx="2816352" cy="63959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Critical actions: </a:t>
            </a:r>
            <a:r>
              <a:rPr lang="en-US" sz="1400">
                <a:solidFill>
                  <a:schemeClr val="bg1"/>
                </a:solidFill>
              </a:rPr>
              <a:t>What major actions will we complete and by when?</a:t>
            </a:r>
          </a:p>
        </p:txBody>
      </p:sp>
      <p:sp>
        <p:nvSpPr>
          <p:cNvPr id="95" name="Rectangle 94"/>
          <p:cNvSpPr/>
          <p:nvPr/>
        </p:nvSpPr>
        <p:spPr>
          <a:xfrm>
            <a:off x="5556060" y="61137"/>
            <a:ext cx="2816352" cy="6603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Evidence of progress: </a:t>
            </a:r>
            <a:r>
              <a:rPr lang="en-US" sz="1400">
                <a:solidFill>
                  <a:schemeClr val="bg1"/>
                </a:solidFill>
              </a:rPr>
              <a:t>How will we know that the initiative is working?</a:t>
            </a:r>
          </a:p>
        </p:txBody>
      </p:sp>
      <p:sp>
        <p:nvSpPr>
          <p:cNvPr id="96" name="Rectangle 95"/>
          <p:cNvSpPr/>
          <p:nvPr/>
        </p:nvSpPr>
        <p:spPr>
          <a:xfrm>
            <a:off x="8853248" y="61137"/>
            <a:ext cx="2816352" cy="6603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Outcomes: </a:t>
            </a:r>
            <a:r>
              <a:rPr lang="en-US" sz="1400">
                <a:solidFill>
                  <a:schemeClr val="bg1"/>
                </a:solidFill>
              </a:rPr>
              <a:t>What will success look like for our school?</a:t>
            </a:r>
          </a:p>
        </p:txBody>
      </p:sp>
      <p:sp>
        <p:nvSpPr>
          <p:cNvPr id="97" name="Arrow: Right 96"/>
          <p:cNvSpPr/>
          <p:nvPr/>
        </p:nvSpPr>
        <p:spPr>
          <a:xfrm>
            <a:off x="5171195" y="2065304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Arrow: Right 97"/>
          <p:cNvSpPr/>
          <p:nvPr/>
        </p:nvSpPr>
        <p:spPr>
          <a:xfrm>
            <a:off x="5171195" y="5164411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Arrow: Right 108"/>
          <p:cNvSpPr/>
          <p:nvPr/>
        </p:nvSpPr>
        <p:spPr>
          <a:xfrm>
            <a:off x="8473519" y="2065304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Arrow: Right 109"/>
          <p:cNvSpPr/>
          <p:nvPr/>
        </p:nvSpPr>
        <p:spPr>
          <a:xfrm>
            <a:off x="8473519" y="5164411"/>
            <a:ext cx="289675" cy="290946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77284" y="72420"/>
            <a:ext cx="1267207" cy="10398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Initiatives: What will we do to achieve success?</a:t>
            </a:r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74314" y="6452774"/>
            <a:ext cx="307273" cy="365125"/>
          </a:xfrm>
        </p:spPr>
        <p:txBody>
          <a:bodyPr/>
          <a:lstStyle/>
          <a:p>
            <a:fld id="{0DE3E18C-7958-4AD3-9EEF-D1CA690B5419}" type="slidenum">
              <a:rPr lang="en-US" sz="900" smtClean="0"/>
              <a:t>4</a:t>
            </a:fld>
            <a:endParaRPr lang="en-US" sz="90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90104976-06D2-46FA-BEF5-A0A6F119A0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135" y="2901944"/>
            <a:ext cx="1554480" cy="1798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280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>
            <a:off x="2258874" y="839177"/>
            <a:ext cx="2816579" cy="2743200"/>
          </a:xfrm>
          <a:prstGeom prst="rect">
            <a:avLst/>
          </a:prstGeom>
          <a:solidFill>
            <a:srgbClr val="00583D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</a:rPr>
              <a:t>Minimize monthly deficits by monitoring the budget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bg1"/>
              </a:solidFill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</a:rPr>
              <a:t>Principal and administrative staff review of the Budget Accountability Report (BAR) monthly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bg1"/>
              </a:solidFill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</a:rPr>
              <a:t>SGCs will monitor school General Fund on a quarterly basis</a:t>
            </a:r>
          </a:p>
        </p:txBody>
      </p:sp>
      <p:sp>
        <p:nvSpPr>
          <p:cNvPr id="42" name="Rectangle 41"/>
          <p:cNvSpPr/>
          <p:nvPr/>
        </p:nvSpPr>
        <p:spPr>
          <a:xfrm>
            <a:off x="231135" y="1745743"/>
            <a:ext cx="1554480" cy="914400"/>
          </a:xfrm>
          <a:prstGeom prst="rect">
            <a:avLst/>
          </a:prstGeom>
          <a:solidFill>
            <a:srgbClr val="00583D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Effective Budgeting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559670" y="839177"/>
            <a:ext cx="2816579" cy="2743200"/>
          </a:xfrm>
          <a:prstGeom prst="rect">
            <a:avLst/>
          </a:prstGeom>
          <a:solidFill>
            <a:srgbClr val="00583D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Average monthly deficits  are 1 or less each month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bg1"/>
              </a:solidFill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Carryover is projected to be less than 5% at the end of the school year</a:t>
            </a:r>
            <a:endParaRPr lang="en-US" sz="1600" dirty="0"/>
          </a:p>
        </p:txBody>
      </p:sp>
      <p:sp>
        <p:nvSpPr>
          <p:cNvPr id="20" name="Rectangle 19"/>
          <p:cNvSpPr/>
          <p:nvPr/>
        </p:nvSpPr>
        <p:spPr>
          <a:xfrm>
            <a:off x="8860466" y="839177"/>
            <a:ext cx="2816579" cy="2743200"/>
          </a:xfrm>
          <a:prstGeom prst="rect">
            <a:avLst/>
          </a:prstGeom>
          <a:solidFill>
            <a:srgbClr val="0058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03433"/>
            <a:r>
              <a:rPr lang="en-US" sz="1600" b="1" dirty="0">
                <a:solidFill>
                  <a:prstClr val="white"/>
                </a:solidFill>
              </a:rPr>
              <a:t>Transparent and efficient</a:t>
            </a:r>
          </a:p>
          <a:p>
            <a:pPr algn="ctr" defTabSz="403433"/>
            <a:r>
              <a:rPr lang="en-US" sz="1600" b="1" dirty="0">
                <a:solidFill>
                  <a:prstClr val="white"/>
                </a:solidFill>
              </a:rPr>
              <a:t>management of local funds</a:t>
            </a:r>
            <a:r>
              <a:rPr lang="en-US" sz="1600" dirty="0">
                <a:solidFill>
                  <a:prstClr val="white"/>
                </a:solidFill>
              </a:rPr>
              <a:t>:</a:t>
            </a:r>
          </a:p>
          <a:p>
            <a:pPr algn="ctr" defTabSz="403433"/>
            <a:r>
              <a:rPr lang="en-US" sz="1600" dirty="0">
                <a:solidFill>
                  <a:prstClr val="white"/>
                </a:solidFill>
              </a:rPr>
              <a:t>Reduce the number of audit</a:t>
            </a:r>
          </a:p>
          <a:p>
            <a:pPr algn="ctr" defTabSz="403433"/>
            <a:r>
              <a:rPr lang="en-US" sz="1600" dirty="0">
                <a:solidFill>
                  <a:prstClr val="white"/>
                </a:solidFill>
              </a:rPr>
              <a:t>findings for Student Activity funds</a:t>
            </a:r>
          </a:p>
          <a:p>
            <a:pPr algn="ctr" defTabSz="403433"/>
            <a:r>
              <a:rPr lang="en-US" sz="1600" dirty="0">
                <a:solidFill>
                  <a:prstClr val="white"/>
                </a:solidFill>
              </a:rPr>
              <a:t>and ensure effective management</a:t>
            </a:r>
          </a:p>
          <a:p>
            <a:pPr algn="ctr" defTabSz="403433"/>
            <a:r>
              <a:rPr lang="en-US" sz="1600" dirty="0">
                <a:solidFill>
                  <a:prstClr val="white"/>
                </a:solidFill>
              </a:rPr>
              <a:t>of funds between schools and</a:t>
            </a:r>
          </a:p>
          <a:p>
            <a:pPr algn="ctr" defTabSz="403433"/>
            <a:r>
              <a:rPr lang="en-US" sz="1600" dirty="0">
                <a:solidFill>
                  <a:prstClr val="white"/>
                </a:solidFill>
              </a:rPr>
              <a:t>School Governance Councils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33991" y="4844850"/>
            <a:ext cx="1554480" cy="914400"/>
          </a:xfrm>
          <a:prstGeom prst="rect">
            <a:avLst/>
          </a:prstGeom>
          <a:solidFill>
            <a:srgbClr val="00583D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258873" y="3938284"/>
            <a:ext cx="2816579" cy="2743200"/>
          </a:xfrm>
          <a:prstGeom prst="rect">
            <a:avLst/>
          </a:prstGeom>
          <a:solidFill>
            <a:srgbClr val="00583D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559669" y="3938284"/>
            <a:ext cx="2816579" cy="2743200"/>
          </a:xfrm>
          <a:prstGeom prst="rect">
            <a:avLst/>
          </a:prstGeom>
          <a:solidFill>
            <a:srgbClr val="00583D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8860465" y="3938284"/>
            <a:ext cx="2816579" cy="2743200"/>
          </a:xfrm>
          <a:prstGeom prst="rect">
            <a:avLst/>
          </a:prstGeom>
          <a:solidFill>
            <a:srgbClr val="0058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3" name="Arrow: Right 2"/>
          <p:cNvSpPr/>
          <p:nvPr/>
        </p:nvSpPr>
        <p:spPr>
          <a:xfrm>
            <a:off x="1871924" y="2065304"/>
            <a:ext cx="289675" cy="290946"/>
          </a:xfrm>
          <a:prstGeom prst="rightArrow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Arrow: Right 87"/>
          <p:cNvSpPr/>
          <p:nvPr/>
        </p:nvSpPr>
        <p:spPr>
          <a:xfrm>
            <a:off x="1871924" y="5164411"/>
            <a:ext cx="289675" cy="290946"/>
          </a:xfrm>
          <a:prstGeom prst="rightArrow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2258872" y="72420"/>
            <a:ext cx="2816352" cy="639594"/>
          </a:xfrm>
          <a:prstGeom prst="rect">
            <a:avLst/>
          </a:prstGeom>
          <a:solidFill>
            <a:srgbClr val="595959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Critical actions: </a:t>
            </a:r>
            <a:r>
              <a:rPr lang="en-US" sz="1400">
                <a:solidFill>
                  <a:schemeClr val="bg1"/>
                </a:solidFill>
              </a:rPr>
              <a:t>What major actions will we complete and by when?</a:t>
            </a:r>
          </a:p>
        </p:txBody>
      </p:sp>
      <p:sp>
        <p:nvSpPr>
          <p:cNvPr id="95" name="Rectangle 94"/>
          <p:cNvSpPr/>
          <p:nvPr/>
        </p:nvSpPr>
        <p:spPr>
          <a:xfrm>
            <a:off x="5556060" y="61137"/>
            <a:ext cx="2816352" cy="660315"/>
          </a:xfrm>
          <a:prstGeom prst="rect">
            <a:avLst/>
          </a:prstGeom>
          <a:solidFill>
            <a:srgbClr val="595959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Evidence of progress: </a:t>
            </a:r>
            <a:r>
              <a:rPr lang="en-US" sz="1400">
                <a:solidFill>
                  <a:schemeClr val="bg1"/>
                </a:solidFill>
              </a:rPr>
              <a:t>How will we know that the initiative is working?</a:t>
            </a:r>
          </a:p>
        </p:txBody>
      </p:sp>
      <p:sp>
        <p:nvSpPr>
          <p:cNvPr id="96" name="Rectangle 95"/>
          <p:cNvSpPr/>
          <p:nvPr/>
        </p:nvSpPr>
        <p:spPr>
          <a:xfrm>
            <a:off x="8853248" y="61137"/>
            <a:ext cx="2816352" cy="660315"/>
          </a:xfrm>
          <a:prstGeom prst="rect">
            <a:avLst/>
          </a:prstGeom>
          <a:solidFill>
            <a:srgbClr val="595959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Outcomes: </a:t>
            </a:r>
            <a:r>
              <a:rPr lang="en-US" sz="1400">
                <a:solidFill>
                  <a:schemeClr val="bg1"/>
                </a:solidFill>
              </a:rPr>
              <a:t>What will success look like for our school?</a:t>
            </a:r>
          </a:p>
        </p:txBody>
      </p:sp>
      <p:sp>
        <p:nvSpPr>
          <p:cNvPr id="97" name="Arrow: Right 96"/>
          <p:cNvSpPr/>
          <p:nvPr/>
        </p:nvSpPr>
        <p:spPr>
          <a:xfrm>
            <a:off x="5171195" y="2065304"/>
            <a:ext cx="289675" cy="290946"/>
          </a:xfrm>
          <a:prstGeom prst="rightArrow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Arrow: Right 97"/>
          <p:cNvSpPr/>
          <p:nvPr/>
        </p:nvSpPr>
        <p:spPr>
          <a:xfrm>
            <a:off x="5171195" y="5164411"/>
            <a:ext cx="289675" cy="290946"/>
          </a:xfrm>
          <a:prstGeom prst="rightArrow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Arrow: Right 108"/>
          <p:cNvSpPr/>
          <p:nvPr/>
        </p:nvSpPr>
        <p:spPr>
          <a:xfrm>
            <a:off x="8473519" y="2065304"/>
            <a:ext cx="289675" cy="290946"/>
          </a:xfrm>
          <a:prstGeom prst="rightArrow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Arrow: Right 109"/>
          <p:cNvSpPr/>
          <p:nvPr/>
        </p:nvSpPr>
        <p:spPr>
          <a:xfrm>
            <a:off x="8473519" y="5164411"/>
            <a:ext cx="289675" cy="290946"/>
          </a:xfrm>
          <a:prstGeom prst="rightArrow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77284" y="72420"/>
            <a:ext cx="1267207" cy="10398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Initiatives: What will we do to achieve success?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74314" y="6452774"/>
            <a:ext cx="307273" cy="365125"/>
          </a:xfrm>
        </p:spPr>
        <p:txBody>
          <a:bodyPr/>
          <a:lstStyle/>
          <a:p>
            <a:fld id="{0DE3E18C-7958-4AD3-9EEF-D1CA690B5419}" type="slidenum">
              <a:rPr lang="en-US" sz="900" smtClean="0"/>
              <a:t>5</a:t>
            </a:fld>
            <a:endParaRPr lang="en-US" sz="90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D1DE8D32-4E09-4C2C-AE01-9458A14E75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177" y="2890750"/>
            <a:ext cx="1554479" cy="1798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792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948DA78232054583464A84CBFB02E3" ma:contentTypeVersion="28" ma:contentTypeDescription="Create a new document." ma:contentTypeScope="" ma:versionID="894489599448b4a65215569dd64dd4f6">
  <xsd:schema xmlns:xsd="http://www.w3.org/2001/XMLSchema" xmlns:xs="http://www.w3.org/2001/XMLSchema" xmlns:p="http://schemas.microsoft.com/office/2006/metadata/properties" xmlns:ns3="bd384229-0c04-4c4f-94de-a010d2f4a152" xmlns:ns4="d066c165-0492-46fe-8422-b14e4873771a" targetNamespace="http://schemas.microsoft.com/office/2006/metadata/properties" ma:root="true" ma:fieldsID="fabe6416ac25c8e02e46860777d23395" ns3:_="" ns4:_="">
    <xsd:import namespace="bd384229-0c04-4c4f-94de-a010d2f4a152"/>
    <xsd:import namespace="d066c165-0492-46fe-8422-b14e4873771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4:NotebookType" minOccurs="0"/>
                <xsd:element ref="ns4:FolderType" minOccurs="0"/>
                <xsd:element ref="ns4:Owner" minOccurs="0"/>
                <xsd:element ref="ns4:Teachers" minOccurs="0"/>
                <xsd:element ref="ns4:Students" minOccurs="0"/>
                <xsd:element ref="ns4:StudentGroups" minOccurs="0"/>
                <xsd:element ref="ns4:DefaultSectionNames" minOccurs="0"/>
                <xsd:element ref="ns4:AppVersion" minOccurs="0"/>
                <xsd:element ref="ns3:SharedWithDetails" minOccurs="0"/>
                <xsd:element ref="ns3:SharingHintHash" minOccurs="0"/>
                <xsd:element ref="ns4:Templates" minOccurs="0"/>
                <xsd:element ref="ns4:CultureName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EventHashCode" minOccurs="0"/>
                <xsd:element ref="ns4:MediaServiceGenerationTime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384229-0c04-4c4f-94de-a010d2f4a1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description="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66c165-0492-46fe-8422-b14e4873771a" elementFormDefault="qualified">
    <xsd:import namespace="http://schemas.microsoft.com/office/2006/documentManagement/types"/>
    <xsd:import namespace="http://schemas.microsoft.com/office/infopath/2007/PartnerControls"/>
    <xsd:element name="NotebookType" ma:index="9" nillable="true" ma:displayName="Notebook Type" ma:indexed="true" ma:internalName="NotebookType">
      <xsd:simpleType>
        <xsd:restriction base="dms:Text"/>
      </xsd:simpleType>
    </xsd:element>
    <xsd:element name="FolderType" ma:index="10" nillable="true" ma:displayName="Folder Type" ma:internalName="FolderType">
      <xsd:simpleType>
        <xsd:restriction base="dms:Text"/>
      </xsd:simpleType>
    </xsd:element>
    <xsd:element name="Owner" ma:index="11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Teachers" ma:index="12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3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Groups" ma:index="14" nillable="true" ma:displayName="StudentGroups" ma:internalName="StudentGroups">
      <xsd:simpleType>
        <xsd:restriction base="dms:Note">
          <xsd:maxLength value="255"/>
        </xsd:restriction>
      </xsd:simpleType>
    </xsd:element>
    <xsd:element name="DefaultSectionNames" ma:index="1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6" nillable="true" ma:displayName="App Version" ma:internalName="AppVersion">
      <xsd:simpleType>
        <xsd:restriction base="dms:Text"/>
      </xsd:simpleType>
    </xsd:element>
    <xsd:element name="Templates" ma:index="19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20" nillable="true" ma:displayName="Culture Name" ma:internalName="CultureName">
      <xsd:simpleType>
        <xsd:restriction base="dms:Text"/>
      </xsd:simpleType>
    </xsd:element>
    <xsd:element name="Student_Groups" ma:index="21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2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3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4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5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7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8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2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3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2" nillable="true" ma:displayName="Tags" ma:internalName="MediaServiceAutoTags" ma:readOnly="true">
      <xsd:simpleType>
        <xsd:restriction base="dms:Text"/>
      </xsd:simpleType>
    </xsd:element>
    <xsd:element name="MediaServiceOCR" ma:index="3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3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achers xmlns="d066c165-0492-46fe-8422-b14e4873771a">
      <UserInfo>
        <DisplayName/>
        <AccountId xsi:nil="true"/>
        <AccountType/>
      </UserInfo>
    </Teachers>
    <StudentGroups xmlns="d066c165-0492-46fe-8422-b14e4873771a" xsi:nil="true"/>
    <Has_Teacher_Only_SectionGroup xmlns="d066c165-0492-46fe-8422-b14e4873771a" xsi:nil="true"/>
    <Invited_Teachers xmlns="d066c165-0492-46fe-8422-b14e4873771a" xsi:nil="true"/>
    <Owner xmlns="d066c165-0492-46fe-8422-b14e4873771a">
      <UserInfo>
        <DisplayName/>
        <AccountId xsi:nil="true"/>
        <AccountType/>
      </UserInfo>
    </Owner>
    <CultureName xmlns="d066c165-0492-46fe-8422-b14e4873771a" xsi:nil="true"/>
    <NotebookType xmlns="d066c165-0492-46fe-8422-b14e4873771a" xsi:nil="true"/>
    <Templates xmlns="d066c165-0492-46fe-8422-b14e4873771a" xsi:nil="true"/>
    <Is_Collaboration_Space_Locked xmlns="d066c165-0492-46fe-8422-b14e4873771a" xsi:nil="true"/>
    <FolderType xmlns="d066c165-0492-46fe-8422-b14e4873771a" xsi:nil="true"/>
    <Students xmlns="d066c165-0492-46fe-8422-b14e4873771a">
      <UserInfo>
        <DisplayName/>
        <AccountId xsi:nil="true"/>
        <AccountType/>
      </UserInfo>
    </Students>
    <Student_Groups xmlns="d066c165-0492-46fe-8422-b14e4873771a">
      <UserInfo>
        <DisplayName/>
        <AccountId xsi:nil="true"/>
        <AccountType/>
      </UserInfo>
    </Student_Groups>
    <DefaultSectionNames xmlns="d066c165-0492-46fe-8422-b14e4873771a" xsi:nil="true"/>
    <AppVersion xmlns="d066c165-0492-46fe-8422-b14e4873771a" xsi:nil="true"/>
    <Self_Registration_Enabled xmlns="d066c165-0492-46fe-8422-b14e4873771a" xsi:nil="true"/>
    <Invited_Students xmlns="d066c165-0492-46fe-8422-b14e4873771a" xsi:nil="true"/>
  </documentManagement>
</p:properties>
</file>

<file path=customXml/itemProps1.xml><?xml version="1.0" encoding="utf-8"?>
<ds:datastoreItem xmlns:ds="http://schemas.openxmlformats.org/officeDocument/2006/customXml" ds:itemID="{B4E4803F-E807-4DC3-9125-4B5A5908A8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384229-0c04-4c4f-94de-a010d2f4a152"/>
    <ds:schemaRef ds:uri="d066c165-0492-46fe-8422-b14e487377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E64B562-9A3B-4A54-88F6-3A212D014A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72E6BE7-C130-4A89-B543-68FB65D43F4F}">
  <ds:schemaRefs>
    <ds:schemaRef ds:uri="http://schemas.microsoft.com/office/2006/metadata/properties"/>
    <ds:schemaRef ds:uri="http://schemas.microsoft.com/office/infopath/2007/PartnerControls"/>
    <ds:schemaRef ds:uri="d066c165-0492-46fe-8422-b14e4873771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1442</TotalTime>
  <Words>999</Words>
  <Application>Microsoft Office PowerPoint</Application>
  <PresentationFormat>Widescreen</PresentationFormat>
  <Paragraphs>125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White, Sara (Glynn)</dc:creator>
  <cp:lastModifiedBy>Tripp, Alison D</cp:lastModifiedBy>
  <cp:revision>40</cp:revision>
  <cp:lastPrinted>2018-08-19T23:16:58Z</cp:lastPrinted>
  <dcterms:modified xsi:type="dcterms:W3CDTF">2019-10-28T13:12:38Z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ee3c538-ec52-435f-ae58-017644bd9513_Enabled">
    <vt:lpwstr>True</vt:lpwstr>
  </property>
  <property fmtid="{D5CDD505-2E9C-101B-9397-08002B2CF9AE}" pid="3" name="MSIP_Label_0ee3c538-ec52-435f-ae58-017644bd9513_SiteId">
    <vt:lpwstr>0cdcb198-8169-4b70-ba9f-da7e3ba700c2</vt:lpwstr>
  </property>
  <property fmtid="{D5CDD505-2E9C-101B-9397-08002B2CF9AE}" pid="4" name="MSIP_Label_0ee3c538-ec52-435f-ae58-017644bd9513_Owner">
    <vt:lpwstr>tripp@fultonschools.org</vt:lpwstr>
  </property>
  <property fmtid="{D5CDD505-2E9C-101B-9397-08002B2CF9AE}" pid="5" name="MSIP_Label_0ee3c538-ec52-435f-ae58-017644bd9513_SetDate">
    <vt:lpwstr>2019-10-28T13:12:13.6014709Z</vt:lpwstr>
  </property>
  <property fmtid="{D5CDD505-2E9C-101B-9397-08002B2CF9AE}" pid="6" name="MSIP_Label_0ee3c538-ec52-435f-ae58-017644bd9513_Name">
    <vt:lpwstr>General</vt:lpwstr>
  </property>
  <property fmtid="{D5CDD505-2E9C-101B-9397-08002B2CF9AE}" pid="7" name="MSIP_Label_0ee3c538-ec52-435f-ae58-017644bd9513_Application">
    <vt:lpwstr>Microsoft Azure Information Protection</vt:lpwstr>
  </property>
  <property fmtid="{D5CDD505-2E9C-101B-9397-08002B2CF9AE}" pid="8" name="MSIP_Label_0ee3c538-ec52-435f-ae58-017644bd9513_Extended_MSFT_Method">
    <vt:lpwstr>Automatic</vt:lpwstr>
  </property>
  <property fmtid="{D5CDD505-2E9C-101B-9397-08002B2CF9AE}" pid="9" name="Sensitivity">
    <vt:lpwstr>General</vt:lpwstr>
  </property>
  <property fmtid="{D5CDD505-2E9C-101B-9397-08002B2CF9AE}" pid="10" name="ContentTypeId">
    <vt:lpwstr>0x01010066948DA78232054583464A84CBFB02E3</vt:lpwstr>
  </property>
</Properties>
</file>