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SP Template" id="{EACAEA11-0CB5-4EF3-8D7A-D88486B6282A}">
          <p14:sldIdLst>
            <p14:sldId id="257"/>
            <p14:sldId id="258"/>
            <p14:sldId id="265"/>
            <p14:sldId id="266"/>
            <p14:sldId id="267"/>
          </p14:sldIdLst>
        </p14:section>
        <p14:section name="Process" id="{AD72D7BD-2F63-4C29-BAA7-5F5D504CBBC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0583D"/>
    <a:srgbClr val="8E0C3A"/>
    <a:srgbClr val="C2A204"/>
    <a:srgbClr val="203C74"/>
    <a:srgbClr val="025842"/>
    <a:srgbClr val="902C47"/>
    <a:srgbClr val="BC9A04"/>
    <a:srgbClr val="00593C"/>
    <a:srgbClr val="6B1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88F13-310D-4B19-81AF-8BB9CD3801B3}" v="32" dt="2017-11-13T16:31:39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8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0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5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1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3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3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0625-2B80-496B-BF3E-1541C00366C7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37" y="93983"/>
            <a:ext cx="152679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600" b="1" dirty="0"/>
              <a:t>Strategic Plan:</a:t>
            </a:r>
          </a:p>
          <a:p>
            <a:pPr algn="ctr"/>
            <a:r>
              <a:rPr lang="en-US" sz="1600" b="1" dirty="0"/>
              <a:t>Northview HS</a:t>
            </a:r>
          </a:p>
        </p:txBody>
      </p:sp>
      <p:sp>
        <p:nvSpPr>
          <p:cNvPr id="25" name="Rectangle 24"/>
          <p:cNvSpPr/>
          <p:nvPr/>
        </p:nvSpPr>
        <p:spPr>
          <a:xfrm rot="16200000">
            <a:off x="-725016" y="3003043"/>
            <a:ext cx="2696218" cy="7381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Outcomes: </a:t>
            </a:r>
            <a:r>
              <a:rPr lang="en-US" sz="16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-402805" y="5433572"/>
            <a:ext cx="2051801" cy="7381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Initiatives: </a:t>
            </a:r>
            <a:r>
              <a:rPr lang="en-US" sz="1600">
                <a:solidFill>
                  <a:schemeClr val="bg1"/>
                </a:solidFill>
              </a:rPr>
              <a:t>What will we do to achieve success?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04300" y="4765020"/>
            <a:ext cx="2651760" cy="1005840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Literacy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Northview will implement literacy skill and strategies across the curriculum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04300" y="5822703"/>
            <a:ext cx="2651760" cy="1005840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Strong Foundation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Academic Innovation Committee will  explore and recommend improvements to our supports for 9</a:t>
            </a:r>
            <a:r>
              <a:rPr lang="en-US" sz="1200" baseline="30000" dirty="0">
                <a:solidFill>
                  <a:schemeClr val="tx1"/>
                </a:solidFill>
              </a:rPr>
              <a:t>th</a:t>
            </a:r>
            <a:r>
              <a:rPr lang="en-US" sz="1200" dirty="0">
                <a:solidFill>
                  <a:schemeClr val="tx1"/>
                </a:solidFill>
              </a:rPr>
              <a:t> grade students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104300" y="2046233"/>
            <a:ext cx="2651760" cy="132588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Literacy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100% of students will read at or above grade level literacy rates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68196" y="2047880"/>
            <a:ext cx="2651760" cy="1283855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Positive Culture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Northview will continue to retain our teachers beyond their 5</a:t>
            </a:r>
            <a:r>
              <a:rPr lang="en-US" sz="1200" b="1" baseline="30000" dirty="0">
                <a:solidFill>
                  <a:schemeClr val="bg1"/>
                </a:solidFill>
              </a:rPr>
              <a:t>th</a:t>
            </a:r>
            <a:r>
              <a:rPr lang="en-US" sz="1200" b="1" dirty="0">
                <a:solidFill>
                  <a:schemeClr val="bg1"/>
                </a:solidFill>
              </a:rPr>
              <a:t> year at a rate above the County and NELC averag</a:t>
            </a:r>
            <a:r>
              <a:rPr lang="en-US" sz="1200" dirty="0">
                <a:solidFill>
                  <a:schemeClr val="bg1"/>
                </a:solidFill>
              </a:rPr>
              <a:t>e.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68197" y="4765020"/>
            <a:ext cx="2651760" cy="1005840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Positive Culture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Formalize the “Titan Way” program for our staff that includes 1</a:t>
            </a:r>
            <a:r>
              <a:rPr lang="en-US" sz="1200" baseline="30000" dirty="0">
                <a:solidFill>
                  <a:schemeClr val="tx1"/>
                </a:solidFill>
              </a:rPr>
              <a:t>st</a:t>
            </a:r>
            <a:r>
              <a:rPr lang="en-US" sz="1200" dirty="0">
                <a:solidFill>
                  <a:schemeClr val="tx1"/>
                </a:solidFill>
              </a:rPr>
              <a:t> year, 2-5 year, 5+ programs. 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68197" y="5822703"/>
            <a:ext cx="2651760" cy="1005840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Four Pillars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Teach our students/community our expectations of character traits that allow our students to achieve success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32094" y="2009576"/>
            <a:ext cx="2651760" cy="1325880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Impactful Partnerships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Increase opportunities for all students to access real world experiences through our partnerships with the Johns Creek business community. 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32093" y="4765020"/>
            <a:ext cx="2651760" cy="1005840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Impactful Partnerships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Formalize and expand our business partnerships. Explore formal programs/initiatives that would allow expanded access to these experiences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632094" y="5822703"/>
            <a:ext cx="2651760" cy="1005840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Family Engagement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Create PTO,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Parent University, BCL outreach program,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Counseling Evening Workshops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32094" y="3387298"/>
            <a:ext cx="2651760" cy="1325880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Family Engagement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Increase the percentage of families who feel empowered to support their students’ educational journey.</a:t>
            </a: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395991" y="4765020"/>
            <a:ext cx="2651760" cy="1005840"/>
          </a:xfrm>
          <a:prstGeom prst="rect">
            <a:avLst/>
          </a:prstGeom>
          <a:solidFill>
            <a:srgbClr val="02584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Refine and adjust our modified zero-based budgeting process to ensure that resources are used effectively and efficiently to impart district goals.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395991" y="2009576"/>
            <a:ext cx="2651760" cy="1325880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Reduce the number of audit findings for student activity funds and ensure effective management of funds between schools and school governance councils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ADC16-C76E-4162-AEA0-84C9C4CF4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779" y="114630"/>
            <a:ext cx="1274295" cy="1763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0B0D6F-D5D0-44F2-9DB4-1B03080A0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741" y="93984"/>
            <a:ext cx="1310375" cy="18020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E27795-5686-4AA4-9C62-15866E278A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3856" y="97492"/>
            <a:ext cx="1328235" cy="17985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8F415-5F21-46D7-9D89-5B0588439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62921" y="93983"/>
            <a:ext cx="1317899" cy="179854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104300" y="3387297"/>
            <a:ext cx="2651760" cy="132588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Strong Foundation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100% of 9</a:t>
            </a:r>
            <a:r>
              <a:rPr lang="en-US" sz="1200" b="1" baseline="30000" dirty="0">
                <a:solidFill>
                  <a:schemeClr val="bg1"/>
                </a:solidFill>
              </a:rPr>
              <a:t>th</a:t>
            </a:r>
            <a:r>
              <a:rPr lang="en-US" sz="1200" b="1" dirty="0">
                <a:solidFill>
                  <a:schemeClr val="bg1"/>
                </a:solidFill>
              </a:rPr>
              <a:t> grade students will earn enough credits (including </a:t>
            </a:r>
            <a:r>
              <a:rPr lang="en-US" sz="1200" b="1" dirty="0" err="1">
                <a:solidFill>
                  <a:schemeClr val="bg1"/>
                </a:solidFill>
              </a:rPr>
              <a:t>Alg</a:t>
            </a:r>
            <a:r>
              <a:rPr lang="en-US" sz="1200" b="1" dirty="0">
                <a:solidFill>
                  <a:schemeClr val="bg1"/>
                </a:solidFill>
              </a:rPr>
              <a:t> I) by the end of their 9</a:t>
            </a:r>
            <a:r>
              <a:rPr lang="en-US" sz="1200" b="1" baseline="30000" dirty="0">
                <a:solidFill>
                  <a:schemeClr val="bg1"/>
                </a:solidFill>
              </a:rPr>
              <a:t>th</a:t>
            </a:r>
            <a:r>
              <a:rPr lang="en-US" sz="1200" b="1" dirty="0">
                <a:solidFill>
                  <a:schemeClr val="bg1"/>
                </a:solidFill>
              </a:rPr>
              <a:t> grade year to  be on-track for graduation.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68196" y="3387297"/>
            <a:ext cx="2651760" cy="1322161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Four Pillars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Increase the % of families and students who would recommend Northview as a place to attend school to a family member or friend</a:t>
            </a:r>
            <a:r>
              <a:rPr lang="en-US" sz="12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5" name="Picture 34" descr="C:\Users\downeyb\Desktop\story of northview\StoryofNorthview Final-0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9" y="688769"/>
            <a:ext cx="1599741" cy="1278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225" y="6016060"/>
            <a:ext cx="27717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4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Literacy across the curriculum &amp; PD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-Titan Reading Time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-Readers workshop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-Notice &amp; Note non fiction reading strategies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-Lending libraries in all classrooms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-Penny Kittle PD workshop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3647" y="1344804"/>
            <a:ext cx="1554480" cy="1315339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Northview will implement literacy skill and strategies across the curriculum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</a:rPr>
              <a:t>Fastbridge</a:t>
            </a:r>
            <a:r>
              <a:rPr lang="en-US" sz="1200" dirty="0">
                <a:solidFill>
                  <a:schemeClr val="bg1"/>
                </a:solidFill>
              </a:rPr>
              <a:t> tracking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ELA classroom grades at semester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EOC data at end of year-</a:t>
            </a:r>
            <a:r>
              <a:rPr lang="en-US" sz="1200" dirty="0" err="1">
                <a:solidFill>
                  <a:schemeClr val="bg1"/>
                </a:solidFill>
              </a:rPr>
              <a:t>lexile</a:t>
            </a:r>
            <a:r>
              <a:rPr lang="en-US" sz="1200" dirty="0">
                <a:solidFill>
                  <a:schemeClr val="bg1"/>
                </a:solidFill>
              </a:rPr>
              <a:t> score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% students engaged in active choice reading time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</a:rPr>
              <a:t>100% of students will read at or above grade level literacy rates</a:t>
            </a:r>
            <a:r>
              <a:rPr lang="en-US" sz="120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647" y="4816420"/>
            <a:ext cx="1554480" cy="1453751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Academic Innovation Committee will explore and recommend improvements to our supports for 9</a:t>
            </a:r>
            <a:r>
              <a:rPr lang="en-US" sz="1200" baseline="30000" dirty="0">
                <a:solidFill>
                  <a:schemeClr val="tx1"/>
                </a:solidFill>
              </a:rPr>
              <a:t>th</a:t>
            </a:r>
            <a:r>
              <a:rPr lang="en-US" sz="1200" dirty="0">
                <a:solidFill>
                  <a:schemeClr val="tx1"/>
                </a:solidFill>
              </a:rPr>
              <a:t> grade students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AIC team identifies our current support systems that are in place for transitioning and supporting 9</a:t>
            </a:r>
            <a:r>
              <a:rPr lang="en-US" sz="1200" baseline="30000" dirty="0">
                <a:solidFill>
                  <a:schemeClr val="tx1"/>
                </a:solidFill>
              </a:rPr>
              <a:t>th</a:t>
            </a:r>
            <a:r>
              <a:rPr lang="en-US" sz="1200" dirty="0">
                <a:solidFill>
                  <a:schemeClr val="tx1"/>
                </a:solidFill>
              </a:rPr>
              <a:t> grade students by post planning end date.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-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baseline="30000" dirty="0">
                <a:solidFill>
                  <a:schemeClr val="tx1"/>
                </a:solidFill>
              </a:rPr>
              <a:t>th</a:t>
            </a:r>
            <a:r>
              <a:rPr lang="en-US" sz="1200" b="1" dirty="0">
                <a:solidFill>
                  <a:schemeClr val="tx1"/>
                </a:solidFill>
              </a:rPr>
              <a:t> grade coach/mentor position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-PLC formative assessment focus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-9</a:t>
            </a:r>
            <a:r>
              <a:rPr lang="en-US" sz="1200" b="1" baseline="30000" dirty="0">
                <a:solidFill>
                  <a:schemeClr val="tx1"/>
                </a:solidFill>
              </a:rPr>
              <a:t>th</a:t>
            </a:r>
            <a:r>
              <a:rPr lang="en-US" sz="1200" b="1" dirty="0">
                <a:solidFill>
                  <a:schemeClr val="tx1"/>
                </a:solidFill>
              </a:rPr>
              <a:t> grade transition process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-PBIS 4 Pillars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6 week and 12 week progress reports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1</a:t>
            </a:r>
            <a:r>
              <a:rPr lang="en-US" sz="1200" baseline="30000" dirty="0">
                <a:solidFill>
                  <a:schemeClr val="bg1"/>
                </a:solidFill>
              </a:rPr>
              <a:t>st</a:t>
            </a:r>
            <a:r>
              <a:rPr lang="en-US" sz="1200" dirty="0">
                <a:solidFill>
                  <a:schemeClr val="bg1"/>
                </a:solidFill>
              </a:rPr>
              <a:t> semester and 2</a:t>
            </a:r>
            <a:r>
              <a:rPr lang="en-US" sz="1200" baseline="30000" dirty="0">
                <a:solidFill>
                  <a:schemeClr val="bg1"/>
                </a:solidFill>
              </a:rPr>
              <a:t>nd</a:t>
            </a:r>
            <a:r>
              <a:rPr lang="en-US" sz="1200" dirty="0">
                <a:solidFill>
                  <a:schemeClr val="bg1"/>
                </a:solidFill>
              </a:rPr>
              <a:t> semester final grades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Common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Similar gradebooks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bg1"/>
                </a:solidFill>
              </a:rPr>
              <a:t>100% of 9</a:t>
            </a:r>
            <a:r>
              <a:rPr lang="en-US" sz="1200" b="1" baseline="30000">
                <a:solidFill>
                  <a:schemeClr val="bg1"/>
                </a:solidFill>
              </a:rPr>
              <a:t>th</a:t>
            </a:r>
            <a:r>
              <a:rPr lang="en-US" sz="1200" b="1">
                <a:solidFill>
                  <a:schemeClr val="bg1"/>
                </a:solidFill>
              </a:rPr>
              <a:t> grade students will earn enough credits (including Alg I) by the end of their 9</a:t>
            </a:r>
            <a:r>
              <a:rPr lang="en-US" sz="1200" b="1" baseline="30000">
                <a:solidFill>
                  <a:schemeClr val="bg1"/>
                </a:solidFill>
              </a:rPr>
              <a:t>th</a:t>
            </a:r>
            <a:r>
              <a:rPr lang="en-US" sz="1200" b="1">
                <a:solidFill>
                  <a:schemeClr val="bg1"/>
                </a:solidFill>
              </a:rPr>
              <a:t> grade year to  be on-track for graduation.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11774314" y="6452774"/>
            <a:ext cx="307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E3E18C-7958-4AD3-9EEF-D1CA690B5419}" type="slidenum">
              <a:rPr lang="en-US" sz="900" smtClean="0"/>
              <a:pPr/>
              <a:t>2</a:t>
            </a:fld>
            <a:endParaRPr lang="en-US" sz="900"/>
          </a:p>
        </p:txBody>
      </p:sp>
      <p:sp>
        <p:nvSpPr>
          <p:cNvPr id="23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Northview High School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CB449E-E231-4321-A6DB-6323BA49B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47" y="2864223"/>
            <a:ext cx="1554479" cy="174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Increase the % of families and students who would recommend Northview as a place to attend school to a family member or friend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860465" y="839177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Northview will continue to retain our teachers beyond their 5</a:t>
            </a:r>
            <a:r>
              <a:rPr lang="en-US" sz="1200" baseline="30000" dirty="0">
                <a:solidFill>
                  <a:schemeClr val="tx1"/>
                </a:solidFill>
              </a:rPr>
              <a:t>th</a:t>
            </a:r>
            <a:r>
              <a:rPr lang="en-US" sz="1200" dirty="0">
                <a:solidFill>
                  <a:schemeClr val="tx1"/>
                </a:solidFill>
              </a:rPr>
              <a:t> year at a rate above the County and NELC average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59669" y="839177"/>
            <a:ext cx="2816579" cy="274320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At the end of each school year, Northview will have a turnover rate of no more than 10%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At the end of each year, 100% of high potential teachers within their first 5 years will be retained.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During exit interviews with separating staff, 0% of HP teachers will cite working conditions as a reason to leave.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59668" y="3938284"/>
            <a:ext cx="2816579" cy="274320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What is our current baseline data?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State climate survey?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Which questions in particular?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148976" y="839177"/>
            <a:ext cx="2922867" cy="274320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58872" y="3938284"/>
            <a:ext cx="2816579" cy="274320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Four Pillars team identifies our current plans and actions that are in place for transitioning and 9</a:t>
            </a:r>
            <a:r>
              <a:rPr lang="en-US" sz="1200" baseline="30000" dirty="0">
                <a:solidFill>
                  <a:schemeClr val="tx1"/>
                </a:solidFill>
              </a:rPr>
              <a:t>th</a:t>
            </a:r>
            <a:r>
              <a:rPr lang="en-US" sz="1200" dirty="0">
                <a:solidFill>
                  <a:schemeClr val="tx1"/>
                </a:solidFill>
              </a:rPr>
              <a:t> grade students that teach the Four Pillars by post planning end date.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Team evaluates and identifies areas of improvement/effectiveness  of our plan by August 8, 2018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1134" y="1333255"/>
            <a:ext cx="1554480" cy="1326888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Formalize the “Titan Way” program for our staff that includes 1</a:t>
            </a:r>
            <a:r>
              <a:rPr lang="en-US" sz="1200" baseline="30000">
                <a:solidFill>
                  <a:schemeClr val="tx1"/>
                </a:solidFill>
              </a:rPr>
              <a:t>st</a:t>
            </a:r>
            <a:r>
              <a:rPr lang="en-US" sz="1200">
                <a:solidFill>
                  <a:schemeClr val="tx1"/>
                </a:solidFill>
              </a:rPr>
              <a:t> year, 2-5 year, 5+ programs. 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1134" y="4879312"/>
            <a:ext cx="1554480" cy="1302456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Teach our students/community our expectations of character traits that allow our students to achieve success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3</a:t>
            </a:fld>
            <a:endParaRPr lang="en-US" sz="900"/>
          </a:p>
        </p:txBody>
      </p:sp>
      <p:sp>
        <p:nvSpPr>
          <p:cNvPr id="36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Northview High School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22DA56F-2B1C-4AA9-B451-A8D1FB33B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4" y="3051517"/>
            <a:ext cx="1554480" cy="1580207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2152357" y="839177"/>
            <a:ext cx="2922867" cy="274320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Create teams that will outline program in three areas: 1</a:t>
            </a:r>
            <a:r>
              <a:rPr lang="en-US" sz="1100" baseline="30000" dirty="0">
                <a:solidFill>
                  <a:schemeClr val="tx1"/>
                </a:solidFill>
              </a:rPr>
              <a:t>st</a:t>
            </a:r>
            <a:r>
              <a:rPr lang="en-US" sz="1100" dirty="0">
                <a:solidFill>
                  <a:schemeClr val="tx1"/>
                </a:solidFill>
              </a:rPr>
              <a:t> year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2-5 years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6+ years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Teams created by spring break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Outline of each program completed by post planning end date</a:t>
            </a:r>
          </a:p>
        </p:txBody>
      </p:sp>
    </p:spTree>
    <p:extLst>
      <p:ext uri="{BB962C8B-B14F-4D97-AF65-F5344CB8AC3E}">
        <p14:creationId xmlns:p14="http://schemas.microsoft.com/office/powerpoint/2010/main" val="126118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Workshops for staff type?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Host business partner/internship and WBL hosts to a symposium or celebration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Career day linking professionals with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Site visits planned and conducted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1135" y="1149658"/>
            <a:ext cx="1554480" cy="1607924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Formalize and expand our business partnerships. Explore formal programs/initiatives that would allow expanded access to these experiences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Number of business partners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Number of internships, work based learning or other student placements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Enrollment in any new program related to this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Increase opportunities for all students to access real world experiences through our partnerships with the Johns Creek business community. 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991" y="4844850"/>
            <a:ext cx="1554480" cy="1607924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Create PTO,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Parent University, BCL outreach program,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Counseling Evening Workshops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Appoint/identify building leaders/owners for each creation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Principal coffee chat attendance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Parent University attendance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PTO? Membership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BCL metric?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Increase the percentage of families who feel empowered to support their students’ educational journey.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4</a:t>
            </a:fld>
            <a:endParaRPr lang="en-US" sz="900"/>
          </a:p>
        </p:txBody>
      </p:sp>
      <p:sp>
        <p:nvSpPr>
          <p:cNvPr id="26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Northview High School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0104976-06D2-46FA-BEF5-A0A6F119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5" y="2901944"/>
            <a:ext cx="1554480" cy="179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Minimize monthly deficits by monitoring your budget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Principal and administrative team will review the Budget Accountability Report (BAR) monthly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SGCs will monitor school General Fund on a quarterly basis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1135" y="1267851"/>
            <a:ext cx="1554480" cy="1392292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Refine and adjust our modified zero-based budgeting process to ensure that resources are used effectively and efficiently to impart district goals.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Average monthly deficits are one or fewer each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Carryover is projected to be less than 5% at the end of the school year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Reduce the number of audit findings for student activity funds and ensure effective management of funds between schools and school governance councils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5</a:t>
            </a:fld>
            <a:endParaRPr lang="en-US" sz="900"/>
          </a:p>
        </p:txBody>
      </p:sp>
      <p:sp>
        <p:nvSpPr>
          <p:cNvPr id="27" name="Slide Number Placeholder 5"/>
          <p:cNvSpPr txBox="1">
            <a:spLocks/>
          </p:cNvSpPr>
          <p:nvPr/>
        </p:nvSpPr>
        <p:spPr>
          <a:xfrm>
            <a:off x="0" y="6452774"/>
            <a:ext cx="2258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/>
              <a:t>Strategic Plan: Northview High School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DE8D32-4E09-4C2C-AE01-9458A14E7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77" y="2890750"/>
            <a:ext cx="1554479" cy="179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9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70BEEC33B31468CCBFEEBF4D69504" ma:contentTypeVersion="1" ma:contentTypeDescription="Create a new document." ma:contentTypeScope="" ma:versionID="dd7f04e6cea9217436c74146d67b41f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0d331ebd68627ead16f146830ec63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67A964-CC39-422C-B742-C0EE0089BA52}"/>
</file>

<file path=customXml/itemProps2.xml><?xml version="1.0" encoding="utf-8"?>
<ds:datastoreItem xmlns:ds="http://schemas.openxmlformats.org/officeDocument/2006/customXml" ds:itemID="{B538E139-21B5-4AE0-AAB5-9129CCFD34F0}"/>
</file>

<file path=customXml/itemProps3.xml><?xml version="1.0" encoding="utf-8"?>
<ds:datastoreItem xmlns:ds="http://schemas.openxmlformats.org/officeDocument/2006/customXml" ds:itemID="{68345EA0-64E3-41DF-B18A-941A515E6D16}"/>
</file>

<file path=docProps/app.xml><?xml version="1.0" encoding="utf-8"?>
<Properties xmlns="http://schemas.openxmlformats.org/officeDocument/2006/extended-properties" xmlns:vt="http://schemas.openxmlformats.org/officeDocument/2006/docPropsVTypes">
  <TotalTime>5100</TotalTime>
  <Words>1204</Words>
  <Application>Microsoft Office PowerPoint</Application>
  <PresentationFormat>Widescreen</PresentationFormat>
  <Paragraphs>130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2022</dc:title>
  <dc:creator>Downey, Brian</dc:creator>
  <cp:lastModifiedBy>Munagapati, Aditya</cp:lastModifiedBy>
  <cp:revision>46</cp:revision>
  <cp:lastPrinted>2018-03-07T18:56:09Z</cp:lastPrinted>
  <dcterms:modified xsi:type="dcterms:W3CDTF">2018-11-27T17:10:23Z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0x0101004E870BEEC33B31468CCBFEEBF4D69504</vt:lpwstr>
  </property>
</Properties>
</file>