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2" r:id="rId6"/>
    <p:sldId id="297" r:id="rId7"/>
    <p:sldId id="264" r:id="rId8"/>
    <p:sldId id="278" r:id="rId9"/>
    <p:sldId id="289" r:id="rId10"/>
    <p:sldId id="279" r:id="rId11"/>
    <p:sldId id="277" r:id="rId12"/>
    <p:sldId id="291" r:id="rId13"/>
    <p:sldId id="293" r:id="rId14"/>
    <p:sldId id="280" r:id="rId15"/>
    <p:sldId id="281" r:id="rId16"/>
    <p:sldId id="298" r:id="rId17"/>
    <p:sldId id="299" r:id="rId18"/>
    <p:sldId id="300" r:id="rId19"/>
    <p:sldId id="294" r:id="rId20"/>
    <p:sldId id="295" r:id="rId21"/>
    <p:sldId id="288" r:id="rId22"/>
    <p:sldId id="290" r:id="rId23"/>
    <p:sldId id="296" r:id="rId24"/>
    <p:sldId id="30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20th Century Font" pitchFamily="2" charset="0"/>
        <a:ea typeface="+mn-ea"/>
        <a:cs typeface="+mn-cs"/>
      </a:defRPr>
    </a:lvl1pPr>
    <a:lvl2pPr marL="457200" algn="l" rtl="0" fontAlgn="base">
      <a:spcBef>
        <a:spcPct val="0"/>
      </a:spcBef>
      <a:spcAft>
        <a:spcPct val="0"/>
      </a:spcAft>
      <a:defRPr kern="1200">
        <a:solidFill>
          <a:schemeClr val="tx1"/>
        </a:solidFill>
        <a:latin typeface="20th Century Font" pitchFamily="2" charset="0"/>
        <a:ea typeface="+mn-ea"/>
        <a:cs typeface="+mn-cs"/>
      </a:defRPr>
    </a:lvl2pPr>
    <a:lvl3pPr marL="914400" algn="l" rtl="0" fontAlgn="base">
      <a:spcBef>
        <a:spcPct val="0"/>
      </a:spcBef>
      <a:spcAft>
        <a:spcPct val="0"/>
      </a:spcAft>
      <a:defRPr kern="1200">
        <a:solidFill>
          <a:schemeClr val="tx1"/>
        </a:solidFill>
        <a:latin typeface="20th Century Font" pitchFamily="2" charset="0"/>
        <a:ea typeface="+mn-ea"/>
        <a:cs typeface="+mn-cs"/>
      </a:defRPr>
    </a:lvl3pPr>
    <a:lvl4pPr marL="1371600" algn="l" rtl="0" fontAlgn="base">
      <a:spcBef>
        <a:spcPct val="0"/>
      </a:spcBef>
      <a:spcAft>
        <a:spcPct val="0"/>
      </a:spcAft>
      <a:defRPr kern="1200">
        <a:solidFill>
          <a:schemeClr val="tx1"/>
        </a:solidFill>
        <a:latin typeface="20th Century Font" pitchFamily="2" charset="0"/>
        <a:ea typeface="+mn-ea"/>
        <a:cs typeface="+mn-cs"/>
      </a:defRPr>
    </a:lvl4pPr>
    <a:lvl5pPr marL="1828800" algn="l" rtl="0" fontAlgn="base">
      <a:spcBef>
        <a:spcPct val="0"/>
      </a:spcBef>
      <a:spcAft>
        <a:spcPct val="0"/>
      </a:spcAft>
      <a:defRPr kern="1200">
        <a:solidFill>
          <a:schemeClr val="tx1"/>
        </a:solidFill>
        <a:latin typeface="20th Century Font" pitchFamily="2" charset="0"/>
        <a:ea typeface="+mn-ea"/>
        <a:cs typeface="+mn-cs"/>
      </a:defRPr>
    </a:lvl5pPr>
    <a:lvl6pPr marL="2286000" algn="l" defTabSz="914400" rtl="0" eaLnBrk="1" latinLnBrk="0" hangingPunct="1">
      <a:defRPr kern="1200">
        <a:solidFill>
          <a:schemeClr val="tx1"/>
        </a:solidFill>
        <a:latin typeface="20th Century Font" pitchFamily="2" charset="0"/>
        <a:ea typeface="+mn-ea"/>
        <a:cs typeface="+mn-cs"/>
      </a:defRPr>
    </a:lvl6pPr>
    <a:lvl7pPr marL="2743200" algn="l" defTabSz="914400" rtl="0" eaLnBrk="1" latinLnBrk="0" hangingPunct="1">
      <a:defRPr kern="1200">
        <a:solidFill>
          <a:schemeClr val="tx1"/>
        </a:solidFill>
        <a:latin typeface="20th Century Font" pitchFamily="2" charset="0"/>
        <a:ea typeface="+mn-ea"/>
        <a:cs typeface="+mn-cs"/>
      </a:defRPr>
    </a:lvl7pPr>
    <a:lvl8pPr marL="3200400" algn="l" defTabSz="914400" rtl="0" eaLnBrk="1" latinLnBrk="0" hangingPunct="1">
      <a:defRPr kern="1200">
        <a:solidFill>
          <a:schemeClr val="tx1"/>
        </a:solidFill>
        <a:latin typeface="20th Century Font" pitchFamily="2" charset="0"/>
        <a:ea typeface="+mn-ea"/>
        <a:cs typeface="+mn-cs"/>
      </a:defRPr>
    </a:lvl8pPr>
    <a:lvl9pPr marL="3657600" algn="l" defTabSz="914400" rtl="0" eaLnBrk="1" latinLnBrk="0" hangingPunct="1">
      <a:defRPr kern="1200">
        <a:solidFill>
          <a:schemeClr val="tx1"/>
        </a:solidFill>
        <a:latin typeface="20th Century Font" pitchFamily="2" charset="0"/>
        <a:ea typeface="+mn-ea"/>
        <a:cs typeface="+mn-cs"/>
      </a:defRPr>
    </a:lvl9pPr>
  </p:defaultTextStyle>
  <p:extLst>
    <p:ext uri="{521415D9-36F7-43E2-AB2F-B90AF26B5E84}">
      <p14:sectionLst xmlns:p14="http://schemas.microsoft.com/office/powerpoint/2010/main">
        <p14:section name="Untitled Section" id="{ADFA932A-BBF9-4D4F-AB5C-5D20815F34F6}">
          <p14:sldIdLst>
            <p14:sldId id="256"/>
            <p14:sldId id="292"/>
            <p14:sldId id="297"/>
            <p14:sldId id="264"/>
            <p14:sldId id="278"/>
            <p14:sldId id="289"/>
            <p14:sldId id="279"/>
            <p14:sldId id="277"/>
            <p14:sldId id="291"/>
            <p14:sldId id="293"/>
            <p14:sldId id="280"/>
            <p14:sldId id="281"/>
            <p14:sldId id="298"/>
            <p14:sldId id="299"/>
            <p14:sldId id="300"/>
            <p14:sldId id="294"/>
            <p14:sldId id="295"/>
            <p14:sldId id="288"/>
            <p14:sldId id="290"/>
            <p14:sldId id="296"/>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00"/>
    <a:srgbClr val="0066FF"/>
    <a:srgbClr val="FF6600"/>
    <a:srgbClr val="6600FF"/>
    <a:srgbClr val="000066"/>
    <a:srgbClr val="08080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1A257-029B-41F8-828E-16CA5CFAB64A}" v="1" dt="2023-09-12T12:10:06.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667000"/>
            <a:ext cx="9144000" cy="552450"/>
          </a:xfrm>
        </p:spPr>
        <p:txBody>
          <a:bodyPr/>
          <a:lstStyle>
            <a:lvl1pPr algn="ctr">
              <a:defRPr sz="4800">
                <a:ln cmpd="sng">
                  <a:solidFill>
                    <a:schemeClr val="tx1"/>
                  </a:solidFill>
                </a:ln>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11267" name="Rectangle 3"/>
          <p:cNvSpPr>
            <a:spLocks noGrp="1" noChangeArrowheads="1"/>
          </p:cNvSpPr>
          <p:nvPr>
            <p:ph type="subTitle" idx="1"/>
          </p:nvPr>
        </p:nvSpPr>
        <p:spPr>
          <a:xfrm>
            <a:off x="0" y="3276600"/>
            <a:ext cx="9144000" cy="381000"/>
          </a:xfrm>
        </p:spPr>
        <p:txBody>
          <a:bodyPr/>
          <a:lstStyle>
            <a:lvl1pPr marL="0" indent="0" algn="ctr">
              <a:defRPr/>
            </a:lvl1pPr>
          </a:lstStyle>
          <a:p>
            <a:r>
              <a:rPr lang="en-US"/>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965A50E8-66C7-4CA4-B164-8DB55A97DA9C}"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F81791-1B55-45C5-A764-481564CDF2F0}" type="slidenum">
              <a:rPr lang="en-US"/>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AF0FC3-321F-417B-AAFF-F50494764A6F}"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1676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C6F885-9346-4384-A8D5-0D0BF5928F9A}"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a:t>Click to edit Master title style</a:t>
            </a:r>
          </a:p>
        </p:txBody>
      </p:sp>
      <p:sp>
        <p:nvSpPr>
          <p:cNvPr id="3" name="Text Placeholder 2"/>
          <p:cNvSpPr>
            <a:spLocks noGrp="1"/>
          </p:cNvSpPr>
          <p:nvPr>
            <p:ph type="body" sz="half" idx="1"/>
          </p:nvPr>
        </p:nvSpPr>
        <p:spPr>
          <a:xfrm>
            <a:off x="381000" y="838200"/>
            <a:ext cx="4114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114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DC2FF248-304B-4269-96A6-CD0309379EC5}" type="slidenum">
              <a:rPr lang="en-US"/>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382000" cy="457200"/>
          </a:xfrm>
        </p:spPr>
        <p:txBody>
          <a:bodyPr/>
          <a:lstStyle/>
          <a:p>
            <a:r>
              <a:rPr lang="en-US"/>
              <a:t>Click to edit Master title style</a:t>
            </a:r>
          </a:p>
        </p:txBody>
      </p:sp>
      <p:sp>
        <p:nvSpPr>
          <p:cNvPr id="3" name="Content Placeholder 2"/>
          <p:cNvSpPr>
            <a:spLocks noGrp="1"/>
          </p:cNvSpPr>
          <p:nvPr>
            <p:ph sz="quarter" idx="1"/>
          </p:nvPr>
        </p:nvSpPr>
        <p:spPr>
          <a:xfrm>
            <a:off x="381000" y="8382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8382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6576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1148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0" y="6661150"/>
            <a:ext cx="2133600" cy="196850"/>
          </a:xfrm>
        </p:spPr>
        <p:txBody>
          <a:bodyPr/>
          <a:lstStyle>
            <a:lvl1pPr>
              <a:defRPr/>
            </a:lvl1pPr>
          </a:lstStyle>
          <a:p>
            <a:endParaRPr lang="en-US"/>
          </a:p>
        </p:txBody>
      </p:sp>
      <p:sp>
        <p:nvSpPr>
          <p:cNvPr id="8" name="Footer Placeholder 7"/>
          <p:cNvSpPr>
            <a:spLocks noGrp="1"/>
          </p:cNvSpPr>
          <p:nvPr>
            <p:ph type="ftr" sz="quarter" idx="11"/>
          </p:nvPr>
        </p:nvSpPr>
        <p:spPr>
          <a:xfrm>
            <a:off x="3124200" y="6689725"/>
            <a:ext cx="2895600" cy="168275"/>
          </a:xfrm>
        </p:spPr>
        <p:txBody>
          <a:bodyPr/>
          <a:lstStyle>
            <a:lvl1pPr>
              <a:defRPr/>
            </a:lvl1pPr>
          </a:lstStyle>
          <a:p>
            <a:endParaRPr lang="en-US"/>
          </a:p>
        </p:txBody>
      </p:sp>
      <p:sp>
        <p:nvSpPr>
          <p:cNvPr id="9" name="Slide Number Placeholder 8"/>
          <p:cNvSpPr>
            <a:spLocks noGrp="1"/>
          </p:cNvSpPr>
          <p:nvPr>
            <p:ph type="sldNum" sz="quarter" idx="12"/>
          </p:nvPr>
        </p:nvSpPr>
        <p:spPr>
          <a:xfrm>
            <a:off x="7010400" y="6689725"/>
            <a:ext cx="2133600" cy="136525"/>
          </a:xfrm>
        </p:spPr>
        <p:txBody>
          <a:bodyPr/>
          <a:lstStyle>
            <a:lvl1pPr>
              <a:defRPr/>
            </a:lvl1pPr>
          </a:lstStyle>
          <a:p>
            <a:fld id="{6CD785CE-38B9-4E74-935B-04B73D917BFE}"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9DD760-A22C-441D-99DC-6F1C4C0943AA}" type="slidenum">
              <a:rPr lang="en-US"/>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5"/>
            <a:ext cx="7772400" cy="1362075"/>
          </a:xfrm>
        </p:spPr>
        <p:txBody>
          <a:bodyPr anchor="t"/>
          <a:lstStyle>
            <a:lvl1pPr algn="ctr">
              <a:defRPr lang="en-US" sz="4800" dirty="0" smtClean="0">
                <a:ln cmpd="sng">
                  <a:solidFill>
                    <a:schemeClr val="tx1"/>
                  </a:solidFill>
                </a:ln>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5721FE-3422-41A8-B7B3-BCDDE74ED9A0}"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8D451D-359A-43DB-B681-B29FDF0D4610}"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B77DC6-A8DD-4286-8A88-DF0FD9141D9E}" type="slidenum">
              <a:rPr lang="en-US"/>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CEBC6A-ADB2-40AE-982D-A19553501F7D}"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B3348B-F233-4814-A17B-3F42AEB7EA32}" type="slidenum">
              <a:rPr lang="en-US"/>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B3348B-F233-4814-A17B-3F42AEB7EA32}" type="slidenum">
              <a:rPr lang="en-US"/>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2093913" cy="10096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19200"/>
            <a:ext cx="42735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2286000"/>
            <a:ext cx="20939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91F54B-7AE9-4CF1-B300-23CD7DF4D42A}"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858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3716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1">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latin typeface="+mn-lt"/>
              </a:defRPr>
            </a:lvl1pPr>
          </a:lstStyle>
          <a:p>
            <a:fld id="{EA125C66-FD94-4C83-9B7C-9FA556A1D8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56" r:id="rId9"/>
    <p:sldLayoutId id="2147483657" r:id="rId10"/>
    <p:sldLayoutId id="2147483658" r:id="rId11"/>
    <p:sldLayoutId id="2147483659" r:id="rId12"/>
    <p:sldLayoutId id="2147483660" r:id="rId13"/>
    <p:sldLayoutId id="2147483661" r:id="rId14"/>
  </p:sldLayoutIdLst>
  <p:transition spd="med">
    <p:fade thruBlk="1"/>
  </p:transition>
  <p:txStyles>
    <p:title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p:titleStyle>
    <p:body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Kindergarten 2023-24</a:t>
            </a:r>
          </a:p>
        </p:txBody>
      </p:sp>
      <p:sp>
        <p:nvSpPr>
          <p:cNvPr id="7" name="Subtitle 6"/>
          <p:cNvSpPr>
            <a:spLocks noGrp="1"/>
          </p:cNvSpPr>
          <p:nvPr>
            <p:ph type="subTitle" idx="1"/>
          </p:nvPr>
        </p:nvSpPr>
        <p:spPr/>
        <p:txBody>
          <a:bodyPr/>
          <a:lstStyle/>
          <a:p>
            <a:r>
              <a:rPr lang="en-US"/>
              <a:t>Heritage ES Kindergarten Kingdom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85F2-61A6-82FA-F859-05940FB0333B}"/>
              </a:ext>
            </a:extLst>
          </p:cNvPr>
          <p:cNvSpPr>
            <a:spLocks noGrp="1"/>
          </p:cNvSpPr>
          <p:nvPr>
            <p:ph type="title"/>
          </p:nvPr>
        </p:nvSpPr>
        <p:spPr/>
        <p:txBody>
          <a:bodyPr/>
          <a:lstStyle/>
          <a:p>
            <a:r>
              <a:rPr lang="en-US"/>
              <a:t>Curriculum</a:t>
            </a:r>
          </a:p>
        </p:txBody>
      </p:sp>
      <p:sp>
        <p:nvSpPr>
          <p:cNvPr id="3" name="Content Placeholder 2">
            <a:extLst>
              <a:ext uri="{FF2B5EF4-FFF2-40B4-BE49-F238E27FC236}">
                <a16:creationId xmlns:a16="http://schemas.microsoft.com/office/drawing/2014/main" id="{F15BA68F-9391-D6DE-3137-22AFB5D6943B}"/>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Euphemia"/>
              </a:rPr>
              <a:t>Wonders</a:t>
            </a:r>
            <a:r>
              <a:rPr lang="en-US" b="0" i="0" dirty="0">
                <a:solidFill>
                  <a:srgbClr val="000000"/>
                </a:solidFill>
                <a:effectLst/>
                <a:latin typeface="Euphemia"/>
              </a:rPr>
              <a:t>​ (ELA)</a:t>
            </a:r>
          </a:p>
          <a:p>
            <a:pPr>
              <a:buFont typeface="Arial" panose="020B0604020202020204" pitchFamily="34" charset="0"/>
              <a:buChar char="•"/>
            </a:pPr>
            <a:r>
              <a:rPr lang="en-US" b="0" dirty="0">
                <a:solidFill>
                  <a:srgbClr val="000000"/>
                </a:solidFill>
                <a:latin typeface="Euphemia"/>
              </a:rPr>
              <a:t>Heggerty (Phonological Awareness)</a:t>
            </a:r>
          </a:p>
          <a:p>
            <a:pPr>
              <a:buFont typeface="Arial" panose="020B0604020202020204" pitchFamily="34" charset="0"/>
              <a:buChar char="•"/>
            </a:pPr>
            <a:r>
              <a:rPr lang="en-US" b="0" dirty="0">
                <a:solidFill>
                  <a:srgbClr val="000000"/>
                </a:solidFill>
                <a:latin typeface="Euphemia"/>
              </a:rPr>
              <a:t>95 Core (Phonics)</a:t>
            </a:r>
          </a:p>
          <a:p>
            <a:pPr>
              <a:buFont typeface="Arial" panose="020B0604020202020204" pitchFamily="34" charset="0"/>
              <a:buChar char="•"/>
            </a:pPr>
            <a:r>
              <a:rPr lang="en-US" b="0" dirty="0">
                <a:solidFill>
                  <a:srgbClr val="000000"/>
                </a:solidFill>
                <a:latin typeface="Euphemia"/>
              </a:rPr>
              <a:t>Kindergarten Enhanced Math</a:t>
            </a:r>
            <a:endParaRPr lang="en-US" b="0" i="0" dirty="0">
              <a:solidFill>
                <a:srgbClr val="000000"/>
              </a:solidFill>
              <a:effectLst/>
              <a:latin typeface="Euphemia"/>
            </a:endParaRPr>
          </a:p>
          <a:p>
            <a:pPr algn="l" rtl="0" fontAlgn="base">
              <a:buFont typeface="Arial" panose="020B0604020202020204" pitchFamily="34" charset="0"/>
              <a:buChar char="•"/>
            </a:pPr>
            <a:r>
              <a:rPr lang="en-US" b="0" i="0" u="none" strike="noStrike" dirty="0">
                <a:solidFill>
                  <a:srgbClr val="000000"/>
                </a:solidFill>
                <a:effectLst/>
                <a:latin typeface="Euphemia"/>
              </a:rPr>
              <a:t>Inspire Science</a:t>
            </a:r>
            <a:r>
              <a:rPr lang="en-US" b="0" i="0" dirty="0">
                <a:solidFill>
                  <a:srgbClr val="000000"/>
                </a:solidFill>
                <a:effectLst/>
                <a:latin typeface="Euphemia"/>
              </a:rPr>
              <a:t>​</a:t>
            </a:r>
          </a:p>
          <a:p>
            <a:pPr algn="l" rtl="0" fontAlgn="base">
              <a:buFont typeface="Arial" panose="020B0604020202020204" pitchFamily="34" charset="0"/>
              <a:buChar char="•"/>
            </a:pPr>
            <a:r>
              <a:rPr lang="en-US" b="0" i="0" u="none" strike="noStrike" dirty="0">
                <a:solidFill>
                  <a:srgbClr val="000000"/>
                </a:solidFill>
                <a:effectLst/>
                <a:latin typeface="Euphemia"/>
              </a:rPr>
              <a:t>Gallopade Social Studies</a:t>
            </a:r>
            <a:r>
              <a:rPr lang="en-US" b="0" i="0" dirty="0">
                <a:solidFill>
                  <a:srgbClr val="000000"/>
                </a:solidFill>
                <a:effectLst/>
                <a:latin typeface="Euphemia"/>
              </a:rPr>
              <a:t>​</a:t>
            </a:r>
          </a:p>
          <a:p>
            <a:pPr algn="l" rtl="0" fontAlgn="base">
              <a:buFont typeface="Arial" panose="020B0604020202020204" pitchFamily="34" charset="0"/>
              <a:buChar char="•"/>
            </a:pPr>
            <a:r>
              <a:rPr lang="en-US" b="0" dirty="0">
                <a:solidFill>
                  <a:srgbClr val="000000"/>
                </a:solidFill>
                <a:latin typeface="Euphemia"/>
              </a:rPr>
              <a:t>Standards:</a:t>
            </a:r>
            <a:endParaRPr lang="en-US" b="0" i="0" dirty="0">
              <a:solidFill>
                <a:srgbClr val="000000"/>
              </a:solidFill>
              <a:effectLst/>
              <a:latin typeface="Euphemia"/>
            </a:endParaRPr>
          </a:p>
          <a:p>
            <a:pPr algn="l" rtl="0" fontAlgn="base"/>
            <a:r>
              <a:rPr lang="en-US" b="0" i="0" u="none" strike="noStrike" dirty="0">
                <a:solidFill>
                  <a:srgbClr val="000000"/>
                </a:solidFill>
                <a:effectLst/>
                <a:latin typeface="KG Blank Space Sketch"/>
              </a:rPr>
              <a:t>           </a:t>
            </a:r>
            <a:r>
              <a:rPr lang="en-US" b="0" i="0" u="sng" dirty="0">
                <a:solidFill>
                  <a:srgbClr val="000000"/>
                </a:solidFill>
                <a:effectLst/>
                <a:latin typeface="KG Blank Space Sketch"/>
              </a:rPr>
              <a:t>Georgiastandards.org</a:t>
            </a:r>
            <a:endParaRPr lang="en-US" b="0" i="0" dirty="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2620413297"/>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Reading/ELA/Writing (Wonders)</a:t>
            </a:r>
          </a:p>
        </p:txBody>
      </p:sp>
      <p:sp>
        <p:nvSpPr>
          <p:cNvPr id="70661" name="Rectangle 5"/>
          <p:cNvSpPr>
            <a:spLocks noGrp="1" noChangeArrowheads="1"/>
          </p:cNvSpPr>
          <p:nvPr>
            <p:ph idx="1"/>
          </p:nvPr>
        </p:nvSpPr>
        <p:spPr>
          <a:xfrm>
            <a:off x="1295400" y="1371600"/>
            <a:ext cx="6553200" cy="5105400"/>
          </a:xfrm>
        </p:spPr>
        <p:txBody>
          <a:bodyPr/>
          <a:lstStyle/>
          <a:p>
            <a:pPr marL="457200" indent="-457200">
              <a:buFont typeface="Arial" panose="020B0604020202020204" pitchFamily="34" charset="0"/>
              <a:buChar char="•"/>
            </a:pPr>
            <a:r>
              <a:rPr lang="en-US" sz="2000" dirty="0"/>
              <a:t>Please practice letter recognition, letter sounds, and writing letters.</a:t>
            </a:r>
          </a:p>
          <a:p>
            <a:pPr marL="457200" indent="-457200">
              <a:buFont typeface="Arial" panose="020B0604020202020204" pitchFamily="34" charset="0"/>
              <a:buChar char="•"/>
            </a:pPr>
            <a:r>
              <a:rPr lang="en-US" sz="2000" dirty="0"/>
              <a:t>Please work on sight words with your students. </a:t>
            </a:r>
          </a:p>
          <a:p>
            <a:pPr marL="457200" indent="-457200">
              <a:buFont typeface="Arial" panose="020B0604020202020204" pitchFamily="34" charset="0"/>
              <a:buChar char="•"/>
            </a:pPr>
            <a:r>
              <a:rPr lang="en-US" sz="2000" dirty="0"/>
              <a:t>The goal is 75 words by the end of the school year.</a:t>
            </a:r>
          </a:p>
          <a:p>
            <a:pPr marL="457200" indent="-457200">
              <a:buFont typeface="Arial" panose="020B0604020202020204" pitchFamily="34" charset="0"/>
              <a:buChar char="•"/>
            </a:pPr>
            <a:r>
              <a:rPr lang="en-US" sz="2000" dirty="0"/>
              <a:t>Read nightly with  your child and ask them to tell you about what you read. </a:t>
            </a:r>
          </a:p>
          <a:p>
            <a:endParaRPr lang="en-US" sz="2800" dirty="0"/>
          </a:p>
          <a:p>
            <a:endParaRPr lang="en-US" sz="2800" dirty="0"/>
          </a:p>
        </p:txBody>
      </p:sp>
    </p:spTree>
    <p:extLst>
      <p:ext uri="{BB962C8B-B14F-4D97-AF65-F5344CB8AC3E}">
        <p14:creationId xmlns:p14="http://schemas.microsoft.com/office/powerpoint/2010/main" val="1543497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Mathematics (My Math) Enhanced</a:t>
            </a:r>
          </a:p>
        </p:txBody>
      </p:sp>
      <p:sp>
        <p:nvSpPr>
          <p:cNvPr id="70661" name="Rectangle 5"/>
          <p:cNvSpPr>
            <a:spLocks noGrp="1" noChangeArrowheads="1"/>
          </p:cNvSpPr>
          <p:nvPr>
            <p:ph idx="1"/>
          </p:nvPr>
        </p:nvSpPr>
        <p:spPr>
          <a:xfrm>
            <a:off x="1219200" y="1371600"/>
            <a:ext cx="6629400" cy="4800600"/>
          </a:xfrm>
        </p:spPr>
        <p:txBody>
          <a:bodyPr/>
          <a:lstStyle/>
          <a:p>
            <a:pPr marL="0" indent="0"/>
            <a:r>
              <a:rPr lang="en-US" sz="1800" dirty="0"/>
              <a:t>Please practice: </a:t>
            </a:r>
            <a:endParaRPr lang="en-US" sz="1800" dirty="0">
              <a:ea typeface="Tahoma"/>
              <a:cs typeface="Tahoma"/>
            </a:endParaRPr>
          </a:p>
          <a:p>
            <a:pPr marL="457200" indent="-457200">
              <a:buFont typeface="Arial" panose="020B0604020202020204" pitchFamily="34" charset="0"/>
              <a:buChar char="•"/>
            </a:pPr>
            <a:r>
              <a:rPr lang="en-US" sz="1800" dirty="0"/>
              <a:t>Counting to 100 by ones and by tens </a:t>
            </a:r>
            <a:endParaRPr lang="en-US" sz="1800" dirty="0">
              <a:ea typeface="Tahoma"/>
              <a:cs typeface="Tahoma"/>
            </a:endParaRPr>
          </a:p>
          <a:p>
            <a:pPr marL="457200" indent="-457200">
              <a:buFont typeface="Arial" panose="020B0604020202020204" pitchFamily="34" charset="0"/>
              <a:buChar char="•"/>
            </a:pPr>
            <a:r>
              <a:rPr lang="en-US" sz="1800" dirty="0"/>
              <a:t>Writing numbers 1-20</a:t>
            </a:r>
            <a:endParaRPr lang="en-US" sz="1800" dirty="0">
              <a:ea typeface="Tahoma"/>
              <a:cs typeface="Tahoma"/>
            </a:endParaRPr>
          </a:p>
          <a:p>
            <a:pPr marL="457200" indent="-457200">
              <a:buFont typeface="Arial" panose="020B0604020202020204" pitchFamily="34" charset="0"/>
              <a:buChar char="•"/>
            </a:pPr>
            <a:r>
              <a:rPr lang="en-US" sz="1800" dirty="0"/>
              <a:t>Shapes, 2D &amp; 3D</a:t>
            </a:r>
            <a:endParaRPr lang="en-US" sz="1800" dirty="0">
              <a:ea typeface="Tahoma"/>
              <a:cs typeface="Tahoma"/>
            </a:endParaRPr>
          </a:p>
          <a:p>
            <a:pPr marL="457200" indent="-457200">
              <a:buFont typeface="Arial" panose="020B0604020202020204" pitchFamily="34" charset="0"/>
              <a:buChar char="•"/>
            </a:pPr>
            <a:r>
              <a:rPr lang="en-US" sz="1800" dirty="0"/>
              <a:t>Counting objects using 1 to 1 correspondence (1 at a time)</a:t>
            </a:r>
            <a:endParaRPr lang="en-US" sz="1800" dirty="0">
              <a:ea typeface="Tahoma"/>
              <a:cs typeface="Tahoma"/>
            </a:endParaRPr>
          </a:p>
          <a:p>
            <a:pPr marL="457200" indent="-457200">
              <a:buFont typeface="Arial" panose="020B0604020202020204" pitchFamily="34" charset="0"/>
              <a:buChar char="•"/>
            </a:pPr>
            <a:r>
              <a:rPr lang="en-US" sz="1800" dirty="0"/>
              <a:t>Position Words</a:t>
            </a:r>
            <a:endParaRPr lang="en-US" sz="1800" dirty="0">
              <a:ea typeface="Tahoma"/>
              <a:cs typeface="Tahoma"/>
            </a:endParaRPr>
          </a:p>
          <a:p>
            <a:pPr marL="457200" indent="-457200">
              <a:buFont typeface="Arial" panose="020B0604020202020204" pitchFamily="34" charset="0"/>
              <a:buChar char="•"/>
            </a:pPr>
            <a:r>
              <a:rPr lang="en-US" sz="1800" dirty="0">
                <a:ea typeface="Tahoma"/>
                <a:cs typeface="Tahoma"/>
              </a:rPr>
              <a:t>Measurement</a:t>
            </a:r>
          </a:p>
          <a:p>
            <a:pPr marL="457200" indent="-457200">
              <a:buFont typeface="Arial" panose="020B0604020202020204" pitchFamily="34" charset="0"/>
              <a:buChar char="•"/>
            </a:pPr>
            <a:r>
              <a:rPr lang="en-US" sz="1800" dirty="0">
                <a:ea typeface="Tahoma"/>
                <a:cs typeface="Tahoma"/>
              </a:rPr>
              <a:t>Addition &amp; Subtraction</a:t>
            </a:r>
          </a:p>
          <a:p>
            <a:pPr marL="457200" indent="-457200">
              <a:buFont typeface="Arial" panose="020B0604020202020204" pitchFamily="34" charset="0"/>
              <a:buChar char="•"/>
            </a:pPr>
            <a:r>
              <a:rPr lang="en-US" sz="1800" dirty="0">
                <a:ea typeface="Tahoma"/>
                <a:cs typeface="Tahoma"/>
              </a:rPr>
              <a:t>Dimes &amp; Pennies</a:t>
            </a:r>
          </a:p>
          <a:p>
            <a:pPr marL="457200" indent="-457200">
              <a:buFont typeface="Arial" panose="020B0604020202020204" pitchFamily="34" charset="0"/>
              <a:buChar char="•"/>
            </a:pPr>
            <a:endParaRPr lang="en-US" sz="2800" dirty="0">
              <a:ea typeface="Tahoma"/>
              <a:cs typeface="Tahoma"/>
            </a:endParaRPr>
          </a:p>
          <a:p>
            <a:pPr marL="457200" indent="-457200">
              <a:buFont typeface="Arial" panose="020B0604020202020204" pitchFamily="34" charset="0"/>
              <a:buChar char="•"/>
            </a:pPr>
            <a:endParaRPr lang="en-US" sz="2800" dirty="0">
              <a:ea typeface="Tahoma"/>
              <a:cs typeface="Tahoma"/>
            </a:endParaRPr>
          </a:p>
          <a:p>
            <a:endParaRPr lang="en-US" sz="2800" dirty="0">
              <a:ea typeface="Tahoma"/>
              <a:cs typeface="Tahoma"/>
            </a:endParaRPr>
          </a:p>
        </p:txBody>
      </p:sp>
    </p:spTree>
    <p:extLst>
      <p:ext uri="{BB962C8B-B14F-4D97-AF65-F5344CB8AC3E}">
        <p14:creationId xmlns:p14="http://schemas.microsoft.com/office/powerpoint/2010/main" val="39326672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A521-014C-A44B-E186-09095E5A506D}"/>
              </a:ext>
            </a:extLst>
          </p:cNvPr>
          <p:cNvSpPr>
            <a:spLocks noGrp="1"/>
          </p:cNvSpPr>
          <p:nvPr>
            <p:ph type="title"/>
          </p:nvPr>
        </p:nvSpPr>
        <p:spPr/>
        <p:txBody>
          <a:bodyPr/>
          <a:lstStyle/>
          <a:p>
            <a:r>
              <a:rPr lang="en-US"/>
              <a:t>ENHANCED MATH</a:t>
            </a:r>
          </a:p>
        </p:txBody>
      </p:sp>
      <p:sp>
        <p:nvSpPr>
          <p:cNvPr id="3" name="Content Placeholder 2">
            <a:extLst>
              <a:ext uri="{FF2B5EF4-FFF2-40B4-BE49-F238E27FC236}">
                <a16:creationId xmlns:a16="http://schemas.microsoft.com/office/drawing/2014/main" id="{5C435561-B007-77E3-48E5-50DB9E2F56FA}"/>
              </a:ext>
            </a:extLst>
          </p:cNvPr>
          <p:cNvSpPr>
            <a:spLocks noGrp="1"/>
          </p:cNvSpPr>
          <p:nvPr>
            <p:ph idx="1"/>
          </p:nvPr>
        </p:nvSpPr>
        <p:spPr/>
        <p:txBody>
          <a:bodyPr/>
          <a:lstStyle/>
          <a:p>
            <a:pPr algn="ctr"/>
            <a:r>
              <a:rPr lang="en-US" b="1" i="0" dirty="0">
                <a:solidFill>
                  <a:srgbClr val="00593C"/>
                </a:solidFill>
                <a:effectLst/>
                <a:latin typeface="Segoe UI" panose="020B0502040204020203" pitchFamily="34" charset="0"/>
              </a:rPr>
              <a:t>Goals of Mathematics Education</a:t>
            </a:r>
            <a:endParaRPr lang="en-US" b="0" i="0" dirty="0">
              <a:solidFill>
                <a:srgbClr val="00593C"/>
              </a:solidFill>
              <a:effectLst/>
              <a:latin typeface="Segoe UI" panose="020B0502040204020203" pitchFamily="34" charset="0"/>
            </a:endParaRPr>
          </a:p>
          <a:p>
            <a:pPr algn="l"/>
            <a:r>
              <a:rPr lang="en-US" sz="1050" b="0" i="0" dirty="0">
                <a:solidFill>
                  <a:srgbClr val="00593C"/>
                </a:solidFill>
                <a:effectLst/>
                <a:latin typeface="Segoe UI" panose="020B0502040204020203" pitchFamily="34" charset="0"/>
              </a:rPr>
              <a:t>Each and every student in Georgia should be provided with opportunities to:</a:t>
            </a:r>
          </a:p>
          <a:p>
            <a:pPr algn="l">
              <a:buFont typeface="Arial" panose="020B0604020202020204" pitchFamily="34" charset="0"/>
              <a:buChar char="•"/>
            </a:pPr>
            <a:r>
              <a:rPr lang="en-US" sz="1050" b="0" i="0" dirty="0">
                <a:solidFill>
                  <a:srgbClr val="00593C"/>
                </a:solidFill>
                <a:effectLst/>
                <a:latin typeface="Segoe UI" panose="020B0502040204020203" pitchFamily="34" charset="0"/>
              </a:rPr>
              <a:t>become confident in using mathematics to analyze and solve problems both in school and in real-life situations as they recognize that mathematics permeates the world around us.</a:t>
            </a:r>
          </a:p>
          <a:p>
            <a:pPr algn="l">
              <a:buFont typeface="Arial" panose="020B0604020202020204" pitchFamily="34" charset="0"/>
              <a:buChar char="•"/>
            </a:pPr>
            <a:r>
              <a:rPr lang="en-US" sz="1050" b="0" i="0" dirty="0">
                <a:solidFill>
                  <a:srgbClr val="00593C"/>
                </a:solidFill>
                <a:effectLst/>
                <a:latin typeface="Segoe UI" panose="020B0502040204020203" pitchFamily="34" charset="0"/>
              </a:rPr>
              <a:t>develop the knowledge, skills including use the language, symbols and notation of mathematics and attitudes necessary to pursue further studies in mathematics.</a:t>
            </a:r>
          </a:p>
          <a:p>
            <a:pPr algn="l">
              <a:buFont typeface="Arial" panose="020B0604020202020204" pitchFamily="34" charset="0"/>
              <a:buChar char="•"/>
            </a:pPr>
            <a:r>
              <a:rPr lang="en-US" sz="1050" b="0" i="0" dirty="0">
                <a:solidFill>
                  <a:srgbClr val="00593C"/>
                </a:solidFill>
                <a:effectLst/>
                <a:latin typeface="Segoe UI" panose="020B0502040204020203" pitchFamily="34" charset="0"/>
              </a:rPr>
              <a:t>develop abstract, logical, and critical thinking and the ability to reflect critically upon their work and the work of others.</a:t>
            </a:r>
          </a:p>
          <a:p>
            <a:pPr algn="l">
              <a:buFont typeface="Arial" panose="020B0604020202020204" pitchFamily="34" charset="0"/>
              <a:buChar char="•"/>
            </a:pPr>
            <a:r>
              <a:rPr lang="en-US" sz="1050" b="0" i="0" dirty="0">
                <a:solidFill>
                  <a:srgbClr val="00593C"/>
                </a:solidFill>
                <a:effectLst/>
                <a:latin typeface="Segoe UI" panose="020B0502040204020203" pitchFamily="34" charset="0"/>
              </a:rPr>
              <a:t>develop a critical appreciation of the use of information and communication technology in mathematics.</a:t>
            </a:r>
          </a:p>
          <a:p>
            <a:pPr algn="l">
              <a:buFont typeface="Arial" panose="020B0604020202020204" pitchFamily="34" charset="0"/>
              <a:buChar char="•"/>
            </a:pPr>
            <a:r>
              <a:rPr lang="en-US" sz="1050" b="0" i="0" dirty="0">
                <a:solidFill>
                  <a:srgbClr val="00593C"/>
                </a:solidFill>
                <a:effectLst/>
                <a:latin typeface="Segoe UI" panose="020B0502040204020203" pitchFamily="34" charset="0"/>
              </a:rPr>
              <a:t>appreciate the international dimension of mathematics and its multicultural and historical perspectives.</a:t>
            </a:r>
          </a:p>
          <a:p>
            <a:endParaRPr lang="en-US" b="0" dirty="0">
              <a:ea typeface="Tahoma"/>
              <a:cs typeface="Tahoma"/>
            </a:endParaRPr>
          </a:p>
          <a:p>
            <a:endParaRPr lang="en-US" b="0" dirty="0">
              <a:ea typeface="Tahoma"/>
              <a:cs typeface="Tahoma"/>
            </a:endParaRPr>
          </a:p>
          <a:p>
            <a:endParaRPr lang="en-US" dirty="0">
              <a:ea typeface="Tahoma"/>
              <a:cs typeface="Tahoma"/>
            </a:endParaRPr>
          </a:p>
        </p:txBody>
      </p:sp>
      <p:pic>
        <p:nvPicPr>
          <p:cNvPr id="6" name="Picture 5" descr="A close-up of a chart&#10;&#10;Description automatically generated">
            <a:extLst>
              <a:ext uri="{FF2B5EF4-FFF2-40B4-BE49-F238E27FC236}">
                <a16:creationId xmlns:a16="http://schemas.microsoft.com/office/drawing/2014/main" id="{7A0B0C1B-6C58-5FDB-3EC9-3CF1FD7D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849" y="3729519"/>
            <a:ext cx="5609690" cy="2696803"/>
          </a:xfrm>
          <a:prstGeom prst="rect">
            <a:avLst/>
          </a:prstGeom>
        </p:spPr>
      </p:pic>
    </p:spTree>
    <p:extLst>
      <p:ext uri="{BB962C8B-B14F-4D97-AF65-F5344CB8AC3E}">
        <p14:creationId xmlns:p14="http://schemas.microsoft.com/office/powerpoint/2010/main" val="1444737318"/>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2610-8660-B8E4-7FE3-A797C17C0992}"/>
              </a:ext>
            </a:extLst>
          </p:cNvPr>
          <p:cNvSpPr>
            <a:spLocks noGrp="1"/>
          </p:cNvSpPr>
          <p:nvPr>
            <p:ph type="title"/>
          </p:nvPr>
        </p:nvSpPr>
        <p:spPr/>
        <p:txBody>
          <a:bodyPr/>
          <a:lstStyle/>
          <a:p>
            <a:r>
              <a:rPr lang="en-US"/>
              <a:t>SCIENCE &amp; SOCIAL STUDIES</a:t>
            </a:r>
          </a:p>
        </p:txBody>
      </p:sp>
      <p:sp>
        <p:nvSpPr>
          <p:cNvPr id="3" name="Content Placeholder 2">
            <a:extLst>
              <a:ext uri="{FF2B5EF4-FFF2-40B4-BE49-F238E27FC236}">
                <a16:creationId xmlns:a16="http://schemas.microsoft.com/office/drawing/2014/main" id="{1F4DCBA7-BEC9-1448-5D4F-664522CDA7B4}"/>
              </a:ext>
            </a:extLst>
          </p:cNvPr>
          <p:cNvSpPr>
            <a:spLocks noGrp="1"/>
          </p:cNvSpPr>
          <p:nvPr>
            <p:ph idx="1"/>
          </p:nvPr>
        </p:nvSpPr>
        <p:spPr>
          <a:xfrm>
            <a:off x="1295400" y="1371600"/>
            <a:ext cx="6553200" cy="5127171"/>
          </a:xfrm>
        </p:spPr>
        <p:txBody>
          <a:bodyPr/>
          <a:lstStyle/>
          <a:p>
            <a:r>
              <a:rPr lang="en-US" sz="2000" b="0">
                <a:ea typeface="+mn-lt"/>
                <a:cs typeface="+mn-lt"/>
              </a:rPr>
              <a:t>Maps and Globes: Where we live – Address, City, State and Country </a:t>
            </a:r>
            <a:endParaRPr lang="en-US" sz="2000">
              <a:ea typeface="Tahoma"/>
              <a:cs typeface="Tahoma"/>
            </a:endParaRPr>
          </a:p>
          <a:p>
            <a:r>
              <a:rPr lang="en-US" sz="2000" b="0">
                <a:ea typeface="+mn-lt"/>
                <a:cs typeface="+mn-lt"/>
              </a:rPr>
              <a:t>Physical Properties: Compare and sort objects, Classify common objects, Predict and observe whether objects sink or float</a:t>
            </a:r>
          </a:p>
          <a:p>
            <a:r>
              <a:rPr lang="en-US" sz="2000" b="0">
                <a:ea typeface="+mn-lt"/>
                <a:cs typeface="+mn-lt"/>
              </a:rPr>
              <a:t>Motion: Pushes and Pulls, Physical Attributes and Motion, Direction and Force </a:t>
            </a:r>
            <a:endParaRPr lang="en-US" sz="2000">
              <a:ea typeface="+mn-lt"/>
              <a:cs typeface="+mn-lt"/>
            </a:endParaRPr>
          </a:p>
          <a:p>
            <a:r>
              <a:rPr lang="en-US" sz="2000" b="0">
                <a:ea typeface="+mn-lt"/>
                <a:cs typeface="+mn-lt"/>
              </a:rPr>
              <a:t>Day and Night: Day and Night, Moon and Stars, Communicate changes Day –Night, Develop a model Day - Night </a:t>
            </a:r>
            <a:endParaRPr lang="en-US">
              <a:ea typeface="+mn-lt"/>
              <a:cs typeface="+mn-lt"/>
            </a:endParaRPr>
          </a:p>
          <a:p>
            <a:r>
              <a:rPr lang="en-US" sz="2000" b="0">
                <a:ea typeface="Tahoma"/>
                <a:cs typeface="Tahoma"/>
              </a:rPr>
              <a:t>Rocks &amp; Soil: </a:t>
            </a:r>
            <a:r>
              <a:rPr lang="en-US" sz="2000" b="0">
                <a:ea typeface="+mn-lt"/>
                <a:cs typeface="+mn-lt"/>
              </a:rPr>
              <a:t>Physical Attributes of Earth’s Materials,  Soil and Rocks, Water and Air, . Identify and Describe Earth’s Materials, Observe and Group Earth’s Materials by Attributes</a:t>
            </a:r>
            <a:endParaRPr lang="en-US" sz="2000" b="0">
              <a:ea typeface="Tahoma"/>
              <a:cs typeface="Tahoma"/>
            </a:endParaRPr>
          </a:p>
          <a:p>
            <a:endParaRPr lang="en-US" sz="2000" b="0">
              <a:ea typeface="Tahoma"/>
              <a:cs typeface="Tahoma"/>
            </a:endParaRPr>
          </a:p>
          <a:p>
            <a:endParaRPr lang="en-US" b="0">
              <a:ea typeface="Tahoma"/>
              <a:cs typeface="Tahoma"/>
            </a:endParaRPr>
          </a:p>
          <a:p>
            <a:endParaRPr lang="en-US" b="0">
              <a:ea typeface="Tahoma"/>
              <a:cs typeface="Tahoma"/>
            </a:endParaRPr>
          </a:p>
        </p:txBody>
      </p:sp>
    </p:spTree>
    <p:extLst>
      <p:ext uri="{BB962C8B-B14F-4D97-AF65-F5344CB8AC3E}">
        <p14:creationId xmlns:p14="http://schemas.microsoft.com/office/powerpoint/2010/main" val="1846925697"/>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2610-8660-B8E4-7FE3-A797C17C0992}"/>
              </a:ext>
            </a:extLst>
          </p:cNvPr>
          <p:cNvSpPr>
            <a:spLocks noGrp="1"/>
          </p:cNvSpPr>
          <p:nvPr>
            <p:ph type="title"/>
          </p:nvPr>
        </p:nvSpPr>
        <p:spPr/>
        <p:txBody>
          <a:bodyPr/>
          <a:lstStyle/>
          <a:p>
            <a:r>
              <a:rPr lang="en-US"/>
              <a:t>SCIENCE &amp; SOCIAL STUDIES</a:t>
            </a:r>
          </a:p>
        </p:txBody>
      </p:sp>
      <p:sp>
        <p:nvSpPr>
          <p:cNvPr id="3" name="Content Placeholder 2">
            <a:extLst>
              <a:ext uri="{FF2B5EF4-FFF2-40B4-BE49-F238E27FC236}">
                <a16:creationId xmlns:a16="http://schemas.microsoft.com/office/drawing/2014/main" id="{1F4DCBA7-BEC9-1448-5D4F-664522CDA7B4}"/>
              </a:ext>
            </a:extLst>
          </p:cNvPr>
          <p:cNvSpPr>
            <a:spLocks noGrp="1"/>
          </p:cNvSpPr>
          <p:nvPr>
            <p:ph idx="1"/>
          </p:nvPr>
        </p:nvSpPr>
        <p:spPr>
          <a:xfrm>
            <a:off x="1295400" y="1216479"/>
            <a:ext cx="6553200" cy="5192485"/>
          </a:xfrm>
        </p:spPr>
        <p:txBody>
          <a:bodyPr/>
          <a:lstStyle/>
          <a:p>
            <a:r>
              <a:rPr lang="en-US" sz="2000" b="0">
                <a:ea typeface="+mn-lt"/>
                <a:cs typeface="+mn-lt"/>
              </a:rPr>
              <a:t>Creating Classroom Culture</a:t>
            </a:r>
          </a:p>
          <a:p>
            <a:r>
              <a:rPr lang="en-US" sz="2000" b="0">
                <a:ea typeface="+mn-lt"/>
                <a:cs typeface="+mn-lt"/>
              </a:rPr>
              <a:t>How and why we follow rules </a:t>
            </a:r>
            <a:endParaRPr lang="en-US" sz="2000">
              <a:ea typeface="+mn-lt"/>
              <a:cs typeface="+mn-lt"/>
            </a:endParaRPr>
          </a:p>
          <a:p>
            <a:r>
              <a:rPr lang="en-US" sz="2000" b="0">
                <a:ea typeface="+mn-lt"/>
                <a:cs typeface="+mn-lt"/>
              </a:rPr>
              <a:t>Chronology and Time</a:t>
            </a:r>
          </a:p>
          <a:p>
            <a:r>
              <a:rPr lang="en-US" sz="2000" b="0">
                <a:ea typeface="+mn-lt"/>
                <a:cs typeface="+mn-lt"/>
              </a:rPr>
              <a:t>National Holidays – Labor Day, Columbus  Day, Thanksgiving, Christmas, New Years, Dr. Martin Luther King Jr., Presidents’ Day, </a:t>
            </a:r>
          </a:p>
          <a:p>
            <a:r>
              <a:rPr lang="en-US" sz="2000" b="0">
                <a:ea typeface="+mn-lt"/>
                <a:cs typeface="+mn-lt"/>
              </a:rPr>
              <a:t>Diverse Celebrations and Customs</a:t>
            </a:r>
            <a:endParaRPr lang="en-US" sz="2000" b="0">
              <a:ea typeface="Tahoma"/>
              <a:cs typeface="Tahoma"/>
            </a:endParaRPr>
          </a:p>
          <a:p>
            <a:r>
              <a:rPr lang="en-US" sz="2000" b="0">
                <a:ea typeface="+mn-lt"/>
                <a:cs typeface="+mn-lt"/>
              </a:rPr>
              <a:t>American Symbols – Flags, Songs, Pledge, Star Spangled Banner, Bald Eagle, Statue of Liberty, Lincoln Memorial, Washington Monument, White House</a:t>
            </a:r>
            <a:endParaRPr lang="en-US" sz="2000">
              <a:ea typeface="Tahoma"/>
              <a:cs typeface="Tahoma"/>
            </a:endParaRPr>
          </a:p>
          <a:p>
            <a:r>
              <a:rPr lang="en-US" sz="2000" b="0">
                <a:ea typeface="+mn-lt"/>
                <a:cs typeface="+mn-lt"/>
              </a:rPr>
              <a:t>People in my Neighborhood </a:t>
            </a:r>
            <a:endParaRPr lang="en-US" sz="2000">
              <a:ea typeface="+mn-lt"/>
              <a:cs typeface="+mn-lt"/>
            </a:endParaRPr>
          </a:p>
          <a:p>
            <a:r>
              <a:rPr lang="en-US" sz="2000" b="0">
                <a:ea typeface="+mn-lt"/>
                <a:cs typeface="+mn-lt"/>
              </a:rPr>
              <a:t>Earning Income</a:t>
            </a:r>
          </a:p>
          <a:p>
            <a:r>
              <a:rPr lang="en-US" sz="2000" b="0">
                <a:ea typeface="+mn-lt"/>
                <a:cs typeface="+mn-lt"/>
              </a:rPr>
              <a:t>Goods and Services </a:t>
            </a:r>
            <a:endParaRPr lang="en-US" sz="2000" b="0">
              <a:ea typeface="Tahoma"/>
              <a:cs typeface="Tahoma"/>
            </a:endParaRPr>
          </a:p>
          <a:p>
            <a:r>
              <a:rPr lang="en-US" sz="2000" b="0">
                <a:ea typeface="+mn-lt"/>
                <a:cs typeface="+mn-lt"/>
              </a:rPr>
              <a:t>US Currency</a:t>
            </a:r>
            <a:endParaRPr lang="en-US" sz="2000" b="0">
              <a:ea typeface="Tahoma"/>
              <a:cs typeface="Tahoma"/>
            </a:endParaRPr>
          </a:p>
          <a:p>
            <a:r>
              <a:rPr lang="en-US" sz="2000" b="0">
                <a:ea typeface="+mn-lt"/>
                <a:cs typeface="+mn-lt"/>
              </a:rPr>
              <a:t>. Living and Nonliving, Difference in Organisms</a:t>
            </a:r>
            <a:endParaRPr lang="en-US" sz="2000"/>
          </a:p>
          <a:p>
            <a:endParaRPr lang="en-US" b="0">
              <a:ea typeface="Tahoma"/>
              <a:cs typeface="Tahoma"/>
            </a:endParaRPr>
          </a:p>
          <a:p>
            <a:endParaRPr lang="en-US" b="0">
              <a:ea typeface="Tahoma"/>
              <a:cs typeface="Tahoma"/>
            </a:endParaRPr>
          </a:p>
        </p:txBody>
      </p:sp>
    </p:spTree>
    <p:extLst>
      <p:ext uri="{BB962C8B-B14F-4D97-AF65-F5344CB8AC3E}">
        <p14:creationId xmlns:p14="http://schemas.microsoft.com/office/powerpoint/2010/main" val="2741832522"/>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61C0-8E76-B86F-5D46-5787AF96C0FD}"/>
              </a:ext>
            </a:extLst>
          </p:cNvPr>
          <p:cNvSpPr>
            <a:spLocks noGrp="1"/>
          </p:cNvSpPr>
          <p:nvPr>
            <p:ph type="title"/>
          </p:nvPr>
        </p:nvSpPr>
        <p:spPr>
          <a:xfrm>
            <a:off x="533400" y="1066800"/>
            <a:ext cx="8991600" cy="76200"/>
          </a:xfrm>
        </p:spPr>
        <p:txBody>
          <a:bodyPr/>
          <a:lstStyle/>
          <a:p>
            <a:r>
              <a:rPr lang="en-US" b="1" i="0" u="none" strike="noStrike">
                <a:solidFill>
                  <a:srgbClr val="000000"/>
                </a:solidFill>
                <a:effectLst/>
                <a:latin typeface="Rockwell" panose="02060603020205020403" pitchFamily="18" charset="0"/>
              </a:rPr>
              <a:t>District Wide Grading Categories:</a:t>
            </a:r>
            <a:r>
              <a:rPr lang="en-US" b="0" i="0">
                <a:solidFill>
                  <a:srgbClr val="000000"/>
                </a:solidFill>
                <a:effectLst/>
                <a:latin typeface="Rockwell" panose="02060603020205020403" pitchFamily="18" charset="0"/>
              </a:rPr>
              <a:t>​</a:t>
            </a:r>
            <a:br>
              <a:rPr lang="en-US" b="0" i="0">
                <a:solidFill>
                  <a:srgbClr val="000000"/>
                </a:solidFill>
                <a:effectLst/>
                <a:latin typeface="Arial" panose="020B0604020202020204" pitchFamily="34" charset="0"/>
              </a:rPr>
            </a:br>
            <a:endParaRPr lang="en-US"/>
          </a:p>
        </p:txBody>
      </p:sp>
      <p:sp>
        <p:nvSpPr>
          <p:cNvPr id="3" name="Content Placeholder 2">
            <a:extLst>
              <a:ext uri="{FF2B5EF4-FFF2-40B4-BE49-F238E27FC236}">
                <a16:creationId xmlns:a16="http://schemas.microsoft.com/office/drawing/2014/main" id="{3A4C9882-35FB-621C-BD10-B9768AAABCBE}"/>
              </a:ext>
            </a:extLst>
          </p:cNvPr>
          <p:cNvSpPr>
            <a:spLocks noGrp="1"/>
          </p:cNvSpPr>
          <p:nvPr>
            <p:ph idx="1"/>
          </p:nvPr>
        </p:nvSpPr>
        <p:spPr>
          <a:xfrm>
            <a:off x="1295400" y="1371600"/>
            <a:ext cx="6553200" cy="4419600"/>
          </a:xfrm>
        </p:spPr>
        <p:txBody>
          <a:bodyPr/>
          <a:lstStyle/>
          <a:p>
            <a:pPr algn="l" rtl="0" fontAlgn="base">
              <a:buFont typeface="Arial" panose="020B0604020202020204" pitchFamily="34" charset="0"/>
              <a:buChar char="•"/>
            </a:pPr>
            <a:r>
              <a:rPr lang="en-US" sz="2000" b="0" i="0" u="sng">
                <a:solidFill>
                  <a:srgbClr val="000000"/>
                </a:solidFill>
                <a:effectLst/>
                <a:latin typeface="Rockwell" panose="02060603020205020403" pitchFamily="18" charset="0"/>
              </a:rPr>
              <a:t>Major:</a:t>
            </a:r>
            <a:r>
              <a:rPr lang="en-US" sz="2000" b="0" i="0" u="none" strike="noStrike">
                <a:solidFill>
                  <a:srgbClr val="000000"/>
                </a:solidFill>
                <a:effectLst/>
                <a:latin typeface="Rockwell" panose="02060603020205020403" pitchFamily="18" charset="0"/>
              </a:rPr>
              <a:t> An assignment or assessment that is cumulative in nature, and/or when there is a significant amount of dedicated instructional time devoted to the content being assessed.</a:t>
            </a:r>
            <a:r>
              <a:rPr lang="en-US" sz="2000" b="0" i="0">
                <a:solidFill>
                  <a:srgbClr val="000000"/>
                </a:solidFill>
                <a:effectLst/>
                <a:latin typeface="Rockwell" panose="02060603020205020403" pitchFamily="18"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sng">
                <a:solidFill>
                  <a:srgbClr val="000000"/>
                </a:solidFill>
                <a:effectLst/>
                <a:latin typeface="Rockwell" panose="02060603020205020403" pitchFamily="18" charset="0"/>
              </a:rPr>
              <a:t>Minor:</a:t>
            </a:r>
            <a:r>
              <a:rPr lang="en-US" sz="2000" b="0" i="0" u="none" strike="noStrike">
                <a:solidFill>
                  <a:srgbClr val="000000"/>
                </a:solidFill>
                <a:effectLst/>
                <a:latin typeface="Rockwell" panose="02060603020205020403" pitchFamily="18" charset="0"/>
              </a:rPr>
              <a:t> An assignment or assessment where there is a small amount of dedicated instructional time devoted to the content being assessed.</a:t>
            </a:r>
            <a:r>
              <a:rPr lang="en-US" sz="2000" b="0" i="0">
                <a:solidFill>
                  <a:srgbClr val="000000"/>
                </a:solidFill>
                <a:effectLst/>
                <a:latin typeface="Rockwell" panose="02060603020205020403" pitchFamily="18"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sng">
                <a:solidFill>
                  <a:srgbClr val="000000"/>
                </a:solidFill>
                <a:effectLst/>
                <a:latin typeface="Rockwell" panose="02060603020205020403" pitchFamily="18" charset="0"/>
              </a:rPr>
              <a:t>Practice:</a:t>
            </a:r>
            <a:r>
              <a:rPr lang="en-US" sz="2000" b="0" i="0" u="none" strike="noStrike">
                <a:solidFill>
                  <a:srgbClr val="000000"/>
                </a:solidFill>
                <a:effectLst/>
                <a:latin typeface="Rockwell" panose="02060603020205020403" pitchFamily="18" charset="0"/>
              </a:rPr>
              <a:t> Daily assignments, observations, and/or engagement activities given in class or for homework given to students to build and/or remediate skills.  Practice has a maximum weight in the grade book as follows:</a:t>
            </a:r>
            <a:r>
              <a:rPr lang="en-US" sz="2000" b="0" i="0">
                <a:solidFill>
                  <a:srgbClr val="000000"/>
                </a:solidFill>
                <a:effectLst/>
                <a:latin typeface="Rockwell" panose="02060603020205020403" pitchFamily="18" charset="0"/>
              </a:rPr>
              <a:t>​</a:t>
            </a:r>
            <a:r>
              <a:rPr lang="en-US" sz="2000" b="0">
                <a:solidFill>
                  <a:srgbClr val="000000"/>
                </a:solidFill>
                <a:latin typeface="Arial" panose="020B0604020202020204" pitchFamily="34" charset="0"/>
              </a:rPr>
              <a:t>  </a:t>
            </a:r>
            <a:r>
              <a:rPr lang="en-US" sz="2000" b="0" i="0" u="none" strike="noStrike">
                <a:solidFill>
                  <a:srgbClr val="000000"/>
                </a:solidFill>
                <a:effectLst/>
                <a:latin typeface="Rockwell" panose="02060603020205020403" pitchFamily="18" charset="0"/>
              </a:rPr>
              <a:t>Elementary (K-5): 10%</a:t>
            </a:r>
            <a:r>
              <a:rPr lang="en-US" sz="2000" b="0" i="0">
                <a:solidFill>
                  <a:srgbClr val="000000"/>
                </a:solidFill>
                <a:effectLst/>
                <a:latin typeface="Rockwell" panose="02060603020205020403" pitchFamily="18" charset="0"/>
              </a:rPr>
              <a:t>​</a:t>
            </a:r>
            <a:endParaRPr lang="en-US" sz="2000"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1909742914"/>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8932-7840-8AB5-3B2D-8F10C4F5CAEC}"/>
              </a:ext>
            </a:extLst>
          </p:cNvPr>
          <p:cNvSpPr>
            <a:spLocks noGrp="1"/>
          </p:cNvSpPr>
          <p:nvPr>
            <p:ph type="title"/>
          </p:nvPr>
        </p:nvSpPr>
        <p:spPr>
          <a:xfrm>
            <a:off x="1219200" y="1219200"/>
            <a:ext cx="8305800" cy="228600"/>
          </a:xfrm>
        </p:spPr>
        <p:txBody>
          <a:bodyPr/>
          <a:lstStyle/>
          <a:p>
            <a:r>
              <a:rPr lang="en-US" b="1" i="0" u="none" strike="noStrike">
                <a:solidFill>
                  <a:srgbClr val="000000"/>
                </a:solidFill>
                <a:effectLst/>
                <a:latin typeface="KG Blank Space Sketch"/>
              </a:rPr>
              <a:t>Kindergarten Grading Scale</a:t>
            </a:r>
            <a:r>
              <a:rPr lang="en-US" b="0" i="0">
                <a:solidFill>
                  <a:srgbClr val="000000"/>
                </a:solidFill>
                <a:effectLst/>
                <a:latin typeface="KG Blank Space Sketch"/>
              </a:rPr>
              <a:t>​</a:t>
            </a:r>
            <a:br>
              <a:rPr lang="en-US" b="0" i="0">
                <a:solidFill>
                  <a:srgbClr val="000000"/>
                </a:solidFill>
                <a:effectLst/>
                <a:latin typeface="Segoe UI" panose="020B0502040204020203" pitchFamily="34" charset="0"/>
              </a:rPr>
            </a:br>
            <a:endParaRPr lang="en-US" b="1" i="0" u="none" strike="noStrike">
              <a:solidFill>
                <a:srgbClr val="000000"/>
              </a:solidFill>
              <a:effectLst/>
              <a:latin typeface="KG Blank Space Sketch"/>
            </a:endParaRPr>
          </a:p>
        </p:txBody>
      </p:sp>
      <p:sp>
        <p:nvSpPr>
          <p:cNvPr id="3" name="Content Placeholder 2">
            <a:extLst>
              <a:ext uri="{FF2B5EF4-FFF2-40B4-BE49-F238E27FC236}">
                <a16:creationId xmlns:a16="http://schemas.microsoft.com/office/drawing/2014/main" id="{85A8E375-E9A1-08DE-B1F0-7AA34DB59F02}"/>
              </a:ext>
            </a:extLst>
          </p:cNvPr>
          <p:cNvSpPr>
            <a:spLocks noGrp="1"/>
          </p:cNvSpPr>
          <p:nvPr>
            <p:ph idx="1"/>
          </p:nvPr>
        </p:nvSpPr>
        <p:spPr>
          <a:xfrm>
            <a:off x="1219200" y="1676400"/>
            <a:ext cx="6629400" cy="3810000"/>
          </a:xfrm>
        </p:spPr>
        <p:txBody>
          <a:bodyPr/>
          <a:lstStyle/>
          <a:p>
            <a:pPr algn="l" rtl="0" fontAlgn="base">
              <a:buFont typeface="Arial" panose="020B0604020202020204" pitchFamily="34" charset="0"/>
              <a:buChar char="•"/>
            </a:pPr>
            <a:r>
              <a:rPr lang="en-US" i="0" u="none" strike="noStrike">
                <a:solidFill>
                  <a:srgbClr val="000000"/>
                </a:solidFill>
                <a:effectLst/>
                <a:latin typeface="KG Blank Space Sketch"/>
              </a:rPr>
              <a:t>EM</a:t>
            </a:r>
            <a:r>
              <a:rPr lang="en-US" b="0" i="0" u="none" strike="noStrike">
                <a:solidFill>
                  <a:srgbClr val="000000"/>
                </a:solidFill>
                <a:effectLst/>
                <a:latin typeface="KG Blank Space Sketch"/>
              </a:rPr>
              <a:t> - Exceeding Mastery (90-100)</a:t>
            </a:r>
            <a:r>
              <a:rPr lang="en-US" b="0" i="0">
                <a:solidFill>
                  <a:srgbClr val="000000"/>
                </a:solidFill>
                <a:effectLst/>
                <a:latin typeface="KG Blank Space Sketch"/>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a:solidFill>
                  <a:srgbClr val="000000"/>
                </a:solidFill>
                <a:latin typeface="KG Blank Space Sketch"/>
              </a:rPr>
              <a:t>M</a:t>
            </a:r>
            <a:r>
              <a:rPr lang="en-US" b="0">
                <a:solidFill>
                  <a:srgbClr val="000000"/>
                </a:solidFill>
                <a:latin typeface="KG Blank Space Sketch"/>
              </a:rPr>
              <a:t> - Mastering (80-89)</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a:solidFill>
                  <a:srgbClr val="000000"/>
                </a:solidFill>
                <a:latin typeface="KG Blank Space Sketch"/>
              </a:rPr>
              <a:t>AM</a:t>
            </a:r>
            <a:r>
              <a:rPr lang="en-US" b="0">
                <a:solidFill>
                  <a:srgbClr val="000000"/>
                </a:solidFill>
                <a:latin typeface="KG Blank Space Sketch"/>
              </a:rPr>
              <a:t> - Approaching Mastery (70-79)</a:t>
            </a:r>
          </a:p>
          <a:p>
            <a:pPr algn="l" rtl="0" fontAlgn="base">
              <a:buFont typeface="Arial" panose="020B0604020202020204" pitchFamily="34" charset="0"/>
              <a:buChar char="•"/>
            </a:pPr>
            <a:r>
              <a:rPr lang="en-US" i="0">
                <a:solidFill>
                  <a:srgbClr val="000000"/>
                </a:solidFill>
                <a:effectLst/>
                <a:latin typeface="KG Blank Space Sketch"/>
              </a:rPr>
              <a:t>NYM</a:t>
            </a:r>
            <a:r>
              <a:rPr lang="en-US" b="0" i="0">
                <a:solidFill>
                  <a:srgbClr val="000000"/>
                </a:solidFill>
                <a:effectLst/>
                <a:latin typeface="KG Blank Space Sketch"/>
              </a:rPr>
              <a:t> -  Not yet Demonstrating Mastery (69-0)</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i="0" u="none" strike="noStrike">
                <a:solidFill>
                  <a:srgbClr val="000000"/>
                </a:solidFill>
                <a:effectLst/>
                <a:latin typeface="KG Blank Space Sketch"/>
              </a:rPr>
              <a:t>NG</a:t>
            </a:r>
            <a:r>
              <a:rPr lang="en-US" b="0" i="0" u="none" strike="noStrike">
                <a:solidFill>
                  <a:srgbClr val="000000"/>
                </a:solidFill>
                <a:effectLst/>
                <a:latin typeface="KG Blank Space Sketch"/>
              </a:rPr>
              <a:t> - No Grade </a:t>
            </a:r>
          </a:p>
          <a:p>
            <a:pPr algn="l" rtl="0" fontAlgn="base">
              <a:buFont typeface="Arial" panose="020B0604020202020204" pitchFamily="34" charset="0"/>
              <a:buChar char="•"/>
            </a:pPr>
            <a:r>
              <a:rPr lang="en-US">
                <a:solidFill>
                  <a:srgbClr val="000000"/>
                </a:solidFill>
                <a:latin typeface="KG Blank Space Sketch"/>
              </a:rPr>
              <a:t>Grades are posted on Infinite Campus</a:t>
            </a:r>
          </a:p>
          <a:p>
            <a:pPr algn="l" rtl="0" fontAlgn="base">
              <a:buFont typeface="Arial" panose="020B0604020202020204" pitchFamily="34" charset="0"/>
              <a:buChar char="•"/>
            </a:pPr>
            <a:r>
              <a:rPr lang="en-US" i="0">
                <a:solidFill>
                  <a:srgbClr val="000000"/>
                </a:solidFill>
                <a:effectLst/>
                <a:latin typeface="KG Blank Space Sketch"/>
              </a:rPr>
              <a:t>Progress reports sent home every 4 ½ weeks</a:t>
            </a:r>
          </a:p>
          <a:p>
            <a:pPr algn="l" rtl="0" fontAlgn="base">
              <a:buFont typeface="Arial" panose="020B0604020202020204" pitchFamily="34" charset="0"/>
              <a:buChar char="•"/>
            </a:pPr>
            <a:r>
              <a:rPr lang="en-US" i="0">
                <a:solidFill>
                  <a:srgbClr val="000000"/>
                </a:solidFill>
                <a:effectLst/>
                <a:latin typeface="KG Blank Space Sketch"/>
              </a:rPr>
              <a:t>Report Card</a:t>
            </a:r>
            <a:r>
              <a:rPr lang="en-US">
                <a:solidFill>
                  <a:srgbClr val="000000"/>
                </a:solidFill>
                <a:latin typeface="KG Blank Space Sketch"/>
              </a:rPr>
              <a:t>s sent home every 9 weeks</a:t>
            </a:r>
            <a:endParaRPr lang="en-US" i="0">
              <a:solidFill>
                <a:srgbClr val="000000"/>
              </a:solidFill>
              <a:effectLst/>
              <a:latin typeface="Arial" panose="020B0604020202020204" pitchFamily="34" charset="0"/>
              <a:cs typeface="Arial"/>
            </a:endParaRPr>
          </a:p>
          <a:p>
            <a:endParaRPr lang="en-US"/>
          </a:p>
        </p:txBody>
      </p:sp>
    </p:spTree>
    <p:extLst>
      <p:ext uri="{BB962C8B-B14F-4D97-AF65-F5344CB8AC3E}">
        <p14:creationId xmlns:p14="http://schemas.microsoft.com/office/powerpoint/2010/main" val="2462106837"/>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1447800" y="705177"/>
            <a:ext cx="5486400" cy="6001643"/>
          </a:xfrm>
          <a:prstGeom prst="rect">
            <a:avLst/>
          </a:prstGeom>
          <a:noFill/>
          <a:ln w="9525">
            <a:noFill/>
            <a:miter lim="800000"/>
            <a:headEnd/>
            <a:tailEnd/>
          </a:ln>
          <a:effectLst/>
        </p:spPr>
        <p:txBody>
          <a:bodyPr wrap="square">
            <a:spAutoFit/>
          </a:bodyPr>
          <a:lstStyle/>
          <a:p>
            <a:pPr algn="ctr">
              <a:spcBef>
                <a:spcPct val="50000"/>
              </a:spcBef>
            </a:pPr>
            <a:r>
              <a:rPr lang="en-US" sz="2400" b="1" dirty="0">
                <a:latin typeface="+mn-lt"/>
              </a:rPr>
              <a:t>Classroom Supplies</a:t>
            </a:r>
          </a:p>
          <a:p>
            <a:pPr algn="ctr">
              <a:spcBef>
                <a:spcPct val="50000"/>
              </a:spcBef>
            </a:pPr>
            <a:r>
              <a:rPr lang="en-US" sz="2400" dirty="0">
                <a:latin typeface="+mn-lt"/>
              </a:rPr>
              <a:t>Please send in these items:</a:t>
            </a:r>
          </a:p>
          <a:p>
            <a:pPr algn="ctr">
              <a:spcBef>
                <a:spcPct val="50000"/>
              </a:spcBef>
            </a:pPr>
            <a:r>
              <a:rPr lang="en-US" sz="2400" dirty="0">
                <a:latin typeface="+mn-lt"/>
              </a:rPr>
              <a:t>*tissues</a:t>
            </a:r>
          </a:p>
          <a:p>
            <a:pPr algn="ctr">
              <a:spcBef>
                <a:spcPct val="50000"/>
              </a:spcBef>
            </a:pPr>
            <a:r>
              <a:rPr lang="en-US" sz="2400" dirty="0">
                <a:latin typeface="+mn-lt"/>
              </a:rPr>
              <a:t>     *baby wipes</a:t>
            </a:r>
          </a:p>
          <a:p>
            <a:pPr algn="ctr">
              <a:spcBef>
                <a:spcPct val="50000"/>
              </a:spcBef>
            </a:pPr>
            <a:r>
              <a:rPr lang="en-US" sz="2400" dirty="0">
                <a:latin typeface="+mn-lt"/>
              </a:rPr>
              <a:t>*crayons</a:t>
            </a:r>
          </a:p>
          <a:p>
            <a:pPr algn="ctr">
              <a:spcBef>
                <a:spcPct val="50000"/>
              </a:spcBef>
            </a:pPr>
            <a:r>
              <a:rPr lang="en-US" sz="2400" dirty="0">
                <a:latin typeface="+mn-lt"/>
              </a:rPr>
              <a:t>          *hand sanitizer </a:t>
            </a:r>
          </a:p>
          <a:p>
            <a:pPr algn="ctr">
              <a:spcBef>
                <a:spcPct val="50000"/>
              </a:spcBef>
            </a:pPr>
            <a:r>
              <a:rPr lang="en-US" sz="2400" dirty="0">
                <a:latin typeface="+mn-lt"/>
              </a:rPr>
              <a:t>*Lysol wipes</a:t>
            </a:r>
          </a:p>
          <a:p>
            <a:pPr algn="ctr">
              <a:spcBef>
                <a:spcPct val="50000"/>
              </a:spcBef>
            </a:pPr>
            <a:r>
              <a:rPr lang="en-US" sz="2400" dirty="0">
                <a:latin typeface="+mn-lt"/>
              </a:rPr>
              <a:t>      *</a:t>
            </a:r>
            <a:r>
              <a:rPr lang="en-US" sz="2400" b="1" dirty="0">
                <a:latin typeface="+mn-lt"/>
              </a:rPr>
              <a:t>sharpened</a:t>
            </a:r>
            <a:r>
              <a:rPr lang="en-US" sz="2400" dirty="0">
                <a:latin typeface="+mn-lt"/>
              </a:rPr>
              <a:t> pencils</a:t>
            </a:r>
          </a:p>
          <a:p>
            <a:pPr algn="ctr">
              <a:spcBef>
                <a:spcPct val="50000"/>
              </a:spcBef>
            </a:pPr>
            <a:r>
              <a:rPr lang="en-US" sz="2400" b="1" dirty="0">
                <a:latin typeface="+mn-lt"/>
              </a:rPr>
              <a:t>*</a:t>
            </a:r>
            <a:r>
              <a:rPr lang="en-US" sz="2400" dirty="0">
                <a:latin typeface="+mn-lt"/>
              </a:rPr>
              <a:t>Band-Aids</a:t>
            </a:r>
          </a:p>
          <a:p>
            <a:pPr algn="ctr">
              <a:spcBef>
                <a:spcPct val="50000"/>
              </a:spcBef>
            </a:pPr>
            <a:r>
              <a:rPr lang="en-US" sz="2400" dirty="0">
                <a:latin typeface="+mn-lt"/>
              </a:rPr>
              <a:t>*glue sticks</a:t>
            </a:r>
          </a:p>
          <a:p>
            <a:pPr algn="ctr">
              <a:spcBef>
                <a:spcPct val="50000"/>
              </a:spcBef>
            </a:pPr>
            <a:endParaRPr lang="en-US" sz="2400" b="1" dirty="0">
              <a:latin typeface="+mn-lt"/>
            </a:endParaRPr>
          </a:p>
        </p:txBody>
      </p:sp>
    </p:spTree>
    <p:extLst>
      <p:ext uri="{BB962C8B-B14F-4D97-AF65-F5344CB8AC3E}">
        <p14:creationId xmlns:p14="http://schemas.microsoft.com/office/powerpoint/2010/main" val="4065434737"/>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1582615" y="1600200"/>
            <a:ext cx="5486400" cy="3600986"/>
          </a:xfrm>
          <a:prstGeom prst="rect">
            <a:avLst/>
          </a:prstGeom>
          <a:noFill/>
          <a:ln w="9525">
            <a:noFill/>
            <a:miter lim="800000"/>
            <a:headEnd/>
            <a:tailEnd/>
          </a:ln>
          <a:effectLst/>
        </p:spPr>
        <p:txBody>
          <a:bodyPr wrap="square">
            <a:spAutoFit/>
          </a:bodyPr>
          <a:lstStyle/>
          <a:p>
            <a:pPr algn="ctr">
              <a:spcBef>
                <a:spcPct val="50000"/>
              </a:spcBef>
            </a:pPr>
            <a:endParaRPr lang="en-US" sz="2400" b="1">
              <a:latin typeface="+mn-lt"/>
            </a:endParaRPr>
          </a:p>
          <a:p>
            <a:pPr algn="ctr">
              <a:spcBef>
                <a:spcPct val="50000"/>
              </a:spcBef>
            </a:pPr>
            <a:r>
              <a:rPr lang="en-US" sz="2400" b="1">
                <a:latin typeface="+mn-lt"/>
              </a:rPr>
              <a:t>Thank you for joining us today!  We look forward to working with you this school year to help your student be successful in kindergarten!</a:t>
            </a:r>
            <a:endParaRPr lang="en-US" sz="2400">
              <a:latin typeface="+mn-lt"/>
            </a:endParaRPr>
          </a:p>
          <a:p>
            <a:pPr algn="ctr">
              <a:spcBef>
                <a:spcPct val="50000"/>
              </a:spcBef>
            </a:pPr>
            <a:endParaRPr lang="en-US" sz="2400" b="1">
              <a:latin typeface="+mn-lt"/>
            </a:endParaRPr>
          </a:p>
          <a:p>
            <a:pPr algn="ctr">
              <a:spcBef>
                <a:spcPct val="50000"/>
              </a:spcBef>
            </a:pPr>
            <a:endParaRPr lang="en-US" sz="2400" b="1">
              <a:latin typeface="+mn-lt"/>
            </a:endParaRPr>
          </a:p>
        </p:txBody>
      </p:sp>
    </p:spTree>
    <p:extLst>
      <p:ext uri="{BB962C8B-B14F-4D97-AF65-F5344CB8AC3E}">
        <p14:creationId xmlns:p14="http://schemas.microsoft.com/office/powerpoint/2010/main" val="81961056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27F-BF4E-ECD6-0DCA-BABDA2712ED3}"/>
              </a:ext>
            </a:extLst>
          </p:cNvPr>
          <p:cNvSpPr>
            <a:spLocks noGrp="1"/>
          </p:cNvSpPr>
          <p:nvPr>
            <p:ph type="title"/>
          </p:nvPr>
        </p:nvSpPr>
        <p:spPr/>
        <p:txBody>
          <a:bodyPr/>
          <a:lstStyle/>
          <a:p>
            <a:r>
              <a:rPr lang="en-US" dirty="0"/>
              <a:t>Heritage Elementary.... </a:t>
            </a:r>
            <a:r>
              <a:rPr lang="en-US"/>
              <a:t>presents</a:t>
            </a:r>
            <a:endParaRPr lang="en-US" dirty="0"/>
          </a:p>
        </p:txBody>
      </p:sp>
      <p:sp>
        <p:nvSpPr>
          <p:cNvPr id="5" name="TextBox 4">
            <a:extLst>
              <a:ext uri="{FF2B5EF4-FFF2-40B4-BE49-F238E27FC236}">
                <a16:creationId xmlns:a16="http://schemas.microsoft.com/office/drawing/2014/main" id="{35C549AC-6CF4-188B-A550-7C39B0DF3B9C}"/>
              </a:ext>
            </a:extLst>
          </p:cNvPr>
          <p:cNvSpPr txBox="1"/>
          <p:nvPr/>
        </p:nvSpPr>
        <p:spPr>
          <a:xfrm>
            <a:off x="2188369" y="4800600"/>
            <a:ext cx="4767262" cy="923330"/>
          </a:xfrm>
          <a:prstGeom prst="rect">
            <a:avLst/>
          </a:prstGeom>
          <a:noFill/>
        </p:spPr>
        <p:txBody>
          <a:bodyPr wrap="square">
            <a:spAutoFit/>
          </a:bodyPr>
          <a:lstStyle/>
          <a:p>
            <a:pPr algn="ctr" rtl="0" fontAlgn="base"/>
            <a:r>
              <a:rPr lang="en-US" b="1" i="0" u="none" strike="noStrike" cap="all" dirty="0">
                <a:solidFill>
                  <a:srgbClr val="000000"/>
                </a:solidFill>
                <a:effectLst/>
                <a:latin typeface="Rockwell Condensed" panose="02060603050405020104" pitchFamily="18" charset="0"/>
              </a:rPr>
              <a:t>HERITAGE ELEMENTARY </a:t>
            </a:r>
            <a:r>
              <a:rPr lang="en-US" b="0" i="0" dirty="0">
                <a:solidFill>
                  <a:srgbClr val="000000"/>
                </a:solidFill>
                <a:effectLst/>
                <a:latin typeface="Rockwell Condensed" panose="02060603050405020104" pitchFamily="18" charset="0"/>
              </a:rPr>
              <a:t>​</a:t>
            </a:r>
            <a:endParaRPr lang="en-US" b="0" i="0" dirty="0">
              <a:solidFill>
                <a:srgbClr val="000000"/>
              </a:solidFill>
              <a:effectLst/>
              <a:latin typeface="Segoe UI" panose="020B0502040204020203" pitchFamily="34" charset="0"/>
            </a:endParaRPr>
          </a:p>
          <a:p>
            <a:pPr algn="ctr" rtl="0" fontAlgn="base"/>
            <a:r>
              <a:rPr lang="en-US" b="1" i="0" u="none" strike="noStrike" cap="all" dirty="0">
                <a:solidFill>
                  <a:srgbClr val="000000"/>
                </a:solidFill>
                <a:effectLst/>
                <a:latin typeface="Rockwell Condensed" panose="02060603050405020104" pitchFamily="18" charset="0"/>
              </a:rPr>
              <a:t>CURRICULUM NIGHT</a:t>
            </a:r>
            <a:r>
              <a:rPr lang="en-US" b="0" i="0" dirty="0">
                <a:solidFill>
                  <a:srgbClr val="000000"/>
                </a:solidFill>
                <a:effectLst/>
                <a:latin typeface="Rockwell Condensed" panose="02060603050405020104" pitchFamily="18" charset="0"/>
              </a:rPr>
              <a:t>​</a:t>
            </a:r>
            <a:endParaRPr lang="en-US" b="0" i="0" dirty="0">
              <a:solidFill>
                <a:srgbClr val="000000"/>
              </a:solidFill>
              <a:effectLst/>
              <a:latin typeface="Segoe UI" panose="020B0502040204020203" pitchFamily="34" charset="0"/>
            </a:endParaRPr>
          </a:p>
          <a:p>
            <a:pPr algn="ctr" rtl="0" fontAlgn="base"/>
            <a:r>
              <a:rPr lang="en-US" b="1" i="0" u="none" strike="noStrike" cap="all" dirty="0">
                <a:solidFill>
                  <a:srgbClr val="000000"/>
                </a:solidFill>
                <a:effectLst/>
                <a:latin typeface="Rockwell Condensed" panose="02060603050405020104" pitchFamily="18" charset="0"/>
              </a:rPr>
              <a:t>SEPTEMBER 14, 2023</a:t>
            </a:r>
            <a:endParaRPr lang="en-US" b="0" i="0" dirty="0">
              <a:solidFill>
                <a:srgbClr val="000000"/>
              </a:solidFill>
              <a:effectLst/>
              <a:latin typeface="Segoe UI" panose="020B0502040204020203" pitchFamily="34" charset="0"/>
            </a:endParaRPr>
          </a:p>
        </p:txBody>
      </p:sp>
      <p:pic>
        <p:nvPicPr>
          <p:cNvPr id="1028" name="Picture 4" descr="Title 1 Curriculum Night">
            <a:extLst>
              <a:ext uri="{FF2B5EF4-FFF2-40B4-BE49-F238E27FC236}">
                <a16:creationId xmlns:a16="http://schemas.microsoft.com/office/drawing/2014/main" id="{1DC632E4-10F9-6DAC-2154-F7589B6C7FC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71281" y="1371600"/>
            <a:ext cx="3883632" cy="316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43430"/>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BA0A3F-6FF5-8C1B-092E-9F0C916AFBF2}"/>
              </a:ext>
            </a:extLst>
          </p:cNvPr>
          <p:cNvSpPr>
            <a:spLocks noGrp="1"/>
          </p:cNvSpPr>
          <p:nvPr>
            <p:ph type="title"/>
          </p:nvPr>
        </p:nvSpPr>
        <p:spPr>
          <a:xfrm>
            <a:off x="1219200" y="685800"/>
            <a:ext cx="8305800" cy="457200"/>
          </a:xfrm>
        </p:spPr>
        <p:txBody>
          <a:bodyPr/>
          <a:lstStyle/>
          <a:p>
            <a:r>
              <a:rPr lang="en-US" b="0" i="0" cap="all">
                <a:solidFill>
                  <a:srgbClr val="000000"/>
                </a:solidFill>
                <a:effectLst/>
                <a:latin typeface="KG Blank Space Sketch"/>
              </a:rPr>
              <a:t>How DID We Do?</a:t>
            </a:r>
            <a:endParaRPr lang="en-US"/>
          </a:p>
        </p:txBody>
      </p:sp>
      <p:sp>
        <p:nvSpPr>
          <p:cNvPr id="9" name="Content Placeholder 2">
            <a:extLst>
              <a:ext uri="{FF2B5EF4-FFF2-40B4-BE49-F238E27FC236}">
                <a16:creationId xmlns:a16="http://schemas.microsoft.com/office/drawing/2014/main" id="{A5EB4E08-03E8-BEA0-E9C1-C43F36BE0B70}"/>
              </a:ext>
            </a:extLst>
          </p:cNvPr>
          <p:cNvSpPr>
            <a:spLocks noGrp="1"/>
          </p:cNvSpPr>
          <p:nvPr>
            <p:ph idx="1"/>
          </p:nvPr>
        </p:nvSpPr>
        <p:spPr>
          <a:xfrm>
            <a:off x="1295400" y="1371600"/>
            <a:ext cx="6553200" cy="4114800"/>
          </a:xfrm>
        </p:spPr>
        <p:txBody>
          <a:bodyPr/>
          <a:lstStyle/>
          <a:p>
            <a:pPr algn="l" rtl="0" fontAlgn="base">
              <a:buFont typeface="Arial" panose="020B0604020202020204" pitchFamily="34" charset="0"/>
              <a:buChar char="•"/>
            </a:pPr>
            <a:r>
              <a:rPr lang="en-US" b="0" i="0" u="none" strike="noStrike">
                <a:solidFill>
                  <a:srgbClr val="000000"/>
                </a:solidFill>
                <a:effectLst/>
                <a:latin typeface="Segoe UI" panose="020B0502040204020203" pitchFamily="34" charset="0"/>
              </a:rPr>
              <a:t>Your feedback helps us improve the services and events we offer to build your confidence and ability to academically support your child(ren) at home and partner with the school in their education. </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sng">
                <a:solidFill>
                  <a:srgbClr val="000000"/>
                </a:solidFill>
                <a:effectLst/>
                <a:latin typeface="Segoe UI" panose="020B0502040204020203" pitchFamily="34" charset="0"/>
              </a:rPr>
              <a:t>PLEASE USE YOUR PHONE TO SCAN QR CODE OR CLICK ON LINK TO COMPLETE SURVEY: </a:t>
            </a:r>
            <a:r>
              <a:rPr lang="en-US" b="0" i="0">
                <a:solidFill>
                  <a:srgbClr val="000000"/>
                </a:solidFill>
                <a:effectLst/>
                <a:latin typeface="Segoe UI" panose="020B0502040204020203" pitchFamily="34" charset="0"/>
              </a:rPr>
              <a:t>​</a:t>
            </a:r>
          </a:p>
          <a:p>
            <a:pPr algn="l" rtl="0" fontAlgn="base">
              <a:buFont typeface="+mj-lt"/>
              <a:buAutoNum type="arabicPeriod"/>
            </a:pPr>
            <a:r>
              <a:rPr lang="en-US" b="1" i="0" u="none" strike="noStrike">
                <a:solidFill>
                  <a:srgbClr val="000000"/>
                </a:solidFill>
                <a:effectLst/>
                <a:latin typeface="Segoe UI" panose="020B0502040204020203" pitchFamily="34" charset="0"/>
              </a:rPr>
              <a:t>Select our school: </a:t>
            </a:r>
            <a:r>
              <a:rPr lang="en-US" b="1" i="0" u="sng">
                <a:solidFill>
                  <a:srgbClr val="000000"/>
                </a:solidFill>
                <a:effectLst/>
                <a:latin typeface="Segoe UI" panose="020B0502040204020203" pitchFamily="34" charset="0"/>
              </a:rPr>
              <a:t>HERITAGE</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algn="l" rtl="0" fontAlgn="base">
              <a:buFont typeface="+mj-lt"/>
              <a:buAutoNum type="arabicPeriod"/>
            </a:pPr>
            <a:r>
              <a:rPr lang="en-US" b="1" i="0" u="none" strike="noStrike">
                <a:solidFill>
                  <a:srgbClr val="000000"/>
                </a:solidFill>
                <a:effectLst/>
                <a:latin typeface="Segoe UI" panose="020B0502040204020203" pitchFamily="34" charset="0"/>
              </a:rPr>
              <a:t>Choose your role: </a:t>
            </a:r>
            <a:r>
              <a:rPr lang="en-US" b="1" i="0" u="sng">
                <a:solidFill>
                  <a:srgbClr val="000000"/>
                </a:solidFill>
                <a:effectLst/>
                <a:latin typeface="Segoe UI" panose="020B0502040204020203" pitchFamily="34" charset="0"/>
              </a:rPr>
              <a:t>Student, Parent, Staff</a:t>
            </a:r>
            <a:r>
              <a:rPr lang="en-US"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pPr algn="l" rtl="0" fontAlgn="base">
              <a:buFont typeface="+mj-lt"/>
              <a:buAutoNum type="arabicPeriod"/>
            </a:pPr>
            <a:r>
              <a:rPr lang="en-US" b="1" i="0" u="none" strike="noStrike">
                <a:solidFill>
                  <a:srgbClr val="000000"/>
                </a:solidFill>
                <a:effectLst/>
                <a:latin typeface="Segoe UI" panose="020B0502040204020203" pitchFamily="34" charset="0"/>
              </a:rPr>
              <a:t>Select </a:t>
            </a:r>
            <a:r>
              <a:rPr lang="en-US" b="1" i="0" u="sng">
                <a:solidFill>
                  <a:srgbClr val="000000"/>
                </a:solidFill>
                <a:effectLst/>
                <a:latin typeface="Segoe UI" panose="020B0502040204020203" pitchFamily="34" charset="0"/>
              </a:rPr>
              <a:t>CURRICULUM NIGHT WORKSHOP</a:t>
            </a:r>
            <a:endParaRPr lang="en-US" b="0" i="0">
              <a:solidFill>
                <a:srgbClr val="000000"/>
              </a:solidFill>
              <a:effectLst/>
              <a:latin typeface="Arial" panose="020B0604020202020204" pitchFamily="34" charset="0"/>
            </a:endParaRPr>
          </a:p>
          <a:p>
            <a:pPr marL="0" indent="0" algn="l" rtl="0" fontAlgn="base"/>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1484649648"/>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DBF5-894E-D519-B446-3844E1C5AA2C}"/>
              </a:ext>
            </a:extLst>
          </p:cNvPr>
          <p:cNvSpPr>
            <a:spLocks noGrp="1"/>
          </p:cNvSpPr>
          <p:nvPr>
            <p:ph type="title"/>
          </p:nvPr>
        </p:nvSpPr>
        <p:spPr/>
        <p:txBody>
          <a:bodyPr/>
          <a:lstStyle/>
          <a:p>
            <a:r>
              <a:rPr lang="en-US" dirty="0"/>
              <a:t>Scan code to take Survey</a:t>
            </a:r>
          </a:p>
        </p:txBody>
      </p:sp>
      <p:pic>
        <p:nvPicPr>
          <p:cNvPr id="4" name="Picture 4" descr="Qr code&#10;&#10;Description automatically generated">
            <a:extLst>
              <a:ext uri="{FF2B5EF4-FFF2-40B4-BE49-F238E27FC236}">
                <a16:creationId xmlns:a16="http://schemas.microsoft.com/office/drawing/2014/main" id="{3A572C83-B6D8-D47B-1E58-A48A742588B4}"/>
              </a:ext>
            </a:extLst>
          </p:cNvPr>
          <p:cNvPicPr>
            <a:picLocks noGrp="1" noChangeAspect="1"/>
          </p:cNvPicPr>
          <p:nvPr>
            <p:ph idx="1"/>
          </p:nvPr>
        </p:nvPicPr>
        <p:blipFill>
          <a:blip r:embed="rId2"/>
          <a:stretch>
            <a:fillRect/>
          </a:stretch>
        </p:blipFill>
        <p:spPr>
          <a:xfrm>
            <a:off x="2919412" y="1781175"/>
            <a:ext cx="3305175" cy="3295650"/>
          </a:xfrm>
        </p:spPr>
      </p:pic>
    </p:spTree>
    <p:extLst>
      <p:ext uri="{BB962C8B-B14F-4D97-AF65-F5344CB8AC3E}">
        <p14:creationId xmlns:p14="http://schemas.microsoft.com/office/powerpoint/2010/main" val="2932446239"/>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5FA0-4D1B-8260-DB8E-3B402BA3998A}"/>
              </a:ext>
            </a:extLst>
          </p:cNvPr>
          <p:cNvSpPr>
            <a:spLocks noGrp="1"/>
          </p:cNvSpPr>
          <p:nvPr>
            <p:ph type="title"/>
          </p:nvPr>
        </p:nvSpPr>
        <p:spPr/>
        <p:txBody>
          <a:bodyPr/>
          <a:lstStyle/>
          <a:p>
            <a:r>
              <a:rPr lang="en-US"/>
              <a:t>ATTENDANCE POLICY</a:t>
            </a:r>
          </a:p>
        </p:txBody>
      </p:sp>
      <p:sp>
        <p:nvSpPr>
          <p:cNvPr id="3" name="Content Placeholder 2">
            <a:extLst>
              <a:ext uri="{FF2B5EF4-FFF2-40B4-BE49-F238E27FC236}">
                <a16:creationId xmlns:a16="http://schemas.microsoft.com/office/drawing/2014/main" id="{0382CBE9-7363-C726-F8C8-AAA45DBFC9DF}"/>
              </a:ext>
            </a:extLst>
          </p:cNvPr>
          <p:cNvSpPr>
            <a:spLocks noGrp="1"/>
          </p:cNvSpPr>
          <p:nvPr>
            <p:ph idx="1"/>
          </p:nvPr>
        </p:nvSpPr>
        <p:spPr>
          <a:xfrm>
            <a:off x="1295400" y="1186962"/>
            <a:ext cx="6553200" cy="4114800"/>
          </a:xfrm>
        </p:spPr>
        <p:txBody>
          <a:bodyPr/>
          <a:lstStyle/>
          <a:p>
            <a:pPr marL="0" indent="0">
              <a:lnSpc>
                <a:spcPct val="90000"/>
              </a:lnSpc>
              <a:spcBef>
                <a:spcPts val="0"/>
              </a:spcBef>
              <a:spcAft>
                <a:spcPts val="1200"/>
              </a:spcAft>
            </a:pPr>
            <a:r>
              <a:rPr lang="en-US" sz="1200" b="0" dirty="0">
                <a:ea typeface="+mn-lt"/>
                <a:cs typeface="+mn-lt"/>
              </a:rPr>
              <a:t>A tiered approach will be utilized to maximize student attendance in school. Attendance interventions will be implemented based on the following categories:</a:t>
            </a:r>
          </a:p>
          <a:p>
            <a:pPr marL="0" indent="0">
              <a:lnSpc>
                <a:spcPct val="90000"/>
              </a:lnSpc>
              <a:spcBef>
                <a:spcPts val="0"/>
              </a:spcBef>
              <a:spcAft>
                <a:spcPts val="1200"/>
              </a:spcAft>
            </a:pPr>
            <a:r>
              <a:rPr lang="en-US" sz="1200" b="0" dirty="0">
                <a:ea typeface="+mn-lt"/>
                <a:cs typeface="+mn-lt"/>
              </a:rPr>
              <a:t>•Satisfactory (0-4% Absence Rate)</a:t>
            </a:r>
          </a:p>
          <a:p>
            <a:pPr marL="0" indent="0">
              <a:lnSpc>
                <a:spcPct val="90000"/>
              </a:lnSpc>
              <a:spcBef>
                <a:spcPts val="0"/>
              </a:spcBef>
              <a:spcAft>
                <a:spcPts val="600"/>
              </a:spcAft>
            </a:pPr>
            <a:r>
              <a:rPr lang="en-US" sz="1200" b="0" dirty="0">
                <a:ea typeface="+mn-lt"/>
                <a:cs typeface="+mn-lt"/>
              </a:rPr>
              <a:t>•At Risk (5-9% Absence Rate) - Preventative</a:t>
            </a:r>
          </a:p>
          <a:p>
            <a:pPr marL="1028700" lvl="1">
              <a:lnSpc>
                <a:spcPct val="90000"/>
              </a:lnSpc>
              <a:spcBef>
                <a:spcPts val="0"/>
              </a:spcBef>
              <a:spcAft>
                <a:spcPts val="1200"/>
              </a:spcAft>
              <a:buFont typeface="Arial"/>
              <a:buChar char="•"/>
            </a:pPr>
            <a:r>
              <a:rPr lang="en-US" sz="1200" b="0" dirty="0">
                <a:ea typeface="+mn-lt"/>
                <a:cs typeface="+mn-lt"/>
              </a:rPr>
              <a:t>Foundation of the support system and includes universal strategies to encourage good attendance for all students.</a:t>
            </a:r>
          </a:p>
          <a:p>
            <a:pPr marL="0" indent="0">
              <a:lnSpc>
                <a:spcPct val="90000"/>
              </a:lnSpc>
              <a:spcBef>
                <a:spcPts val="0"/>
              </a:spcBef>
              <a:spcAft>
                <a:spcPts val="600"/>
              </a:spcAft>
            </a:pPr>
            <a:r>
              <a:rPr lang="en-US" sz="1200" b="0" dirty="0">
                <a:ea typeface="+mn-lt"/>
                <a:cs typeface="+mn-lt"/>
              </a:rPr>
              <a:t>•Chronic Absent (10-19% Absence Rate) - Early Intervention </a:t>
            </a:r>
          </a:p>
          <a:p>
            <a:pPr marL="1028700" lvl="1">
              <a:lnSpc>
                <a:spcPct val="90000"/>
              </a:lnSpc>
              <a:spcBef>
                <a:spcPts val="0"/>
              </a:spcBef>
              <a:spcAft>
                <a:spcPts val="1200"/>
              </a:spcAft>
              <a:buFont typeface="Arial"/>
              <a:buChar char="•"/>
            </a:pPr>
            <a:r>
              <a:rPr lang="en-US" sz="1200" b="0" dirty="0">
                <a:ea typeface="+mn-lt"/>
                <a:cs typeface="+mn-lt"/>
              </a:rPr>
              <a:t>For students and families who need more encouragement and support in addition to preventative strategies.  Chronic absent strategies will provide early intervention(s) to target students to avoid chronic absences.</a:t>
            </a:r>
          </a:p>
          <a:p>
            <a:pPr marL="0" indent="0">
              <a:lnSpc>
                <a:spcPct val="90000"/>
              </a:lnSpc>
              <a:spcBef>
                <a:spcPts val="0"/>
              </a:spcBef>
              <a:spcAft>
                <a:spcPts val="600"/>
              </a:spcAft>
            </a:pPr>
            <a:r>
              <a:rPr lang="en-US" sz="1200" b="0" dirty="0">
                <a:ea typeface="+mn-lt"/>
                <a:cs typeface="+mn-lt"/>
              </a:rPr>
              <a:t>•Severe Chronic Absent (≥20%Absence Rate)- Intensive Supports</a:t>
            </a:r>
          </a:p>
          <a:p>
            <a:pPr marL="1028700" lvl="1">
              <a:lnSpc>
                <a:spcPct val="90000"/>
              </a:lnSpc>
              <a:spcBef>
                <a:spcPts val="0"/>
              </a:spcBef>
              <a:spcAft>
                <a:spcPts val="1200"/>
              </a:spcAft>
              <a:buFont typeface="Arial"/>
              <a:buChar char="•"/>
            </a:pPr>
            <a:r>
              <a:rPr lang="en-US" sz="1200" b="0" dirty="0">
                <a:ea typeface="+mn-lt"/>
                <a:cs typeface="+mn-lt"/>
              </a:rPr>
              <a:t>Offers intensive support for students facing the greatest challenges to getting to school with individual interventions and wrap around supports.</a:t>
            </a:r>
          </a:p>
          <a:p>
            <a:pPr marL="0" indent="0">
              <a:lnSpc>
                <a:spcPct val="90000"/>
              </a:lnSpc>
              <a:spcBef>
                <a:spcPts val="0"/>
              </a:spcBef>
              <a:spcAft>
                <a:spcPts val="1200"/>
              </a:spcAft>
            </a:pPr>
            <a:r>
              <a:rPr lang="en-US" sz="1200" b="0" dirty="0">
                <a:ea typeface="+mn-lt"/>
                <a:cs typeface="+mn-lt"/>
              </a:rPr>
              <a:t>The Superintendent will develop Operating Guidelines to implement this policy.</a:t>
            </a:r>
            <a:endParaRPr lang="en-US" sz="1200" dirty="0"/>
          </a:p>
        </p:txBody>
      </p:sp>
    </p:spTree>
    <p:extLst>
      <p:ext uri="{BB962C8B-B14F-4D97-AF65-F5344CB8AC3E}">
        <p14:creationId xmlns:p14="http://schemas.microsoft.com/office/powerpoint/2010/main" val="62816202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Queens of the Kindergarten Kingdom</a:t>
            </a:r>
          </a:p>
        </p:txBody>
      </p:sp>
      <p:sp>
        <p:nvSpPr>
          <p:cNvPr id="70661" name="Rectangle 5"/>
          <p:cNvSpPr>
            <a:spLocks noGrp="1" noChangeArrowheads="1"/>
          </p:cNvSpPr>
          <p:nvPr>
            <p:ph idx="1"/>
          </p:nvPr>
        </p:nvSpPr>
        <p:spPr>
          <a:xfrm>
            <a:off x="1117847" y="1104900"/>
            <a:ext cx="6553200" cy="4648200"/>
          </a:xfrm>
        </p:spPr>
        <p:txBody>
          <a:bodyPr/>
          <a:lstStyle/>
          <a:p>
            <a:pPr algn="ctr"/>
            <a:r>
              <a:rPr lang="en-US" sz="2800" dirty="0"/>
              <a:t>Ms. Cochran, Teacher</a:t>
            </a:r>
          </a:p>
          <a:p>
            <a:pPr algn="ctr"/>
            <a:r>
              <a:rPr lang="en-US" sz="2800" dirty="0">
                <a:ea typeface="Tahoma"/>
                <a:cs typeface="Tahoma"/>
              </a:rPr>
              <a:t>Ms. Copeland </a:t>
            </a:r>
            <a:r>
              <a:rPr lang="en-US" sz="2800" dirty="0" err="1">
                <a:ea typeface="Tahoma"/>
                <a:cs typeface="Tahoma"/>
              </a:rPr>
              <a:t>Parapro</a:t>
            </a:r>
            <a:endParaRPr lang="en-US" sz="2800" dirty="0">
              <a:ea typeface="Tahoma"/>
              <a:cs typeface="Tahoma"/>
            </a:endParaRPr>
          </a:p>
          <a:p>
            <a:pPr algn="ctr"/>
            <a:r>
              <a:rPr lang="en-US" sz="2800" dirty="0">
                <a:ea typeface="Tahoma"/>
                <a:cs typeface="Tahoma"/>
              </a:rPr>
              <a:t>Ms. Dewan, Teacher</a:t>
            </a:r>
          </a:p>
          <a:p>
            <a:pPr algn="ctr"/>
            <a:r>
              <a:rPr lang="en-US" sz="2800" dirty="0">
                <a:ea typeface="Tahoma"/>
                <a:cs typeface="Tahoma"/>
              </a:rPr>
              <a:t>Ms. Charles </a:t>
            </a:r>
            <a:r>
              <a:rPr lang="en-US" sz="2800" dirty="0" err="1">
                <a:ea typeface="Tahoma"/>
                <a:cs typeface="Tahoma"/>
              </a:rPr>
              <a:t>Parapro</a:t>
            </a:r>
            <a:endParaRPr lang="en-US" sz="2800" dirty="0">
              <a:ea typeface="Tahoma"/>
              <a:cs typeface="Tahoma"/>
            </a:endParaRPr>
          </a:p>
          <a:p>
            <a:pPr algn="ctr"/>
            <a:r>
              <a:rPr lang="en-US" sz="2800" dirty="0">
                <a:ea typeface="Tahoma"/>
                <a:cs typeface="Tahoma"/>
              </a:rPr>
              <a:t>Ms. Fredrick Teacher</a:t>
            </a:r>
          </a:p>
          <a:p>
            <a:pPr algn="ctr"/>
            <a:r>
              <a:rPr lang="en-US" sz="2800" dirty="0">
                <a:ea typeface="Tahoma"/>
                <a:cs typeface="Tahoma"/>
              </a:rPr>
              <a:t>Ms. Camp </a:t>
            </a:r>
            <a:r>
              <a:rPr lang="en-US" sz="2800" dirty="0" err="1">
                <a:ea typeface="Tahoma"/>
                <a:cs typeface="Tahoma"/>
              </a:rPr>
              <a:t>Parapro</a:t>
            </a:r>
            <a:endParaRPr lang="en-US" sz="2800" dirty="0">
              <a:ea typeface="Tahoma"/>
              <a:cs typeface="Tahoma"/>
            </a:endParaRPr>
          </a:p>
          <a:p>
            <a:pPr algn="ctr"/>
            <a:r>
              <a:rPr lang="en-US" sz="2800" dirty="0"/>
              <a:t>Ms. Wargo, Grade Level Chair</a:t>
            </a:r>
            <a:endParaRPr lang="en-US" dirty="0"/>
          </a:p>
          <a:p>
            <a:pPr algn="ctr"/>
            <a:r>
              <a:rPr lang="en-US" sz="2800" dirty="0"/>
              <a:t>Ms. Morgan </a:t>
            </a:r>
            <a:r>
              <a:rPr lang="en-US" sz="2800" dirty="0" err="1"/>
              <a:t>Parapro</a:t>
            </a:r>
            <a:endParaRPr lang="en-US" sz="2800" dirty="0">
              <a:ea typeface="Tahoma"/>
              <a:cs typeface="Tahoma"/>
            </a:endParaRPr>
          </a:p>
          <a:p>
            <a:pPr algn="ctr"/>
            <a:endParaRPr lang="en-US" sz="2800" dirty="0">
              <a:ea typeface="Tahoma"/>
              <a:cs typeface="Tahoma"/>
            </a:endParaRPr>
          </a:p>
          <a:p>
            <a:pPr algn="ctr"/>
            <a:br>
              <a:rPr lang="en-US" sz="2800" dirty="0"/>
            </a:br>
            <a:endParaRPr lang="en-US" sz="28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Grade Level Expectations</a:t>
            </a:r>
          </a:p>
        </p:txBody>
      </p:sp>
      <p:sp>
        <p:nvSpPr>
          <p:cNvPr id="70661" name="Rectangle 5"/>
          <p:cNvSpPr>
            <a:spLocks noGrp="1" noChangeArrowheads="1"/>
          </p:cNvSpPr>
          <p:nvPr>
            <p:ph idx="1"/>
          </p:nvPr>
        </p:nvSpPr>
        <p:spPr>
          <a:xfrm>
            <a:off x="1295400" y="1371600"/>
            <a:ext cx="6277252" cy="5029200"/>
          </a:xfrm>
        </p:spPr>
        <p:txBody>
          <a:bodyPr/>
          <a:lstStyle/>
          <a:p>
            <a:pPr marL="457200" indent="-457200">
              <a:buFont typeface="Arial" panose="020B0604020202020204" pitchFamily="34" charset="0"/>
              <a:buChar char="•"/>
            </a:pPr>
            <a:r>
              <a:rPr lang="en-US" dirty="0"/>
              <a:t>Breakfast is important! Make sure your student eats before coming to class. Get here early!</a:t>
            </a:r>
          </a:p>
          <a:p>
            <a:pPr marL="457200" indent="-457200">
              <a:buFont typeface="Arial" panose="020B0604020202020204" pitchFamily="34" charset="0"/>
              <a:buChar char="•"/>
            </a:pPr>
            <a:r>
              <a:rPr lang="en-US" dirty="0"/>
              <a:t>Please be on time for class.</a:t>
            </a:r>
          </a:p>
          <a:p>
            <a:pPr marL="457200" indent="-457200">
              <a:buFont typeface="Arial" panose="020B0604020202020204" pitchFamily="34" charset="0"/>
              <a:buChar char="•"/>
            </a:pPr>
            <a:r>
              <a:rPr lang="en-US" dirty="0"/>
              <a:t>Students were given a homework folder.  Homework is due on Fridays for a grade.  Please help your child with their work.  Include any notes for the teacher in the folder. Sign behavior color.</a:t>
            </a:r>
          </a:p>
          <a:p>
            <a:endParaRPr lang="en-US" sz="2800" dirty="0"/>
          </a:p>
          <a:p>
            <a:endParaRPr lang="en-US" sz="2800" dirty="0"/>
          </a:p>
        </p:txBody>
      </p:sp>
    </p:spTree>
    <p:extLst>
      <p:ext uri="{BB962C8B-B14F-4D97-AF65-F5344CB8AC3E}">
        <p14:creationId xmlns:p14="http://schemas.microsoft.com/office/powerpoint/2010/main" val="40074893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143000" y="685800"/>
            <a:ext cx="8305800" cy="457200"/>
          </a:xfrm>
        </p:spPr>
        <p:txBody>
          <a:bodyPr/>
          <a:lstStyle/>
          <a:p>
            <a:r>
              <a:rPr lang="en-US"/>
              <a:t>Notes:</a:t>
            </a:r>
          </a:p>
        </p:txBody>
      </p:sp>
      <p:sp>
        <p:nvSpPr>
          <p:cNvPr id="70661" name="Rectangle 5"/>
          <p:cNvSpPr>
            <a:spLocks noGrp="1" noChangeArrowheads="1"/>
          </p:cNvSpPr>
          <p:nvPr>
            <p:ph idx="1"/>
          </p:nvPr>
        </p:nvSpPr>
        <p:spPr>
          <a:xfrm>
            <a:off x="1295400" y="1371600"/>
            <a:ext cx="6553200" cy="4572000"/>
          </a:xfrm>
        </p:spPr>
        <p:txBody>
          <a:bodyPr/>
          <a:lstStyle/>
          <a:p>
            <a:pPr marL="457200" indent="-457200">
              <a:buFont typeface="Arial" panose="020B0604020202020204" pitchFamily="34" charset="0"/>
              <a:buChar char="•"/>
            </a:pPr>
            <a:r>
              <a:rPr lang="en-US" sz="2800" dirty="0"/>
              <a:t>We are not allowed to celebrate birthdays at school.</a:t>
            </a:r>
          </a:p>
          <a:p>
            <a:pPr marL="457200" indent="-457200">
              <a:buFont typeface="Arial" panose="020B0604020202020204" pitchFamily="34" charset="0"/>
              <a:buChar char="•"/>
            </a:pPr>
            <a:r>
              <a:rPr lang="en-US" sz="2800" dirty="0"/>
              <a:t>We DO NOT take naps.  Please make sure your child goes to sleep early each night.</a:t>
            </a:r>
          </a:p>
          <a:p>
            <a:pPr marL="457200" indent="-457200">
              <a:buFont typeface="Arial" panose="020B0604020202020204" pitchFamily="34" charset="0"/>
              <a:buChar char="•"/>
            </a:pPr>
            <a:r>
              <a:rPr lang="en-US" sz="2800" dirty="0"/>
              <a:t>Please send a healthy snack with your child each day.</a:t>
            </a:r>
          </a:p>
          <a:p>
            <a:pPr marL="457200" indent="-457200">
              <a:buFont typeface="Arial" panose="020B0604020202020204" pitchFamily="34" charset="0"/>
              <a:buChar char="•"/>
            </a:pPr>
            <a:r>
              <a:rPr lang="en-US" sz="2800" dirty="0"/>
              <a:t>Class snacks are appreciated!</a:t>
            </a:r>
          </a:p>
          <a:p>
            <a:pPr marL="0" indent="0"/>
            <a:endParaRPr lang="en-US" sz="2800" dirty="0"/>
          </a:p>
          <a:p>
            <a:endParaRPr lang="en-US" sz="2800" dirty="0"/>
          </a:p>
        </p:txBody>
      </p:sp>
    </p:spTree>
    <p:extLst>
      <p:ext uri="{BB962C8B-B14F-4D97-AF65-F5344CB8AC3E}">
        <p14:creationId xmlns:p14="http://schemas.microsoft.com/office/powerpoint/2010/main" val="17330548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idx="1"/>
          </p:nvPr>
        </p:nvSpPr>
        <p:spPr>
          <a:xfrm>
            <a:off x="1371600" y="1143000"/>
            <a:ext cx="6934200" cy="5486400"/>
          </a:xfrm>
        </p:spPr>
        <p:txBody>
          <a:bodyPr/>
          <a:lstStyle/>
          <a:p>
            <a:r>
              <a:rPr lang="en-US" sz="2000" dirty="0"/>
              <a:t>7:40 Morning Meeting</a:t>
            </a:r>
          </a:p>
          <a:p>
            <a:r>
              <a:rPr lang="en-US" sz="2000" dirty="0"/>
              <a:t>7:50-9:55 Phonics Instruction, Shared Reading, Guided Reading </a:t>
            </a:r>
          </a:p>
          <a:p>
            <a:r>
              <a:rPr lang="en-US" sz="2000" dirty="0"/>
              <a:t>10:00-10:30  Lunch</a:t>
            </a:r>
          </a:p>
          <a:p>
            <a:r>
              <a:rPr lang="en-US" sz="2000" dirty="0"/>
              <a:t>10:35-11:20 Specials</a:t>
            </a:r>
          </a:p>
          <a:p>
            <a:r>
              <a:rPr lang="en-US" sz="2000" dirty="0"/>
              <a:t>11:20-12:30 Math</a:t>
            </a:r>
          </a:p>
          <a:p>
            <a:r>
              <a:rPr lang="en-US" sz="2000" dirty="0"/>
              <a:t>12:30-12:55 Recess</a:t>
            </a:r>
          </a:p>
          <a:p>
            <a:r>
              <a:rPr lang="en-US" sz="2000" dirty="0"/>
              <a:t>12:55-1:15 Intervention</a:t>
            </a:r>
          </a:p>
          <a:p>
            <a:r>
              <a:rPr lang="en-US" sz="2000" dirty="0"/>
              <a:t>1:15-1:40 Writing</a:t>
            </a:r>
          </a:p>
          <a:p>
            <a:r>
              <a:rPr lang="en-US" sz="2000" dirty="0"/>
              <a:t>1:40-2:15 Science/SS</a:t>
            </a:r>
          </a:p>
          <a:p>
            <a:r>
              <a:rPr lang="en-US" sz="2000" dirty="0"/>
              <a:t>2:20 Dismissal</a:t>
            </a:r>
          </a:p>
          <a:p>
            <a:endParaRPr lang="en-US" sz="2800" dirty="0"/>
          </a:p>
          <a:p>
            <a:endParaRPr lang="en-US" sz="2800" dirty="0"/>
          </a:p>
          <a:p>
            <a:endParaRPr lang="en-US" sz="2800" dirty="0"/>
          </a:p>
        </p:txBody>
      </p:sp>
      <p:sp>
        <p:nvSpPr>
          <p:cNvPr id="2" name="Title 1"/>
          <p:cNvSpPr>
            <a:spLocks noGrp="1"/>
          </p:cNvSpPr>
          <p:nvPr>
            <p:ph type="title"/>
          </p:nvPr>
        </p:nvSpPr>
        <p:spPr/>
        <p:txBody>
          <a:bodyPr/>
          <a:lstStyle/>
          <a:p>
            <a:r>
              <a:rPr lang="en-US"/>
              <a:t>Class Schedule</a:t>
            </a:r>
          </a:p>
        </p:txBody>
      </p:sp>
    </p:spTree>
    <p:extLst>
      <p:ext uri="{BB962C8B-B14F-4D97-AF65-F5344CB8AC3E}">
        <p14:creationId xmlns:p14="http://schemas.microsoft.com/office/powerpoint/2010/main" val="16595459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Class Dojo</a:t>
            </a:r>
          </a:p>
        </p:txBody>
      </p:sp>
      <p:sp>
        <p:nvSpPr>
          <p:cNvPr id="70661" name="Rectangle 5"/>
          <p:cNvSpPr>
            <a:spLocks noGrp="1" noChangeArrowheads="1"/>
          </p:cNvSpPr>
          <p:nvPr>
            <p:ph idx="1"/>
          </p:nvPr>
        </p:nvSpPr>
        <p:spPr/>
        <p:txBody>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Behavior/Motivation Program</a:t>
            </a:r>
          </a:p>
          <a:p>
            <a:pPr marL="457200" indent="-457200">
              <a:buFont typeface="Arial" panose="020B0604020202020204" pitchFamily="34" charset="0"/>
              <a:buChar char="•"/>
            </a:pPr>
            <a:r>
              <a:rPr lang="en-US" sz="2800" dirty="0"/>
              <a:t>Points</a:t>
            </a:r>
          </a:p>
          <a:p>
            <a:pPr marL="457200" indent="-457200">
              <a:buFont typeface="Arial" panose="020B0604020202020204" pitchFamily="34" charset="0"/>
              <a:buChar char="•"/>
            </a:pPr>
            <a:r>
              <a:rPr lang="en-US" sz="2800" dirty="0"/>
              <a:t>Rewards</a:t>
            </a:r>
          </a:p>
          <a:p>
            <a:pPr marL="457200" indent="-457200">
              <a:buFont typeface="Arial" panose="020B0604020202020204" pitchFamily="34" charset="0"/>
              <a:buChar char="•"/>
            </a:pPr>
            <a:r>
              <a:rPr lang="en-US" sz="2800" dirty="0"/>
              <a:t>Communication with parents</a:t>
            </a:r>
          </a:p>
          <a:p>
            <a:pPr marL="457200" indent="-457200">
              <a:buFont typeface="Arial" panose="020B0604020202020204" pitchFamily="34" charset="0"/>
              <a:buChar char="•"/>
            </a:pPr>
            <a:r>
              <a:rPr lang="en-US" sz="2800" dirty="0">
                <a:ea typeface="Tahoma"/>
                <a:cs typeface="Tahoma"/>
              </a:rPr>
              <a:t>Weekly Class Newsletters</a:t>
            </a:r>
            <a:endParaRPr lang="en-US" sz="2800" dirty="0"/>
          </a:p>
          <a:p>
            <a:pPr marL="457200" indent="-457200">
              <a:buFont typeface="Arial" panose="020B0604020202020204" pitchFamily="34" charset="0"/>
              <a:buChar char="•"/>
            </a:pPr>
            <a:r>
              <a:rPr lang="en-US" sz="2800" dirty="0"/>
              <a:t>Please join and check often</a:t>
            </a:r>
          </a:p>
          <a:p>
            <a:pPr marL="0" indent="0"/>
            <a:endParaRPr lang="en-US" sz="2800" dirty="0"/>
          </a:p>
          <a:p>
            <a:r>
              <a:rPr lang="en-US" sz="2800" dirty="0"/>
              <a:t> </a:t>
            </a:r>
          </a:p>
          <a:p>
            <a:endParaRPr lang="en-US" sz="2800" dirty="0"/>
          </a:p>
          <a:p>
            <a:endParaRPr lang="en-US" sz="2800" dirty="0"/>
          </a:p>
        </p:txBody>
      </p:sp>
    </p:spTree>
    <p:extLst>
      <p:ext uri="{BB962C8B-B14F-4D97-AF65-F5344CB8AC3E}">
        <p14:creationId xmlns:p14="http://schemas.microsoft.com/office/powerpoint/2010/main" val="2080282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288551" y="685800"/>
            <a:ext cx="8305800" cy="457200"/>
          </a:xfrm>
        </p:spPr>
        <p:txBody>
          <a:bodyPr/>
          <a:lstStyle/>
          <a:p>
            <a:r>
              <a:rPr lang="en-US"/>
              <a:t>Behavior Expectations</a:t>
            </a:r>
          </a:p>
        </p:txBody>
      </p:sp>
      <p:sp>
        <p:nvSpPr>
          <p:cNvPr id="70661" name="Rectangle 5"/>
          <p:cNvSpPr>
            <a:spLocks noGrp="1" noChangeArrowheads="1"/>
          </p:cNvSpPr>
          <p:nvPr>
            <p:ph idx="1"/>
          </p:nvPr>
        </p:nvSpPr>
        <p:spPr>
          <a:xfrm>
            <a:off x="1295400" y="1143000"/>
            <a:ext cx="6781800" cy="5410200"/>
          </a:xfrm>
        </p:spPr>
        <p:txBody>
          <a:bodyPr/>
          <a:lstStyle/>
          <a:p>
            <a:pPr marL="457200" indent="-457200">
              <a:buFont typeface="Arial" panose="020B0604020202020204" pitchFamily="34" charset="0"/>
              <a:buChar char="•"/>
            </a:pPr>
            <a:r>
              <a:rPr lang="en-US"/>
              <a:t>Follow Directions</a:t>
            </a:r>
            <a:endParaRPr lang="en-US">
              <a:ea typeface="Tahoma"/>
              <a:cs typeface="Tahoma"/>
            </a:endParaRPr>
          </a:p>
          <a:p>
            <a:pPr marL="457200" indent="-457200">
              <a:buFont typeface="Arial" panose="020B0604020202020204" pitchFamily="34" charset="0"/>
              <a:buChar char="•"/>
            </a:pPr>
            <a:r>
              <a:rPr lang="en-US"/>
              <a:t>Share classroom materials</a:t>
            </a:r>
            <a:endParaRPr lang="en-US">
              <a:ea typeface="Tahoma"/>
              <a:cs typeface="Tahoma"/>
            </a:endParaRPr>
          </a:p>
          <a:p>
            <a:pPr marL="457200" indent="-457200">
              <a:buFont typeface="Arial" panose="020B0604020202020204" pitchFamily="34" charset="0"/>
              <a:buChar char="•"/>
            </a:pPr>
            <a:r>
              <a:rPr lang="en-US"/>
              <a:t>Work quietly &amp; do your best</a:t>
            </a:r>
            <a:endParaRPr lang="en-US">
              <a:ea typeface="Tahoma"/>
              <a:cs typeface="Tahoma"/>
            </a:endParaRPr>
          </a:p>
          <a:p>
            <a:pPr marL="457200" indent="-457200">
              <a:buFont typeface="Arial" panose="020B0604020202020204" pitchFamily="34" charset="0"/>
              <a:buChar char="•"/>
            </a:pPr>
            <a:r>
              <a:rPr lang="en-US"/>
              <a:t>Walk quietly in a straight line in the halls and during classroom transitions</a:t>
            </a:r>
            <a:endParaRPr lang="en-US">
              <a:ea typeface="Tahoma"/>
              <a:cs typeface="Tahoma"/>
            </a:endParaRPr>
          </a:p>
          <a:p>
            <a:pPr marL="457200" indent="-457200">
              <a:buFont typeface="Arial" panose="020B0604020202020204" pitchFamily="34" charset="0"/>
              <a:buChar char="•"/>
            </a:pPr>
            <a:r>
              <a:rPr lang="en-US"/>
              <a:t>Be nice to others</a:t>
            </a:r>
            <a:endParaRPr lang="en-US">
              <a:ea typeface="Tahoma"/>
              <a:cs typeface="Tahoma"/>
            </a:endParaRPr>
          </a:p>
          <a:p>
            <a:pPr marL="457200" indent="-457200">
              <a:buFont typeface="Arial" panose="020B0604020202020204" pitchFamily="34" charset="0"/>
              <a:buChar char="•"/>
            </a:pPr>
            <a:r>
              <a:rPr lang="en-US"/>
              <a:t>Keep hands and feet to yourself</a:t>
            </a:r>
            <a:endParaRPr lang="en-US">
              <a:ea typeface="Tahoma"/>
              <a:cs typeface="Tahoma"/>
            </a:endParaRPr>
          </a:p>
          <a:p>
            <a:pPr marL="457200" indent="-457200">
              <a:buFont typeface="Arial" panose="020B0604020202020204" pitchFamily="34" charset="0"/>
              <a:buChar char="•"/>
            </a:pPr>
            <a:r>
              <a:rPr lang="en-US"/>
              <a:t>Use good manners</a:t>
            </a:r>
            <a:endParaRPr lang="en-US">
              <a:ea typeface="Tahoma"/>
              <a:cs typeface="Tahoma"/>
            </a:endParaRPr>
          </a:p>
          <a:p>
            <a:pPr marL="457200" indent="-457200">
              <a:buFont typeface="Arial" panose="020B0604020202020204" pitchFamily="34" charset="0"/>
              <a:buChar char="•"/>
            </a:pPr>
            <a:r>
              <a:rPr lang="en-US"/>
              <a:t>Follow Rules (Cafeteria, Specials, </a:t>
            </a:r>
            <a:r>
              <a:rPr lang="en-US" err="1"/>
              <a:t>Playgroud</a:t>
            </a:r>
            <a:r>
              <a:rPr lang="en-US"/>
              <a:t>, Bathroom)</a:t>
            </a:r>
            <a:endParaRPr lang="en-US">
              <a:ea typeface="Tahoma"/>
              <a:cs typeface="Tahoma"/>
            </a:endParaRPr>
          </a:p>
          <a:p>
            <a:pPr marL="0" indent="0"/>
            <a:endParaRPr lang="en-US" sz="2800"/>
          </a:p>
          <a:p>
            <a:endParaRPr lang="en-US" sz="2800">
              <a:ea typeface="Tahoma"/>
              <a:cs typeface="Tahoma"/>
            </a:endParaRPr>
          </a:p>
          <a:p>
            <a:endParaRPr lang="en-US" sz="2800"/>
          </a:p>
          <a:p>
            <a:endParaRPr lang="en-US" sz="2800"/>
          </a:p>
        </p:txBody>
      </p:sp>
    </p:spTree>
    <p:extLst>
      <p:ext uri="{BB962C8B-B14F-4D97-AF65-F5344CB8AC3E}">
        <p14:creationId xmlns:p14="http://schemas.microsoft.com/office/powerpoint/2010/main" val="2413360712"/>
      </p:ext>
    </p:extLst>
  </p:cSld>
  <p:clrMapOvr>
    <a:masterClrMapping/>
  </p:clrMapOvr>
  <p:transition spd="med"/>
</p:sld>
</file>

<file path=ppt/theme/theme1.xml><?xml version="1.0" encoding="utf-8"?>
<a:theme xmlns:a="http://schemas.openxmlformats.org/drawingml/2006/main" name="TS01033681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usiness_flight">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_f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f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f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f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f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f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f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f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f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f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f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f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9c1581-29b9-4aa8-b922-acdfc3669812">
      <Terms xmlns="http://schemas.microsoft.com/office/infopath/2007/PartnerControls"/>
    </lcf76f155ced4ddcb4097134ff3c332f>
    <TaxCatchAll xmlns="16e72c1c-52bb-4e05-847f-22b4a7157c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EC090DDDDDA64387BB3E65DD3DE6A2" ma:contentTypeVersion="17" ma:contentTypeDescription="Create a new document." ma:contentTypeScope="" ma:versionID="d7f234f51f0fa9ec3b26727081b9fdb5">
  <xsd:schema xmlns:xsd="http://www.w3.org/2001/XMLSchema" xmlns:xs="http://www.w3.org/2001/XMLSchema" xmlns:p="http://schemas.microsoft.com/office/2006/metadata/properties" xmlns:ns2="b19c1581-29b9-4aa8-b922-acdfc3669812" xmlns:ns3="16e72c1c-52bb-4e05-847f-22b4a7157cc0" targetNamespace="http://schemas.microsoft.com/office/2006/metadata/properties" ma:root="true" ma:fieldsID="2fb11b168fbf8163a428ac1e592f156f" ns2:_="" ns3:_="">
    <xsd:import namespace="b19c1581-29b9-4aa8-b922-acdfc3669812"/>
    <xsd:import namespace="16e72c1c-52bb-4e05-847f-22b4a7157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c1581-29b9-4aa8-b922-acdfc3669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e8eed-b210-4e9a-b15e-1ae725bc6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72c1c-52bb-4e05-847f-22b4a7157c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fbd2a9-84f4-4554-bacc-9fe23496f0c0}" ma:internalName="TaxCatchAll" ma:showField="CatchAllData" ma:web="16e72c1c-52bb-4e05-847f-22b4a7157c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9464D-4CE9-4E07-B729-DF18F95A1028}">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16e72c1c-52bb-4e05-847f-22b4a7157cc0"/>
    <ds:schemaRef ds:uri="b19c1581-29b9-4aa8-b922-acdfc3669812"/>
    <ds:schemaRef ds:uri="http://purl.org/dc/dcmitype/"/>
  </ds:schemaRefs>
</ds:datastoreItem>
</file>

<file path=customXml/itemProps2.xml><?xml version="1.0" encoding="utf-8"?>
<ds:datastoreItem xmlns:ds="http://schemas.openxmlformats.org/officeDocument/2006/customXml" ds:itemID="{3BB9BD5F-2CD1-4EC1-9192-3FE48A2FFEC7}">
  <ds:schemaRefs>
    <ds:schemaRef ds:uri="http://schemas.microsoft.com/sharepoint/v3/contenttype/forms"/>
  </ds:schemaRefs>
</ds:datastoreItem>
</file>

<file path=customXml/itemProps3.xml><?xml version="1.0" encoding="utf-8"?>
<ds:datastoreItem xmlns:ds="http://schemas.openxmlformats.org/officeDocument/2006/customXml" ds:itemID="{967536C4-9FEC-4D10-93A3-DB7E7C5D1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c1581-29b9-4aa8-b922-acdfc3669812"/>
    <ds:schemaRef ds:uri="16e72c1c-52bb-4e05-847f-22b4a715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475</TotalTime>
  <Words>1208</Words>
  <Application>Microsoft Office PowerPoint</Application>
  <PresentationFormat>On-screen Show (4:3)</PresentationFormat>
  <Paragraphs>154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TS010336812</vt:lpstr>
      <vt:lpstr>Kindergarten 2023-24</vt:lpstr>
      <vt:lpstr>Heritage Elementary.... presents</vt:lpstr>
      <vt:lpstr>ATTENDANCE POLICY</vt:lpstr>
      <vt:lpstr>Queens of the Kindergarten Kingdom</vt:lpstr>
      <vt:lpstr>Grade Level Expectations</vt:lpstr>
      <vt:lpstr>Notes:</vt:lpstr>
      <vt:lpstr>Class Schedule</vt:lpstr>
      <vt:lpstr>Class Dojo</vt:lpstr>
      <vt:lpstr>Behavior Expectations</vt:lpstr>
      <vt:lpstr>Curriculum</vt:lpstr>
      <vt:lpstr>Reading/ELA/Writing (Wonders)</vt:lpstr>
      <vt:lpstr>Mathematics (My Math) Enhanced</vt:lpstr>
      <vt:lpstr>ENHANCED MATH</vt:lpstr>
      <vt:lpstr>SCIENCE &amp; SOCIAL STUDIES</vt:lpstr>
      <vt:lpstr>SCIENCE &amp; SOCIAL STUDIES</vt:lpstr>
      <vt:lpstr>District Wide Grading Categories:​ </vt:lpstr>
      <vt:lpstr>Kindergarten Grading Scale​ </vt:lpstr>
      <vt:lpstr>PowerPoint Presentation</vt:lpstr>
      <vt:lpstr>PowerPoint Presentation</vt:lpstr>
      <vt:lpstr>How DID We Do?</vt:lpstr>
      <vt:lpstr>Scan code to take Survey</vt:lpstr>
    </vt:vector>
  </TitlesOfParts>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2013</dc:title>
  <dc:creator>Windows User</dc:creator>
  <cp:lastModifiedBy>Frazier, Aja</cp:lastModifiedBy>
  <cp:revision>24</cp:revision>
  <dcterms:created xsi:type="dcterms:W3CDTF">2013-10-02T22:51:58Z</dcterms:created>
  <dcterms:modified xsi:type="dcterms:W3CDTF">2023-09-30T19:38:24Z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TC103368129990</vt:lpwstr>
  </property>
  <property fmtid="{D5CDD505-2E9C-101B-9397-08002B2CF9AE}" pid="3" name="ContentTypeId">
    <vt:lpwstr>0x0101007DEC090DDDDDA64387BB3E65DD3DE6A2</vt:lpwstr>
  </property>
  <property fmtid="{D5CDD505-2E9C-101B-9397-08002B2CF9AE}" pid="4" name="MediaServiceImageTags">
    <vt:lpwstr/>
  </property>
  <property fmtid="{D5CDD505-2E9C-101B-9397-08002B2CF9AE}" pid="5" name="MSIP_Label_0ee3c538-ec52-435f-ae58-017644bd9513_Enabled">
    <vt:lpwstr>true</vt:lpwstr>
  </property>
  <property fmtid="{D5CDD505-2E9C-101B-9397-08002B2CF9AE}" pid="6" name="MSIP_Label_0ee3c538-ec52-435f-ae58-017644bd9513_SetDate">
    <vt:lpwstr>2022-09-29T18:48:09Z</vt:lpwstr>
  </property>
  <property fmtid="{D5CDD505-2E9C-101B-9397-08002B2CF9AE}" pid="7" name="MSIP_Label_0ee3c538-ec52-435f-ae58-017644bd9513_Method">
    <vt:lpwstr>Standard</vt:lpwstr>
  </property>
  <property fmtid="{D5CDD505-2E9C-101B-9397-08002B2CF9AE}" pid="8" name="MSIP_Label_0ee3c538-ec52-435f-ae58-017644bd9513_Name">
    <vt:lpwstr>0ee3c538-ec52-435f-ae58-017644bd9513</vt:lpwstr>
  </property>
  <property fmtid="{D5CDD505-2E9C-101B-9397-08002B2CF9AE}" pid="9" name="MSIP_Label_0ee3c538-ec52-435f-ae58-017644bd9513_SiteId">
    <vt:lpwstr>0cdcb198-8169-4b70-ba9f-da7e3ba700c2</vt:lpwstr>
  </property>
  <property fmtid="{D5CDD505-2E9C-101B-9397-08002B2CF9AE}" pid="10" name="MSIP_Label_0ee3c538-ec52-435f-ae58-017644bd9513_ContentBits">
    <vt:lpwstr>0</vt:lpwstr>
  </property>
</Properties>
</file>