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Lst>
  <p:notesMasterIdLst>
    <p:notesMasterId r:id="rId28"/>
  </p:notesMasterIdLst>
  <p:handoutMasterIdLst>
    <p:handoutMasterId r:id="rId29"/>
  </p:handoutMasterIdLst>
  <p:sldIdLst>
    <p:sldId id="301" r:id="rId5"/>
    <p:sldId id="256" r:id="rId6"/>
    <p:sldId id="282" r:id="rId7"/>
    <p:sldId id="260" r:id="rId8"/>
    <p:sldId id="259" r:id="rId9"/>
    <p:sldId id="277" r:id="rId10"/>
    <p:sldId id="288" r:id="rId11"/>
    <p:sldId id="290" r:id="rId12"/>
    <p:sldId id="295" r:id="rId13"/>
    <p:sldId id="278" r:id="rId14"/>
    <p:sldId id="257" r:id="rId15"/>
    <p:sldId id="291" r:id="rId16"/>
    <p:sldId id="281" r:id="rId17"/>
    <p:sldId id="296" r:id="rId18"/>
    <p:sldId id="297" r:id="rId19"/>
    <p:sldId id="265" r:id="rId20"/>
    <p:sldId id="298" r:id="rId21"/>
    <p:sldId id="299" r:id="rId22"/>
    <p:sldId id="292" r:id="rId23"/>
    <p:sldId id="286" r:id="rId24"/>
    <p:sldId id="300" r:id="rId25"/>
    <p:sldId id="273" r:id="rId26"/>
    <p:sldId id="287"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9900"/>
    <a:srgbClr val="FF99FF"/>
    <a:srgbClr val="FFFF66"/>
    <a:srgbClr val="CC00FF"/>
    <a:srgbClr val="080808"/>
    <a:srgbClr val="35249C"/>
    <a:srgbClr val="FFCC00"/>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B491B-40DC-4025-A9D8-8441AD89FF5D}" v="10" dt="2023-09-14T21:01:27.933"/>
    <p1510:client id="{AC8FFE3C-A2B3-4E53-BA65-2BB61FA45500}" v="1" dt="2023-09-17T19:14:14.377"/>
    <p1510:client id="{B9FEC901-2BAD-412A-97B1-AC7F512A8CA1}" v="16" dt="2023-09-14T20:02:45.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56" y="5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EC3CF4AF-8128-4CCB-B195-0FE7A3731DD8}" type="datetimeFigureOut">
              <a:rPr lang="en-US"/>
              <a:pPr>
                <a:defRPr/>
              </a:pPr>
              <a:t>9/17/2023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cs typeface="+mn-cs"/>
              </a:defRPr>
            </a:lvl1pPr>
          </a:lstStyle>
          <a:p>
            <a:pPr>
              <a:defRPr/>
            </a:pPr>
            <a:fld id="{A4A67664-A639-4296-9E45-286507088710}" type="slidenum">
              <a:rPr lang="en-US"/>
              <a:pPr>
                <a:defRPr/>
              </a:pPr>
              <a:t>‹#›</a:t>
            </a:fld>
            <a:endParaRPr lang="en-US"/>
          </a:p>
        </p:txBody>
      </p:sp>
    </p:spTree>
    <p:extLst>
      <p:ext uri="{BB962C8B-B14F-4D97-AF65-F5344CB8AC3E}">
        <p14:creationId xmlns:p14="http://schemas.microsoft.com/office/powerpoint/2010/main" val="2470622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335C2748-763B-468A-ABA5-CFFE912099DD}" type="datetimeFigureOut">
              <a:rPr lang="en-US"/>
              <a:pPr>
                <a:defRPr/>
              </a:pPr>
              <a:t>9/17/2023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cs typeface="+mn-cs"/>
              </a:defRPr>
            </a:lvl1pPr>
          </a:lstStyle>
          <a:p>
            <a:pPr>
              <a:defRPr/>
            </a:pPr>
            <a:fld id="{09A71AAF-27E1-4CCD-9E83-D3EDD5B2D4B4}" type="slidenum">
              <a:rPr lang="en-US"/>
              <a:pPr>
                <a:defRPr/>
              </a:pPr>
              <a:t>‹#›</a:t>
            </a:fld>
            <a:endParaRPr lang="en-US"/>
          </a:p>
        </p:txBody>
      </p:sp>
    </p:spTree>
    <p:extLst>
      <p:ext uri="{BB962C8B-B14F-4D97-AF65-F5344CB8AC3E}">
        <p14:creationId xmlns:p14="http://schemas.microsoft.com/office/powerpoint/2010/main" val="47974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6504F0F-9415-4C16-BF34-8F8181B5A9D9}" type="slidenum">
              <a:rPr lang="en-US" smtClean="0"/>
              <a:pPr>
                <a:defRPr/>
              </a:pPr>
              <a:t>2</a:t>
            </a:fld>
            <a:endParaRPr lang="en-US"/>
          </a:p>
        </p:txBody>
      </p:sp>
    </p:spTree>
    <p:extLst>
      <p:ext uri="{BB962C8B-B14F-4D97-AF65-F5344CB8AC3E}">
        <p14:creationId xmlns:p14="http://schemas.microsoft.com/office/powerpoint/2010/main" val="247720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E5A6975-7912-41D8-9ECE-4F85C6594D02}" type="slidenum">
              <a:rPr lang="en-US" smtClean="0"/>
              <a:pPr>
                <a:defRPr/>
              </a:pPr>
              <a:t>4</a:t>
            </a:fld>
            <a:endParaRPr lang="en-US"/>
          </a:p>
        </p:txBody>
      </p:sp>
    </p:spTree>
    <p:extLst>
      <p:ext uri="{BB962C8B-B14F-4D97-AF65-F5344CB8AC3E}">
        <p14:creationId xmlns:p14="http://schemas.microsoft.com/office/powerpoint/2010/main" val="2596808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64E95DA-5A37-4F76-95A1-77B151C866B7}" type="slidenum">
              <a:rPr lang="en-US" smtClean="0"/>
              <a:pPr>
                <a:defRPr/>
              </a:pPr>
              <a:t>5</a:t>
            </a:fld>
            <a:endParaRPr lang="en-US"/>
          </a:p>
        </p:txBody>
      </p:sp>
    </p:spTree>
    <p:extLst>
      <p:ext uri="{BB962C8B-B14F-4D97-AF65-F5344CB8AC3E}">
        <p14:creationId xmlns:p14="http://schemas.microsoft.com/office/powerpoint/2010/main" val="372123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ECB5103-8B51-4510-95AA-A4BE2E8379F0}" type="slidenum">
              <a:rPr lang="en-US" smtClean="0"/>
              <a:pPr>
                <a:defRPr/>
              </a:pPr>
              <a:t>11</a:t>
            </a:fld>
            <a:endParaRPr lang="en-US"/>
          </a:p>
        </p:txBody>
      </p:sp>
    </p:spTree>
    <p:extLst>
      <p:ext uri="{BB962C8B-B14F-4D97-AF65-F5344CB8AC3E}">
        <p14:creationId xmlns:p14="http://schemas.microsoft.com/office/powerpoint/2010/main" val="1285954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What should students learn in Reading/Writing this school year? What are the big focus areas?</a:t>
            </a:r>
          </a:p>
          <a:p>
            <a:endParaRPr lang="en-US"/>
          </a:p>
        </p:txBody>
      </p:sp>
      <p:sp>
        <p:nvSpPr>
          <p:cNvPr id="4" name="Slide Number Placeholder 3"/>
          <p:cNvSpPr>
            <a:spLocks noGrp="1"/>
          </p:cNvSpPr>
          <p:nvPr>
            <p:ph type="sldNum" sz="quarter" idx="5"/>
          </p:nvPr>
        </p:nvSpPr>
        <p:spPr/>
        <p:txBody>
          <a:bodyPr/>
          <a:lstStyle/>
          <a:p>
            <a:pPr>
              <a:defRPr/>
            </a:pPr>
            <a:fld id="{F041230E-7900-49CD-92C0-6B29BE0B7DBC}" type="slidenum">
              <a:rPr lang="en-US" altLang="en-US" smtClean="0"/>
              <a:pPr>
                <a:defRPr/>
              </a:pPr>
              <a:t>15</a:t>
            </a:fld>
            <a:endParaRPr lang="en-US" altLang="en-US"/>
          </a:p>
        </p:txBody>
      </p:sp>
    </p:spTree>
    <p:extLst>
      <p:ext uri="{BB962C8B-B14F-4D97-AF65-F5344CB8AC3E}">
        <p14:creationId xmlns:p14="http://schemas.microsoft.com/office/powerpoint/2010/main" val="3799326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B29F766-C598-4596-ADA2-1EB4A4B382F2}" type="slidenum">
              <a:rPr lang="en-US" smtClean="0"/>
              <a:pPr>
                <a:defRPr/>
              </a:pPr>
              <a:t>16</a:t>
            </a:fld>
            <a:endParaRPr lang="en-US"/>
          </a:p>
        </p:txBody>
      </p:sp>
    </p:spTree>
    <p:extLst>
      <p:ext uri="{BB962C8B-B14F-4D97-AF65-F5344CB8AC3E}">
        <p14:creationId xmlns:p14="http://schemas.microsoft.com/office/powerpoint/2010/main" val="2048028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1"/>
          <p:cNvGrpSpPr>
            <a:grpSpLocks/>
          </p:cNvGrpSpPr>
          <p:nvPr/>
        </p:nvGrpSpPr>
        <p:grpSpPr bwMode="auto">
          <a:xfrm>
            <a:off x="0" y="0"/>
            <a:ext cx="5867400" cy="6858000"/>
            <a:chOff x="0" y="0"/>
            <a:chExt cx="3696" cy="4320"/>
          </a:xfrm>
        </p:grpSpPr>
        <p:sp>
          <p:nvSpPr>
            <p:cNvPr id="5" name="Rectangle 2"/>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kumimoji="1" lang="en-US" sz="2400">
                <a:latin typeface="Times New Roman" pitchFamily="18" charset="0"/>
                <a:cs typeface="+mn-cs"/>
              </a:endParaRPr>
            </a:p>
          </p:txBody>
        </p:sp>
        <p:sp>
          <p:nvSpPr>
            <p:cNvPr id="6" name="AutoShape 3"/>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2400">
                <a:latin typeface="Times New Roman" pitchFamily="18" charset="0"/>
                <a:cs typeface="+mn-cs"/>
              </a:endParaRPr>
            </a:p>
          </p:txBody>
        </p:sp>
      </p:grpSp>
      <p:grpSp>
        <p:nvGrpSpPr>
          <p:cNvPr id="7" name="Group 18"/>
          <p:cNvGrpSpPr>
            <a:grpSpLocks/>
          </p:cNvGrpSpPr>
          <p:nvPr/>
        </p:nvGrpSpPr>
        <p:grpSpPr bwMode="auto">
          <a:xfrm>
            <a:off x="3632200" y="4889500"/>
            <a:ext cx="4876800" cy="319088"/>
            <a:chOff x="2288" y="3080"/>
            <a:chExt cx="3072" cy="201"/>
          </a:xfrm>
        </p:grpSpPr>
        <p:sp>
          <p:nvSpPr>
            <p:cNvPr id="8" name="AutoShape 12"/>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a:cs typeface="+mn-cs"/>
              </a:endParaRPr>
            </a:p>
          </p:txBody>
        </p:sp>
        <p:sp>
          <p:nvSpPr>
            <p:cNvPr id="9" name="AutoShape 13"/>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a:cs typeface="+mn-cs"/>
              </a:endParaRPr>
            </a:p>
          </p:txBody>
        </p:sp>
      </p:grpSp>
      <p:sp>
        <p:nvSpPr>
          <p:cNvPr id="8197" name="Rectangle 5"/>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8211" name="AutoShape 19"/>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14"/>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5"/>
          <p:cNvSpPr>
            <a:spLocks noGrp="1" noChangeArrowheads="1"/>
          </p:cNvSpPr>
          <p:nvPr>
            <p:ph type="ftr" sz="quarter" idx="11"/>
          </p:nvPr>
        </p:nvSpPr>
        <p:spPr/>
        <p:txBody>
          <a:bodyPr/>
          <a:lstStyle>
            <a:lvl1pPr algn="r">
              <a:defRPr/>
            </a:lvl1pPr>
          </a:lstStyle>
          <a:p>
            <a:pPr>
              <a:defRPr/>
            </a:pPr>
            <a:endParaRPr lang="en-US"/>
          </a:p>
        </p:txBody>
      </p:sp>
      <p:sp>
        <p:nvSpPr>
          <p:cNvPr id="12" name="Rectangle 17"/>
          <p:cNvSpPr>
            <a:spLocks noGrp="1" noChangeArrowheads="1"/>
          </p:cNvSpPr>
          <p:nvPr>
            <p:ph type="sldNum" sz="quarter" idx="12"/>
          </p:nvPr>
        </p:nvSpPr>
        <p:spPr>
          <a:xfrm>
            <a:off x="76200" y="6248400"/>
            <a:ext cx="587375" cy="488950"/>
          </a:xfrm>
        </p:spPr>
        <p:txBody>
          <a:bodyPr anchorCtr="0"/>
          <a:lstStyle>
            <a:lvl1pPr>
              <a:defRPr/>
            </a:lvl1pPr>
          </a:lstStyle>
          <a:p>
            <a:pPr>
              <a:defRPr/>
            </a:pPr>
            <a:fld id="{61188953-C284-42B2-A054-CFC4FB831D7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E37A8E3-050D-468F-B3DC-2C4610828DE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54185D9-237B-4253-8EDC-DB147356F8D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8221934" y="5678327"/>
            <a:ext cx="9261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18388" y="519002"/>
            <a:ext cx="34452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19594" y="135253"/>
            <a:ext cx="3663985"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9536" y="-12715"/>
            <a:ext cx="5576226"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16348" y="354492"/>
            <a:ext cx="3293393"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083331" y="2373246"/>
            <a:ext cx="6977339" cy="2111508"/>
          </a:xfrm>
        </p:spPr>
        <p:txBody>
          <a:bodyPr anchor="ctr">
            <a:normAutofit/>
          </a:bodyPr>
          <a:lstStyle>
            <a:lvl1pPr marL="0" indent="0" algn="ctr">
              <a:buNone/>
              <a:defRPr sz="4500"/>
            </a:lvl1pPr>
            <a:lvl2pPr marL="342900" indent="0">
              <a:buNone/>
              <a:defRPr/>
            </a:lvl2pPr>
          </a:lstStyle>
          <a:p>
            <a:pPr lvl="0"/>
            <a:r>
              <a:rPr lang="en-US" noProof="0"/>
              <a:t>Click to edit Master text styles</a:t>
            </a:r>
          </a:p>
        </p:txBody>
      </p:sp>
    </p:spTree>
    <p:extLst>
      <p:ext uri="{BB962C8B-B14F-4D97-AF65-F5344CB8AC3E}">
        <p14:creationId xmlns:p14="http://schemas.microsoft.com/office/powerpoint/2010/main" val="255403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875D1BE4-B602-48F8-8321-B9CF0CF4F68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C27F8AB-CCC0-4B45-9302-3C5A9C6414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74F35AFD-24BB-41BB-9F9F-A20A5D2CFC8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9C0F6286-20C4-40B4-92AB-CF40DE566F1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689B9024-825E-4A0F-B531-49D459CB0BC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8D40AD3C-61F2-47EF-9337-6F635BCD5E5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33A98EA5-BCC3-447E-8901-615EED4968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94B2F3F3-4D48-47B4-85F2-F96677D049A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28"/>
          <p:cNvGrpSpPr>
            <a:grpSpLocks/>
          </p:cNvGrpSpPr>
          <p:nvPr/>
        </p:nvGrpSpPr>
        <p:grpSpPr bwMode="auto">
          <a:xfrm>
            <a:off x="0" y="0"/>
            <a:ext cx="7620000" cy="6858000"/>
            <a:chOff x="0" y="0"/>
            <a:chExt cx="4800" cy="4320"/>
          </a:xfrm>
        </p:grpSpPr>
        <p:grpSp>
          <p:nvGrpSpPr>
            <p:cNvPr id="1032" name="Group 26"/>
            <p:cNvGrpSpPr>
              <a:grpSpLocks/>
            </p:cNvGrpSpPr>
            <p:nvPr userDrawn="1"/>
          </p:nvGrpSpPr>
          <p:grpSpPr bwMode="auto">
            <a:xfrm>
              <a:off x="0" y="0"/>
              <a:ext cx="2016" cy="4320"/>
              <a:chOff x="0" y="0"/>
              <a:chExt cx="2016" cy="4320"/>
            </a:xfrm>
          </p:grpSpPr>
          <p:sp>
            <p:nvSpPr>
              <p:cNvPr id="2" name="Rectangle 3"/>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a:cs typeface="+mn-cs"/>
                </a:endParaRPr>
              </a:p>
            </p:txBody>
          </p:sp>
          <p:sp>
            <p:nvSpPr>
              <p:cNvPr id="1048" name="Freeform 24"/>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a:cs typeface="+mn-cs"/>
                </a:endParaRPr>
              </a:p>
            </p:txBody>
          </p:sp>
        </p:grpSp>
        <p:grpSp>
          <p:nvGrpSpPr>
            <p:cNvPr id="1033" name="Group 21"/>
            <p:cNvGrpSpPr>
              <a:grpSpLocks/>
            </p:cNvGrpSpPr>
            <p:nvPr/>
          </p:nvGrpSpPr>
          <p:grpSpPr bwMode="auto">
            <a:xfrm>
              <a:off x="144" y="1248"/>
              <a:ext cx="4656" cy="201"/>
              <a:chOff x="144" y="1248"/>
              <a:chExt cx="4656" cy="201"/>
            </a:xfrm>
          </p:grpSpPr>
          <p:sp>
            <p:nvSpPr>
              <p:cNvPr id="1036" name="AutoShape 12"/>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a:cs typeface="+mn-cs"/>
                </a:endParaRPr>
              </a:p>
            </p:txBody>
          </p:sp>
          <p:sp>
            <p:nvSpPr>
              <p:cNvPr id="1044" name="AutoShape 20"/>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a:cs typeface="+mn-cs"/>
                </a:endParaRPr>
              </a:p>
            </p:txBody>
          </p:sp>
        </p:grpSp>
      </p:grpSp>
      <p:sp>
        <p:nvSpPr>
          <p:cNvPr id="1027" name="AutoShape 7"/>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Rectangle 13"/>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cs typeface="+mn-cs"/>
              </a:defRPr>
            </a:lvl1pPr>
          </a:lstStyle>
          <a:p>
            <a:pPr>
              <a:defRPr/>
            </a:pPr>
            <a:endParaRPr lang="en-US"/>
          </a:p>
        </p:txBody>
      </p:sp>
      <p:sp>
        <p:nvSpPr>
          <p:cNvPr id="1038" name="Rectangle 14"/>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cs typeface="+mn-cs"/>
              </a:defRPr>
            </a:lvl1pPr>
          </a:lstStyle>
          <a:p>
            <a:pPr>
              <a:defRPr/>
            </a:pPr>
            <a:endParaRPr lang="en-US"/>
          </a:p>
        </p:txBody>
      </p:sp>
      <p:sp>
        <p:nvSpPr>
          <p:cNvPr id="1039" name="Rectangle 15"/>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cs typeface="+mn-cs"/>
              </a:defRPr>
            </a:lvl1pPr>
          </a:lstStyle>
          <a:p>
            <a:pPr>
              <a:defRPr/>
            </a:pPr>
            <a:fld id="{F604A7C5-9299-4D4D-9665-674386DEDE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 id="2147483689" r:id="rId12"/>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svO2nvoLPAhUDbz4KHWU6DwQQjRwIBw&amp;url=http://www.barnstable.k12.ma.us/domain/210&amp;bvm=bv.131783435,d.cWw&amp;psig=AFQjCNGjZouUN2YuQkMdcdQai5aFzN7nkQ&amp;ust=147351729355607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bit.ly/FCSEvaluation_Survey"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maddoxm@fultonschools.org" TargetMode="External"/><Relationship Id="rId2" Type="http://schemas.openxmlformats.org/officeDocument/2006/relationships/hyperlink" Target="mailto:brucespenceg@fultonschool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23C6D-27C7-628D-0851-B1212B64B236}"/>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    WELCOME!</a:t>
            </a:r>
          </a:p>
        </p:txBody>
      </p:sp>
      <p:sp>
        <p:nvSpPr>
          <p:cNvPr id="3" name="TextBox 2">
            <a:extLst>
              <a:ext uri="{FF2B5EF4-FFF2-40B4-BE49-F238E27FC236}">
                <a16:creationId xmlns:a16="http://schemas.microsoft.com/office/drawing/2014/main" id="{C31949E3-EC54-1F75-BB6D-2FF896EE3223}"/>
              </a:ext>
            </a:extLst>
          </p:cNvPr>
          <p:cNvSpPr txBox="1"/>
          <p:nvPr/>
        </p:nvSpPr>
        <p:spPr>
          <a:xfrm>
            <a:off x="2046514" y="2865120"/>
            <a:ext cx="6000205" cy="1015663"/>
          </a:xfrm>
          <a:prstGeom prst="rect">
            <a:avLst/>
          </a:prstGeom>
          <a:noFill/>
        </p:spPr>
        <p:txBody>
          <a:bodyPr wrap="square" rtlCol="0">
            <a:spAutoFit/>
          </a:bodyPr>
          <a:lstStyle/>
          <a:p>
            <a:pPr algn="ctr"/>
            <a:r>
              <a:rPr lang="en-US" sz="6000" dirty="0">
                <a:latin typeface="Times New Roman" panose="02020603050405020304" pitchFamily="18" charset="0"/>
                <a:cs typeface="Times New Roman" panose="02020603050405020304" pitchFamily="18" charset="0"/>
              </a:rPr>
              <a:t>PLEASE SIGN IN</a:t>
            </a:r>
          </a:p>
        </p:txBody>
      </p:sp>
    </p:spTree>
    <p:extLst>
      <p:ext uri="{BB962C8B-B14F-4D97-AF65-F5344CB8AC3E}">
        <p14:creationId xmlns:p14="http://schemas.microsoft.com/office/powerpoint/2010/main" val="2518686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en-US">
                <a:solidFill>
                  <a:srgbClr val="FF0000"/>
                </a:solidFill>
              </a:rPr>
              <a:t> PBIS &gt;Positive Behavior Intervention System</a:t>
            </a:r>
          </a:p>
        </p:txBody>
      </p:sp>
      <p:pic>
        <p:nvPicPr>
          <p:cNvPr id="4" name="Content Placeholder 3"/>
          <p:cNvPicPr>
            <a:picLocks noGrp="1" noChangeAspect="1"/>
          </p:cNvPicPr>
          <p:nvPr>
            <p:ph idx="1"/>
          </p:nvPr>
        </p:nvPicPr>
        <p:blipFill>
          <a:blip r:embed="rId2"/>
          <a:stretch>
            <a:fillRect/>
          </a:stretch>
        </p:blipFill>
        <p:spPr>
          <a:xfrm>
            <a:off x="1828800" y="2362199"/>
            <a:ext cx="6019800" cy="4645841"/>
          </a:xfrm>
          <a:prstGeom prst="rect">
            <a:avLst/>
          </a:prstGeom>
        </p:spPr>
      </p:pic>
    </p:spTree>
    <p:extLst>
      <p:ext uri="{BB962C8B-B14F-4D97-AF65-F5344CB8AC3E}">
        <p14:creationId xmlns:p14="http://schemas.microsoft.com/office/powerpoint/2010/main" val="1210337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atin typeface="David" pitchFamily="34" charset="-79"/>
                <a:cs typeface="David" pitchFamily="34" charset="-79"/>
              </a:rPr>
              <a:t>Communication</a:t>
            </a:r>
          </a:p>
        </p:txBody>
      </p:sp>
      <p:sp>
        <p:nvSpPr>
          <p:cNvPr id="4099" name="Content Placeholder 2"/>
          <p:cNvSpPr>
            <a:spLocks noGrp="1"/>
          </p:cNvSpPr>
          <p:nvPr>
            <p:ph idx="1"/>
          </p:nvPr>
        </p:nvSpPr>
        <p:spPr/>
        <p:txBody>
          <a:bodyPr/>
          <a:lstStyle/>
          <a:p>
            <a:pPr eaLnBrk="1" hangingPunct="1"/>
            <a:r>
              <a:rPr lang="en-US"/>
              <a:t>Sign-up for Class Dojo</a:t>
            </a:r>
          </a:p>
          <a:p>
            <a:pPr eaLnBrk="1" hangingPunct="1"/>
            <a:r>
              <a:rPr lang="en-US">
                <a:solidFill>
                  <a:srgbClr val="FF0000"/>
                </a:solidFill>
              </a:rPr>
              <a:t>Confirm contact information- email and phone number.</a:t>
            </a:r>
          </a:p>
        </p:txBody>
      </p:sp>
      <p:sp>
        <p:nvSpPr>
          <p:cNvPr id="2" name="TextBox 1"/>
          <p:cNvSpPr txBox="1"/>
          <p:nvPr/>
        </p:nvSpPr>
        <p:spPr>
          <a:xfrm>
            <a:off x="2057400" y="3581400"/>
            <a:ext cx="4800600" cy="2057400"/>
          </a:xfrm>
          <a:prstGeom prst="rect">
            <a:avLst/>
          </a:prstGeom>
          <a:noFill/>
        </p:spPr>
        <p:txBody>
          <a:bodyPr wrap="square" rtlCol="0">
            <a:spAutoFit/>
          </a:bodyPr>
          <a:lstStyle/>
          <a:p>
            <a:endParaRPr lang="en-US"/>
          </a:p>
        </p:txBody>
      </p:sp>
      <p:pic>
        <p:nvPicPr>
          <p:cNvPr id="1026" name="Picture 2" descr="ClassDojo | Product Reviews | EdSurge">
            <a:extLst>
              <a:ext uri="{FF2B5EF4-FFF2-40B4-BE49-F238E27FC236}">
                <a16:creationId xmlns:a16="http://schemas.microsoft.com/office/drawing/2014/main" id="{A291BA0C-A621-4E99-BE37-732563125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438526"/>
            <a:ext cx="3429000" cy="3105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E4E6-8A9B-43D5-8CDA-DE99664AF31E}"/>
              </a:ext>
            </a:extLst>
          </p:cNvPr>
          <p:cNvSpPr>
            <a:spLocks noGrp="1"/>
          </p:cNvSpPr>
          <p:nvPr>
            <p:ph type="title"/>
          </p:nvPr>
        </p:nvSpPr>
        <p:spPr/>
        <p:txBody>
          <a:bodyPr/>
          <a:lstStyle/>
          <a:p>
            <a:r>
              <a:rPr lang="en-US"/>
              <a:t>Transportation Changes</a:t>
            </a:r>
          </a:p>
        </p:txBody>
      </p:sp>
      <p:sp>
        <p:nvSpPr>
          <p:cNvPr id="3" name="TextBox 2">
            <a:extLst>
              <a:ext uri="{FF2B5EF4-FFF2-40B4-BE49-F238E27FC236}">
                <a16:creationId xmlns:a16="http://schemas.microsoft.com/office/drawing/2014/main" id="{7AD29FDB-FA9E-466C-A40F-47FDD33F91F1}"/>
              </a:ext>
            </a:extLst>
          </p:cNvPr>
          <p:cNvSpPr txBox="1"/>
          <p:nvPr/>
        </p:nvSpPr>
        <p:spPr>
          <a:xfrm>
            <a:off x="990600" y="2743200"/>
            <a:ext cx="7315200" cy="3539430"/>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sz="3200"/>
              <a:t>All transportation changes must be submitted to the front office in writing.</a:t>
            </a:r>
          </a:p>
          <a:p>
            <a:pPr marL="285750" indent="-285750">
              <a:buFont typeface="Arial" panose="020B0604020202020204" pitchFamily="34" charset="0"/>
              <a:buChar char="•"/>
            </a:pPr>
            <a:r>
              <a:rPr lang="en-US" sz="3200"/>
              <a:t>Teachers cannot approve a transportation change.</a:t>
            </a:r>
          </a:p>
          <a:p>
            <a:pPr marL="285750" indent="-285750">
              <a:buFont typeface="Arial" panose="020B0604020202020204" pitchFamily="34" charset="0"/>
              <a:buChar char="•"/>
            </a:pPr>
            <a:r>
              <a:rPr lang="en-US" sz="3200"/>
              <a:t>Teachers cannot accept transportation changes via phone call, email, or Dojo.</a:t>
            </a:r>
          </a:p>
        </p:txBody>
      </p:sp>
    </p:spTree>
    <p:extLst>
      <p:ext uri="{BB962C8B-B14F-4D97-AF65-F5344CB8AC3E}">
        <p14:creationId xmlns:p14="http://schemas.microsoft.com/office/powerpoint/2010/main" val="2714584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6800"/>
            <a:ext cx="7335818" cy="457200"/>
          </a:xfrm>
          <a:prstGeom prst="roundRect">
            <a:avLst>
              <a:gd name="adj" fmla="val 16961"/>
            </a:avLst>
          </a:prstGeom>
        </p:spPr>
        <p:txBody>
          <a:bodyPr/>
          <a:lstStyle/>
          <a:p>
            <a:pPr algn="ctr"/>
            <a:br>
              <a:rPr lang="en-US" u="sng"/>
            </a:br>
            <a:br>
              <a:rPr lang="en-US" u="sng"/>
            </a:br>
            <a:r>
              <a:rPr lang="en-US" u="sng"/>
              <a:t>Assessments</a:t>
            </a:r>
            <a:br>
              <a:rPr lang="en-US" u="sng"/>
            </a:br>
            <a:endParaRPr lang="en-US"/>
          </a:p>
        </p:txBody>
      </p:sp>
      <p:sp>
        <p:nvSpPr>
          <p:cNvPr id="3" name="Content Placeholder 2"/>
          <p:cNvSpPr>
            <a:spLocks noGrp="1"/>
          </p:cNvSpPr>
          <p:nvPr>
            <p:ph idx="1"/>
          </p:nvPr>
        </p:nvSpPr>
        <p:spPr>
          <a:xfrm>
            <a:off x="762000" y="2209800"/>
            <a:ext cx="7769225" cy="4191000"/>
          </a:xfrm>
        </p:spPr>
        <p:txBody>
          <a:bodyPr/>
          <a:lstStyle/>
          <a:p>
            <a:pPr>
              <a:lnSpc>
                <a:spcPct val="150000"/>
              </a:lnSpc>
            </a:pPr>
            <a:r>
              <a:rPr lang="en-US" sz="1800" b="1"/>
              <a:t>iReady Diagnostics</a:t>
            </a:r>
          </a:p>
          <a:p>
            <a:pPr>
              <a:lnSpc>
                <a:spcPct val="150000"/>
              </a:lnSpc>
            </a:pPr>
            <a:r>
              <a:rPr lang="en-US" sz="1800" b="1"/>
              <a:t>Unit Tests</a:t>
            </a:r>
          </a:p>
          <a:p>
            <a:pPr>
              <a:lnSpc>
                <a:spcPct val="150000"/>
              </a:lnSpc>
            </a:pPr>
            <a:r>
              <a:rPr lang="en-US" sz="1800" b="1"/>
              <a:t>Performance Tasks/Projects</a:t>
            </a:r>
          </a:p>
          <a:p>
            <a:pPr>
              <a:lnSpc>
                <a:spcPct val="150000"/>
              </a:lnSpc>
            </a:pPr>
            <a:r>
              <a:rPr lang="en-US" sz="1800" b="1"/>
              <a:t>Exit Tickets </a:t>
            </a:r>
          </a:p>
          <a:p>
            <a:pPr>
              <a:lnSpc>
                <a:spcPct val="150000"/>
              </a:lnSpc>
            </a:pPr>
            <a:r>
              <a:rPr lang="en-US" sz="1800" b="1"/>
              <a:t>Georgia Milestones</a:t>
            </a:r>
          </a:p>
          <a:p>
            <a:pPr>
              <a:lnSpc>
                <a:spcPct val="150000"/>
              </a:lnSpc>
            </a:pPr>
            <a:endParaRPr lang="en-US" sz="1800" b="1"/>
          </a:p>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599" y="3124200"/>
            <a:ext cx="3678219" cy="2452146"/>
          </a:xfrm>
          <a:prstGeom prst="rect">
            <a:avLst/>
          </a:prstGeom>
        </p:spPr>
      </p:pic>
    </p:spTree>
    <p:extLst>
      <p:ext uri="{BB962C8B-B14F-4D97-AF65-F5344CB8AC3E}">
        <p14:creationId xmlns:p14="http://schemas.microsoft.com/office/powerpoint/2010/main" val="2895480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0FB4126-C3BE-4D1B-8A3A-B8EC88B0EE0F}"/>
              </a:ext>
            </a:extLst>
          </p:cNvPr>
          <p:cNvSpPr>
            <a:spLocks noGrp="1"/>
          </p:cNvSpPr>
          <p:nvPr>
            <p:ph type="title"/>
          </p:nvPr>
        </p:nvSpPr>
        <p:spPr>
          <a:xfrm>
            <a:off x="1827213" y="152400"/>
            <a:ext cx="6629400" cy="1143000"/>
          </a:xfrm>
        </p:spPr>
        <p:txBody>
          <a:bodyPr/>
          <a:lstStyle/>
          <a:p>
            <a:pPr eaLnBrk="1" hangingPunct="1"/>
            <a:r>
              <a:rPr lang="en-US" altLang="en-US" dirty="0">
                <a:solidFill>
                  <a:schemeClr val="tx1">
                    <a:lumMod val="75000"/>
                  </a:schemeClr>
                </a:solidFill>
                <a:latin typeface="Garamond" panose="02020404030301010803" pitchFamily="18" charset="0"/>
              </a:rPr>
              <a:t>Curriculum at Glance </a:t>
            </a:r>
            <a:r>
              <a:rPr lang="en-US" altLang="en-US" dirty="0">
                <a:solidFill>
                  <a:schemeClr val="tx1">
                    <a:lumMod val="75000"/>
                  </a:schemeClr>
                </a:solidFill>
                <a:latin typeface="Times New Roman" panose="02020603050405020304" pitchFamily="18" charset="0"/>
                <a:cs typeface="Times New Roman" panose="02020603050405020304" pitchFamily="18" charset="0"/>
              </a:rPr>
              <a:t>Resources</a:t>
            </a:r>
            <a:r>
              <a:rPr lang="en-US" altLang="en-US" dirty="0">
                <a:solidFill>
                  <a:schemeClr val="tx1">
                    <a:lumMod val="75000"/>
                  </a:schemeClr>
                </a:solidFill>
                <a:latin typeface="Garamond" panose="02020404030301010803" pitchFamily="18" charset="0"/>
              </a:rPr>
              <a:t> </a:t>
            </a:r>
          </a:p>
        </p:txBody>
      </p:sp>
      <p:sp>
        <p:nvSpPr>
          <p:cNvPr id="9219" name="Rectangle 4">
            <a:extLst>
              <a:ext uri="{FF2B5EF4-FFF2-40B4-BE49-F238E27FC236}">
                <a16:creationId xmlns:a16="http://schemas.microsoft.com/office/drawing/2014/main" id="{5E0071E6-A905-4893-9A97-2C3FCBB2A616}"/>
              </a:ext>
            </a:extLst>
          </p:cNvPr>
          <p:cNvSpPr>
            <a:spLocks noGrp="1" noChangeArrowheads="1"/>
          </p:cNvSpPr>
          <p:nvPr>
            <p:ph type="body" sz="half" idx="1"/>
          </p:nvPr>
        </p:nvSpPr>
        <p:spPr>
          <a:xfrm>
            <a:off x="1683749" y="1176265"/>
            <a:ext cx="6629400" cy="5084763"/>
          </a:xfrm>
        </p:spPr>
        <p:txBody>
          <a:bodyPr/>
          <a:lstStyle/>
          <a:p>
            <a:pPr marL="457200" lvl="1" indent="0" eaLnBrk="1" hangingPunct="1">
              <a:lnSpc>
                <a:spcPct val="90000"/>
              </a:lnSpc>
              <a:spcBef>
                <a:spcPts val="600"/>
              </a:spcBef>
              <a:buFont typeface="Arial" panose="020B0604020202020204" pitchFamily="34" charset="0"/>
              <a:buNone/>
              <a:defRPr/>
            </a:pPr>
            <a:endParaRPr lang="en-US" altLang="en-US" sz="2400">
              <a:solidFill>
                <a:srgbClr val="514843"/>
              </a:solidFill>
              <a:latin typeface="Euphemia" panose="020B0503040102020104" pitchFamily="34" charset="0"/>
              <a:cs typeface="Arial" panose="020B0604020202020204" pitchFamily="34" charset="0"/>
            </a:endParaRPr>
          </a:p>
          <a:p>
            <a:pPr marL="685800" lvl="1" indent="-228600" eaLnBrk="1" hangingPunct="1">
              <a:lnSpc>
                <a:spcPct val="90000"/>
              </a:lnSpc>
              <a:spcBef>
                <a:spcPts val="600"/>
              </a:spcBef>
              <a:buFont typeface="Wingdings" panose="05000000000000000000" pitchFamily="2" charset="2"/>
              <a:buChar char="§"/>
              <a:defRPr/>
            </a:pPr>
            <a:endParaRPr lang="en-US" altLang="en-US" sz="2400">
              <a:solidFill>
                <a:srgbClr val="514843"/>
              </a:solidFill>
              <a:latin typeface="Euphemia"/>
              <a:cs typeface="Arial"/>
            </a:endParaRPr>
          </a:p>
          <a:p>
            <a:pPr marL="685800" lvl="1" indent="-228600" eaLnBrk="1" hangingPunct="1">
              <a:lnSpc>
                <a:spcPct val="90000"/>
              </a:lnSpc>
              <a:spcBef>
                <a:spcPts val="600"/>
              </a:spcBef>
              <a:buFont typeface="Wingdings" panose="05000000000000000000" pitchFamily="2" charset="2"/>
              <a:buChar char="§"/>
              <a:defRPr/>
            </a:pPr>
            <a:endParaRPr lang="en-US" altLang="en-US">
              <a:solidFill>
                <a:srgbClr val="514843"/>
              </a:solidFill>
              <a:latin typeface="Euphemia"/>
              <a:cs typeface="Arial"/>
            </a:endParaRPr>
          </a:p>
          <a:p>
            <a:pPr marL="685800" lvl="1" indent="-228600" eaLnBrk="1" hangingPunct="1">
              <a:lnSpc>
                <a:spcPct val="90000"/>
              </a:lnSpc>
              <a:spcBef>
                <a:spcPts val="600"/>
              </a:spcBef>
              <a:buFont typeface="Wingdings" panose="05000000000000000000" pitchFamily="2" charset="2"/>
              <a:buChar char="§"/>
              <a:defRPr/>
            </a:pPr>
            <a:r>
              <a:rPr lang="en-US" altLang="en-US" sz="3600">
                <a:solidFill>
                  <a:schemeClr val="tx1">
                    <a:lumMod val="75000"/>
                  </a:schemeClr>
                </a:solidFill>
                <a:latin typeface="Times New Roman" panose="02020603050405020304" pitchFamily="18" charset="0"/>
                <a:cs typeface="Times New Roman" panose="02020603050405020304" pitchFamily="18" charset="0"/>
              </a:rPr>
              <a:t>Wonders</a:t>
            </a:r>
          </a:p>
          <a:p>
            <a:pPr marL="685800" lvl="1" indent="-228600" eaLnBrk="1" hangingPunct="1">
              <a:lnSpc>
                <a:spcPct val="90000"/>
              </a:lnSpc>
              <a:spcBef>
                <a:spcPts val="600"/>
              </a:spcBef>
              <a:buFont typeface="Wingdings" panose="05000000000000000000" pitchFamily="2" charset="2"/>
              <a:buChar char="§"/>
              <a:defRPr/>
            </a:pPr>
            <a:r>
              <a:rPr lang="en-US" altLang="en-US" sz="3600">
                <a:solidFill>
                  <a:schemeClr val="tx1">
                    <a:lumMod val="75000"/>
                  </a:schemeClr>
                </a:solidFill>
                <a:latin typeface="Times New Roman" panose="02020603050405020304" pitchFamily="18" charset="0"/>
                <a:cs typeface="Times New Roman" panose="02020603050405020304" pitchFamily="18" charset="0"/>
              </a:rPr>
              <a:t>95 Phonics</a:t>
            </a:r>
          </a:p>
          <a:p>
            <a:pPr marL="685800" lvl="1" indent="-228600">
              <a:lnSpc>
                <a:spcPct val="90000"/>
              </a:lnSpc>
              <a:spcBef>
                <a:spcPts val="600"/>
              </a:spcBef>
              <a:buFont typeface="Wingdings" panose="05000000000000000000" pitchFamily="2" charset="2"/>
              <a:buChar char="§"/>
              <a:defRPr/>
            </a:pPr>
            <a:r>
              <a:rPr lang="en-US" altLang="en-US" sz="3600">
                <a:solidFill>
                  <a:schemeClr val="tx1">
                    <a:lumMod val="75000"/>
                  </a:schemeClr>
                </a:solidFill>
                <a:latin typeface="Times New Roman" panose="02020603050405020304" pitchFamily="18" charset="0"/>
                <a:cs typeface="Times New Roman" panose="02020603050405020304" pitchFamily="18" charset="0"/>
              </a:rPr>
              <a:t>My Math</a:t>
            </a:r>
          </a:p>
          <a:p>
            <a:pPr marL="685800" lvl="1" indent="-228600" eaLnBrk="1" hangingPunct="1">
              <a:lnSpc>
                <a:spcPct val="90000"/>
              </a:lnSpc>
              <a:spcBef>
                <a:spcPts val="600"/>
              </a:spcBef>
              <a:buFont typeface="Wingdings" panose="05000000000000000000" pitchFamily="2" charset="2"/>
              <a:buChar char="§"/>
              <a:defRPr/>
            </a:pPr>
            <a:r>
              <a:rPr lang="en-US" altLang="en-US" sz="3600">
                <a:solidFill>
                  <a:schemeClr val="tx1">
                    <a:lumMod val="75000"/>
                  </a:schemeClr>
                </a:solidFill>
                <a:latin typeface="Times New Roman" panose="02020603050405020304" pitchFamily="18" charset="0"/>
                <a:cs typeface="Times New Roman" panose="02020603050405020304" pitchFamily="18" charset="0"/>
              </a:rPr>
              <a:t>Inspire Science</a:t>
            </a:r>
          </a:p>
          <a:p>
            <a:pPr marL="685800" lvl="1" indent="-228600" eaLnBrk="1" hangingPunct="1">
              <a:lnSpc>
                <a:spcPct val="90000"/>
              </a:lnSpc>
              <a:spcBef>
                <a:spcPts val="600"/>
              </a:spcBef>
              <a:buFont typeface="Wingdings" panose="05000000000000000000" pitchFamily="2" charset="2"/>
              <a:buChar char="§"/>
              <a:defRPr/>
            </a:pPr>
            <a:r>
              <a:rPr lang="en-US" altLang="en-US" sz="3600">
                <a:solidFill>
                  <a:schemeClr val="tx1">
                    <a:lumMod val="75000"/>
                  </a:schemeClr>
                </a:solidFill>
                <a:latin typeface="Times New Roman" panose="02020603050405020304" pitchFamily="18" charset="0"/>
                <a:cs typeface="Times New Roman" panose="02020603050405020304" pitchFamily="18" charset="0"/>
              </a:rPr>
              <a:t>Gallopade Social Studies</a:t>
            </a:r>
          </a:p>
          <a:p>
            <a:pPr eaLnBrk="1" hangingPunct="1">
              <a:lnSpc>
                <a:spcPct val="90000"/>
              </a:lnSpc>
              <a:defRPr/>
            </a:pPr>
            <a:endParaRPr lang="en-US" altLang="en-US" sz="2000" b="1">
              <a:solidFill>
                <a:srgbClr val="7F2F2D"/>
              </a:solidFill>
              <a:latin typeface="Garamond" panose="020204040303010108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BE0AA-5EF7-4AED-B9F6-7481197B5EE8}"/>
              </a:ext>
            </a:extLst>
          </p:cNvPr>
          <p:cNvSpPr>
            <a:spLocks noGrp="1"/>
          </p:cNvSpPr>
          <p:nvPr>
            <p:ph type="title"/>
          </p:nvPr>
        </p:nvSpPr>
        <p:spPr>
          <a:xfrm>
            <a:off x="387597" y="810840"/>
            <a:ext cx="8408663" cy="905345"/>
          </a:xfrm>
          <a:prstGeom prst="roundRect">
            <a:avLst>
              <a:gd name="adj" fmla="val 50000"/>
            </a:avLst>
          </a:prstGeom>
        </p:spPr>
        <p:txBody>
          <a:bodyPr>
            <a:normAutofit/>
          </a:bodyPr>
          <a:lstStyle/>
          <a:p>
            <a:pPr algn="ctr"/>
            <a:r>
              <a:rPr lang="en-US" sz="4000" b="0">
                <a:solidFill>
                  <a:schemeClr val="tx1"/>
                </a:solidFill>
                <a:latin typeface="Times New Roman" panose="02020603050405020304" pitchFamily="18" charset="0"/>
                <a:cs typeface="Times New Roman" panose="02020603050405020304" pitchFamily="18" charset="0"/>
              </a:rPr>
              <a:t>ELA  Curriculum</a:t>
            </a:r>
          </a:p>
        </p:txBody>
      </p:sp>
      <p:sp>
        <p:nvSpPr>
          <p:cNvPr id="7" name="Text Placeholder 6">
            <a:extLst>
              <a:ext uri="{FF2B5EF4-FFF2-40B4-BE49-F238E27FC236}">
                <a16:creationId xmlns:a16="http://schemas.microsoft.com/office/drawing/2014/main" id="{94C3F8F5-8B3A-472F-A6F7-1988BDCB6C4C}"/>
              </a:ext>
            </a:extLst>
          </p:cNvPr>
          <p:cNvSpPr>
            <a:spLocks noGrp="1"/>
          </p:cNvSpPr>
          <p:nvPr>
            <p:ph type="body" idx="1"/>
          </p:nvPr>
        </p:nvSpPr>
        <p:spPr>
          <a:xfrm>
            <a:off x="1066800" y="1248728"/>
            <a:ext cx="7586647" cy="3704272"/>
          </a:xfrm>
        </p:spPr>
        <p:txBody>
          <a:bodyPr>
            <a:normAutofit fontScale="47500" lnSpcReduction="20000"/>
          </a:bodyPr>
          <a:lstStyle/>
          <a:p>
            <a:pPr marL="285750" indent="-285750">
              <a:buFont typeface="Arial" panose="020B0604020202020204" pitchFamily="34" charset="0"/>
              <a:buChar char="•"/>
            </a:pPr>
            <a:endParaRPr lang="en-US" sz="280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80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80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80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80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800">
              <a:latin typeface="Times New Roman" panose="02020603050405020304" pitchFamily="18" charset="0"/>
              <a:cs typeface="Times New Roman" panose="02020603050405020304" pitchFamily="18" charset="0"/>
            </a:endParaRPr>
          </a:p>
          <a:p>
            <a:pPr marL="285750" indent="-285750">
              <a:lnSpc>
                <a:spcPct val="170000"/>
              </a:lnSpc>
              <a:buFont typeface="Arial" panose="020B0604020202020204" pitchFamily="34" charset="0"/>
              <a:buChar char="•"/>
            </a:pPr>
            <a:r>
              <a:rPr lang="en-US" sz="3600">
                <a:latin typeface="Times New Roman" panose="02020603050405020304" pitchFamily="18" charset="0"/>
                <a:cs typeface="Times New Roman" panose="02020603050405020304" pitchFamily="18" charset="0"/>
              </a:rPr>
              <a:t>Reading Comprehension – Literary and Informational</a:t>
            </a:r>
          </a:p>
          <a:p>
            <a:pPr marL="285750" indent="-285750">
              <a:lnSpc>
                <a:spcPct val="170000"/>
              </a:lnSpc>
              <a:buFont typeface="Arial" panose="020B0604020202020204" pitchFamily="34" charset="0"/>
              <a:buChar char="•"/>
            </a:pPr>
            <a:r>
              <a:rPr lang="en-US" sz="3600">
                <a:latin typeface="Times New Roman" panose="02020603050405020304" pitchFamily="18" charset="0"/>
                <a:cs typeface="Times New Roman" panose="02020603050405020304" pitchFamily="18" charset="0"/>
              </a:rPr>
              <a:t>Phonics</a:t>
            </a:r>
          </a:p>
          <a:p>
            <a:pPr marL="285750" indent="-285750">
              <a:lnSpc>
                <a:spcPct val="170000"/>
              </a:lnSpc>
              <a:buFont typeface="Arial" panose="020B0604020202020204" pitchFamily="34" charset="0"/>
              <a:buChar char="•"/>
            </a:pPr>
            <a:r>
              <a:rPr lang="en-US" sz="3600">
                <a:latin typeface="Times New Roman" panose="02020603050405020304" pitchFamily="18" charset="0"/>
                <a:cs typeface="Times New Roman" panose="02020603050405020304" pitchFamily="18" charset="0"/>
              </a:rPr>
              <a:t>Vocabulary</a:t>
            </a:r>
          </a:p>
          <a:p>
            <a:pPr marL="285750" indent="-285750">
              <a:lnSpc>
                <a:spcPct val="170000"/>
              </a:lnSpc>
              <a:buFont typeface="Arial" panose="020B0604020202020204" pitchFamily="34" charset="0"/>
              <a:buChar char="•"/>
            </a:pPr>
            <a:r>
              <a:rPr lang="en-US" sz="3600">
                <a:latin typeface="Times New Roman" panose="02020603050405020304" pitchFamily="18" charset="0"/>
                <a:cs typeface="Times New Roman" panose="02020603050405020304" pitchFamily="18" charset="0"/>
              </a:rPr>
              <a:t>Writing</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pic>
        <p:nvPicPr>
          <p:cNvPr id="4098" name="Picture 2" descr="Group of students reading clipart clipartfox">
            <a:extLst>
              <a:ext uri="{FF2B5EF4-FFF2-40B4-BE49-F238E27FC236}">
                <a16:creationId xmlns:a16="http://schemas.microsoft.com/office/drawing/2014/main" id="{07E97748-A9AB-477D-B1BC-9DE2081F37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5011" y="5207487"/>
            <a:ext cx="5161587" cy="1407706"/>
          </a:xfrm>
          <a:prstGeom prst="rect">
            <a:avLst/>
          </a:prstGeom>
          <a:noFill/>
          <a:extLst>
            <a:ext uri="{909E8E84-426E-40DD-AFC4-6F175D3DCCD1}">
              <a14:hiddenFill xmlns:a14="http://schemas.microsoft.com/office/drawing/2010/main">
                <a:solidFill>
                  <a:srgbClr val="FFFFFF"/>
                </a:solidFill>
              </a14:hiddenFill>
            </a:ext>
          </a:extLst>
        </p:spPr>
      </p:pic>
      <p:pic>
        <p:nvPicPr>
          <p:cNvPr id="8" name="Audio 7">
            <a:hlinkClick r:id="" action="ppaction://media"/>
            <a:extLst>
              <a:ext uri="{FF2B5EF4-FFF2-40B4-BE49-F238E27FC236}">
                <a16:creationId xmlns:a16="http://schemas.microsoft.com/office/drawing/2014/main" id="{6A3FAA6F-6C86-4B0C-A00B-82EEBEF5B36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818732092"/>
      </p:ext>
    </p:extLst>
  </p:cSld>
  <p:clrMapOvr>
    <a:masterClrMapping/>
  </p:clrMapOvr>
  <mc:AlternateContent xmlns:mc="http://schemas.openxmlformats.org/markup-compatibility/2006" xmlns:p14="http://schemas.microsoft.com/office/powerpoint/2010/main">
    <mc:Choice Requires="p14">
      <p:transition spd="slow" p14:dur="2000" advTm="34123"/>
    </mc:Choice>
    <mc:Fallback xmlns="">
      <p:transition spd="slow" advTm="341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eaLnBrk="1" hangingPunct="1"/>
            <a:r>
              <a:rPr lang="en-US">
                <a:latin typeface="Comic Sans MS" panose="030F0702030302020204" pitchFamily="66" charset="0"/>
                <a:cs typeface="David" pitchFamily="34" charset="-79"/>
              </a:rPr>
              <a:t>MATH UNITS </a:t>
            </a:r>
          </a:p>
        </p:txBody>
      </p:sp>
      <p:sp>
        <p:nvSpPr>
          <p:cNvPr id="12291" name="Content Placeholder 2"/>
          <p:cNvSpPr>
            <a:spLocks noGrp="1"/>
          </p:cNvSpPr>
          <p:nvPr>
            <p:ph idx="1"/>
          </p:nvPr>
        </p:nvSpPr>
        <p:spPr>
          <a:xfrm>
            <a:off x="899795" y="2438400"/>
            <a:ext cx="23164800" cy="14630400"/>
          </a:xfrm>
        </p:spPr>
        <p:txBody>
          <a:bodyPr/>
          <a:lstStyle/>
          <a:p>
            <a:pPr marL="0" indent="0">
              <a:buNone/>
            </a:pPr>
            <a:r>
              <a:rPr lang="en-US" sz="2400" b="1">
                <a:latin typeface="Times New Roman" panose="02020603050405020304" pitchFamily="18" charset="0"/>
                <a:cs typeface="Times New Roman" panose="02020603050405020304" pitchFamily="18" charset="0"/>
              </a:rPr>
              <a:t>Revised Curriculum </a:t>
            </a:r>
            <a:r>
              <a:rPr lang="en-US" sz="2400">
                <a:latin typeface="Times New Roman" panose="02020603050405020304" pitchFamily="18" charset="0"/>
                <a:cs typeface="Times New Roman" panose="02020603050405020304" pitchFamily="18" charset="0"/>
              </a:rPr>
              <a:t>– a strong focus on problem solving using </a:t>
            </a:r>
          </a:p>
          <a:p>
            <a:pPr marL="0" indent="0">
              <a:buNone/>
            </a:pPr>
            <a:r>
              <a:rPr lang="en-US" sz="2400">
                <a:latin typeface="Times New Roman"/>
                <a:cs typeface="Times New Roman"/>
              </a:rPr>
              <a:t>real word situations and word problems.</a:t>
            </a:r>
            <a:endParaRPr lang="en-US">
              <a:latin typeface="Times New Roman"/>
              <a:ea typeface="+mn-lt"/>
              <a:cs typeface="Times New Roman"/>
            </a:endParaRPr>
          </a:p>
          <a:p>
            <a:pPr marL="0" indent="0">
              <a:buNone/>
            </a:pPr>
            <a:endParaRPr lang="en-US" sz="2400">
              <a:solidFill>
                <a:srgbClr val="003366"/>
              </a:solidFill>
              <a:latin typeface="Times New Roman"/>
              <a:cs typeface="Times New Roman"/>
            </a:endParaRPr>
          </a:p>
          <a:p>
            <a:pPr marL="0" indent="0">
              <a:buNone/>
            </a:pPr>
            <a:r>
              <a:rPr lang="en-US" sz="2000">
                <a:solidFill>
                  <a:schemeClr val="tx1">
                    <a:lumMod val="75000"/>
                  </a:schemeClr>
                </a:solidFill>
                <a:latin typeface="Times New Roman"/>
                <a:cs typeface="Times New Roman"/>
              </a:rPr>
              <a:t>Unit 1 Making Relevant Connections with Place Value Understanding</a:t>
            </a:r>
            <a:endParaRPr lang="en-US" sz="2000">
              <a:solidFill>
                <a:schemeClr val="tx1">
                  <a:lumMod val="75000"/>
                </a:schemeClr>
              </a:solidFill>
              <a:latin typeface="Times New Roman"/>
              <a:ea typeface="Cambria"/>
              <a:cs typeface="Times New Roman"/>
            </a:endParaRPr>
          </a:p>
          <a:p>
            <a:pPr>
              <a:buNone/>
            </a:pPr>
            <a:r>
              <a:rPr lang="en-US" sz="2000">
                <a:solidFill>
                  <a:schemeClr val="tx1">
                    <a:lumMod val="75000"/>
                  </a:schemeClr>
                </a:solidFill>
                <a:latin typeface="Times New Roman"/>
                <a:cs typeface="Times New Roman"/>
              </a:rPr>
              <a:t>Unit 2 Exploring Real-life Phenomena through Patterning and Algebraic Reasoning</a:t>
            </a:r>
            <a:endParaRPr lang="en-US" sz="2000">
              <a:solidFill>
                <a:schemeClr val="tx1">
                  <a:lumMod val="75000"/>
                </a:schemeClr>
              </a:solidFill>
              <a:latin typeface="Times New Roman"/>
              <a:ea typeface="Cambria"/>
              <a:cs typeface="Times New Roman"/>
            </a:endParaRPr>
          </a:p>
          <a:p>
            <a:pPr>
              <a:buNone/>
            </a:pPr>
            <a:r>
              <a:rPr lang="en-US" sz="2000">
                <a:solidFill>
                  <a:schemeClr val="tx1">
                    <a:lumMod val="75000"/>
                  </a:schemeClr>
                </a:solidFill>
                <a:latin typeface="Times New Roman"/>
                <a:cs typeface="Times New Roman"/>
              </a:rPr>
              <a:t>Unit 3 Reasoning with Multiplication and Division</a:t>
            </a:r>
            <a:endParaRPr lang="en-US" sz="2000">
              <a:solidFill>
                <a:schemeClr val="tx1">
                  <a:lumMod val="75000"/>
                </a:schemeClr>
              </a:solidFill>
              <a:latin typeface="Times New Roman"/>
              <a:ea typeface="Cambria"/>
              <a:cs typeface="Times New Roman"/>
            </a:endParaRPr>
          </a:p>
          <a:p>
            <a:pPr>
              <a:buNone/>
            </a:pPr>
            <a:r>
              <a:rPr lang="en-US" sz="2000">
                <a:solidFill>
                  <a:schemeClr val="tx1">
                    <a:lumMod val="75000"/>
                  </a:schemeClr>
                </a:solidFill>
                <a:latin typeface="Times New Roman"/>
                <a:cs typeface="Times New Roman"/>
              </a:rPr>
              <a:t>Unit 4 Investigating Fractions and Decimals</a:t>
            </a:r>
            <a:endParaRPr lang="en-US" sz="2000">
              <a:solidFill>
                <a:schemeClr val="tx1">
                  <a:lumMod val="75000"/>
                </a:schemeClr>
              </a:solidFill>
              <a:latin typeface="Times New Roman"/>
              <a:ea typeface="Cambria"/>
              <a:cs typeface="Times New Roman"/>
            </a:endParaRPr>
          </a:p>
          <a:p>
            <a:pPr>
              <a:buNone/>
            </a:pPr>
            <a:r>
              <a:rPr lang="en-US" sz="2000">
                <a:solidFill>
                  <a:schemeClr val="tx1">
                    <a:lumMod val="75000"/>
                  </a:schemeClr>
                </a:solidFill>
                <a:latin typeface="Times New Roman"/>
                <a:cs typeface="Times New Roman"/>
              </a:rPr>
              <a:t>Unit 5 Building Conceptual Understanding of Angle Measurement</a:t>
            </a:r>
            <a:endParaRPr lang="en-US" sz="2000">
              <a:solidFill>
                <a:schemeClr val="tx1">
                  <a:lumMod val="75000"/>
                </a:schemeClr>
              </a:solidFill>
              <a:latin typeface="Times New Roman"/>
              <a:ea typeface="Cambria"/>
              <a:cs typeface="Times New Roman"/>
            </a:endParaRPr>
          </a:p>
          <a:p>
            <a:pPr>
              <a:buNone/>
            </a:pPr>
            <a:r>
              <a:rPr lang="en-US" sz="2000">
                <a:solidFill>
                  <a:schemeClr val="tx1">
                    <a:lumMod val="75000"/>
                  </a:schemeClr>
                </a:solidFill>
                <a:latin typeface="Times New Roman"/>
                <a:cs typeface="Times New Roman"/>
              </a:rPr>
              <a:t>Unit 6 Reasoning with Shapes</a:t>
            </a:r>
            <a:endParaRPr lang="en-US" sz="2000">
              <a:solidFill>
                <a:schemeClr val="tx1">
                  <a:lumMod val="75000"/>
                </a:schemeClr>
              </a:solidFill>
              <a:latin typeface="Times New Roman"/>
              <a:ea typeface="Cambria"/>
              <a:cs typeface="Times New Roman"/>
            </a:endParaRPr>
          </a:p>
          <a:p>
            <a:pPr marL="0" indent="0">
              <a:buNone/>
            </a:pPr>
            <a:endParaRPr lang="en-US" sz="4000">
              <a:latin typeface="Times New Roman" panose="02020603050405020304" pitchFamily="18" charset="0"/>
              <a:cs typeface="Times New Roman" panose="02020603050405020304" pitchFamily="18" charset="0"/>
            </a:endParaRPr>
          </a:p>
        </p:txBody>
      </p:sp>
      <p:pic>
        <p:nvPicPr>
          <p:cNvPr id="7" name="Picture 6" descr="Image result for math">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2040" y="5082714"/>
            <a:ext cx="2042795" cy="1568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540" y="-55322"/>
            <a:ext cx="7378376" cy="1334314"/>
          </a:xfrm>
        </p:spPr>
        <p:txBody>
          <a:bodyPr>
            <a:normAutofit fontScale="90000"/>
          </a:bodyPr>
          <a:lstStyle/>
          <a:p>
            <a:pPr algn="ctr"/>
            <a:r>
              <a:rPr lang="en-US" sz="4000">
                <a:solidFill>
                  <a:srgbClr val="7F2F2D"/>
                </a:solidFill>
                <a:latin typeface="KG Blank Space Sketch" panose="02000000000000000000" pitchFamily="2" charset="0"/>
              </a:rPr>
              <a:t>        </a:t>
            </a:r>
            <a:r>
              <a:rPr lang="en-US" sz="4000">
                <a:solidFill>
                  <a:schemeClr val="tx1">
                    <a:lumMod val="75000"/>
                  </a:schemeClr>
                </a:solidFill>
                <a:latin typeface="Times New Roman" panose="02020603050405020304" pitchFamily="18" charset="0"/>
                <a:cs typeface="Times New Roman" panose="02020603050405020304" pitchFamily="18" charset="0"/>
              </a:rPr>
              <a:t>Science and Social     </a:t>
            </a:r>
            <a:br>
              <a:rPr lang="en-US" sz="4000">
                <a:solidFill>
                  <a:schemeClr val="tx1">
                    <a:lumMod val="75000"/>
                  </a:schemeClr>
                </a:solidFill>
                <a:latin typeface="Times New Roman" panose="02020603050405020304" pitchFamily="18" charset="0"/>
                <a:cs typeface="Times New Roman" panose="02020603050405020304" pitchFamily="18" charset="0"/>
              </a:rPr>
            </a:br>
            <a:r>
              <a:rPr lang="en-US" sz="4000">
                <a:solidFill>
                  <a:schemeClr val="tx1">
                    <a:lumMod val="75000"/>
                  </a:schemeClr>
                </a:solidFill>
                <a:latin typeface="Times New Roman" panose="02020603050405020304" pitchFamily="18" charset="0"/>
                <a:cs typeface="Times New Roman" panose="02020603050405020304" pitchFamily="18" charset="0"/>
              </a:rPr>
              <a:t>         Studies Units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233817231"/>
              </p:ext>
            </p:extLst>
          </p:nvPr>
        </p:nvGraphicFramePr>
        <p:xfrm>
          <a:off x="1624331" y="1337130"/>
          <a:ext cx="6177464" cy="3672840"/>
        </p:xfrm>
        <a:graphic>
          <a:graphicData uri="http://schemas.openxmlformats.org/drawingml/2006/table">
            <a:tbl>
              <a:tblPr firstRow="1" bandRow="1">
                <a:tableStyleId>{17292A2E-F333-43FB-9621-5CBBE7FDCDCB}</a:tableStyleId>
              </a:tblPr>
              <a:tblGrid>
                <a:gridCol w="2995133">
                  <a:extLst>
                    <a:ext uri="{9D8B030D-6E8A-4147-A177-3AD203B41FA5}">
                      <a16:colId xmlns:a16="http://schemas.microsoft.com/office/drawing/2014/main" val="20000"/>
                    </a:ext>
                  </a:extLst>
                </a:gridCol>
                <a:gridCol w="3182331">
                  <a:extLst>
                    <a:ext uri="{9D8B030D-6E8A-4147-A177-3AD203B41FA5}">
                      <a16:colId xmlns:a16="http://schemas.microsoft.com/office/drawing/2014/main" val="20001"/>
                    </a:ext>
                  </a:extLst>
                </a:gridCol>
              </a:tblGrid>
              <a:tr h="3646362">
                <a:tc>
                  <a:txBody>
                    <a:bodyPr/>
                    <a:lstStyle/>
                    <a:p>
                      <a:pPr algn="l">
                        <a:spcAft>
                          <a:spcPts val="600"/>
                        </a:spcAft>
                      </a:pPr>
                      <a:r>
                        <a:rPr lang="en-US" sz="2800" b="0" u="sng" dirty="0">
                          <a:solidFill>
                            <a:schemeClr val="bg1"/>
                          </a:solidFill>
                        </a:rPr>
                        <a:t>Science</a:t>
                      </a:r>
                      <a:r>
                        <a:rPr lang="en-US" sz="2800" b="0" u="sng" baseline="0" dirty="0">
                          <a:solidFill>
                            <a:schemeClr val="bg1"/>
                          </a:solidFill>
                        </a:rPr>
                        <a:t>:</a:t>
                      </a:r>
                    </a:p>
                    <a:p>
                      <a:pPr eaLnBrk="1" hangingPunct="1">
                        <a:buNone/>
                      </a:pPr>
                      <a:r>
                        <a:rPr lang="en-US" sz="2000" dirty="0">
                          <a:latin typeface="David" panose="020E0502060401010101" pitchFamily="34" charset="-79"/>
                          <a:cs typeface="David" panose="020E0502060401010101" pitchFamily="34" charset="-79"/>
                        </a:rPr>
                        <a:t>Unit 1</a:t>
                      </a:r>
                      <a:r>
                        <a:rPr lang="en-US" sz="2000" dirty="0">
                          <a:latin typeface="+mj-lt"/>
                          <a:cs typeface="David" pitchFamily="34" charset="-79"/>
                        </a:rPr>
                        <a:t>:</a:t>
                      </a:r>
                      <a:r>
                        <a:rPr lang="en-US" sz="1600" dirty="0">
                          <a:latin typeface="+mj-lt"/>
                          <a:cs typeface="David" pitchFamily="34" charset="-79"/>
                        </a:rPr>
                        <a:t>	</a:t>
                      </a:r>
                      <a:r>
                        <a:rPr lang="en-US" sz="1600" dirty="0">
                          <a:latin typeface="Times New Roman" panose="02020603050405020304" pitchFamily="18" charset="0"/>
                          <a:cs typeface="Times New Roman" panose="02020603050405020304" pitchFamily="18" charset="0"/>
                        </a:rPr>
                        <a:t>Water &amp; Weather </a:t>
                      </a:r>
                    </a:p>
                    <a:p>
                      <a:pPr eaLnBrk="1" hangingPunct="1">
                        <a:buFont typeface="Wingdings" pitchFamily="2" charset="2"/>
                        <a:buNone/>
                      </a:pPr>
                      <a:r>
                        <a:rPr lang="en-US" sz="2000" dirty="0">
                          <a:latin typeface="David" pitchFamily="34" charset="-79"/>
                          <a:cs typeface="David" pitchFamily="34" charset="-79"/>
                        </a:rPr>
                        <a:t>Unit 2: 	</a:t>
                      </a:r>
                      <a:r>
                        <a:rPr lang="en-US" sz="2000" dirty="0">
                          <a:latin typeface="Times New Roman" panose="02020603050405020304" pitchFamily="18" charset="0"/>
                          <a:cs typeface="Times New Roman" panose="02020603050405020304" pitchFamily="18" charset="0"/>
                        </a:rPr>
                        <a:t>Solar System</a:t>
                      </a:r>
                    </a:p>
                    <a:p>
                      <a:pPr eaLnBrk="1" hangingPunct="1">
                        <a:buFont typeface="Wingdings" pitchFamily="2" charset="2"/>
                        <a:buNone/>
                      </a:pPr>
                      <a:r>
                        <a:rPr lang="en-US" sz="2000" dirty="0">
                          <a:latin typeface="David" pitchFamily="34" charset="-79"/>
                          <a:cs typeface="David" pitchFamily="34" charset="-79"/>
                        </a:rPr>
                        <a:t>Unit 3  	</a:t>
                      </a:r>
                      <a:r>
                        <a:rPr lang="en-US" sz="2000" dirty="0"/>
                        <a:t>Light </a:t>
                      </a:r>
                      <a:endParaRPr lang="en-US" sz="2000" dirty="0">
                        <a:latin typeface="David" pitchFamily="34" charset="-79"/>
                        <a:cs typeface="David" pitchFamily="34" charset="-79"/>
                      </a:endParaRPr>
                    </a:p>
                    <a:p>
                      <a:pPr eaLnBrk="1" hangingPunct="1">
                        <a:buNone/>
                      </a:pPr>
                      <a:r>
                        <a:rPr lang="en-US" sz="2000" dirty="0">
                          <a:latin typeface="David" pitchFamily="34" charset="-79"/>
                          <a:cs typeface="David" pitchFamily="34" charset="-79"/>
                        </a:rPr>
                        <a:t>Unit 4:	 </a:t>
                      </a:r>
                      <a:r>
                        <a:rPr lang="en-US" sz="2000" dirty="0"/>
                        <a:t>Sound</a:t>
                      </a:r>
                      <a:endParaRPr lang="en-US" sz="2000" dirty="0">
                        <a:latin typeface="David" pitchFamily="34" charset="-79"/>
                        <a:cs typeface="David" pitchFamily="34" charset="-79"/>
                      </a:endParaRPr>
                    </a:p>
                    <a:p>
                      <a:pPr eaLnBrk="1" hangingPunct="1">
                        <a:buFont typeface="Wingdings" pitchFamily="2" charset="2"/>
                        <a:buNone/>
                      </a:pPr>
                      <a:r>
                        <a:rPr lang="en-US" sz="2000" dirty="0">
                          <a:latin typeface="David" pitchFamily="34" charset="-79"/>
                          <a:cs typeface="David" pitchFamily="34" charset="-79"/>
                        </a:rPr>
                        <a:t>Unit:5:  	</a:t>
                      </a:r>
                      <a:r>
                        <a:rPr lang="en-US" sz="1800" dirty="0"/>
                        <a:t>Force &amp; Motion</a:t>
                      </a:r>
                      <a:endParaRPr lang="en-US" sz="1800" dirty="0">
                        <a:latin typeface="David" pitchFamily="34" charset="-79"/>
                        <a:cs typeface="David" pitchFamily="34" charset="-79"/>
                      </a:endParaRPr>
                    </a:p>
                    <a:p>
                      <a:pPr eaLnBrk="1" hangingPunct="1">
                        <a:buFont typeface="Wingdings" pitchFamily="2" charset="2"/>
                        <a:buNone/>
                      </a:pPr>
                      <a:r>
                        <a:rPr lang="en-US" sz="2000" dirty="0">
                          <a:latin typeface="David" pitchFamily="34" charset="-79"/>
                          <a:cs typeface="David" pitchFamily="34" charset="-79"/>
                        </a:rPr>
                        <a:t>Unit 6: 	Ecosystem</a:t>
                      </a:r>
                    </a:p>
                    <a:p>
                      <a:pPr algn="l">
                        <a:spcAft>
                          <a:spcPts val="600"/>
                        </a:spcAft>
                      </a:pPr>
                      <a:endParaRPr lang="en-US" sz="2200" b="0" baseline="0" dirty="0">
                        <a:solidFill>
                          <a:schemeClr val="bg1"/>
                        </a:solidFill>
                        <a:latin typeface="KG Blank Space Sketch" panose="02000000000000000000" pitchFamily="2" charset="0"/>
                      </a:endParaRPr>
                    </a:p>
                  </a:txBody>
                  <a:tcPr marL="77836" marR="77836"/>
                </a:tc>
                <a:tc>
                  <a:txBody>
                    <a:bodyPr/>
                    <a:lstStyle/>
                    <a:p>
                      <a:pPr algn="l">
                        <a:spcAft>
                          <a:spcPts val="600"/>
                        </a:spcAft>
                      </a:pPr>
                      <a:r>
                        <a:rPr lang="en-US" sz="2800" b="0" u="sng" dirty="0">
                          <a:solidFill>
                            <a:schemeClr val="bg1"/>
                          </a:solidFill>
                        </a:rPr>
                        <a:t>Social Studies:</a:t>
                      </a:r>
                    </a:p>
                    <a:p>
                      <a:pPr eaLnBrk="1" hangingPunct="1">
                        <a:buFont typeface="Wingdings" pitchFamily="2" charset="2"/>
                        <a:buNone/>
                      </a:pPr>
                      <a:r>
                        <a:rPr lang="en-US" sz="1800" dirty="0">
                          <a:latin typeface="David" pitchFamily="34" charset="-79"/>
                          <a:cs typeface="David" pitchFamily="34" charset="-79"/>
                        </a:rPr>
                        <a:t>Unit 1:   American Revolution</a:t>
                      </a:r>
                    </a:p>
                    <a:p>
                      <a:pPr eaLnBrk="1" hangingPunct="1">
                        <a:buFont typeface="Wingdings" pitchFamily="2" charset="2"/>
                        <a:buNone/>
                      </a:pPr>
                      <a:r>
                        <a:rPr lang="en-US" sz="1800" dirty="0">
                          <a:latin typeface="David" pitchFamily="34" charset="-79"/>
                          <a:cs typeface="David" pitchFamily="34" charset="-79"/>
                        </a:rPr>
                        <a:t>Unit 2:  The New Nation</a:t>
                      </a:r>
                    </a:p>
                    <a:p>
                      <a:pPr eaLnBrk="1" hangingPunct="1">
                        <a:buFont typeface="Wingdings" pitchFamily="2" charset="2"/>
                        <a:buNone/>
                      </a:pPr>
                      <a:r>
                        <a:rPr lang="en-US" sz="1800" dirty="0">
                          <a:latin typeface="David" pitchFamily="34" charset="-79"/>
                          <a:cs typeface="David" pitchFamily="34" charset="-79"/>
                        </a:rPr>
                        <a:t>Unit 3:  Westward Expansion</a:t>
                      </a:r>
                    </a:p>
                    <a:p>
                      <a:pPr eaLnBrk="1" hangingPunct="1">
                        <a:buNone/>
                      </a:pPr>
                      <a:r>
                        <a:rPr lang="en-US" sz="1800" dirty="0">
                          <a:latin typeface="David" pitchFamily="34" charset="-79"/>
                          <a:cs typeface="David" pitchFamily="34" charset="-79"/>
                        </a:rPr>
                        <a:t>Unit 4:  The Civil War</a:t>
                      </a:r>
                    </a:p>
                    <a:p>
                      <a:pPr eaLnBrk="1" hangingPunct="1">
                        <a:buFont typeface="Wingdings" pitchFamily="2" charset="2"/>
                        <a:buNone/>
                      </a:pPr>
                      <a:r>
                        <a:rPr lang="en-US" sz="1800" dirty="0">
                          <a:latin typeface="David" pitchFamily="34" charset="-79"/>
                          <a:cs typeface="David" pitchFamily="34" charset="-79"/>
                        </a:rPr>
                        <a:t>Unit 6:   Reconstruction</a:t>
                      </a:r>
                    </a:p>
                    <a:p>
                      <a:pPr eaLnBrk="1" hangingPunct="1">
                        <a:buFont typeface="Wingdings" pitchFamily="2" charset="2"/>
                        <a:buNone/>
                      </a:pPr>
                      <a:r>
                        <a:rPr lang="en-US" sz="1800" dirty="0">
                          <a:latin typeface="David" pitchFamily="34" charset="-79"/>
                          <a:cs typeface="David" pitchFamily="34" charset="-79"/>
                        </a:rPr>
                        <a:t>Unit 7:   Personal Finance</a:t>
                      </a:r>
                    </a:p>
                    <a:p>
                      <a:pPr eaLnBrk="1" hangingPunct="1">
                        <a:buFont typeface="Wingdings" pitchFamily="2" charset="2"/>
                        <a:buNone/>
                      </a:pPr>
                      <a:endParaRPr lang="en-US" sz="2400" dirty="0">
                        <a:latin typeface="David" pitchFamily="34" charset="-79"/>
                        <a:cs typeface="David" pitchFamily="34" charset="-79"/>
                      </a:endParaRPr>
                    </a:p>
                    <a:p>
                      <a:pPr eaLnBrk="1" hangingPunct="1"/>
                      <a:endParaRPr lang="en-US" sz="2400" dirty="0"/>
                    </a:p>
                    <a:p>
                      <a:pPr eaLnBrk="1" hangingPunct="1"/>
                      <a:endParaRPr lang="en-US" sz="2400" dirty="0"/>
                    </a:p>
                    <a:p>
                      <a:pPr algn="l">
                        <a:spcAft>
                          <a:spcPts val="600"/>
                        </a:spcAft>
                      </a:pPr>
                      <a:endParaRPr lang="en-US" sz="2200" b="0" baseline="0" dirty="0">
                        <a:solidFill>
                          <a:schemeClr val="bg1"/>
                        </a:solidFill>
                        <a:latin typeface="KG Blank Space Sketch" panose="02000000000000000000" pitchFamily="2" charset="0"/>
                      </a:endParaRPr>
                    </a:p>
                  </a:txBody>
                  <a:tcPr marL="77836" marR="77836"/>
                </a:tc>
                <a:extLst>
                  <a:ext uri="{0D108BD9-81ED-4DB2-BD59-A6C34878D82A}">
                    <a16:rowId xmlns:a16="http://schemas.microsoft.com/office/drawing/2014/main" val="10000"/>
                  </a:ext>
                </a:extLst>
              </a:tr>
            </a:tbl>
          </a:graphicData>
        </a:graphic>
      </p:graphicFrame>
      <p:pic>
        <p:nvPicPr>
          <p:cNvPr id="7174" name="Picture 6" descr="Science Clip Art - Science Images">
            <a:extLst>
              <a:ext uri="{FF2B5EF4-FFF2-40B4-BE49-F238E27FC236}">
                <a16:creationId xmlns:a16="http://schemas.microsoft.com/office/drawing/2014/main" id="{13B8902D-8EC2-48B6-BCAC-40B6B04CC8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540" y="3563064"/>
            <a:ext cx="1356462" cy="187450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Boy Hugging Earth Clip Art - Boy Hugging Earth Image">
            <a:extLst>
              <a:ext uri="{FF2B5EF4-FFF2-40B4-BE49-F238E27FC236}">
                <a16:creationId xmlns:a16="http://schemas.microsoft.com/office/drawing/2014/main" id="{3E465C2B-4E9D-4CC8-AB4C-62D004EBC4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9669" y="3646361"/>
            <a:ext cx="1270917" cy="18745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16023"/>
    </mc:Choice>
    <mc:Fallback xmlns="">
      <p:transition spd="slow" advTm="1602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C7D6F-F4E6-A012-76CB-CFA27CD70EF9}"/>
              </a:ext>
            </a:extLst>
          </p:cNvPr>
          <p:cNvSpPr>
            <a:spLocks noGrp="1"/>
          </p:cNvSpPr>
          <p:nvPr>
            <p:ph type="title"/>
          </p:nvPr>
        </p:nvSpPr>
        <p:spPr>
          <a:xfrm>
            <a:off x="1295400" y="76200"/>
            <a:ext cx="7405110" cy="583655"/>
          </a:xfrm>
          <a:solidFill>
            <a:schemeClr val="accent5">
              <a:lumMod val="75000"/>
            </a:schemeClr>
          </a:solidFill>
        </p:spPr>
        <p:txBody>
          <a:bodyPr>
            <a:normAutofit fontScale="90000"/>
          </a:bodyPr>
          <a:lstStyle/>
          <a:p>
            <a:pPr algn="ctr"/>
            <a:r>
              <a:rPr lang="en-US">
                <a:solidFill>
                  <a:schemeClr val="tx1"/>
                </a:solidFill>
                <a:latin typeface="Times New Roman" panose="02020603050405020304" pitchFamily="18" charset="0"/>
                <a:cs typeface="Times New Roman" panose="02020603050405020304" pitchFamily="18" charset="0"/>
              </a:rPr>
              <a:t>Protocols</a:t>
            </a:r>
          </a:p>
        </p:txBody>
      </p:sp>
      <p:sp>
        <p:nvSpPr>
          <p:cNvPr id="3" name="TextBox 2">
            <a:extLst>
              <a:ext uri="{FF2B5EF4-FFF2-40B4-BE49-F238E27FC236}">
                <a16:creationId xmlns:a16="http://schemas.microsoft.com/office/drawing/2014/main" id="{1901B348-D3C0-31E2-7F69-6D1E5890E7D8}"/>
              </a:ext>
            </a:extLst>
          </p:cNvPr>
          <p:cNvSpPr txBox="1"/>
          <p:nvPr/>
        </p:nvSpPr>
        <p:spPr>
          <a:xfrm>
            <a:off x="634964" y="748145"/>
            <a:ext cx="7694390" cy="7109639"/>
          </a:xfrm>
          <a:prstGeom prst="rect">
            <a:avLst/>
          </a:prstGeom>
          <a:noFill/>
        </p:spPr>
        <p:txBody>
          <a:bodyPr wrap="square" lIns="91440" tIns="45720" rIns="91440" bIns="45720" rtlCol="0" anchor="t">
            <a:spAutoFit/>
          </a:bodyPr>
          <a:lstStyle/>
          <a:p>
            <a:r>
              <a:rPr lang="en-US" sz="2400" dirty="0">
                <a:latin typeface="Times New Roman"/>
                <a:cs typeface="Times New Roman"/>
              </a:rPr>
              <a:t>    Protocols are used as strategies to help engage students    </a:t>
            </a:r>
          </a:p>
          <a:p>
            <a:r>
              <a:rPr lang="en-US" sz="2400">
                <a:latin typeface="Times New Roman"/>
                <a:cs typeface="Times New Roman"/>
              </a:rPr>
              <a:t>in the </a:t>
            </a:r>
            <a:r>
              <a:rPr lang="en-US" sz="2400" dirty="0">
                <a:latin typeface="Times New Roman"/>
                <a:cs typeface="Times New Roman"/>
              </a:rPr>
              <a:t>learning process and used to self-evaluate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comprehension.    </a:t>
            </a:r>
          </a:p>
          <a:p>
            <a:r>
              <a:rPr lang="en-US" sz="2400" dirty="0">
                <a:latin typeface="Times New Roman" panose="02020603050405020304" pitchFamily="18" charset="0"/>
                <a:cs typeface="Times New Roman" panose="02020603050405020304" pitchFamily="18" charset="0"/>
              </a:rPr>
              <a:t>    learning.</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Traffic Light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Face-to-Face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Tea Party</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p>
        </p:txBody>
      </p:sp>
      <p:pic>
        <p:nvPicPr>
          <p:cNvPr id="2050" name="Picture 2" descr="Traffic Light 550395 Vector Art at Vecteezy">
            <a:extLst>
              <a:ext uri="{FF2B5EF4-FFF2-40B4-BE49-F238E27FC236}">
                <a16:creationId xmlns:a16="http://schemas.microsoft.com/office/drawing/2014/main" id="{085A626A-53D0-C1BC-AFE1-0399141E3C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2234421"/>
            <a:ext cx="1303987" cy="13039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Be easy to talk: phrase idiom | Baamboozle - Baamboozle | The Most Fun  Classroom Games!">
            <a:extLst>
              <a:ext uri="{FF2B5EF4-FFF2-40B4-BE49-F238E27FC236}">
                <a16:creationId xmlns:a16="http://schemas.microsoft.com/office/drawing/2014/main" id="{4A0A57A6-6AD9-49EA-ABDC-BB10E81644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2643" y="3413484"/>
            <a:ext cx="1468033" cy="1378900"/>
          </a:xfrm>
          <a:prstGeom prst="rect">
            <a:avLst/>
          </a:prstGeom>
          <a:noFill/>
          <a:ln>
            <a:noFill/>
          </a:ln>
        </p:spPr>
      </p:pic>
      <p:pic>
        <p:nvPicPr>
          <p:cNvPr id="6" name="Picture 5">
            <a:extLst>
              <a:ext uri="{FF2B5EF4-FFF2-40B4-BE49-F238E27FC236}">
                <a16:creationId xmlns:a16="http://schemas.microsoft.com/office/drawing/2014/main" id="{741B7E33-5F30-B3A8-E010-8520E8C3B892}"/>
              </a:ext>
            </a:extLst>
          </p:cNvPr>
          <p:cNvPicPr>
            <a:picLocks noChangeAspect="1"/>
          </p:cNvPicPr>
          <p:nvPr/>
        </p:nvPicPr>
        <p:blipFill>
          <a:blip r:embed="rId4"/>
          <a:stretch>
            <a:fillRect/>
          </a:stretch>
        </p:blipFill>
        <p:spPr>
          <a:xfrm>
            <a:off x="2858452" y="5024683"/>
            <a:ext cx="1690688" cy="1295400"/>
          </a:xfrm>
          <a:prstGeom prst="rect">
            <a:avLst/>
          </a:prstGeom>
        </p:spPr>
      </p:pic>
    </p:spTree>
    <p:extLst>
      <p:ext uri="{BB962C8B-B14F-4D97-AF65-F5344CB8AC3E}">
        <p14:creationId xmlns:p14="http://schemas.microsoft.com/office/powerpoint/2010/main" val="1777547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20D8A-3E37-4B31-A10E-5D041A9087F5}"/>
              </a:ext>
            </a:extLst>
          </p:cNvPr>
          <p:cNvSpPr>
            <a:spLocks noGrp="1"/>
          </p:cNvSpPr>
          <p:nvPr>
            <p:ph type="title"/>
          </p:nvPr>
        </p:nvSpPr>
        <p:spPr>
          <a:xfrm>
            <a:off x="914400" y="762000"/>
            <a:ext cx="7924800" cy="1143000"/>
          </a:xfrm>
        </p:spPr>
        <p:txBody>
          <a:bodyPr/>
          <a:lstStyle/>
          <a:p>
            <a:r>
              <a:rPr lang="en-US" sz="2800">
                <a:latin typeface="Times New Roman" panose="02020603050405020304" pitchFamily="18" charset="0"/>
                <a:cs typeface="Times New Roman" panose="02020603050405020304" pitchFamily="18" charset="0"/>
              </a:rPr>
              <a:t>As a Parent, how can I help my child be successful in school?</a:t>
            </a:r>
          </a:p>
        </p:txBody>
      </p:sp>
      <p:sp>
        <p:nvSpPr>
          <p:cNvPr id="3" name="TextBox 2">
            <a:extLst>
              <a:ext uri="{FF2B5EF4-FFF2-40B4-BE49-F238E27FC236}">
                <a16:creationId xmlns:a16="http://schemas.microsoft.com/office/drawing/2014/main" id="{B2128FCF-50DF-4389-97EB-B19BFB6BD1CA}"/>
              </a:ext>
            </a:extLst>
          </p:cNvPr>
          <p:cNvSpPr txBox="1"/>
          <p:nvPr/>
        </p:nvSpPr>
        <p:spPr>
          <a:xfrm>
            <a:off x="1066800" y="2514600"/>
            <a:ext cx="7239000" cy="333039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b="1">
                <a:latin typeface="Times New Roman" panose="02020603050405020304" pitchFamily="18" charset="0"/>
                <a:cs typeface="Times New Roman" panose="02020603050405020304" pitchFamily="18" charset="0"/>
              </a:rPr>
              <a:t>Be involved</a:t>
            </a:r>
          </a:p>
          <a:p>
            <a:pPr marL="285750" indent="-285750">
              <a:lnSpc>
                <a:spcPct val="200000"/>
              </a:lnSpc>
              <a:buFont typeface="Arial" panose="020B0604020202020204" pitchFamily="34" charset="0"/>
              <a:buChar char="•"/>
            </a:pPr>
            <a:r>
              <a:rPr lang="en-US" b="1">
                <a:latin typeface="Times New Roman" panose="02020603050405020304" pitchFamily="18" charset="0"/>
                <a:cs typeface="Times New Roman" panose="02020603050405020304" pitchFamily="18" charset="0"/>
              </a:rPr>
              <a:t>Ask your child “What did you learn today?”</a:t>
            </a:r>
          </a:p>
          <a:p>
            <a:pPr marL="285750" indent="-285750">
              <a:lnSpc>
                <a:spcPct val="200000"/>
              </a:lnSpc>
              <a:buFont typeface="Arial" panose="020B0604020202020204" pitchFamily="34" charset="0"/>
              <a:buChar char="•"/>
            </a:pPr>
            <a:r>
              <a:rPr lang="en-US" b="1">
                <a:latin typeface="Times New Roman" panose="02020603050405020304" pitchFamily="18" charset="0"/>
                <a:cs typeface="Times New Roman" panose="02020603050405020304" pitchFamily="18" charset="0"/>
              </a:rPr>
              <a:t>Check your child’s homework.</a:t>
            </a:r>
          </a:p>
          <a:p>
            <a:pPr marL="285750" indent="-285750">
              <a:lnSpc>
                <a:spcPct val="200000"/>
              </a:lnSpc>
              <a:buFont typeface="Arial" panose="020B0604020202020204" pitchFamily="34" charset="0"/>
              <a:buChar char="•"/>
            </a:pPr>
            <a:r>
              <a:rPr lang="en-US" b="1">
                <a:latin typeface="Times New Roman" panose="02020603050405020304" pitchFamily="18" charset="0"/>
                <a:cs typeface="Times New Roman" panose="02020603050405020304" pitchFamily="18" charset="0"/>
              </a:rPr>
              <a:t>Make sure your child packs materials nightly.</a:t>
            </a:r>
          </a:p>
          <a:p>
            <a:pPr marL="285750" indent="-285750">
              <a:lnSpc>
                <a:spcPct val="200000"/>
              </a:lnSpc>
              <a:buFont typeface="Arial" panose="020B0604020202020204" pitchFamily="34" charset="0"/>
              <a:buChar char="•"/>
            </a:pPr>
            <a:r>
              <a:rPr lang="en-US" b="1">
                <a:latin typeface="Times New Roman" panose="02020603050405020304" pitchFamily="18" charset="0"/>
                <a:cs typeface="Times New Roman" panose="02020603050405020304" pitchFamily="18" charset="0"/>
              </a:rPr>
              <a:t>Keep in touch with your child’s teacher.</a:t>
            </a:r>
          </a:p>
          <a:p>
            <a:pPr marL="285750" indent="-285750">
              <a:lnSpc>
                <a:spcPct val="200000"/>
              </a:lnSpc>
              <a:buFont typeface="Arial" panose="020B0604020202020204" pitchFamily="34" charset="0"/>
              <a:buChar char="•"/>
            </a:pPr>
            <a:r>
              <a:rPr lang="en-US" b="1">
                <a:latin typeface="Times New Roman" panose="02020603050405020304" pitchFamily="18" charset="0"/>
                <a:cs typeface="Times New Roman" panose="02020603050405020304" pitchFamily="18" charset="0"/>
              </a:rPr>
              <a:t>Support class/ school functions.</a:t>
            </a:r>
          </a:p>
        </p:txBody>
      </p:sp>
      <p:pic>
        <p:nvPicPr>
          <p:cNvPr id="2052" name="Picture 4" descr="Parental Involvement">
            <a:extLst>
              <a:ext uri="{FF2B5EF4-FFF2-40B4-BE49-F238E27FC236}">
                <a16:creationId xmlns:a16="http://schemas.microsoft.com/office/drawing/2014/main" id="{825D99D4-0B08-5FFF-9897-7A7F17E28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5178" y="2667000"/>
            <a:ext cx="255095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665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1"/>
          <p:cNvSpPr>
            <a:spLocks noGrp="1"/>
          </p:cNvSpPr>
          <p:nvPr>
            <p:ph type="subTitle" idx="1"/>
          </p:nvPr>
        </p:nvSpPr>
        <p:spPr/>
        <p:txBody>
          <a:bodyPr/>
          <a:lstStyle/>
          <a:p>
            <a:pPr algn="ctr" eaLnBrk="1" hangingPunct="1"/>
            <a:endParaRPr lang="en-US">
              <a:latin typeface="Calisto MT" panose="02040603050505030304" pitchFamily="18" charset="0"/>
              <a:cs typeface="David" pitchFamily="34" charset="-79"/>
            </a:endParaRPr>
          </a:p>
          <a:p>
            <a:pPr algn="ctr" eaLnBrk="1" hangingPunct="1"/>
            <a:r>
              <a:rPr lang="en-US">
                <a:latin typeface="Calisto MT" panose="02040603050505030304" pitchFamily="18" charset="0"/>
                <a:cs typeface="David" pitchFamily="34" charset="-79"/>
              </a:rPr>
              <a:t>4</a:t>
            </a:r>
            <a:r>
              <a:rPr lang="en-US" baseline="30000">
                <a:latin typeface="Calisto MT" panose="02040603050505030304" pitchFamily="18" charset="0"/>
                <a:cs typeface="David" pitchFamily="34" charset="-79"/>
              </a:rPr>
              <a:t>th</a:t>
            </a:r>
            <a:r>
              <a:rPr lang="en-US">
                <a:latin typeface="Calisto MT" panose="02040603050505030304" pitchFamily="18" charset="0"/>
                <a:cs typeface="David" pitchFamily="34" charset="-79"/>
              </a:rPr>
              <a:t> Grade Team</a:t>
            </a:r>
          </a:p>
          <a:p>
            <a:pPr algn="ctr" eaLnBrk="1" hangingPunct="1"/>
            <a:endParaRPr lang="en-US">
              <a:latin typeface="Calisto MT" panose="02040603050505030304" pitchFamily="18" charset="0"/>
              <a:cs typeface="David" pitchFamily="34" charset="-79"/>
            </a:endParaRPr>
          </a:p>
        </p:txBody>
      </p:sp>
      <p:sp>
        <p:nvSpPr>
          <p:cNvPr id="3075" name="Title 2"/>
          <p:cNvSpPr>
            <a:spLocks noGrp="1"/>
          </p:cNvSpPr>
          <p:nvPr>
            <p:ph type="ctrTitle" sz="quarter"/>
          </p:nvPr>
        </p:nvSpPr>
        <p:spPr>
          <a:ln>
            <a:solidFill>
              <a:srgbClr val="002060"/>
            </a:solidFill>
          </a:ln>
        </p:spPr>
        <p:style>
          <a:lnRef idx="3">
            <a:schemeClr val="lt1"/>
          </a:lnRef>
          <a:fillRef idx="1">
            <a:schemeClr val="accent2"/>
          </a:fillRef>
          <a:effectRef idx="1">
            <a:schemeClr val="accent2"/>
          </a:effectRef>
          <a:fontRef idx="minor">
            <a:schemeClr val="lt1"/>
          </a:fontRef>
        </p:style>
        <p:txBody>
          <a:bodyPr/>
          <a:lstStyle/>
          <a:p>
            <a:pPr eaLnBrk="1" hangingPunct="1"/>
            <a:r>
              <a:rPr lang="en-US" sz="6000">
                <a:latin typeface="David" pitchFamily="34" charset="-79"/>
                <a:cs typeface="David" pitchFamily="34" charset="-79"/>
              </a:rPr>
              <a:t>Welcome to Curriculum Night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927350"/>
            <a:ext cx="2495550" cy="2476500"/>
          </a:xfrm>
          <a:prstGeom prst="rect">
            <a:avLst/>
          </a:prstGeom>
        </p:spPr>
      </p:pic>
      <p:sp>
        <p:nvSpPr>
          <p:cNvPr id="3" name="TextBox 2">
            <a:extLst>
              <a:ext uri="{FF2B5EF4-FFF2-40B4-BE49-F238E27FC236}">
                <a16:creationId xmlns:a16="http://schemas.microsoft.com/office/drawing/2014/main" id="{3793FB8B-96C3-673C-D3A8-66C6360004F9}"/>
              </a:ext>
            </a:extLst>
          </p:cNvPr>
          <p:cNvSpPr txBox="1"/>
          <p:nvPr/>
        </p:nvSpPr>
        <p:spPr>
          <a:xfrm>
            <a:off x="4953000" y="5562600"/>
            <a:ext cx="3352800" cy="369332"/>
          </a:xfrm>
          <a:prstGeom prst="rect">
            <a:avLst/>
          </a:prstGeom>
          <a:noFill/>
        </p:spPr>
        <p:txBody>
          <a:bodyPr wrap="square" rtlCol="0">
            <a:spAutoFit/>
          </a:bodyPr>
          <a:lstStyle/>
          <a:p>
            <a:r>
              <a:rPr lang="en-US" b="1">
                <a:latin typeface="Times New Roman" panose="02020603050405020304" pitchFamily="18" charset="0"/>
                <a:cs typeface="Times New Roman" panose="02020603050405020304" pitchFamily="18" charset="0"/>
              </a:rPr>
              <a:t>        September 14, 2023</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28CB7E-1B24-45D4-B946-5F3EFAA50A2D}"/>
              </a:ext>
            </a:extLst>
          </p:cNvPr>
          <p:cNvSpPr txBox="1"/>
          <p:nvPr/>
        </p:nvSpPr>
        <p:spPr>
          <a:xfrm>
            <a:off x="1524000" y="3124200"/>
            <a:ext cx="6096000" cy="166199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ctr">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Check School Calendar Frequently</a:t>
            </a:r>
          </a:p>
          <a:p>
            <a:pPr marL="285750" indent="-285750" algn="ctr">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October- Conferences</a:t>
            </a:r>
          </a:p>
          <a:p>
            <a:pPr marL="285750" indent="-285750" algn="ctr">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October Columbus Day Holiday</a:t>
            </a:r>
          </a:p>
          <a:p>
            <a:pPr marL="285750" indent="-285750">
              <a:buFont typeface="Arial" panose="020B0604020202020204" pitchFamily="34" charset="0"/>
              <a:buChar char="•"/>
            </a:pPr>
            <a:endParaRPr lang="en-US">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165ED6D-3267-45ED-A418-329174CA1E34}"/>
              </a:ext>
            </a:extLst>
          </p:cNvPr>
          <p:cNvPicPr>
            <a:picLocks noChangeAspect="1"/>
          </p:cNvPicPr>
          <p:nvPr/>
        </p:nvPicPr>
        <p:blipFill>
          <a:blip r:embed="rId2"/>
          <a:stretch>
            <a:fillRect/>
          </a:stretch>
        </p:blipFill>
        <p:spPr>
          <a:xfrm>
            <a:off x="3352800" y="125167"/>
            <a:ext cx="4419600" cy="2846633"/>
          </a:xfrm>
          <a:prstGeom prst="rect">
            <a:avLst/>
          </a:prstGeom>
        </p:spPr>
      </p:pic>
    </p:spTree>
    <p:extLst>
      <p:ext uri="{BB962C8B-B14F-4D97-AF65-F5344CB8AC3E}">
        <p14:creationId xmlns:p14="http://schemas.microsoft.com/office/powerpoint/2010/main" val="23999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a:lstStyle/>
          <a:p>
            <a:fld id="{98C0CDE5-970C-4CC4-BF43-0DA127E73E82}" type="slidenum">
              <a:rPr lang="en-US" smtClean="0"/>
              <a:t>21</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rot="21180000">
            <a:off x="227505" y="1270678"/>
            <a:ext cx="3293393" cy="540728"/>
          </a:xfrm>
        </p:spPr>
        <p:txBody>
          <a:bodyPr anchor="t">
            <a:normAutofit/>
          </a:bodyPr>
          <a:lstStyle/>
          <a:p>
            <a:r>
              <a:rPr lang="en-US" sz="2700" dirty="0">
                <a:solidFill>
                  <a:schemeClr val="tx2">
                    <a:lumMod val="75000"/>
                  </a:schemeClr>
                </a:solidFill>
              </a:rPr>
              <a:t>Parent Survey</a:t>
            </a:r>
          </a:p>
        </p:txBody>
      </p:sp>
      <p:sp>
        <p:nvSpPr>
          <p:cNvPr id="9" name="TextBox 8">
            <a:extLst>
              <a:ext uri="{FF2B5EF4-FFF2-40B4-BE49-F238E27FC236}">
                <a16:creationId xmlns:a16="http://schemas.microsoft.com/office/drawing/2014/main" id="{D1D524BF-2758-5686-9F17-C051143EA183}"/>
              </a:ext>
            </a:extLst>
          </p:cNvPr>
          <p:cNvSpPr txBox="1"/>
          <p:nvPr/>
        </p:nvSpPr>
        <p:spPr>
          <a:xfrm>
            <a:off x="440625" y="2192015"/>
            <a:ext cx="8647672" cy="5909310"/>
          </a:xfrm>
          <a:prstGeom prst="rect">
            <a:avLst/>
          </a:prstGeom>
          <a:noFill/>
        </p:spPr>
        <p:txBody>
          <a:bodyPr wrap="square">
            <a:spAutoFit/>
          </a:bodyPr>
          <a:lstStyle/>
          <a:p>
            <a:r>
              <a:rPr lang="en-US" dirty="0">
                <a:solidFill>
                  <a:srgbClr val="0070C0"/>
                </a:solidFill>
              </a:rPr>
              <a:t>Please click the link or type in your browser or scan the QR code below to access and complete our brief evaluation survey about this meeting/event. Your feedback helps us improve the services and events we offer to build your confidence and ability to academically support your child(ren) at home and partner with the school in their education.</a:t>
            </a:r>
          </a:p>
          <a:p>
            <a:endParaRPr lang="en-US" dirty="0">
              <a:solidFill>
                <a:srgbClr val="0070C0"/>
              </a:solidFill>
            </a:endParaRPr>
          </a:p>
          <a:p>
            <a:pPr lvl="6"/>
            <a:r>
              <a:rPr lang="en-US" dirty="0">
                <a:solidFill>
                  <a:srgbClr val="0070C0"/>
                </a:solidFill>
              </a:rPr>
              <a:t>When you open the survey:</a:t>
            </a:r>
          </a:p>
          <a:p>
            <a:pPr marL="2314575" lvl="6" indent="-257175">
              <a:buFont typeface="+mj-lt"/>
              <a:buAutoNum type="arabicPeriod"/>
            </a:pPr>
            <a:r>
              <a:rPr lang="en-US" dirty="0">
                <a:solidFill>
                  <a:srgbClr val="0070C0"/>
                </a:solidFill>
              </a:rPr>
              <a:t>Select: </a:t>
            </a:r>
            <a:r>
              <a:rPr lang="en-US" b="1" dirty="0">
                <a:solidFill>
                  <a:srgbClr val="FF0000"/>
                </a:solidFill>
              </a:rPr>
              <a:t>Elementary School</a:t>
            </a:r>
          </a:p>
          <a:p>
            <a:pPr marL="2314575" lvl="6" indent="-257175">
              <a:buFont typeface="+mj-lt"/>
              <a:buAutoNum type="arabicPeriod"/>
            </a:pPr>
            <a:r>
              <a:rPr lang="en-US" dirty="0">
                <a:solidFill>
                  <a:srgbClr val="0070C0"/>
                </a:solidFill>
              </a:rPr>
              <a:t>Select our school: </a:t>
            </a:r>
            <a:r>
              <a:rPr lang="en-US" b="1" dirty="0">
                <a:solidFill>
                  <a:srgbClr val="FF0000"/>
                </a:solidFill>
              </a:rPr>
              <a:t>Heritage Elementary School</a:t>
            </a:r>
          </a:p>
          <a:p>
            <a:pPr marL="2314575" lvl="6" indent="-257175">
              <a:buFont typeface="+mj-lt"/>
              <a:buAutoNum type="arabicPeriod"/>
            </a:pPr>
            <a:r>
              <a:rPr lang="en-US" dirty="0">
                <a:solidFill>
                  <a:srgbClr val="0070C0"/>
                </a:solidFill>
              </a:rPr>
              <a:t>Choose your role: student, </a:t>
            </a:r>
            <a:r>
              <a:rPr lang="en-US" b="1" dirty="0">
                <a:solidFill>
                  <a:srgbClr val="FF0000"/>
                </a:solidFill>
              </a:rPr>
              <a:t>parent</a:t>
            </a:r>
            <a:r>
              <a:rPr lang="en-US" dirty="0">
                <a:solidFill>
                  <a:srgbClr val="0070C0"/>
                </a:solidFill>
              </a:rPr>
              <a:t>, staff</a:t>
            </a:r>
          </a:p>
          <a:p>
            <a:pPr marL="2314575" lvl="6" indent="-257175">
              <a:buFont typeface="+mj-lt"/>
              <a:buAutoNum type="arabicPeriod"/>
            </a:pPr>
            <a:r>
              <a:rPr lang="en-US" dirty="0">
                <a:solidFill>
                  <a:srgbClr val="0070C0"/>
                </a:solidFill>
              </a:rPr>
              <a:t>Select </a:t>
            </a:r>
            <a:r>
              <a:rPr lang="en-US" b="1" dirty="0">
                <a:solidFill>
                  <a:srgbClr val="FF0000"/>
                </a:solidFill>
              </a:rPr>
              <a:t>Curriculum Night Workshop </a:t>
            </a:r>
            <a:r>
              <a:rPr lang="en-US" dirty="0">
                <a:solidFill>
                  <a:srgbClr val="0070C0"/>
                </a:solidFill>
              </a:rPr>
              <a:t>as the meeting you attended</a:t>
            </a:r>
          </a:p>
          <a:p>
            <a:pPr marL="2314575" lvl="6" indent="-257175">
              <a:buFont typeface="+mj-lt"/>
              <a:buAutoNum type="arabicPeriod"/>
            </a:pPr>
            <a:r>
              <a:rPr lang="en-US" dirty="0">
                <a:solidFill>
                  <a:srgbClr val="0070C0"/>
                </a:solidFill>
              </a:rPr>
              <a:t>Complete the remainder of the survey.</a:t>
            </a:r>
          </a:p>
          <a:p>
            <a:endParaRPr lang="en-US" dirty="0">
              <a:solidFill>
                <a:srgbClr val="0070C0"/>
              </a:solidFill>
            </a:endParaRPr>
          </a:p>
          <a:p>
            <a:endParaRPr lang="en-US" dirty="0">
              <a:solidFill>
                <a:srgbClr val="0070C0"/>
              </a:solidFill>
            </a:endParaRPr>
          </a:p>
          <a:p>
            <a:r>
              <a:rPr lang="en-US" dirty="0">
                <a:solidFill>
                  <a:srgbClr val="0070C0"/>
                </a:solidFill>
              </a:rPr>
              <a:t>Click this link or type it in your browser or scan the QR code.</a:t>
            </a:r>
          </a:p>
          <a:p>
            <a:endParaRPr lang="en-US" dirty="0">
              <a:solidFill>
                <a:srgbClr val="0070C0"/>
              </a:solidFill>
            </a:endParaRPr>
          </a:p>
          <a:p>
            <a:r>
              <a:rPr lang="en-US" dirty="0">
                <a:solidFill>
                  <a:srgbClr val="0070C0"/>
                </a:solidFill>
              </a:rPr>
              <a:t> </a:t>
            </a:r>
            <a:r>
              <a:rPr lang="en-US" dirty="0">
                <a:solidFill>
                  <a:srgbClr val="0070C0"/>
                </a:solidFill>
                <a:hlinkClick r:id="rId2"/>
              </a:rPr>
              <a:t>https://bit.ly/FCSEvaluation_Survey</a:t>
            </a:r>
            <a:endParaRPr lang="en-US" dirty="0">
              <a:solidFill>
                <a:srgbClr val="0070C0"/>
              </a:solidFill>
            </a:endParaRPr>
          </a:p>
          <a:p>
            <a:endParaRPr lang="en-US" dirty="0">
              <a:solidFill>
                <a:srgbClr val="0070C0"/>
              </a:solidFill>
            </a:endParaRPr>
          </a:p>
          <a:p>
            <a:r>
              <a:rPr lang="en-US" dirty="0">
                <a:solidFill>
                  <a:srgbClr val="0070C0"/>
                </a:solidFill>
              </a:rPr>
              <a:t>Thank you for your time today. If you have any questions or concerns, please contact the Parent Engagement Facilitator, Ms. Harrell at (470) 254-8144.</a:t>
            </a:r>
          </a:p>
        </p:txBody>
      </p:sp>
      <p:pic>
        <p:nvPicPr>
          <p:cNvPr id="10" name="Picture 9">
            <a:extLst>
              <a:ext uri="{FF2B5EF4-FFF2-40B4-BE49-F238E27FC236}">
                <a16:creationId xmlns:a16="http://schemas.microsoft.com/office/drawing/2014/main" id="{1730E124-2C18-B036-9DB9-38580EE48271}"/>
              </a:ext>
            </a:extLst>
          </p:cNvPr>
          <p:cNvPicPr>
            <a:picLocks noChangeAspect="1"/>
          </p:cNvPicPr>
          <p:nvPr/>
        </p:nvPicPr>
        <p:blipFill>
          <a:blip r:embed="rId3"/>
          <a:stretch>
            <a:fillRect/>
          </a:stretch>
        </p:blipFill>
        <p:spPr>
          <a:xfrm>
            <a:off x="7005511" y="5367383"/>
            <a:ext cx="1166047" cy="1166047"/>
          </a:xfrm>
          <a:prstGeom prst="rect">
            <a:avLst/>
          </a:prstGeom>
        </p:spPr>
      </p:pic>
    </p:spTree>
    <p:extLst>
      <p:ext uri="{BB962C8B-B14F-4D97-AF65-F5344CB8AC3E}">
        <p14:creationId xmlns:p14="http://schemas.microsoft.com/office/powerpoint/2010/main" val="59582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r>
              <a:rPr lang="en-US">
                <a:latin typeface="David" pitchFamily="34" charset="-79"/>
              </a:rPr>
              <a:t>Thank You For Coming!</a:t>
            </a:r>
          </a:p>
        </p:txBody>
      </p:sp>
      <p:sp>
        <p:nvSpPr>
          <p:cNvPr id="49155" name="Rectangle 3"/>
          <p:cNvSpPr>
            <a:spLocks noGrp="1" noChangeArrowheads="1"/>
          </p:cNvSpPr>
          <p:nvPr>
            <p:ph type="body" idx="1"/>
          </p:nvPr>
        </p:nvSpPr>
        <p:spPr/>
        <p:txBody>
          <a:bodyPr/>
          <a:lstStyle/>
          <a:p>
            <a:pPr marL="0" indent="0" algn="ctr">
              <a:buNone/>
            </a:pPr>
            <a:r>
              <a:rPr lang="en-US"/>
              <a:t>Questions and/or Comments</a:t>
            </a:r>
          </a:p>
          <a:p>
            <a:pPr marL="0" indent="0" algn="ctr">
              <a:buNone/>
            </a:pPr>
            <a:r>
              <a:rPr lang="en-US"/>
              <a:t>Please sign Parent Compact</a:t>
            </a:r>
          </a:p>
          <a:p>
            <a:pPr marL="0" indent="0" algn="ctr">
              <a:buNone/>
            </a:pPr>
            <a:endParaRPr lang="en-US"/>
          </a:p>
          <a:p>
            <a:pPr marL="0" indent="0">
              <a:buNone/>
            </a:pP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3581400"/>
            <a:ext cx="4191001" cy="235552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4D0EB-591C-4FDB-A0C7-24027D32BCD8}"/>
              </a:ext>
            </a:extLst>
          </p:cNvPr>
          <p:cNvSpPr>
            <a:spLocks noGrp="1"/>
          </p:cNvSpPr>
          <p:nvPr>
            <p:ph type="title"/>
          </p:nvPr>
        </p:nvSpPr>
        <p:spPr/>
        <p:txBody>
          <a:bodyPr/>
          <a:lstStyle/>
          <a:p>
            <a:r>
              <a:rPr lang="en-US"/>
              <a:t> Contact Information</a:t>
            </a:r>
          </a:p>
        </p:txBody>
      </p:sp>
      <p:sp>
        <p:nvSpPr>
          <p:cNvPr id="3" name="Content Placeholder 2">
            <a:extLst>
              <a:ext uri="{FF2B5EF4-FFF2-40B4-BE49-F238E27FC236}">
                <a16:creationId xmlns:a16="http://schemas.microsoft.com/office/drawing/2014/main" id="{5223A543-5463-447F-96A5-3C9BEAD68207}"/>
              </a:ext>
            </a:extLst>
          </p:cNvPr>
          <p:cNvSpPr>
            <a:spLocks noGrp="1"/>
          </p:cNvSpPr>
          <p:nvPr>
            <p:ph idx="1"/>
          </p:nvPr>
        </p:nvSpPr>
        <p:spPr/>
        <p:txBody>
          <a:bodyPr/>
          <a:lstStyle/>
          <a:p>
            <a:pPr marL="0" indent="0">
              <a:buNone/>
            </a:pPr>
            <a:r>
              <a:rPr lang="en-US"/>
              <a:t>Dojo- fastest mode of communication</a:t>
            </a:r>
          </a:p>
          <a:p>
            <a:r>
              <a:rPr lang="en-US">
                <a:hlinkClick r:id="rId2"/>
              </a:rPr>
              <a:t>brucespenceg@fultonschools.org</a:t>
            </a:r>
            <a:endParaRPr lang="en-US"/>
          </a:p>
          <a:p>
            <a:r>
              <a:rPr lang="en-US">
                <a:hlinkClick r:id="rId3"/>
              </a:rPr>
              <a:t>maddoxm@fultonschools.org</a:t>
            </a:r>
            <a:endParaRPr lang="en-US"/>
          </a:p>
          <a:p>
            <a:r>
              <a:rPr lang="en-US"/>
              <a:t>Mitchella7@fultonschools.org</a:t>
            </a:r>
          </a:p>
          <a:p>
            <a:r>
              <a:rPr lang="en-US"/>
              <a:t>Sladed@fultonschools.org</a:t>
            </a:r>
          </a:p>
          <a:p>
            <a:pPr marL="0" indent="0">
              <a:buNone/>
            </a:pPr>
            <a:endParaRPr lang="en-US"/>
          </a:p>
          <a:p>
            <a:endParaRPr lang="en-US"/>
          </a:p>
          <a:p>
            <a:pPr marL="0" indent="0">
              <a:buNone/>
            </a:pPr>
            <a:endParaRPr lang="en-US"/>
          </a:p>
        </p:txBody>
      </p:sp>
    </p:spTree>
    <p:extLst>
      <p:ext uri="{BB962C8B-B14F-4D97-AF65-F5344CB8AC3E}">
        <p14:creationId xmlns:p14="http://schemas.microsoft.com/office/powerpoint/2010/main" val="1151051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Meet the 4</a:t>
            </a:r>
            <a:r>
              <a:rPr lang="en-US" baseline="30000"/>
              <a:t>th</a:t>
            </a:r>
            <a:r>
              <a:rPr lang="en-US"/>
              <a:t> Grade Team</a:t>
            </a:r>
          </a:p>
        </p:txBody>
      </p:sp>
      <p:sp>
        <p:nvSpPr>
          <p:cNvPr id="3" name="Content Placeholder 2"/>
          <p:cNvSpPr>
            <a:spLocks noGrp="1"/>
          </p:cNvSpPr>
          <p:nvPr>
            <p:ph idx="1"/>
          </p:nvPr>
        </p:nvSpPr>
        <p:spPr>
          <a:xfrm>
            <a:off x="838200" y="2362200"/>
            <a:ext cx="7693025" cy="4343400"/>
          </a:xfrm>
        </p:spPr>
        <p:txBody>
          <a:bodyPr/>
          <a:lstStyle/>
          <a:p>
            <a:pPr marL="0" indent="0">
              <a:buNone/>
            </a:pPr>
            <a:endParaRPr lang="en-US" sz="2000"/>
          </a:p>
          <a:p>
            <a:pPr marL="0" indent="0">
              <a:buNone/>
            </a:pPr>
            <a:endParaRPr lang="en-US" sz="2000"/>
          </a:p>
          <a:p>
            <a:pPr marL="0" indent="0">
              <a:buNone/>
            </a:pPr>
            <a:r>
              <a:rPr lang="en-US" sz="2000"/>
              <a:t>Mrs. Brucespence</a:t>
            </a:r>
          </a:p>
          <a:p>
            <a:pPr marL="0" indent="0">
              <a:buNone/>
            </a:pPr>
            <a:r>
              <a:rPr lang="en-US" sz="2000"/>
              <a:t>Ms. Huguley</a:t>
            </a:r>
          </a:p>
          <a:p>
            <a:pPr marL="0" indent="0">
              <a:buNone/>
            </a:pPr>
            <a:r>
              <a:rPr lang="en-US" sz="2000"/>
              <a:t>Mr. Justice</a:t>
            </a:r>
          </a:p>
          <a:p>
            <a:pPr marL="0" indent="0">
              <a:buNone/>
            </a:pPr>
            <a:r>
              <a:rPr lang="en-US" sz="2000"/>
              <a:t>Dr. Maddox</a:t>
            </a:r>
          </a:p>
          <a:p>
            <a:pPr marL="0" indent="0">
              <a:buNone/>
            </a:pPr>
            <a:r>
              <a:rPr lang="en-US" sz="2000"/>
              <a:t>Mrs. Mitchell</a:t>
            </a:r>
          </a:p>
          <a:p>
            <a:pPr marL="0" indent="0">
              <a:buNone/>
            </a:pPr>
            <a:r>
              <a:rPr lang="en-US" sz="2000"/>
              <a:t>Ms. Slade</a:t>
            </a:r>
          </a:p>
          <a:p>
            <a:pPr marL="0" indent="0">
              <a:buNone/>
            </a:pPr>
            <a:endParaRPr lang="en-US" sz="2000"/>
          </a:p>
        </p:txBody>
      </p:sp>
      <p:sp>
        <p:nvSpPr>
          <p:cNvPr id="5" name="TextBox 4"/>
          <p:cNvSpPr txBox="1"/>
          <p:nvPr/>
        </p:nvSpPr>
        <p:spPr>
          <a:xfrm>
            <a:off x="4267200" y="2743199"/>
            <a:ext cx="3810000" cy="3343275"/>
          </a:xfrm>
          <a:prstGeom prst="rect">
            <a:avLst/>
          </a:prstGeom>
          <a:noFill/>
        </p:spPr>
        <p:txBody>
          <a:bodyPr wrap="square" rtlCol="0">
            <a:spAutoFit/>
          </a:bodyPr>
          <a:lstStyle/>
          <a:p>
            <a:endParaRPr lang="en-US"/>
          </a:p>
        </p:txBody>
      </p:sp>
      <p:pic>
        <p:nvPicPr>
          <p:cNvPr id="4" name="Picture 3">
            <a:extLst>
              <a:ext uri="{FF2B5EF4-FFF2-40B4-BE49-F238E27FC236}">
                <a16:creationId xmlns:a16="http://schemas.microsoft.com/office/drawing/2014/main" id="{DDC22728-20B7-8156-E867-EE2147FF7B7D}"/>
              </a:ext>
            </a:extLst>
          </p:cNvPr>
          <p:cNvPicPr>
            <a:picLocks noChangeAspect="1"/>
          </p:cNvPicPr>
          <p:nvPr/>
        </p:nvPicPr>
        <p:blipFill>
          <a:blip r:embed="rId2"/>
          <a:stretch>
            <a:fillRect/>
          </a:stretch>
        </p:blipFill>
        <p:spPr>
          <a:xfrm>
            <a:off x="4724400" y="2552691"/>
            <a:ext cx="3657600" cy="3131326"/>
          </a:xfrm>
          <a:prstGeom prst="rect">
            <a:avLst/>
          </a:prstGeom>
        </p:spPr>
      </p:pic>
    </p:spTree>
    <p:extLst>
      <p:ext uri="{BB962C8B-B14F-4D97-AF65-F5344CB8AC3E}">
        <p14:creationId xmlns:p14="http://schemas.microsoft.com/office/powerpoint/2010/main" val="3438054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a:xfrm>
            <a:off x="457200" y="136783"/>
            <a:ext cx="8229600" cy="1768217"/>
          </a:xfrm>
        </p:spPr>
        <p:txBody>
          <a:bodyPr/>
          <a:lstStyle/>
          <a:p>
            <a:pPr eaLnBrk="1" hangingPunct="1"/>
            <a:r>
              <a:rPr lang="en-US">
                <a:latin typeface="David" pitchFamily="34" charset="-79"/>
                <a:cs typeface="David" pitchFamily="34" charset="-79"/>
              </a:rPr>
              <a:t>  Agenda - Curriculum Night </a:t>
            </a:r>
            <a:br>
              <a:rPr lang="en-US">
                <a:latin typeface="David" pitchFamily="34" charset="-79"/>
                <a:cs typeface="David" pitchFamily="34" charset="-79"/>
              </a:rPr>
            </a:br>
            <a:endParaRPr lang="en-US">
              <a:latin typeface="David" pitchFamily="34" charset="-79"/>
              <a:cs typeface="David" pitchFamily="34" charset="-79"/>
            </a:endParaRPr>
          </a:p>
        </p:txBody>
      </p:sp>
      <p:sp>
        <p:nvSpPr>
          <p:cNvPr id="7171" name="Content Placeholder 5"/>
          <p:cNvSpPr>
            <a:spLocks noGrp="1"/>
          </p:cNvSpPr>
          <p:nvPr>
            <p:ph idx="1"/>
          </p:nvPr>
        </p:nvSpPr>
        <p:spPr>
          <a:xfrm>
            <a:off x="914400" y="2362200"/>
            <a:ext cx="7848600" cy="4191000"/>
          </a:xfrm>
        </p:spPr>
        <p:txBody>
          <a:bodyPr/>
          <a:lstStyle/>
          <a:p>
            <a:r>
              <a:rPr lang="en-US" sz="1800">
                <a:latin typeface="David" pitchFamily="34" charset="-79"/>
                <a:cs typeface="David" pitchFamily="34" charset="-79"/>
              </a:rPr>
              <a:t>Introductions of Team</a:t>
            </a:r>
          </a:p>
          <a:p>
            <a:r>
              <a:rPr lang="en-US" sz="1800">
                <a:latin typeface="David" pitchFamily="34" charset="-79"/>
                <a:cs typeface="David" pitchFamily="34" charset="-79"/>
              </a:rPr>
              <a:t>Daily Schedule</a:t>
            </a:r>
          </a:p>
          <a:p>
            <a:r>
              <a:rPr lang="en-US" sz="1800">
                <a:latin typeface="David" pitchFamily="34" charset="-79"/>
                <a:cs typeface="David" pitchFamily="34" charset="-79"/>
              </a:rPr>
              <a:t>Attendance/Notes for Absences/Transportation Changes</a:t>
            </a:r>
          </a:p>
          <a:p>
            <a:r>
              <a:rPr lang="en-US" sz="1800">
                <a:latin typeface="David" pitchFamily="34" charset="-79"/>
                <a:cs typeface="David" pitchFamily="34" charset="-79"/>
              </a:rPr>
              <a:t>Grading Policy</a:t>
            </a:r>
          </a:p>
          <a:p>
            <a:r>
              <a:rPr lang="en-US" sz="1800">
                <a:latin typeface="David" pitchFamily="34" charset="-79"/>
                <a:cs typeface="David" pitchFamily="34" charset="-79"/>
              </a:rPr>
              <a:t>Rules: PAWS/ CHAMPS/PBIS</a:t>
            </a:r>
          </a:p>
          <a:p>
            <a:r>
              <a:rPr lang="en-US" sz="1800">
                <a:latin typeface="David" pitchFamily="34" charset="-79"/>
                <a:cs typeface="David" pitchFamily="34" charset="-79"/>
              </a:rPr>
              <a:t>Curriculum Overview</a:t>
            </a:r>
          </a:p>
          <a:p>
            <a:r>
              <a:rPr lang="en-US" sz="1800">
                <a:latin typeface="David" pitchFamily="34" charset="-79"/>
                <a:cs typeface="David" pitchFamily="34" charset="-79"/>
              </a:rPr>
              <a:t>Protocols</a:t>
            </a:r>
          </a:p>
          <a:p>
            <a:r>
              <a:rPr lang="en-US" sz="1800">
                <a:latin typeface="David" pitchFamily="34" charset="-79"/>
                <a:cs typeface="David" pitchFamily="34" charset="-79"/>
              </a:rPr>
              <a:t>Communication- Dojo</a:t>
            </a:r>
          </a:p>
          <a:p>
            <a:r>
              <a:rPr lang="en-US" sz="1800">
                <a:latin typeface="David" pitchFamily="34" charset="-79"/>
                <a:cs typeface="David" pitchFamily="34" charset="-79"/>
              </a:rPr>
              <a:t>Testing</a:t>
            </a:r>
          </a:p>
          <a:p>
            <a:r>
              <a:rPr lang="en-US" sz="1800">
                <a:latin typeface="David" pitchFamily="34" charset="-79"/>
                <a:cs typeface="David" pitchFamily="34" charset="-79"/>
              </a:rPr>
              <a:t>Safety Precautions</a:t>
            </a:r>
          </a:p>
          <a:p>
            <a:r>
              <a:rPr lang="en-US" sz="1800">
                <a:latin typeface="David" pitchFamily="34" charset="-79"/>
                <a:cs typeface="David" pitchFamily="34" charset="-79"/>
              </a:rPr>
              <a:t>Upcoming Dates</a:t>
            </a:r>
          </a:p>
          <a:p>
            <a:r>
              <a:rPr lang="en-US" sz="1800">
                <a:latin typeface="David" pitchFamily="34" charset="-79"/>
                <a:cs typeface="David" pitchFamily="34" charset="-79"/>
              </a:rPr>
              <a:t>Q &amp; A</a:t>
            </a:r>
          </a:p>
          <a:p>
            <a:pPr marL="0" indent="0">
              <a:buNone/>
            </a:pPr>
            <a:endParaRPr lang="en-US" sz="1800">
              <a:latin typeface="David" pitchFamily="34" charset="-79"/>
              <a:cs typeface="David" pitchFamily="34" charset="-79"/>
            </a:endParaRPr>
          </a:p>
          <a:p>
            <a:endParaRPr lang="en-US" sz="1800">
              <a:latin typeface="David" pitchFamily="34" charset="-79"/>
              <a:cs typeface="David" pitchFamily="34" charset="-79"/>
            </a:endParaRPr>
          </a:p>
          <a:p>
            <a:endParaRPr lang="en-US" sz="1800">
              <a:latin typeface="David" pitchFamily="34" charset="-79"/>
              <a:cs typeface="David" pitchFamily="34" charset="-79"/>
            </a:endParaRPr>
          </a:p>
          <a:p>
            <a:endParaRPr lang="en-US" sz="1800">
              <a:latin typeface="David" pitchFamily="34" charset="-79"/>
              <a:cs typeface="David" pitchFamily="34" charset="-79"/>
            </a:endParaRPr>
          </a:p>
          <a:p>
            <a:endParaRPr lang="en-US" sz="1800" baseline="30000">
              <a:latin typeface="David" pitchFamily="34" charset="-79"/>
              <a:cs typeface="David" pitchFamily="34" charset="-79"/>
            </a:endParaRPr>
          </a:p>
          <a:p>
            <a:pPr eaLnBrk="1" hangingPunct="1">
              <a:buNone/>
            </a:pPr>
            <a:endParaRPr lang="en-US">
              <a:latin typeface="David" pitchFamily="34" charset="-79"/>
              <a:cs typeface="David" pitchFamily="34" charset="-79"/>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36783"/>
            <a:ext cx="1752600" cy="1782816"/>
          </a:xfrm>
          <a:prstGeom prst="rect">
            <a:avLst/>
          </a:prstGeom>
        </p:spPr>
      </p:pic>
    </p:spTree>
  </p:cSld>
  <p:clrMapOvr>
    <a:masterClrMapping/>
  </p:clrMapOvr>
  <p:transition>
    <p:cut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4"/>
          <p:cNvSpPr>
            <a:spLocks noGrp="1"/>
          </p:cNvSpPr>
          <p:nvPr>
            <p:ph idx="1"/>
          </p:nvPr>
        </p:nvSpPr>
        <p:spPr/>
        <p:txBody>
          <a:bodyPr/>
          <a:lstStyle/>
          <a:p>
            <a:pPr algn="ctr" eaLnBrk="1" hangingPunct="1">
              <a:buFont typeface="Wingdings" pitchFamily="2" charset="2"/>
              <a:buNone/>
            </a:pPr>
            <a:endParaRPr lang="en-US">
              <a:latin typeface="David" pitchFamily="34" charset="-79"/>
              <a:cs typeface="David" pitchFamily="34" charset="-79"/>
            </a:endParaRPr>
          </a:p>
          <a:p>
            <a:pPr algn="ctr" eaLnBrk="1" hangingPunct="1">
              <a:buFont typeface="Wingdings" pitchFamily="2" charset="2"/>
              <a:buNone/>
            </a:pPr>
            <a:r>
              <a:rPr lang="en-US" b="1">
                <a:latin typeface="Times New Roman" panose="02020603050405020304" pitchFamily="18" charset="0"/>
                <a:cs typeface="Times New Roman" panose="02020603050405020304" pitchFamily="18" charset="0"/>
              </a:rPr>
              <a:t>4</a:t>
            </a:r>
            <a:r>
              <a:rPr lang="en-US" b="1" baseline="30000">
                <a:latin typeface="Times New Roman" panose="02020603050405020304" pitchFamily="18" charset="0"/>
                <a:cs typeface="Times New Roman" panose="02020603050405020304" pitchFamily="18" charset="0"/>
              </a:rPr>
              <a:t>th</a:t>
            </a:r>
            <a:r>
              <a:rPr lang="en-US" b="1">
                <a:latin typeface="Times New Roman" panose="02020603050405020304" pitchFamily="18" charset="0"/>
                <a:cs typeface="Times New Roman" panose="02020603050405020304" pitchFamily="18" charset="0"/>
              </a:rPr>
              <a:t> Grade Daily Schedule </a:t>
            </a:r>
          </a:p>
        </p:txBody>
      </p:sp>
      <p:sp>
        <p:nvSpPr>
          <p:cNvPr id="3" name="Text Placeholder 2">
            <a:extLst>
              <a:ext uri="{FF2B5EF4-FFF2-40B4-BE49-F238E27FC236}">
                <a16:creationId xmlns:a16="http://schemas.microsoft.com/office/drawing/2014/main" id="{63A39B81-B440-983C-ABA4-2DFEB3A30F57}"/>
              </a:ext>
            </a:extLst>
          </p:cNvPr>
          <p:cNvSpPr>
            <a:spLocks noGrp="1"/>
          </p:cNvSpPr>
          <p:nvPr>
            <p:ph type="body" sz="half" idx="2"/>
          </p:nvPr>
        </p:nvSpPr>
        <p:spPr>
          <a:xfrm>
            <a:off x="4419600" y="4724400"/>
            <a:ext cx="5257800" cy="4691063"/>
          </a:xfrm>
        </p:spPr>
        <p:txBody>
          <a:bodyPr/>
          <a:lstStyle/>
          <a:p>
            <a:endParaRPr lang="en-US"/>
          </a:p>
        </p:txBody>
      </p:sp>
      <p:pic>
        <p:nvPicPr>
          <p:cNvPr id="1025" name="Picture 1" descr="A white table with black text&#10;&#10;Description automatically generated">
            <a:extLst>
              <a:ext uri="{FF2B5EF4-FFF2-40B4-BE49-F238E27FC236}">
                <a16:creationId xmlns:a16="http://schemas.microsoft.com/office/drawing/2014/main" id="{7B6BF653-9666-27DA-1A3C-4E12D70FD8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19400"/>
            <a:ext cx="5937250" cy="391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9536591-4D44-8AD7-083D-00AFB9A2911B}"/>
              </a:ext>
            </a:extLst>
          </p:cNvPr>
          <p:cNvSpPr txBox="1"/>
          <p:nvPr/>
        </p:nvSpPr>
        <p:spPr>
          <a:xfrm>
            <a:off x="5181600" y="3810000"/>
            <a:ext cx="2590800" cy="338554"/>
          </a:xfrm>
          <a:prstGeom prst="rect">
            <a:avLst/>
          </a:prstGeom>
          <a:noFill/>
        </p:spPr>
        <p:txBody>
          <a:bodyPr wrap="square" rtlCol="0">
            <a:spAutoFit/>
          </a:bodyPr>
          <a:lstStyle/>
          <a:p>
            <a:r>
              <a:rPr lang="en-US" sz="1600" b="1">
                <a:latin typeface="Times New Roman" panose="02020603050405020304" pitchFamily="18" charset="0"/>
                <a:cs typeface="Times New Roman" panose="02020603050405020304" pitchFamily="18" charset="0"/>
              </a:rPr>
              <a:t>P.E., Music, Art &amp; Media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Attendance</a:t>
            </a:r>
          </a:p>
        </p:txBody>
      </p:sp>
      <p:pic>
        <p:nvPicPr>
          <p:cNvPr id="6" name="Content Placeholder 5">
            <a:extLst>
              <a:ext uri="{FF2B5EF4-FFF2-40B4-BE49-F238E27FC236}">
                <a16:creationId xmlns:a16="http://schemas.microsoft.com/office/drawing/2014/main" id="{AE7053B9-9DFC-41BA-BA18-49B302F86305}"/>
              </a:ext>
            </a:extLst>
          </p:cNvPr>
          <p:cNvPicPr>
            <a:picLocks noGrp="1" noChangeAspect="1"/>
          </p:cNvPicPr>
          <p:nvPr>
            <p:ph idx="1"/>
          </p:nvPr>
        </p:nvPicPr>
        <p:blipFill>
          <a:blip r:embed="rId2"/>
          <a:stretch>
            <a:fillRect/>
          </a:stretch>
        </p:blipFill>
        <p:spPr>
          <a:xfrm>
            <a:off x="1704148" y="2362200"/>
            <a:ext cx="5961128" cy="37242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173469"/>
            <a:ext cx="2446336" cy="2320062"/>
          </a:xfrm>
          <a:prstGeom prst="rect">
            <a:avLst/>
          </a:prstGeom>
        </p:spPr>
      </p:pic>
    </p:spTree>
    <p:extLst>
      <p:ext uri="{BB962C8B-B14F-4D97-AF65-F5344CB8AC3E}">
        <p14:creationId xmlns:p14="http://schemas.microsoft.com/office/powerpoint/2010/main" val="264282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39B028-E7E2-4E6F-AD30-6AACA3DCCC30}"/>
              </a:ext>
            </a:extLst>
          </p:cNvPr>
          <p:cNvPicPr>
            <a:picLocks noChangeAspect="1"/>
          </p:cNvPicPr>
          <p:nvPr/>
        </p:nvPicPr>
        <p:blipFill>
          <a:blip r:embed="rId2"/>
          <a:stretch>
            <a:fillRect/>
          </a:stretch>
        </p:blipFill>
        <p:spPr>
          <a:xfrm>
            <a:off x="685800" y="2264899"/>
            <a:ext cx="7848600" cy="4628661"/>
          </a:xfrm>
          <a:prstGeom prst="rect">
            <a:avLst/>
          </a:prstGeom>
        </p:spPr>
      </p:pic>
      <p:sp>
        <p:nvSpPr>
          <p:cNvPr id="5" name="TextBox 4">
            <a:extLst>
              <a:ext uri="{FF2B5EF4-FFF2-40B4-BE49-F238E27FC236}">
                <a16:creationId xmlns:a16="http://schemas.microsoft.com/office/drawing/2014/main" id="{D55E0FFC-1734-4B98-8FB6-089BB4F9E949}"/>
              </a:ext>
            </a:extLst>
          </p:cNvPr>
          <p:cNvSpPr txBox="1"/>
          <p:nvPr/>
        </p:nvSpPr>
        <p:spPr>
          <a:xfrm>
            <a:off x="1295400" y="685800"/>
            <a:ext cx="5943600" cy="646331"/>
          </a:xfrm>
          <a:prstGeom prst="rect">
            <a:avLst/>
          </a:prstGeom>
          <a:solidFill>
            <a:srgbClr val="FF99FF"/>
          </a:solidFill>
        </p:spPr>
        <p:txBody>
          <a:bodyPr wrap="square" rtlCol="0">
            <a:spAutoFit/>
          </a:bodyPr>
          <a:lstStyle/>
          <a:p>
            <a:r>
              <a:rPr lang="en-US" sz="3600">
                <a:latin typeface="Times New Roman" panose="02020603050405020304" pitchFamily="18" charset="0"/>
                <a:cs typeface="Times New Roman" panose="02020603050405020304" pitchFamily="18" charset="0"/>
              </a:rPr>
              <a:t>Attendance Policy</a:t>
            </a:r>
          </a:p>
        </p:txBody>
      </p:sp>
    </p:spTree>
    <p:extLst>
      <p:ext uri="{BB962C8B-B14F-4D97-AF65-F5344CB8AC3E}">
        <p14:creationId xmlns:p14="http://schemas.microsoft.com/office/powerpoint/2010/main" val="3734169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D9BAB9F-8824-447F-BA3D-91399B96ED29}"/>
              </a:ext>
            </a:extLst>
          </p:cNvPr>
          <p:cNvSpPr>
            <a:spLocks noGrp="1"/>
          </p:cNvSpPr>
          <p:nvPr>
            <p:ph type="title"/>
          </p:nvPr>
        </p:nvSpPr>
        <p:spPr>
          <a:xfrm>
            <a:off x="482601" y="643466"/>
            <a:ext cx="2764734" cy="1261534"/>
          </a:xfrm>
        </p:spPr>
        <p:txBody>
          <a:bodyPr vert="horz" lIns="91440" tIns="45720" rIns="91440" bIns="45720" rtlCol="0" anchor="ctr">
            <a:normAutofit/>
          </a:bodyPr>
          <a:lstStyle/>
          <a:p>
            <a:pPr algn="r"/>
            <a:r>
              <a:rPr lang="en-US" altLang="en-US" b="1"/>
              <a:t>Grading Policies</a:t>
            </a:r>
          </a:p>
        </p:txBody>
      </p:sp>
      <p:sp>
        <p:nvSpPr>
          <p:cNvPr id="22531" name="Rectangle 5">
            <a:extLst>
              <a:ext uri="{FF2B5EF4-FFF2-40B4-BE49-F238E27FC236}">
                <a16:creationId xmlns:a16="http://schemas.microsoft.com/office/drawing/2014/main" id="{46B3CA9F-0EC1-4198-B17B-21E0B55FED2D}"/>
              </a:ext>
            </a:extLst>
          </p:cNvPr>
          <p:cNvSpPr>
            <a:spLocks noChangeArrowheads="1"/>
          </p:cNvSpPr>
          <p:nvPr/>
        </p:nvSpPr>
        <p:spPr bwMode="auto">
          <a:xfrm>
            <a:off x="3048001" y="3200400"/>
            <a:ext cx="5389648" cy="29007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342900" indent="-342900">
              <a:spcBef>
                <a:spcPct val="20000"/>
              </a:spcBef>
              <a:buFont typeface="Arial" panose="020B0604020202020204" pitchFamily="34" charset="0"/>
              <a:buChar char="•"/>
              <a:defRPr sz="3200">
                <a:solidFill>
                  <a:schemeClr val="tx1"/>
                </a:solidFill>
                <a:latin typeface="Constantia" panose="02030602050306030303" pitchFamily="18" charset="0"/>
              </a:defRPr>
            </a:lvl1pPr>
            <a:lvl2pPr marL="742950" indent="-285750">
              <a:spcBef>
                <a:spcPct val="20000"/>
              </a:spcBef>
              <a:buFont typeface="Arial" panose="020B0604020202020204" pitchFamily="34" charset="0"/>
              <a:buChar char="–"/>
              <a:defRPr sz="2800">
                <a:solidFill>
                  <a:schemeClr val="tx1"/>
                </a:solidFill>
                <a:latin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onstantia" panose="02030602050306030303" pitchFamily="18" charset="0"/>
              </a:defRPr>
            </a:lvl9pPr>
          </a:lstStyle>
          <a:p>
            <a:pPr marL="0" indent="-182880" defTabSz="914400">
              <a:lnSpc>
                <a:spcPct val="90000"/>
              </a:lnSpc>
              <a:spcBef>
                <a:spcPts val="0"/>
              </a:spcBef>
              <a:spcAft>
                <a:spcPts val="1200"/>
              </a:spcAft>
              <a:buClr>
                <a:schemeClr val="accent1">
                  <a:lumMod val="75000"/>
                </a:schemeClr>
              </a:buClr>
              <a:buSzPct val="85000"/>
              <a:buFont typeface="Wingdings" pitchFamily="2" charset="2"/>
              <a:buChar char="§"/>
            </a:pPr>
            <a:r>
              <a:rPr lang="en-US" sz="1800" b="1" spc="60">
                <a:latin typeface="+mn-lt"/>
              </a:rPr>
              <a:t>District Wide Grading Categories:</a:t>
            </a:r>
          </a:p>
          <a:p>
            <a:pPr indent="-182880" defTabSz="914400">
              <a:lnSpc>
                <a:spcPct val="90000"/>
              </a:lnSpc>
              <a:spcBef>
                <a:spcPts val="0"/>
              </a:spcBef>
              <a:spcAft>
                <a:spcPts val="1200"/>
              </a:spcAft>
              <a:buClr>
                <a:schemeClr val="accent1">
                  <a:lumMod val="75000"/>
                </a:schemeClr>
              </a:buClr>
              <a:buSzPct val="85000"/>
              <a:buFont typeface="Wingdings" pitchFamily="2" charset="2"/>
              <a:buChar char="§"/>
            </a:pPr>
            <a:r>
              <a:rPr lang="en-US" sz="1800" u="sng" spc="60">
                <a:latin typeface="+mn-lt"/>
              </a:rPr>
              <a:t>Major:</a:t>
            </a:r>
            <a:r>
              <a:rPr lang="en-US" sz="1800" spc="60">
                <a:latin typeface="+mn-lt"/>
              </a:rPr>
              <a:t> An assignment or assessment that is cumulative in nature, and/or when there is a significant amount of dedicated instructional time devoted to the content being assessed.</a:t>
            </a:r>
          </a:p>
          <a:p>
            <a:pPr indent="-182880" defTabSz="914400">
              <a:lnSpc>
                <a:spcPct val="90000"/>
              </a:lnSpc>
              <a:spcBef>
                <a:spcPts val="0"/>
              </a:spcBef>
              <a:spcAft>
                <a:spcPts val="1200"/>
              </a:spcAft>
              <a:buClr>
                <a:schemeClr val="accent1">
                  <a:lumMod val="75000"/>
                </a:schemeClr>
              </a:buClr>
              <a:buSzPct val="85000"/>
              <a:buFont typeface="Wingdings" pitchFamily="2" charset="2"/>
              <a:buChar char="§"/>
            </a:pPr>
            <a:r>
              <a:rPr lang="en-US" sz="1800" u="sng" spc="60">
                <a:latin typeface="+mn-lt"/>
              </a:rPr>
              <a:t>Minor:</a:t>
            </a:r>
            <a:r>
              <a:rPr lang="en-US" sz="1800" spc="60">
                <a:latin typeface="+mn-lt"/>
              </a:rPr>
              <a:t> An assignment or assessment where there is a small amount of dedicated instructional time devoted to the content being assessed.</a:t>
            </a:r>
          </a:p>
          <a:p>
            <a:pPr indent="-182880" defTabSz="914400">
              <a:lnSpc>
                <a:spcPct val="90000"/>
              </a:lnSpc>
              <a:spcBef>
                <a:spcPts val="0"/>
              </a:spcBef>
              <a:spcAft>
                <a:spcPts val="600"/>
              </a:spcAft>
              <a:buClr>
                <a:schemeClr val="accent1">
                  <a:lumMod val="75000"/>
                </a:schemeClr>
              </a:buClr>
              <a:buSzPct val="85000"/>
              <a:buFont typeface="Wingdings" pitchFamily="2" charset="2"/>
              <a:buChar char="§"/>
            </a:pPr>
            <a:r>
              <a:rPr lang="en-US" sz="1800" u="sng" spc="60">
                <a:latin typeface="+mn-lt"/>
              </a:rPr>
              <a:t>Practice:</a:t>
            </a:r>
            <a:r>
              <a:rPr lang="en-US" sz="1800" spc="60">
                <a:latin typeface="+mn-lt"/>
              </a:rPr>
              <a:t> Daily assignments, observations, and/or engagement activities given in class or for homework given to students to build and/or remediate skills.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7146E8F-F131-47E6-9E26-CA67EE54AE5D}"/>
              </a:ext>
            </a:extLst>
          </p:cNvPr>
          <p:cNvSpPr>
            <a:spLocks noGrp="1"/>
          </p:cNvSpPr>
          <p:nvPr>
            <p:ph type="title"/>
          </p:nvPr>
        </p:nvSpPr>
        <p:spPr>
          <a:xfrm>
            <a:off x="1447800" y="304800"/>
            <a:ext cx="7467600" cy="1143000"/>
          </a:xfrm>
        </p:spPr>
        <p:txBody>
          <a:bodyPr/>
          <a:lstStyle/>
          <a:p>
            <a:pPr lvl="0"/>
            <a:r>
              <a:rPr lang="en-US" sz="4000">
                <a:solidFill>
                  <a:schemeClr val="accent4">
                    <a:lumMod val="75000"/>
                    <a:lumOff val="25000"/>
                  </a:schemeClr>
                </a:solidFill>
                <a:latin typeface="Times New Roman" panose="02020603050405020304" pitchFamily="18" charset="0"/>
                <a:cs typeface="Times New Roman" panose="02020603050405020304" pitchFamily="18" charset="0"/>
              </a:rPr>
              <a:t>Grading Scale</a:t>
            </a:r>
          </a:p>
        </p:txBody>
      </p:sp>
      <p:sp>
        <p:nvSpPr>
          <p:cNvPr id="19459" name="Rectangle 3">
            <a:extLst>
              <a:ext uri="{FF2B5EF4-FFF2-40B4-BE49-F238E27FC236}">
                <a16:creationId xmlns:a16="http://schemas.microsoft.com/office/drawing/2014/main" id="{1B100051-96BF-4E91-8F4F-3B5648B4F3B8}"/>
              </a:ext>
            </a:extLst>
          </p:cNvPr>
          <p:cNvSpPr>
            <a:spLocks noGrp="1"/>
          </p:cNvSpPr>
          <p:nvPr>
            <p:ph idx="1"/>
          </p:nvPr>
        </p:nvSpPr>
        <p:spPr>
          <a:xfrm>
            <a:off x="1143001" y="1612899"/>
            <a:ext cx="2438400" cy="1054101"/>
          </a:xfrm>
        </p:spPr>
        <p:txBody>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effectLst/>
                <a:uLnTx/>
                <a:uFillTx/>
                <a:latin typeface="KG Blank Space Sketch" panose="02000000000000000000" pitchFamily="2" charset="0"/>
                <a:ea typeface="+mn-lt"/>
                <a:cs typeface="Calibri" panose="020F0502020204030204"/>
              </a:rPr>
              <a:t>-</a:t>
            </a:r>
            <a:endParaRPr lang="en-US" sz="1800">
              <a:latin typeface="KG Blank Space Sketch" panose="02000000000000000000" pitchFamily="2" charset="0"/>
              <a:ea typeface="+mn-lt"/>
              <a:cs typeface="Calibri" panose="020F0502020204030204"/>
            </a:endParaRPr>
          </a:p>
          <a:p>
            <a:pPr marL="0" indent="0" algn="ctr" eaLnBrk="1" hangingPunct="1">
              <a:lnSpc>
                <a:spcPct val="90000"/>
              </a:lnSpc>
              <a:spcBef>
                <a:spcPct val="0"/>
              </a:spcBef>
              <a:buNone/>
            </a:pPr>
            <a:endParaRPr lang="en-US" altLang="en-US" sz="2800">
              <a:solidFill>
                <a:srgbClr val="9A3836"/>
              </a:solidFill>
              <a:latin typeface="Times New Roman" panose="02020603050405020304" pitchFamily="18" charset="0"/>
              <a:cs typeface="Times New Roman" panose="02020603050405020304" pitchFamily="18" charset="0"/>
            </a:endParaRPr>
          </a:p>
          <a:p>
            <a:pPr marL="0" indent="-228600" algn="ctr" eaLnBrk="1" hangingPunct="1">
              <a:lnSpc>
                <a:spcPct val="90000"/>
              </a:lnSpc>
              <a:spcBef>
                <a:spcPct val="0"/>
              </a:spcBef>
              <a:buFont typeface="Arial" panose="020B0604020202020204" pitchFamily="34" charset="0"/>
              <a:buNone/>
            </a:pPr>
            <a:endParaRPr lang="en-US" altLang="en-US" sz="2800">
              <a:solidFill>
                <a:srgbClr val="9A3836"/>
              </a:solidFill>
              <a:latin typeface="Times New Roman" panose="02020603050405020304" pitchFamily="18" charset="0"/>
              <a:cs typeface="Times New Roman" panose="02020603050405020304" pitchFamily="18" charset="0"/>
            </a:endParaRPr>
          </a:p>
          <a:p>
            <a:pPr marL="0" indent="-228600" algn="ctr" eaLnBrk="1" hangingPunct="1">
              <a:lnSpc>
                <a:spcPct val="90000"/>
              </a:lnSpc>
              <a:spcBef>
                <a:spcPct val="0"/>
              </a:spcBef>
              <a:buFont typeface="Arial" panose="020B0604020202020204" pitchFamily="34" charset="0"/>
              <a:buNone/>
            </a:pPr>
            <a:endParaRPr lang="en-US" altLang="en-US" sz="2800">
              <a:solidFill>
                <a:srgbClr val="9A3836"/>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FA33A34-3BD5-4F66-B0C2-275787990994}"/>
              </a:ext>
            </a:extLst>
          </p:cNvPr>
          <p:cNvSpPr txBox="1">
            <a:spLocks/>
          </p:cNvSpPr>
          <p:nvPr/>
        </p:nvSpPr>
        <p:spPr bwMode="auto">
          <a:xfrm>
            <a:off x="1371600" y="2438398"/>
            <a:ext cx="5568950" cy="137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lnSpc>
                <a:spcPct val="90000"/>
              </a:lnSpc>
              <a:spcBef>
                <a:spcPts val="1000"/>
              </a:spcBef>
              <a:spcAft>
                <a:spcPts val="0"/>
              </a:spcAft>
              <a:buFont typeface="Arial" panose="020B0604020202020204" pitchFamily="34" charset="0"/>
              <a:buNone/>
              <a:defRPr/>
            </a:pPr>
            <a:r>
              <a:rPr lang="en-US" sz="2400" b="1">
                <a:latin typeface="Times New Roman" panose="02020603050405020304" pitchFamily="18" charset="0"/>
                <a:ea typeface="+mn-lt"/>
                <a:cs typeface="Times New Roman" panose="02020603050405020304" pitchFamily="18" charset="0"/>
              </a:rPr>
              <a:t>Grades&gt;2 – 5 Grading Scale</a:t>
            </a:r>
            <a:endParaRPr lang="en-US" sz="2400" b="1">
              <a:latin typeface="Times New Roman" panose="02020603050405020304" pitchFamily="18" charset="0"/>
              <a:cs typeface="Times New Roman" panose="02020603050405020304" pitchFamily="18" charset="0"/>
            </a:endParaRPr>
          </a:p>
          <a:p>
            <a:pPr marL="400050" lvl="2">
              <a:spcBef>
                <a:spcPts val="0"/>
              </a:spcBef>
              <a:spcAft>
                <a:spcPts val="0"/>
              </a:spcAft>
            </a:pPr>
            <a:r>
              <a:rPr lang="en-US" b="1">
                <a:latin typeface="Times New Roman" panose="02020603050405020304" pitchFamily="18" charset="0"/>
                <a:ea typeface="+mn-lt"/>
                <a:cs typeface="Times New Roman" panose="02020603050405020304" pitchFamily="18" charset="0"/>
              </a:rPr>
              <a:t>A  90 and Above </a:t>
            </a:r>
          </a:p>
          <a:p>
            <a:pPr marL="400050" lvl="2">
              <a:spcBef>
                <a:spcPts val="0"/>
              </a:spcBef>
              <a:spcAft>
                <a:spcPts val="0"/>
              </a:spcAft>
            </a:pPr>
            <a:r>
              <a:rPr lang="en-US" b="1">
                <a:latin typeface="Times New Roman" panose="02020603050405020304" pitchFamily="18" charset="0"/>
                <a:ea typeface="+mn-lt"/>
                <a:cs typeface="Times New Roman" panose="02020603050405020304" pitchFamily="18" charset="0"/>
              </a:rPr>
              <a:t>B  80-89</a:t>
            </a:r>
          </a:p>
          <a:p>
            <a:pPr marL="400050" lvl="2">
              <a:spcBef>
                <a:spcPts val="0"/>
              </a:spcBef>
              <a:spcAft>
                <a:spcPts val="0"/>
              </a:spcAft>
            </a:pPr>
            <a:r>
              <a:rPr lang="en-US" b="1">
                <a:latin typeface="Times New Roman" panose="02020603050405020304" pitchFamily="18" charset="0"/>
                <a:ea typeface="+mn-lt"/>
                <a:cs typeface="Times New Roman" panose="02020603050405020304" pitchFamily="18" charset="0"/>
              </a:rPr>
              <a:t>C  70-79</a:t>
            </a:r>
          </a:p>
          <a:p>
            <a:pPr marL="400050" lvl="2">
              <a:spcBef>
                <a:spcPts val="0"/>
              </a:spcBef>
              <a:spcAft>
                <a:spcPts val="0"/>
              </a:spcAft>
            </a:pPr>
            <a:r>
              <a:rPr lang="en-US" b="1">
                <a:latin typeface="Times New Roman" panose="02020603050405020304" pitchFamily="18" charset="0"/>
                <a:ea typeface="+mn-lt"/>
                <a:cs typeface="Times New Roman" panose="02020603050405020304" pitchFamily="18" charset="0"/>
              </a:rPr>
              <a:t>F Below 70</a:t>
            </a:r>
          </a:p>
          <a:p>
            <a:pPr marL="400050" lvl="2">
              <a:spcBef>
                <a:spcPts val="0"/>
              </a:spcBef>
              <a:spcAft>
                <a:spcPts val="0"/>
              </a:spcAft>
            </a:pPr>
            <a:r>
              <a:rPr lang="en-US" b="1">
                <a:latin typeface="Times New Roman" panose="02020603050405020304" pitchFamily="18" charset="0"/>
                <a:ea typeface="+mn-lt"/>
                <a:cs typeface="Times New Roman" panose="02020603050405020304" pitchFamily="18" charset="0"/>
              </a:rPr>
              <a:t>NG No Grade </a:t>
            </a:r>
          </a:p>
          <a:p>
            <a:pPr marL="171450" lvl="2" indent="0">
              <a:spcBef>
                <a:spcPts val="0"/>
              </a:spcBef>
              <a:spcAft>
                <a:spcPts val="0"/>
              </a:spcAft>
              <a:buNone/>
            </a:pPr>
            <a:endParaRPr lang="en-US">
              <a:latin typeface="Times New Roman" panose="02020603050405020304" pitchFamily="18" charset="0"/>
              <a:ea typeface="+mn-lt"/>
              <a:cs typeface="Times New Roman" panose="02020603050405020304" pitchFamily="18" charset="0"/>
            </a:endParaRPr>
          </a:p>
          <a:p>
            <a:pPr marL="171450" lvl="2" indent="0">
              <a:spcBef>
                <a:spcPts val="0"/>
              </a:spcBef>
              <a:spcAft>
                <a:spcPts val="0"/>
              </a:spcAft>
              <a:buNone/>
            </a:pPr>
            <a:r>
              <a:rPr lang="en-US" sz="2400" b="1">
                <a:latin typeface="Times New Roman" panose="02020603050405020304" pitchFamily="18" charset="0"/>
                <a:cs typeface="Times New Roman" panose="02020603050405020304" pitchFamily="18" charset="0"/>
              </a:rPr>
              <a:t>Progress reports will be available every 4.5 weeks. Semester grades will be available every nine weeks. Grades may be viewed </a:t>
            </a:r>
            <a:r>
              <a:rPr lang="en-US" b="1">
                <a:latin typeface="Times New Roman" panose="02020603050405020304" pitchFamily="18" charset="0"/>
                <a:cs typeface="Times New Roman" panose="02020603050405020304" pitchFamily="18" charset="0"/>
              </a:rPr>
              <a:t>i</a:t>
            </a:r>
            <a:r>
              <a:rPr lang="en-US" sz="2400" b="1">
                <a:latin typeface="Times New Roman" panose="02020603050405020304" pitchFamily="18" charset="0"/>
                <a:cs typeface="Times New Roman" panose="02020603050405020304" pitchFamily="18" charset="0"/>
              </a:rPr>
              <a:t>n Infinite Campus.</a:t>
            </a:r>
            <a:endParaRPr lang="en-US">
              <a:latin typeface="Times New Roman" panose="02020603050405020304" pitchFamily="18" charset="0"/>
              <a:ea typeface="+mn-lt"/>
              <a:cs typeface="Times New Roman" panose="02020603050405020304" pitchFamily="18" charset="0"/>
            </a:endParaRPr>
          </a:p>
          <a:p>
            <a:pPr marL="0" indent="-228600" algn="ctr" eaLnBrk="1" hangingPunct="1">
              <a:lnSpc>
                <a:spcPct val="90000"/>
              </a:lnSpc>
              <a:spcBef>
                <a:spcPct val="0"/>
              </a:spcBef>
              <a:buFont typeface="Arial" panose="020B0604020202020204" pitchFamily="34" charset="0"/>
              <a:buNone/>
            </a:pPr>
            <a:endParaRPr lang="en-US" altLang="en-US" sz="2800">
              <a:solidFill>
                <a:srgbClr val="9A3836"/>
              </a:solidFill>
              <a:latin typeface="Times New Roman" panose="02020603050405020304" pitchFamily="18" charset="0"/>
              <a:cs typeface="Times New Roman" panose="02020603050405020304" pitchFamily="18" charset="0"/>
            </a:endParaRPr>
          </a:p>
          <a:p>
            <a:pPr marL="0" indent="-228600" algn="ctr" eaLnBrk="1" hangingPunct="1">
              <a:lnSpc>
                <a:spcPct val="90000"/>
              </a:lnSpc>
              <a:spcBef>
                <a:spcPct val="0"/>
              </a:spcBef>
              <a:buFont typeface="Arial" panose="020B0604020202020204" pitchFamily="34" charset="0"/>
              <a:buNone/>
            </a:pPr>
            <a:endParaRPr lang="en-US" altLang="en-US" sz="2800">
              <a:solidFill>
                <a:srgbClr val="9A3836"/>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Capsules design template">
  <a:themeElements>
    <a:clrScheme name="Office Theme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Office Theme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Office Theme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Office Theme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Office Theme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Office Theme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EC090DDDDDA64387BB3E65DD3DE6A2" ma:contentTypeVersion="17" ma:contentTypeDescription="Create a new document." ma:contentTypeScope="" ma:versionID="d7f234f51f0fa9ec3b26727081b9fdb5">
  <xsd:schema xmlns:xsd="http://www.w3.org/2001/XMLSchema" xmlns:xs="http://www.w3.org/2001/XMLSchema" xmlns:p="http://schemas.microsoft.com/office/2006/metadata/properties" xmlns:ns2="b19c1581-29b9-4aa8-b922-acdfc3669812" xmlns:ns3="16e72c1c-52bb-4e05-847f-22b4a7157cc0" targetNamespace="http://schemas.microsoft.com/office/2006/metadata/properties" ma:root="true" ma:fieldsID="2fb11b168fbf8163a428ac1e592f156f" ns2:_="" ns3:_="">
    <xsd:import namespace="b19c1581-29b9-4aa8-b922-acdfc3669812"/>
    <xsd:import namespace="16e72c1c-52bb-4e05-847f-22b4a7157c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9c1581-29b9-4aa8-b922-acdfc36698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51e8eed-b210-4e9a-b15e-1ae725bc65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e72c1c-52bb-4e05-847f-22b4a7157cc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4fbd2a9-84f4-4554-bacc-9fe23496f0c0}" ma:internalName="TaxCatchAll" ma:showField="CatchAllData" ma:web="16e72c1c-52bb-4e05-847f-22b4a7157c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19c1581-29b9-4aa8-b922-acdfc3669812">
      <Terms xmlns="http://schemas.microsoft.com/office/infopath/2007/PartnerControls"/>
    </lcf76f155ced4ddcb4097134ff3c332f>
    <TaxCatchAll xmlns="16e72c1c-52bb-4e05-847f-22b4a7157cc0" xsi:nil="true"/>
  </documentManagement>
</p:properties>
</file>

<file path=customXml/itemProps1.xml><?xml version="1.0" encoding="utf-8"?>
<ds:datastoreItem xmlns:ds="http://schemas.openxmlformats.org/officeDocument/2006/customXml" ds:itemID="{8CB19435-57EC-455B-9E5B-B9C6D07214E2}">
  <ds:schemaRefs>
    <ds:schemaRef ds:uri="http://schemas.microsoft.com/sharepoint/v3/contenttype/forms"/>
  </ds:schemaRefs>
</ds:datastoreItem>
</file>

<file path=customXml/itemProps2.xml><?xml version="1.0" encoding="utf-8"?>
<ds:datastoreItem xmlns:ds="http://schemas.openxmlformats.org/officeDocument/2006/customXml" ds:itemID="{9E947FC0-08C4-438A-AD11-B2C09D40D0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9c1581-29b9-4aa8-b922-acdfc3669812"/>
    <ds:schemaRef ds:uri="16e72c1c-52bb-4e05-847f-22b4a7157c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B7EF04-B5E1-4C03-97CA-023C6A282ED5}">
  <ds:schemaRefs>
    <ds:schemaRef ds:uri="http://purl.org/dc/elements/1.1/"/>
    <ds:schemaRef ds:uri="http://schemas.openxmlformats.org/package/2006/metadata/core-properties"/>
    <ds:schemaRef ds:uri="http://www.w3.org/XML/1998/namespace"/>
    <ds:schemaRef ds:uri="http://schemas.microsoft.com/office/2006/documentManagement/types"/>
    <ds:schemaRef ds:uri="http://purl.org/dc/dcmitype/"/>
    <ds:schemaRef ds:uri="http://schemas.microsoft.com/office/2006/metadata/properties"/>
    <ds:schemaRef ds:uri="http://schemas.microsoft.com/office/infopath/2007/PartnerControls"/>
    <ds:schemaRef ds:uri="16e72c1c-52bb-4e05-847f-22b4a7157cc0"/>
    <ds:schemaRef ds:uri="b19c1581-29b9-4aa8-b922-acdfc3669812"/>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TM16401371[[fn=Atlas]]</Template>
  <TotalTime>0</TotalTime>
  <Words>812</Words>
  <Application>Microsoft Office PowerPoint</Application>
  <PresentationFormat>On-screen Show (4:3)</PresentationFormat>
  <Paragraphs>181</Paragraphs>
  <Slides>23</Slides>
  <Notes>6</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Capsules design template</vt:lpstr>
      <vt:lpstr>    WELCOME!</vt:lpstr>
      <vt:lpstr>Welcome to Curriculum Night</vt:lpstr>
      <vt:lpstr>Meet the 4th Grade Team</vt:lpstr>
      <vt:lpstr>  Agenda - Curriculum Night  </vt:lpstr>
      <vt:lpstr>PowerPoint Presentation</vt:lpstr>
      <vt:lpstr>Attendance</vt:lpstr>
      <vt:lpstr>PowerPoint Presentation</vt:lpstr>
      <vt:lpstr>Grading Policies</vt:lpstr>
      <vt:lpstr>Grading Scale</vt:lpstr>
      <vt:lpstr> PBIS &gt;Positive Behavior Intervention System</vt:lpstr>
      <vt:lpstr>Communication</vt:lpstr>
      <vt:lpstr>Transportation Changes</vt:lpstr>
      <vt:lpstr>  Assessments </vt:lpstr>
      <vt:lpstr>Curriculum at Glance Resources </vt:lpstr>
      <vt:lpstr>ELA  Curriculum</vt:lpstr>
      <vt:lpstr>MATH UNITS </vt:lpstr>
      <vt:lpstr>        Science and Social               Studies Units</vt:lpstr>
      <vt:lpstr>Protocols</vt:lpstr>
      <vt:lpstr>As a Parent, how can I help my child be successful in school?</vt:lpstr>
      <vt:lpstr>PowerPoint Presentation</vt:lpstr>
      <vt:lpstr>Parent Survey</vt:lpstr>
      <vt:lpstr>Thank You For Coming!</vt:lpstr>
      <vt:lpstr>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Curriculum Night</dc:title>
  <dc:creator>Timi L. Hunt</dc:creator>
  <cp:lastModifiedBy>Maddox, Mae</cp:lastModifiedBy>
  <cp:revision>3</cp:revision>
  <cp:lastPrinted>2021-09-23T15:21:22Z</cp:lastPrinted>
  <dcterms:created xsi:type="dcterms:W3CDTF">2009-08-29T19:35:14Z</dcterms:created>
  <dcterms:modified xsi:type="dcterms:W3CDTF">2023-09-17T19:37:14Z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TC102037801033</vt:lpwstr>
  </property>
  <property fmtid="{D5CDD505-2E9C-101B-9397-08002B2CF9AE}" pid="3" name="MSIP_Label_0ee3c538-ec52-435f-ae58-017644bd9513_Enabled">
    <vt:lpwstr>true</vt:lpwstr>
  </property>
  <property fmtid="{D5CDD505-2E9C-101B-9397-08002B2CF9AE}" pid="4" name="MSIP_Label_0ee3c538-ec52-435f-ae58-017644bd9513_SetDate">
    <vt:lpwstr>2021-09-19T23:59:35Z</vt:lpwstr>
  </property>
  <property fmtid="{D5CDD505-2E9C-101B-9397-08002B2CF9AE}" pid="5" name="MSIP_Label_0ee3c538-ec52-435f-ae58-017644bd9513_Method">
    <vt:lpwstr>Standard</vt:lpwstr>
  </property>
  <property fmtid="{D5CDD505-2E9C-101B-9397-08002B2CF9AE}" pid="6" name="MSIP_Label_0ee3c538-ec52-435f-ae58-017644bd9513_Name">
    <vt:lpwstr>0ee3c538-ec52-435f-ae58-017644bd9513</vt:lpwstr>
  </property>
  <property fmtid="{D5CDD505-2E9C-101B-9397-08002B2CF9AE}" pid="7" name="MSIP_Label_0ee3c538-ec52-435f-ae58-017644bd9513_SiteId">
    <vt:lpwstr>0cdcb198-8169-4b70-ba9f-da7e3ba700c2</vt:lpwstr>
  </property>
  <property fmtid="{D5CDD505-2E9C-101B-9397-08002B2CF9AE}" pid="8" name="MSIP_Label_0ee3c538-ec52-435f-ae58-017644bd9513_ContentBits">
    <vt:lpwstr>0</vt:lpwstr>
  </property>
  <property fmtid="{D5CDD505-2E9C-101B-9397-08002B2CF9AE}" pid="9" name="ContentTypeId">
    <vt:lpwstr>0x0101007DEC090DDDDDA64387BB3E65DD3DE6A2</vt:lpwstr>
  </property>
  <property fmtid="{D5CDD505-2E9C-101B-9397-08002B2CF9AE}" pid="10" name="MediaServiceImageTags">
    <vt:lpwstr/>
  </property>
</Properties>
</file>