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8" r:id="rId5"/>
    <p:sldId id="287" r:id="rId6"/>
    <p:sldId id="259" r:id="rId7"/>
    <p:sldId id="289" r:id="rId8"/>
    <p:sldId id="296" r:id="rId9"/>
    <p:sldId id="277" r:id="rId10"/>
    <p:sldId id="295" r:id="rId11"/>
    <p:sldId id="280" r:id="rId12"/>
    <p:sldId id="283" r:id="rId13"/>
    <p:sldId id="276" r:id="rId14"/>
    <p:sldId id="294" r:id="rId15"/>
    <p:sldId id="297" r:id="rId16"/>
    <p:sldId id="273" r:id="rId17"/>
    <p:sldId id="266" r:id="rId18"/>
    <p:sldId id="292"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Looy, Heather" initials="VH" lastIdx="1" clrIdx="0">
    <p:extLst>
      <p:ext uri="{19B8F6BF-5375-455C-9EA6-DF929625EA0E}">
        <p15:presenceInfo xmlns:p15="http://schemas.microsoft.com/office/powerpoint/2012/main" userId="S0037FFE8CC4153E@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2841"/>
    <a:srgbClr val="C99F41"/>
    <a:srgbClr val="990000"/>
    <a:srgbClr val="F5F5EB"/>
    <a:srgbClr val="F9F6E7"/>
    <a:srgbClr val="F4EBD8"/>
    <a:srgbClr val="000000"/>
    <a:srgbClr val="00764F"/>
    <a:srgbClr val="00593C"/>
    <a:srgbClr val="FCF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D71409C-AACA-4979-9E55-8FA135FD9AD9}" type="datetimeFigureOut">
              <a:rPr lang="en-US" smtClean="0"/>
              <a:pPr/>
              <a:t>7/18/2017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BA8BBA4-09F6-4A7E-A968-068F979DFD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A8BBA4-09F6-4A7E-A968-068F979DFDF2}" type="slidenum">
              <a:rPr lang="en-US" smtClean="0"/>
              <a:pPr/>
              <a:t>1</a:t>
            </a:fld>
            <a:endParaRPr lang="en-US"/>
          </a:p>
        </p:txBody>
      </p:sp>
    </p:spTree>
    <p:extLst>
      <p:ext uri="{BB962C8B-B14F-4D97-AF65-F5344CB8AC3E}">
        <p14:creationId xmlns:p14="http://schemas.microsoft.com/office/powerpoint/2010/main" val="717280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a:t>Using</a:t>
            </a:r>
            <a:r>
              <a:rPr lang="en-US" b="1" i="0" baseline="0"/>
              <a:t> the Common Sense Media curriculum, students in the upper grades are taught that photos can be altered.  This helps us teach that photos used in ads can be altered, but it also allows us to address how photos of anyone can be altered using technology.  This is the video that accompanies the Common Sense Media Curriculum for upper grades.</a:t>
            </a:r>
          </a:p>
          <a:p>
            <a:r>
              <a:rPr lang="en-US" i="1" baseline="0"/>
              <a:t>(play video)</a:t>
            </a:r>
            <a:endParaRPr lang="en-US" i="1"/>
          </a:p>
        </p:txBody>
      </p:sp>
      <p:sp>
        <p:nvSpPr>
          <p:cNvPr id="4" name="Slide Number Placeholder 3"/>
          <p:cNvSpPr>
            <a:spLocks noGrp="1"/>
          </p:cNvSpPr>
          <p:nvPr>
            <p:ph type="sldNum" sz="quarter" idx="10"/>
          </p:nvPr>
        </p:nvSpPr>
        <p:spPr/>
        <p:txBody>
          <a:bodyPr/>
          <a:lstStyle/>
          <a:p>
            <a:fld id="{4BA8BBA4-09F6-4A7E-A968-068F979DFDF2}" type="slidenum">
              <a:rPr lang="en-US" smtClean="0"/>
              <a:pPr/>
              <a:t>10</a:t>
            </a:fld>
            <a:endParaRPr lang="en-US"/>
          </a:p>
        </p:txBody>
      </p:sp>
    </p:spTree>
    <p:extLst>
      <p:ext uri="{BB962C8B-B14F-4D97-AF65-F5344CB8AC3E}">
        <p14:creationId xmlns:p14="http://schemas.microsoft.com/office/powerpoint/2010/main" val="42040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a:t>Although we touch on altered</a:t>
            </a:r>
            <a:r>
              <a:rPr lang="en-US" b="1" i="0" baseline="0"/>
              <a:t> body images in the Digital Citizenship curriculum, we encourage you to use these tips </a:t>
            </a:r>
            <a:r>
              <a:rPr lang="en-US" b="1" i="0"/>
              <a:t>from Common</a:t>
            </a:r>
            <a:r>
              <a:rPr lang="en-US" b="1" i="0" baseline="0"/>
              <a:t> Sense Media to promote positive body image with your child at home.  </a:t>
            </a:r>
          </a:p>
          <a:p>
            <a:r>
              <a:rPr lang="en-US" b="1"/>
              <a:t>Make health a habit</a:t>
            </a:r>
            <a:r>
              <a:rPr lang="en-US" b="1" baseline="0"/>
              <a:t> </a:t>
            </a:r>
            <a:r>
              <a:rPr lang="en-US" b="1"/>
              <a:t>-</a:t>
            </a:r>
            <a:r>
              <a:rPr lang="en-US" b="1" baseline="0"/>
              <a:t> Foster a healthy lifestyle</a:t>
            </a:r>
          </a:p>
          <a:p>
            <a:r>
              <a:rPr lang="en-US" b="1"/>
              <a:t>Look for alternative media</a:t>
            </a:r>
            <a:r>
              <a:rPr lang="en-US" b="1" baseline="0"/>
              <a:t> - </a:t>
            </a:r>
            <a:r>
              <a:rPr lang="en-US" b="1"/>
              <a:t>Avoid media that is contrary</a:t>
            </a:r>
            <a:r>
              <a:rPr lang="en-US" b="1" baseline="0"/>
              <a:t> to stereotypes and gender roles your family values.  Look for media with role models that are “real life” role models – kind, diligent, wise, etc. </a:t>
            </a:r>
            <a:endParaRPr lang="en-US"/>
          </a:p>
          <a:p>
            <a:r>
              <a:rPr lang="en-US" b="1"/>
              <a:t>Do a reality check</a:t>
            </a:r>
            <a:r>
              <a:rPr lang="en-US" b="1" baseline="0"/>
              <a:t> – Discuss how images are altered, celebrities have make-up artists, cosmetic surgeries, etc.  </a:t>
            </a:r>
          </a:p>
          <a:p>
            <a:r>
              <a:rPr lang="en-US" b="1"/>
              <a:t>Keep an eye on your kid's social networks</a:t>
            </a:r>
            <a:r>
              <a:rPr lang="en-US" b="1" baseline="0"/>
              <a:t> </a:t>
            </a:r>
            <a:r>
              <a:rPr lang="en-US" b="1"/>
              <a:t>– Unfortunately, our children subject themselves to criticism when posting to social media.</a:t>
            </a:r>
            <a:endParaRPr lang="en-US" b="1" i="0"/>
          </a:p>
        </p:txBody>
      </p:sp>
      <p:sp>
        <p:nvSpPr>
          <p:cNvPr id="4" name="Slide Number Placeholder 3"/>
          <p:cNvSpPr>
            <a:spLocks noGrp="1"/>
          </p:cNvSpPr>
          <p:nvPr>
            <p:ph type="sldNum" sz="quarter" idx="10"/>
          </p:nvPr>
        </p:nvSpPr>
        <p:spPr/>
        <p:txBody>
          <a:bodyPr/>
          <a:lstStyle/>
          <a:p>
            <a:fld id="{4BA8BBA4-09F6-4A7E-A968-068F979DFDF2}" type="slidenum">
              <a:rPr lang="en-US" smtClean="0"/>
              <a:pPr/>
              <a:t>11</a:t>
            </a:fld>
            <a:endParaRPr lang="en-US"/>
          </a:p>
        </p:txBody>
      </p:sp>
    </p:spTree>
    <p:extLst>
      <p:ext uri="{BB962C8B-B14F-4D97-AF65-F5344CB8AC3E}">
        <p14:creationId xmlns:p14="http://schemas.microsoft.com/office/powerpoint/2010/main" val="3502243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1"/>
              <a:t>(begin by sharing</a:t>
            </a:r>
            <a:r>
              <a:rPr lang="en-US" b="0" i="1" baseline="0"/>
              <a:t> your OWN teachable moment, if you don’t share this one: I run across many stories on my news feed about positive body image and the other day there was one about a company that was being praised for not retouching photos in their advertisements.  I immediately began a conversation with my daughter and was sure to show her the images so that she could see “reality.”)</a:t>
            </a:r>
          </a:p>
          <a:p>
            <a:r>
              <a:rPr lang="en-US" b="1" i="0" baseline="0"/>
              <a:t>Does anyone else want to share a teachable moment they have had or one you can think of that you will talk to your child about in the future?</a:t>
            </a:r>
          </a:p>
          <a:p>
            <a:endParaRPr lang="en-US" b="1" i="1" baseline="0"/>
          </a:p>
          <a:p>
            <a:endParaRPr lang="en-US" i="1"/>
          </a:p>
        </p:txBody>
      </p:sp>
      <p:sp>
        <p:nvSpPr>
          <p:cNvPr id="4" name="Slide Number Placeholder 3"/>
          <p:cNvSpPr>
            <a:spLocks noGrp="1"/>
          </p:cNvSpPr>
          <p:nvPr>
            <p:ph type="sldNum" sz="quarter" idx="10"/>
          </p:nvPr>
        </p:nvSpPr>
        <p:spPr/>
        <p:txBody>
          <a:bodyPr/>
          <a:lstStyle/>
          <a:p>
            <a:fld id="{4BA8BBA4-09F6-4A7E-A968-068F979DFDF2}" type="slidenum">
              <a:rPr lang="en-US" smtClean="0"/>
              <a:pPr/>
              <a:t>12</a:t>
            </a:fld>
            <a:endParaRPr lang="en-US"/>
          </a:p>
        </p:txBody>
      </p:sp>
    </p:spTree>
    <p:extLst>
      <p:ext uri="{BB962C8B-B14F-4D97-AF65-F5344CB8AC3E}">
        <p14:creationId xmlns:p14="http://schemas.microsoft.com/office/powerpoint/2010/main" val="46394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A8BBA4-09F6-4A7E-A968-068F979DFDF2}" type="slidenum">
              <a:rPr lang="en-US" smtClean="0"/>
              <a:pPr/>
              <a:t>13</a:t>
            </a:fld>
            <a:endParaRPr lang="en-US"/>
          </a:p>
        </p:txBody>
      </p:sp>
    </p:spTree>
    <p:extLst>
      <p:ext uri="{BB962C8B-B14F-4D97-AF65-F5344CB8AC3E}">
        <p14:creationId xmlns:p14="http://schemas.microsoft.com/office/powerpoint/2010/main" val="70207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A8BBA4-09F6-4A7E-A968-068F979DFDF2}" type="slidenum">
              <a:rPr lang="en-US" smtClean="0"/>
              <a:pPr/>
              <a:t>14</a:t>
            </a:fld>
            <a:endParaRPr lang="en-US"/>
          </a:p>
        </p:txBody>
      </p:sp>
    </p:spTree>
    <p:extLst>
      <p:ext uri="{BB962C8B-B14F-4D97-AF65-F5344CB8AC3E}">
        <p14:creationId xmlns:p14="http://schemas.microsoft.com/office/powerpoint/2010/main" val="49010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A8BBA4-09F6-4A7E-A968-068F979DFDF2}" type="slidenum">
              <a:rPr lang="en-US" smtClean="0"/>
              <a:pPr/>
              <a:t>15</a:t>
            </a:fld>
            <a:endParaRPr lang="en-US"/>
          </a:p>
        </p:txBody>
      </p:sp>
    </p:spTree>
    <p:extLst>
      <p:ext uri="{BB962C8B-B14F-4D97-AF65-F5344CB8AC3E}">
        <p14:creationId xmlns:p14="http://schemas.microsoft.com/office/powerpoint/2010/main" val="105380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1"/>
              <a:t>(Start</a:t>
            </a:r>
            <a:r>
              <a:rPr lang="en-US" b="0" i="1" baseline="0"/>
              <a:t> with a discussion with parents about how the times have changed.  Ask: </a:t>
            </a:r>
            <a:r>
              <a:rPr lang="en-US" b="1" i="0" baseline="0"/>
              <a:t>How is the way your children have access to news different from the way you accessed the news as a child? </a:t>
            </a:r>
            <a:r>
              <a:rPr lang="en-US" b="0" i="1" baseline="0"/>
              <a:t>ETC. Stick with questions about the first 2 bullets and then move into the presentation.)</a:t>
            </a:r>
            <a:endParaRPr lang="en-US" b="0" i="1"/>
          </a:p>
        </p:txBody>
      </p:sp>
      <p:sp>
        <p:nvSpPr>
          <p:cNvPr id="4" name="Slide Number Placeholder 3"/>
          <p:cNvSpPr>
            <a:spLocks noGrp="1"/>
          </p:cNvSpPr>
          <p:nvPr>
            <p:ph type="sldNum" sz="quarter" idx="10"/>
          </p:nvPr>
        </p:nvSpPr>
        <p:spPr/>
        <p:txBody>
          <a:bodyPr/>
          <a:lstStyle/>
          <a:p>
            <a:fld id="{4BA8BBA4-09F6-4A7E-A968-068F979DFDF2}" type="slidenum">
              <a:rPr lang="en-US" smtClean="0"/>
              <a:pPr/>
              <a:t>2</a:t>
            </a:fld>
            <a:endParaRPr lang="en-US"/>
          </a:p>
        </p:txBody>
      </p:sp>
    </p:spTree>
    <p:extLst>
      <p:ext uri="{BB962C8B-B14F-4D97-AF65-F5344CB8AC3E}">
        <p14:creationId xmlns:p14="http://schemas.microsoft.com/office/powerpoint/2010/main" val="36534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a:solidFill>
                  <a:schemeClr val="tx1"/>
                </a:solidFill>
                <a:effectLst/>
                <a:latin typeface="+mn-lt"/>
                <a:ea typeface="+mn-ea"/>
                <a:cs typeface="+mn-cs"/>
              </a:rPr>
              <a:t>In</a:t>
            </a:r>
            <a:r>
              <a:rPr lang="en-US" sz="1200" b="1" i="0" kern="1200" baseline="0">
                <a:solidFill>
                  <a:schemeClr val="tx1"/>
                </a:solidFill>
                <a:effectLst/>
                <a:latin typeface="+mn-lt"/>
                <a:ea typeface="+mn-ea"/>
                <a:cs typeface="+mn-cs"/>
              </a:rPr>
              <a:t> March of 2017, </a:t>
            </a:r>
            <a:r>
              <a:rPr lang="en-US" sz="1200" b="1" i="1" kern="1200">
                <a:solidFill>
                  <a:schemeClr val="tx1"/>
                </a:solidFill>
                <a:effectLst/>
                <a:latin typeface="+mn-lt"/>
                <a:ea typeface="+mn-ea"/>
                <a:cs typeface="+mn-cs"/>
              </a:rPr>
              <a:t>News and America's Kids</a:t>
            </a:r>
            <a:r>
              <a:rPr lang="en-US" sz="1200" b="1" i="0" kern="1200">
                <a:solidFill>
                  <a:schemeClr val="tx1"/>
                </a:solidFill>
                <a:effectLst/>
                <a:latin typeface="+mn-lt"/>
                <a:ea typeface="+mn-ea"/>
                <a:cs typeface="+mn-cs"/>
              </a:rPr>
              <a:t> surveyed 853 children ages</a:t>
            </a:r>
            <a:r>
              <a:rPr lang="en-US" sz="1200" b="1" i="0" kern="1200" baseline="0">
                <a:solidFill>
                  <a:schemeClr val="tx1"/>
                </a:solidFill>
                <a:effectLst/>
                <a:latin typeface="+mn-lt"/>
                <a:ea typeface="+mn-ea"/>
                <a:cs typeface="+mn-cs"/>
              </a:rPr>
              <a:t> 10 to 18 years old to find out how they perceive and are impacted by the news.  Let’s take a moment to view the infographic of the data they collected.  </a:t>
            </a:r>
          </a:p>
          <a:p>
            <a:r>
              <a:rPr lang="en-US" sz="1200" b="0" i="1" kern="1200" baseline="0">
                <a:solidFill>
                  <a:schemeClr val="tx1"/>
                </a:solidFill>
                <a:effectLst/>
                <a:latin typeface="+mn-lt"/>
                <a:ea typeface="+mn-ea"/>
                <a:cs typeface="+mn-cs"/>
              </a:rPr>
              <a:t>(Click on the image of the infographic to open the pdf. Spend a few moments reading a few key data points and scroll slowly allowing parents to skim.)</a:t>
            </a:r>
          </a:p>
          <a:p>
            <a:r>
              <a:rPr lang="en-US" sz="1200" b="1" i="0" kern="1200" baseline="0">
                <a:solidFill>
                  <a:schemeClr val="tx1"/>
                </a:solidFill>
                <a:effectLst/>
                <a:latin typeface="+mn-lt"/>
                <a:ea typeface="+mn-ea"/>
                <a:cs typeface="+mn-cs"/>
              </a:rPr>
              <a:t>As parents, your goal is to be a trusted adult in your child’s life so they are comfortable coming to you when the news they see or hear upsets, frightens or confuses them.  Let your child know that you want them to come to you and discuss these moments.</a:t>
            </a:r>
            <a:endParaRPr lang="en-US" b="1" i="0"/>
          </a:p>
        </p:txBody>
      </p:sp>
      <p:sp>
        <p:nvSpPr>
          <p:cNvPr id="4" name="Slide Number Placeholder 3"/>
          <p:cNvSpPr>
            <a:spLocks noGrp="1"/>
          </p:cNvSpPr>
          <p:nvPr>
            <p:ph type="sldNum" sz="quarter" idx="10"/>
          </p:nvPr>
        </p:nvSpPr>
        <p:spPr/>
        <p:txBody>
          <a:bodyPr/>
          <a:lstStyle/>
          <a:p>
            <a:fld id="{4BA8BBA4-09F6-4A7E-A968-068F979DFDF2}" type="slidenum">
              <a:rPr lang="en-US" smtClean="0"/>
              <a:pPr/>
              <a:t>3</a:t>
            </a:fld>
            <a:endParaRPr lang="en-US"/>
          </a:p>
        </p:txBody>
      </p:sp>
    </p:spTree>
    <p:extLst>
      <p:ext uri="{BB962C8B-B14F-4D97-AF65-F5344CB8AC3E}">
        <p14:creationId xmlns:p14="http://schemas.microsoft.com/office/powerpoint/2010/main" val="1496950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a:t>In order to help our children</a:t>
            </a:r>
            <a:r>
              <a:rPr lang="en-US" b="1" i="0" baseline="0"/>
              <a:t> with News Media Literacy, we as adults to model for them how to: consume news, process news, and think critically about what they read, hear, and see in the news.  Here are a few tips from Common Sense Media about how to spot fake news.</a:t>
            </a:r>
          </a:p>
          <a:p>
            <a:r>
              <a:rPr lang="en-US" b="0" i="1" baseline="0"/>
              <a:t>(play video)</a:t>
            </a:r>
            <a:endParaRPr lang="en-US" b="0" i="1"/>
          </a:p>
        </p:txBody>
      </p:sp>
      <p:sp>
        <p:nvSpPr>
          <p:cNvPr id="4" name="Slide Number Placeholder 3"/>
          <p:cNvSpPr>
            <a:spLocks noGrp="1"/>
          </p:cNvSpPr>
          <p:nvPr>
            <p:ph type="sldNum" sz="quarter" idx="10"/>
          </p:nvPr>
        </p:nvSpPr>
        <p:spPr/>
        <p:txBody>
          <a:bodyPr/>
          <a:lstStyle/>
          <a:p>
            <a:fld id="{4BA8BBA4-09F6-4A7E-A968-068F979DFDF2}" type="slidenum">
              <a:rPr lang="en-US" smtClean="0"/>
              <a:pPr/>
              <a:t>4</a:t>
            </a:fld>
            <a:endParaRPr lang="en-US"/>
          </a:p>
        </p:txBody>
      </p:sp>
    </p:spTree>
    <p:extLst>
      <p:ext uri="{BB962C8B-B14F-4D97-AF65-F5344CB8AC3E}">
        <p14:creationId xmlns:p14="http://schemas.microsoft.com/office/powerpoint/2010/main" val="234532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baseline="0"/>
              <a:t>Does anyone want to share a teachable moment they have encountered recently with their child and news influence?  Or perhaps an instance that your child has asked questions about news they have heard or seen?</a:t>
            </a:r>
            <a:endParaRPr lang="en-US" b="1" i="1" baseline="0"/>
          </a:p>
          <a:p>
            <a:endParaRPr lang="en-US" i="1"/>
          </a:p>
        </p:txBody>
      </p:sp>
      <p:sp>
        <p:nvSpPr>
          <p:cNvPr id="4" name="Slide Number Placeholder 3"/>
          <p:cNvSpPr>
            <a:spLocks noGrp="1"/>
          </p:cNvSpPr>
          <p:nvPr>
            <p:ph type="sldNum" sz="quarter" idx="10"/>
          </p:nvPr>
        </p:nvSpPr>
        <p:spPr/>
        <p:txBody>
          <a:bodyPr/>
          <a:lstStyle/>
          <a:p>
            <a:fld id="{4BA8BBA4-09F6-4A7E-A968-068F979DFDF2}" type="slidenum">
              <a:rPr lang="en-US" smtClean="0"/>
              <a:pPr/>
              <a:t>5</a:t>
            </a:fld>
            <a:endParaRPr lang="en-US"/>
          </a:p>
        </p:txBody>
      </p:sp>
    </p:spTree>
    <p:extLst>
      <p:ext uri="{BB962C8B-B14F-4D97-AF65-F5344CB8AC3E}">
        <p14:creationId xmlns:p14="http://schemas.microsoft.com/office/powerpoint/2010/main" val="23746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a:t>The</a:t>
            </a:r>
            <a:r>
              <a:rPr lang="en-US" b="1" i="0" baseline="0"/>
              <a:t> best way that we can help our children develop Media Literacy is to be a model for Media Literacy.  As you encounter ads online, at the movies, on billboards, on </a:t>
            </a:r>
            <a:r>
              <a:rPr lang="en-US" b="1" i="0" baseline="0" err="1"/>
              <a:t>tv</a:t>
            </a:r>
            <a:r>
              <a:rPr lang="en-US" b="1" i="0" baseline="0"/>
              <a:t>, etc. look for teachable moments and have conversations with your child about the purpose of advertising.  Here are a few tips from Common Sense Media.</a:t>
            </a:r>
          </a:p>
        </p:txBody>
      </p:sp>
      <p:sp>
        <p:nvSpPr>
          <p:cNvPr id="4" name="Slide Number Placeholder 3"/>
          <p:cNvSpPr>
            <a:spLocks noGrp="1"/>
          </p:cNvSpPr>
          <p:nvPr>
            <p:ph type="sldNum" sz="quarter" idx="10"/>
          </p:nvPr>
        </p:nvSpPr>
        <p:spPr/>
        <p:txBody>
          <a:bodyPr/>
          <a:lstStyle/>
          <a:p>
            <a:fld id="{4BA8BBA4-09F6-4A7E-A968-068F979DFDF2}" type="slidenum">
              <a:rPr lang="en-US" smtClean="0"/>
              <a:pPr/>
              <a:t>6</a:t>
            </a:fld>
            <a:endParaRPr lang="en-US"/>
          </a:p>
        </p:txBody>
      </p:sp>
    </p:spTree>
    <p:extLst>
      <p:ext uri="{BB962C8B-B14F-4D97-AF65-F5344CB8AC3E}">
        <p14:creationId xmlns:p14="http://schemas.microsoft.com/office/powerpoint/2010/main" val="341040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1"/>
              <a:t>(begin by sharing</a:t>
            </a:r>
            <a:r>
              <a:rPr lang="en-US" b="0" i="1" baseline="0"/>
              <a:t> your OWN teachable moment, if you don’t share this one: The other night we were watching the E.T. movie and we stopped to talk about the Reese’s Pieces that are used in the movie. When I looked it up, I discovered that the producer asked permission to use M&amp;Ms but they declined so he used Reese’s Pieces instead and their candy sales skyrocketed!! This was a great example to share with my own children to help them understand that permission must be granted and that product placements are considered advertising.)</a:t>
            </a:r>
          </a:p>
          <a:p>
            <a:r>
              <a:rPr lang="en-US" b="1" i="0" baseline="0"/>
              <a:t>Does anyone else want to share a teachable moment they have had or one you can think of that you will talk to your child about in the future?</a:t>
            </a:r>
          </a:p>
          <a:p>
            <a:endParaRPr lang="en-US" b="1" i="1" baseline="0"/>
          </a:p>
          <a:p>
            <a:endParaRPr lang="en-US" i="1"/>
          </a:p>
        </p:txBody>
      </p:sp>
      <p:sp>
        <p:nvSpPr>
          <p:cNvPr id="4" name="Slide Number Placeholder 3"/>
          <p:cNvSpPr>
            <a:spLocks noGrp="1"/>
          </p:cNvSpPr>
          <p:nvPr>
            <p:ph type="sldNum" sz="quarter" idx="10"/>
          </p:nvPr>
        </p:nvSpPr>
        <p:spPr/>
        <p:txBody>
          <a:bodyPr/>
          <a:lstStyle/>
          <a:p>
            <a:fld id="{4BA8BBA4-09F6-4A7E-A968-068F979DFDF2}" type="slidenum">
              <a:rPr lang="en-US" smtClean="0"/>
              <a:pPr/>
              <a:t>7</a:t>
            </a:fld>
            <a:endParaRPr lang="en-US"/>
          </a:p>
        </p:txBody>
      </p:sp>
    </p:spTree>
    <p:extLst>
      <p:ext uri="{BB962C8B-B14F-4D97-AF65-F5344CB8AC3E}">
        <p14:creationId xmlns:p14="http://schemas.microsoft.com/office/powerpoint/2010/main" val="302600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Gender stereotyping is briefly touched on with students</a:t>
            </a:r>
            <a:r>
              <a:rPr lang="en-US" b="1" baseline="0"/>
              <a:t> in relation to advertising and marketing.  Here is the video included with the Common Sense Media curriculum for younger elementary students.  This video is always a student favorite!</a:t>
            </a:r>
            <a:endParaRPr lang="en-US" b="1"/>
          </a:p>
        </p:txBody>
      </p:sp>
      <p:sp>
        <p:nvSpPr>
          <p:cNvPr id="4" name="Slide Number Placeholder 3"/>
          <p:cNvSpPr>
            <a:spLocks noGrp="1"/>
          </p:cNvSpPr>
          <p:nvPr>
            <p:ph type="sldNum" sz="quarter" idx="10"/>
          </p:nvPr>
        </p:nvSpPr>
        <p:spPr/>
        <p:txBody>
          <a:bodyPr/>
          <a:lstStyle/>
          <a:p>
            <a:fld id="{4BA8BBA4-09F6-4A7E-A968-068F979DFDF2}" type="slidenum">
              <a:rPr lang="en-US" smtClean="0"/>
              <a:pPr/>
              <a:t>8</a:t>
            </a:fld>
            <a:endParaRPr lang="en-US"/>
          </a:p>
        </p:txBody>
      </p:sp>
    </p:spTree>
    <p:extLst>
      <p:ext uri="{BB962C8B-B14F-4D97-AF65-F5344CB8AC3E}">
        <p14:creationId xmlns:p14="http://schemas.microsoft.com/office/powerpoint/2010/main" val="300163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If you are concerned about gender stereotyping</a:t>
            </a:r>
            <a:r>
              <a:rPr lang="en-US" b="1" baseline="0"/>
              <a:t> and it’s influence on your child, here are some tips from Common Sense Media for things to look for in TV shows and movies that avoid stereotyping.  Look for shows and movies that: </a:t>
            </a:r>
            <a:r>
              <a:rPr lang="en-US" b="0" i="1" baseline="0"/>
              <a:t>(read the slide)</a:t>
            </a:r>
          </a:p>
          <a:p>
            <a:r>
              <a:rPr lang="en-US" b="1" i="0" baseline="0"/>
              <a:t>We are going to discuss teachable moments while looking at this slide. Does anyone have media to suggest to other families who are concerned about gender stereotyping that follow the suggestions on this slide?</a:t>
            </a:r>
            <a:endParaRPr lang="en-US" b="1" i="0"/>
          </a:p>
        </p:txBody>
      </p:sp>
      <p:sp>
        <p:nvSpPr>
          <p:cNvPr id="4" name="Slide Number Placeholder 3"/>
          <p:cNvSpPr>
            <a:spLocks noGrp="1"/>
          </p:cNvSpPr>
          <p:nvPr>
            <p:ph type="sldNum" sz="quarter" idx="10"/>
          </p:nvPr>
        </p:nvSpPr>
        <p:spPr/>
        <p:txBody>
          <a:bodyPr/>
          <a:lstStyle/>
          <a:p>
            <a:fld id="{4BA8BBA4-09F6-4A7E-A968-068F979DFDF2}" type="slidenum">
              <a:rPr lang="en-US" smtClean="0"/>
              <a:pPr/>
              <a:t>9</a:t>
            </a:fld>
            <a:endParaRPr lang="en-US"/>
          </a:p>
        </p:txBody>
      </p:sp>
    </p:spTree>
    <p:extLst>
      <p:ext uri="{BB962C8B-B14F-4D97-AF65-F5344CB8AC3E}">
        <p14:creationId xmlns:p14="http://schemas.microsoft.com/office/powerpoint/2010/main" val="1071536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5.pd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447800"/>
            <a:ext cx="5638800" cy="2209800"/>
          </a:xfrm>
        </p:spPr>
        <p:txBody>
          <a:bodyPr>
            <a:noAutofit/>
          </a:bodyPr>
          <a:lstStyle>
            <a:lvl1pPr algn="l">
              <a:defRPr sz="5000"/>
            </a:lvl1pPr>
          </a:lstStyle>
          <a:p>
            <a:endParaRPr lang="en-US"/>
          </a:p>
        </p:txBody>
      </p:sp>
      <p:sp>
        <p:nvSpPr>
          <p:cNvPr id="3" name="Subtitle 2"/>
          <p:cNvSpPr>
            <a:spLocks noGrp="1"/>
          </p:cNvSpPr>
          <p:nvPr>
            <p:ph type="subTitle" idx="1"/>
          </p:nvPr>
        </p:nvSpPr>
        <p:spPr>
          <a:xfrm>
            <a:off x="3124200" y="2895600"/>
            <a:ext cx="6400800" cy="1600200"/>
          </a:xfrm>
        </p:spPr>
        <p:txBody>
          <a:bodyPr>
            <a:normAutofit/>
          </a:bodyPr>
          <a:lstStyle>
            <a:lvl1pPr marL="0" indent="0" algn="l">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4" name="Date Placeholder 3"/>
          <p:cNvSpPr>
            <a:spLocks noGrp="1"/>
          </p:cNvSpPr>
          <p:nvPr>
            <p:ph type="dt" sz="half" idx="10"/>
          </p:nvPr>
        </p:nvSpPr>
        <p:spPr>
          <a:xfrm>
            <a:off x="457200" y="6356350"/>
            <a:ext cx="914400" cy="365125"/>
          </a:xfrm>
        </p:spPr>
        <p:txBody>
          <a:bodyPr/>
          <a:lstStyle/>
          <a:p>
            <a:fld id="{73D1EC24-6F21-4B5D-9300-A41AFCD96A84}" type="datetimeFigureOut">
              <a:rPr lang="en-US" smtClean="0"/>
              <a:pPr/>
              <a:t>7/18/2017</a:t>
            </a:fld>
            <a:endParaRPr lang="en-US"/>
          </a:p>
        </p:txBody>
      </p:sp>
      <p:pic>
        <p:nvPicPr>
          <p:cNvPr id="23" name="Picture 22" descr="FC Logo Green and Gold .wmf"/>
          <p:cNvPicPr>
            <a:picLocks noChangeAspect="1"/>
          </p:cNvPicPr>
          <p:nvPr userDrawn="1"/>
        </p:nvPicPr>
        <p:blipFill>
          <a:blip r:embed="rId3" cstate="print"/>
          <a:stretch>
            <a:fillRect/>
          </a:stretch>
        </p:blipFill>
        <p:spPr>
          <a:xfrm>
            <a:off x="533400" y="2209800"/>
            <a:ext cx="2133600" cy="1013924"/>
          </a:xfrm>
          <a:prstGeom prst="rect">
            <a:avLst/>
          </a:prstGeom>
        </p:spPr>
      </p:pic>
      <p:pic>
        <p:nvPicPr>
          <p:cNvPr id="14" name="Picture 13" descr="FC Icon_Student1st_reverse.ai"/>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248400" y="4953000"/>
            <a:ext cx="3407229" cy="2650067"/>
          </a:xfrm>
          <a:prstGeom prst="rect">
            <a:avLst/>
          </a:prstGeom>
        </p:spPr>
      </p:pic>
    </p:spTree>
    <p:extLst>
      <p:ext uri="{BB962C8B-B14F-4D97-AF65-F5344CB8AC3E}">
        <p14:creationId xmlns:p14="http://schemas.microsoft.com/office/powerpoint/2010/main" val="3933923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D1EC24-6F21-4B5D-9300-A41AFCD96A84}" type="datetimeFigureOut">
              <a:rPr lang="en-US" smtClean="0"/>
              <a:pPr/>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2039790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71600"/>
            <a:ext cx="60198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D1EC24-6F21-4B5D-9300-A41AFCD96A84}" type="datetimeFigureOut">
              <a:rPr lang="en-US" smtClean="0"/>
              <a:pPr/>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351715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a:lvl1p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D1EC24-6F21-4B5D-9300-A41AFCD96A84}" type="datetimeFigureOut">
              <a:rPr lang="en-US" smtClean="0"/>
              <a:pPr/>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268007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574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1371600"/>
            <a:ext cx="7772400" cy="45720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1EC24-6F21-4B5D-9300-A41AFCD96A84}" type="datetimeFigureOut">
              <a:rPr lang="en-US" smtClean="0"/>
              <a:pPr/>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87961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09801"/>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1"/>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D1EC24-6F21-4B5D-9300-A41AFCD96A84}" type="datetimeFigureOut">
              <a:rPr lang="en-US" smtClean="0"/>
              <a:pPr/>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3488666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266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906712"/>
            <a:ext cx="4040188" cy="3417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266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906712"/>
            <a:ext cx="4041775" cy="3417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D1EC24-6F21-4B5D-9300-A41AFCD96A84}" type="datetimeFigureOut">
              <a:rPr lang="en-US" smtClean="0"/>
              <a:pPr/>
              <a:t>7/18/2017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2704940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1EC24-6F21-4B5D-9300-A41AFCD96A84}" type="datetimeFigureOut">
              <a:rPr lang="en-US" smtClean="0"/>
              <a:pPr/>
              <a:t>7/18/2017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217262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1EC24-6F21-4B5D-9300-A41AFCD96A84}" type="datetimeFigureOut">
              <a:rPr lang="en-US" smtClean="0"/>
              <a:pPr/>
              <a:t>7/18/2017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141832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371600"/>
            <a:ext cx="5111750" cy="4648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3716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D1EC24-6F21-4B5D-9300-A41AFCD96A84}" type="datetimeFigureOut">
              <a:rPr lang="en-US" smtClean="0"/>
              <a:pPr/>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359220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371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62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D1EC24-6F21-4B5D-9300-A41AFCD96A84}" type="datetimeFigureOut">
              <a:rPr lang="en-US" smtClean="0"/>
              <a:pPr/>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088A4-3C37-4E76-8976-50884477B095}" type="slidenum">
              <a:rPr lang="en-US" smtClean="0"/>
              <a:pPr/>
              <a:t>‹#›</a:t>
            </a:fld>
            <a:endParaRPr lang="en-US"/>
          </a:p>
        </p:txBody>
      </p:sp>
    </p:spTree>
    <p:extLst>
      <p:ext uri="{BB962C8B-B14F-4D97-AF65-F5344CB8AC3E}">
        <p14:creationId xmlns:p14="http://schemas.microsoft.com/office/powerpoint/2010/main" val="264908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0"/>
            <a:ext cx="8229600" cy="6858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286000"/>
            <a:ext cx="8229600" cy="3840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1EC24-6F21-4B5D-9300-A41AFCD96A84}" type="datetimeFigureOut">
              <a:rPr lang="en-US" smtClean="0"/>
              <a:pPr/>
              <a:t>7/18/2017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088A4-3C37-4E76-8976-50884477B095}" type="slidenum">
              <a:rPr lang="en-US" smtClean="0"/>
              <a:pPr/>
              <a:t>‹#›</a:t>
            </a:fld>
            <a:endParaRPr lang="en-US"/>
          </a:p>
        </p:txBody>
      </p:sp>
      <p:pic>
        <p:nvPicPr>
          <p:cNvPr id="30" name="Picture 29" descr="FC Logo white.wmf"/>
          <p:cNvPicPr>
            <a:picLocks noChangeAspect="1"/>
          </p:cNvPicPr>
          <p:nvPr userDrawn="1"/>
        </p:nvPicPr>
        <p:blipFill>
          <a:blip r:embed="rId14" cstate="print"/>
          <a:stretch>
            <a:fillRect/>
          </a:stretch>
        </p:blipFill>
        <p:spPr>
          <a:xfrm>
            <a:off x="457200" y="296047"/>
            <a:ext cx="1295400" cy="618353"/>
          </a:xfrm>
          <a:prstGeom prst="rect">
            <a:avLst/>
          </a:prstGeom>
          <a:effectLst/>
        </p:spPr>
      </p:pic>
    </p:spTree>
    <p:extLst>
      <p:ext uri="{BB962C8B-B14F-4D97-AF65-F5344CB8AC3E}">
        <p14:creationId xmlns:p14="http://schemas.microsoft.com/office/powerpoint/2010/main" val="1379745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hibyAJOSW8U" TargetMode="External"/><Relationship Id="rId5" Type="http://schemas.openxmlformats.org/officeDocument/2006/relationships/hyperlink" Target="https://www.youtube.com/watch?v=hibyAJOSW8U" TargetMode="Externa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ommonsensemedia.org/blog/boys-and-body-imag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commonsensemedia.org/blog/girls-and-body-imag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hibyAJOSW8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CU040Hqba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ommonsensemedia.org/research/news-and-americas-kids-infographi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g2AdkNH-kWA?rel=0" TargetMode="External"/><Relationship Id="rId5" Type="http://schemas.openxmlformats.org/officeDocument/2006/relationships/hyperlink" Target="https://www.commonsensemedia.org/blog/how-to-spot-fake-news-and-teach-kids-to-be-media-savvy"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hyperlink" Target="https://www.commonsensemedia.org/videos/making-kids-ad-savvy"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CU040Hqbas?rel=0" TargetMode="External"/><Relationship Id="rId5" Type="http://schemas.openxmlformats.org/officeDocument/2006/relationships/hyperlink" Target="https://www.youtube.com/watch?v=-CU040Hqbas"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commonsensemedia.org/blog/gender-stereotypes-are-messing-with-your-ki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219200"/>
            <a:ext cx="5410200" cy="1828800"/>
          </a:xfrm>
        </p:spPr>
        <p:txBody>
          <a:bodyPr>
            <a:normAutofit/>
          </a:bodyPr>
          <a:lstStyle/>
          <a:p>
            <a:r>
              <a:rPr lang="en-US" sz="5000"/>
              <a:t>Digital Citizenship</a:t>
            </a:r>
          </a:p>
        </p:txBody>
      </p:sp>
      <p:sp>
        <p:nvSpPr>
          <p:cNvPr id="3" name="Subtitle 2"/>
          <p:cNvSpPr>
            <a:spLocks noGrp="1"/>
          </p:cNvSpPr>
          <p:nvPr>
            <p:ph type="subTitle" idx="1"/>
          </p:nvPr>
        </p:nvSpPr>
        <p:spPr>
          <a:xfrm>
            <a:off x="3124200" y="2514600"/>
            <a:ext cx="6400800" cy="1676400"/>
          </a:xfrm>
        </p:spPr>
        <p:txBody>
          <a:bodyPr>
            <a:normAutofit/>
          </a:bodyPr>
          <a:lstStyle/>
          <a:p>
            <a:r>
              <a:rPr lang="en-US"/>
              <a:t>Parent Workshop</a:t>
            </a:r>
          </a:p>
          <a:p>
            <a:r>
              <a:rPr lang="en-US"/>
              <a:t>Media Influence</a:t>
            </a:r>
            <a:endParaRPr lang="en-US" sz="2400"/>
          </a:p>
        </p:txBody>
      </p:sp>
      <p:sp>
        <p:nvSpPr>
          <p:cNvPr id="5" name="Rectangle 4"/>
          <p:cNvSpPr/>
          <p:nvPr/>
        </p:nvSpPr>
        <p:spPr>
          <a:xfrm>
            <a:off x="457200" y="304800"/>
            <a:ext cx="21336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Body Image Influence</a:t>
            </a:r>
          </a:p>
        </p:txBody>
      </p:sp>
      <p:pic>
        <p:nvPicPr>
          <p:cNvPr id="4" name="hibyAJOSW8U"/>
          <p:cNvPicPr>
            <a:picLocks noGrp="1" noRot="1" noChangeAspect="1"/>
          </p:cNvPicPr>
          <p:nvPr>
            <p:ph idx="1"/>
            <a:videoFile r:link="rId1"/>
          </p:nvPr>
        </p:nvPicPr>
        <p:blipFill>
          <a:blip r:embed="rId4"/>
          <a:stretch>
            <a:fillRect/>
          </a:stretch>
        </p:blipFill>
        <p:spPr>
          <a:xfrm>
            <a:off x="1253067" y="2209800"/>
            <a:ext cx="6637866" cy="3733800"/>
          </a:xfrm>
          <a:prstGeom prst="rect">
            <a:avLst/>
          </a:prstGeom>
        </p:spPr>
      </p:pic>
      <p:sp>
        <p:nvSpPr>
          <p:cNvPr id="6" name="Rectangle 5"/>
          <p:cNvSpPr/>
          <p:nvPr/>
        </p:nvSpPr>
        <p:spPr>
          <a:xfrm>
            <a:off x="2057400" y="6096000"/>
            <a:ext cx="5486400" cy="646331"/>
          </a:xfrm>
          <a:prstGeom prst="rect">
            <a:avLst/>
          </a:prstGeom>
        </p:spPr>
        <p:txBody>
          <a:bodyPr wrap="square">
            <a:spAutoFit/>
          </a:bodyPr>
          <a:lstStyle/>
          <a:p>
            <a:r>
              <a:rPr lang="en-US">
                <a:hlinkClick r:id="rId5"/>
              </a:rPr>
              <a:t>https://www.youtube.com/watch?v=hibyAJOSW8U</a:t>
            </a:r>
            <a:endParaRPr lang="en-US"/>
          </a:p>
          <a:p>
            <a:endParaRPr lang="en-US"/>
          </a:p>
        </p:txBody>
      </p:sp>
    </p:spTree>
    <p:extLst>
      <p:ext uri="{BB962C8B-B14F-4D97-AF65-F5344CB8AC3E}">
        <p14:creationId xmlns:p14="http://schemas.microsoft.com/office/powerpoint/2010/main" val="3882707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Body Image Influence</a:t>
            </a:r>
          </a:p>
        </p:txBody>
      </p:sp>
      <p:sp>
        <p:nvSpPr>
          <p:cNvPr id="3" name="Rectangle 2"/>
          <p:cNvSpPr/>
          <p:nvPr/>
        </p:nvSpPr>
        <p:spPr>
          <a:xfrm>
            <a:off x="1219200" y="6211669"/>
            <a:ext cx="6705600" cy="646331"/>
          </a:xfrm>
          <a:prstGeom prst="rect">
            <a:avLst/>
          </a:prstGeom>
        </p:spPr>
        <p:txBody>
          <a:bodyPr wrap="square">
            <a:spAutoFit/>
          </a:bodyPr>
          <a:lstStyle/>
          <a:p>
            <a:r>
              <a:rPr lang="en-US">
                <a:hlinkClick r:id="rId3"/>
              </a:rPr>
              <a:t>https://www.commonsensemedia.org/blog/boys-and-body-image</a:t>
            </a:r>
            <a:endParaRPr lang="en-US"/>
          </a:p>
          <a:p>
            <a:endParaRPr lang="en-US"/>
          </a:p>
        </p:txBody>
      </p:sp>
      <p:sp>
        <p:nvSpPr>
          <p:cNvPr id="5" name="Rectangle 4"/>
          <p:cNvSpPr/>
          <p:nvPr/>
        </p:nvSpPr>
        <p:spPr>
          <a:xfrm>
            <a:off x="1219200" y="5888503"/>
            <a:ext cx="6567488" cy="646331"/>
          </a:xfrm>
          <a:prstGeom prst="rect">
            <a:avLst/>
          </a:prstGeom>
        </p:spPr>
        <p:txBody>
          <a:bodyPr wrap="square">
            <a:spAutoFit/>
          </a:bodyPr>
          <a:lstStyle/>
          <a:p>
            <a:r>
              <a:rPr lang="en-US">
                <a:hlinkClick r:id="rId4"/>
              </a:rPr>
              <a:t>https://www.commonsensemedia.org/blog/girls-and-body-image</a:t>
            </a:r>
            <a:endParaRPr lang="en-US"/>
          </a:p>
          <a:p>
            <a:endParaRPr lang="en-US"/>
          </a:p>
        </p:txBody>
      </p:sp>
      <p:sp>
        <p:nvSpPr>
          <p:cNvPr id="6" name="Content Placeholder 2"/>
          <p:cNvSpPr>
            <a:spLocks noGrp="1"/>
          </p:cNvSpPr>
          <p:nvPr>
            <p:ph idx="1"/>
          </p:nvPr>
        </p:nvSpPr>
        <p:spPr>
          <a:xfrm>
            <a:off x="457200" y="2270667"/>
            <a:ext cx="8229600" cy="3444333"/>
          </a:xfrm>
        </p:spPr>
        <p:txBody>
          <a:bodyPr>
            <a:normAutofit/>
          </a:bodyPr>
          <a:lstStyle/>
          <a:p>
            <a:r>
              <a:rPr lang="en-US" sz="3200"/>
              <a:t>Make health a habit</a:t>
            </a:r>
          </a:p>
          <a:p>
            <a:r>
              <a:rPr lang="en-US" sz="3200"/>
              <a:t>Look for alternative media</a:t>
            </a:r>
          </a:p>
          <a:p>
            <a:r>
              <a:rPr lang="en-US" sz="3200"/>
              <a:t>Do a reality check</a:t>
            </a:r>
          </a:p>
          <a:p>
            <a:r>
              <a:rPr lang="en-US" sz="3200"/>
              <a:t>Keep an eye on your child’s social network</a:t>
            </a:r>
          </a:p>
          <a:p>
            <a:pPr marL="0" indent="0">
              <a:buNone/>
            </a:pPr>
            <a:endParaRPr lang="en-US"/>
          </a:p>
        </p:txBody>
      </p:sp>
    </p:spTree>
    <p:extLst>
      <p:ext uri="{BB962C8B-B14F-4D97-AF65-F5344CB8AC3E}">
        <p14:creationId xmlns:p14="http://schemas.microsoft.com/office/powerpoint/2010/main" val="4217594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Body Image Influence</a:t>
            </a:r>
          </a:p>
        </p:txBody>
      </p:sp>
      <p:sp>
        <p:nvSpPr>
          <p:cNvPr id="6" name="Title 1"/>
          <p:cNvSpPr txBox="1">
            <a:spLocks/>
          </p:cNvSpPr>
          <p:nvPr/>
        </p:nvSpPr>
        <p:spPr>
          <a:xfrm>
            <a:off x="1943100" y="2819400"/>
            <a:ext cx="5257800" cy="2514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algn="ctr"/>
            <a:r>
              <a:rPr lang="en-US" sz="9600"/>
              <a:t>Teachable</a:t>
            </a:r>
          </a:p>
          <a:p>
            <a:pPr algn="ctr"/>
            <a:r>
              <a:rPr lang="en-US" sz="9600"/>
              <a:t>Moments</a:t>
            </a:r>
          </a:p>
        </p:txBody>
      </p:sp>
    </p:spTree>
    <p:extLst>
      <p:ext uri="{BB962C8B-B14F-4D97-AF65-F5344CB8AC3E}">
        <p14:creationId xmlns:p14="http://schemas.microsoft.com/office/powerpoint/2010/main" val="3635107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Information</a:t>
            </a:r>
          </a:p>
        </p:txBody>
      </p:sp>
      <p:sp>
        <p:nvSpPr>
          <p:cNvPr id="3" name="Content Placeholder 2"/>
          <p:cNvSpPr>
            <a:spLocks noGrp="1"/>
          </p:cNvSpPr>
          <p:nvPr>
            <p:ph idx="1"/>
          </p:nvPr>
        </p:nvSpPr>
        <p:spPr>
          <a:xfrm>
            <a:off x="457200" y="2362200"/>
            <a:ext cx="8229600" cy="4068763"/>
          </a:xfrm>
        </p:spPr>
        <p:txBody>
          <a:bodyPr>
            <a:normAutofit/>
          </a:bodyPr>
          <a:lstStyle/>
          <a:p>
            <a:r>
              <a:rPr lang="en-US" sz="3200"/>
              <a:t>www.commonsensemedia.org</a:t>
            </a:r>
          </a:p>
          <a:p>
            <a:pPr marL="0" indent="0">
              <a:buNone/>
            </a:pPr>
            <a:endParaRPr lang="en-US" sz="3200"/>
          </a:p>
          <a:p>
            <a:pPr marL="0" indent="0">
              <a:buNone/>
            </a:pPr>
            <a:endParaRPr lang="en-US" sz="3200"/>
          </a:p>
          <a:p>
            <a:pPr marL="0" indent="0">
              <a:buNone/>
            </a:pPr>
            <a:endParaRPr lang="en-US"/>
          </a:p>
          <a:p>
            <a:pPr marL="0" indent="0">
              <a:buNone/>
            </a:pPr>
            <a:endParaRPr lang="en-US"/>
          </a:p>
        </p:txBody>
      </p:sp>
    </p:spTree>
    <p:extLst>
      <p:ext uri="{BB962C8B-B14F-4D97-AF65-F5344CB8AC3E}">
        <p14:creationId xmlns:p14="http://schemas.microsoft.com/office/powerpoint/2010/main" val="239574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685800"/>
          </a:xfrm>
        </p:spPr>
        <p:txBody>
          <a:bodyPr>
            <a:normAutofit fontScale="90000"/>
          </a:bodyPr>
          <a:lstStyle/>
          <a:p>
            <a:r>
              <a:rPr lang="en-US"/>
              <a:t>Resources</a:t>
            </a:r>
          </a:p>
        </p:txBody>
      </p:sp>
      <p:sp>
        <p:nvSpPr>
          <p:cNvPr id="3" name="Content Placeholder 2"/>
          <p:cNvSpPr>
            <a:spLocks noGrp="1"/>
          </p:cNvSpPr>
          <p:nvPr>
            <p:ph idx="1"/>
          </p:nvPr>
        </p:nvSpPr>
        <p:spPr>
          <a:xfrm>
            <a:off x="381000" y="2057400"/>
            <a:ext cx="8382000" cy="4572000"/>
          </a:xfrm>
        </p:spPr>
        <p:txBody>
          <a:bodyPr>
            <a:noAutofit/>
          </a:bodyPr>
          <a:lstStyle/>
          <a:p>
            <a:pPr marL="0" indent="0">
              <a:buNone/>
            </a:pPr>
            <a:r>
              <a:rPr lang="en-US" sz="2000"/>
              <a:t>“Dove Evolution Commercial” </a:t>
            </a:r>
            <a:r>
              <a:rPr lang="en-US" sz="2000">
                <a:hlinkClick r:id="rId3"/>
              </a:rPr>
              <a:t>https://www.youtube.com/watch?v=hibyAJOSW8U</a:t>
            </a:r>
            <a:endParaRPr lang="en-US" sz="2000"/>
          </a:p>
          <a:p>
            <a:pPr marL="0" indent="0">
              <a:buNone/>
            </a:pPr>
            <a:endParaRPr lang="en-US" sz="2000"/>
          </a:p>
          <a:p>
            <a:pPr marL="0" indent="0">
              <a:buNone/>
            </a:pPr>
            <a:r>
              <a:rPr lang="en-US" sz="2000" err="1"/>
              <a:t>Filucci</a:t>
            </a:r>
            <a:r>
              <a:rPr lang="en-US" sz="2000"/>
              <a:t>, Sierra. "How to Spot Fake News." </a:t>
            </a:r>
            <a:r>
              <a:rPr lang="en-US" sz="2000" i="1"/>
              <a:t>Common Sense Media: Ratings, Reviews, and Advice</a:t>
            </a:r>
            <a:r>
              <a:rPr lang="en-US" sz="2000"/>
              <a:t>. Common Sense Media, 20 Mar. 2017. Web. 29 June 2017. </a:t>
            </a:r>
          </a:p>
          <a:p>
            <a:pPr marL="0" indent="0">
              <a:buNone/>
            </a:pPr>
            <a:endParaRPr lang="en-US" sz="2000"/>
          </a:p>
          <a:p>
            <a:pPr marL="0" indent="0">
              <a:buNone/>
            </a:pPr>
            <a:r>
              <a:rPr lang="en-US" sz="2000"/>
              <a:t>Knorr, Caroline. "Boys and Body Image." </a:t>
            </a:r>
            <a:r>
              <a:rPr lang="en-US" sz="2000" i="1"/>
              <a:t>Common Sense Media: Ratings, Reviews, and Advice</a:t>
            </a:r>
            <a:r>
              <a:rPr lang="en-US" sz="2000"/>
              <a:t>. Common Sense Media, 05 Jan. 2015. Web. 29 June 2017.</a:t>
            </a:r>
          </a:p>
          <a:p>
            <a:pPr marL="0" indent="0">
              <a:buNone/>
            </a:pPr>
            <a:endParaRPr lang="en-US" sz="2000"/>
          </a:p>
          <a:p>
            <a:pPr marL="0" indent="0">
              <a:buNone/>
            </a:pPr>
            <a:r>
              <a:rPr lang="en-US" sz="2000"/>
              <a:t>Knorr, Caroline. "Girls and Body Image." </a:t>
            </a:r>
            <a:r>
              <a:rPr lang="en-US" sz="2000" i="1"/>
              <a:t>Common Sense Media: Ratings, Reviews, and Advice</a:t>
            </a:r>
            <a:r>
              <a:rPr lang="en-US" sz="2000"/>
              <a:t>. Common Sense Media, 01 Jan. 2015. Web. 29 June 2017.</a:t>
            </a:r>
            <a:endParaRPr lang="en-US" sz="1900"/>
          </a:p>
          <a:p>
            <a:pPr marL="0" indent="0">
              <a:buNone/>
            </a:pPr>
            <a:endParaRPr lang="en-US" sz="2000"/>
          </a:p>
          <a:p>
            <a:pPr marL="0" indent="0">
              <a:buNone/>
            </a:pPr>
            <a:endParaRPr lang="en-US" sz="2000"/>
          </a:p>
          <a:p>
            <a:pPr marL="0" indent="0">
              <a:buNone/>
            </a:pPr>
            <a:endParaRPr lang="en-US" sz="2000"/>
          </a:p>
        </p:txBody>
      </p:sp>
    </p:spTree>
    <p:extLst>
      <p:ext uri="{BB962C8B-B14F-4D97-AF65-F5344CB8AC3E}">
        <p14:creationId xmlns:p14="http://schemas.microsoft.com/office/powerpoint/2010/main" val="197261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685800"/>
          </a:xfrm>
        </p:spPr>
        <p:txBody>
          <a:bodyPr>
            <a:normAutofit fontScale="90000"/>
          </a:bodyPr>
          <a:lstStyle/>
          <a:p>
            <a:r>
              <a:rPr lang="en-US"/>
              <a:t>Resources</a:t>
            </a:r>
          </a:p>
        </p:txBody>
      </p:sp>
      <p:sp>
        <p:nvSpPr>
          <p:cNvPr id="3" name="Content Placeholder 2"/>
          <p:cNvSpPr>
            <a:spLocks noGrp="1"/>
          </p:cNvSpPr>
          <p:nvPr>
            <p:ph idx="1"/>
          </p:nvPr>
        </p:nvSpPr>
        <p:spPr>
          <a:xfrm>
            <a:off x="381000" y="2057400"/>
            <a:ext cx="8382000" cy="4572000"/>
          </a:xfrm>
        </p:spPr>
        <p:txBody>
          <a:bodyPr>
            <a:noAutofit/>
          </a:bodyPr>
          <a:lstStyle/>
          <a:p>
            <a:pPr marL="0" indent="0">
              <a:buNone/>
            </a:pPr>
            <a:endParaRPr lang="en-US" sz="2000"/>
          </a:p>
          <a:p>
            <a:pPr marL="0" indent="0">
              <a:buNone/>
            </a:pPr>
            <a:r>
              <a:rPr lang="en-US" sz="2000"/>
              <a:t>Knorr, Caroline. "How Kids Can Resist Advertising and Be Smart Consumers." </a:t>
            </a:r>
            <a:r>
              <a:rPr lang="en-US" sz="2000" i="1"/>
              <a:t>Common Sense Media: Ratings, Reviews, and Advice</a:t>
            </a:r>
            <a:r>
              <a:rPr lang="en-US" sz="2000"/>
              <a:t>. Common Sense Media, 23 Feb. 2017. Web. 29 June 2017.</a:t>
            </a:r>
          </a:p>
          <a:p>
            <a:pPr marL="0" indent="0">
              <a:buNone/>
            </a:pPr>
            <a:endParaRPr lang="en-US" sz="2000"/>
          </a:p>
          <a:p>
            <a:pPr marL="0" indent="0">
              <a:buNone/>
            </a:pPr>
            <a:r>
              <a:rPr lang="en-US" sz="2000"/>
              <a:t>"News and America's Kids Infographic | Common Sense Media." </a:t>
            </a:r>
            <a:r>
              <a:rPr lang="en-US" sz="2000" i="1"/>
              <a:t>Common Sense Media: Ratings, Reviews, and Advice</a:t>
            </a:r>
            <a:r>
              <a:rPr lang="en-US" sz="2000"/>
              <a:t>. Common Sense Media, Jan. 2017. Web. 30 June 2017.</a:t>
            </a:r>
          </a:p>
          <a:p>
            <a:pPr marL="0" indent="0">
              <a:buNone/>
            </a:pPr>
            <a:endParaRPr lang="en-US" sz="2000"/>
          </a:p>
          <a:p>
            <a:pPr marL="0" indent="0">
              <a:buNone/>
            </a:pPr>
            <a:r>
              <a:rPr lang="en-US" sz="2000"/>
              <a:t>“Riley on Marketing” </a:t>
            </a:r>
            <a:r>
              <a:rPr lang="en-US" sz="2000">
                <a:hlinkClick r:id="rId3"/>
              </a:rPr>
              <a:t>https://www.youtube.com/watch?v=-CU040Hqbas</a:t>
            </a:r>
            <a:endParaRPr lang="en-US" sz="2000"/>
          </a:p>
          <a:p>
            <a:pPr marL="0" indent="0">
              <a:buNone/>
            </a:pPr>
            <a:endParaRPr lang="en-US" sz="2000"/>
          </a:p>
          <a:p>
            <a:pPr marL="0" indent="0">
              <a:buNone/>
            </a:pPr>
            <a:endParaRPr lang="en-US" sz="2000"/>
          </a:p>
        </p:txBody>
      </p:sp>
    </p:spTree>
    <p:extLst>
      <p:ext uri="{BB962C8B-B14F-4D97-AF65-F5344CB8AC3E}">
        <p14:creationId xmlns:p14="http://schemas.microsoft.com/office/powerpoint/2010/main" val="11863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Media Influence</a:t>
            </a:r>
          </a:p>
        </p:txBody>
      </p:sp>
      <p:sp>
        <p:nvSpPr>
          <p:cNvPr id="3" name="Content Placeholder 2"/>
          <p:cNvSpPr>
            <a:spLocks noGrp="1"/>
          </p:cNvSpPr>
          <p:nvPr>
            <p:ph idx="1"/>
          </p:nvPr>
        </p:nvSpPr>
        <p:spPr/>
        <p:txBody>
          <a:bodyPr>
            <a:normAutofit/>
          </a:bodyPr>
          <a:lstStyle/>
          <a:p>
            <a:r>
              <a:rPr lang="en-US" sz="3200"/>
              <a:t>News</a:t>
            </a:r>
          </a:p>
          <a:p>
            <a:r>
              <a:rPr lang="en-US" sz="3200"/>
              <a:t>Advertising</a:t>
            </a:r>
          </a:p>
          <a:p>
            <a:r>
              <a:rPr lang="en-US" sz="3200"/>
              <a:t>Body Image</a:t>
            </a:r>
          </a:p>
          <a:p>
            <a:r>
              <a:rPr lang="en-US" sz="3200"/>
              <a:t>Stereotyping</a:t>
            </a:r>
          </a:p>
          <a:p>
            <a:endParaRPr lang="en-US"/>
          </a:p>
          <a:p>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171353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News Influence</a:t>
            </a:r>
          </a:p>
        </p:txBody>
      </p:sp>
      <p:sp>
        <p:nvSpPr>
          <p:cNvPr id="3" name="Content Placeholder 2"/>
          <p:cNvSpPr>
            <a:spLocks noGrp="1"/>
          </p:cNvSpPr>
          <p:nvPr>
            <p:ph idx="1"/>
          </p:nvPr>
        </p:nvSpPr>
        <p:spPr/>
        <p:txBody>
          <a:bodyPr>
            <a:normAutofit/>
          </a:bodyPr>
          <a:lstStyle/>
          <a:p>
            <a:pPr marL="0" indent="0">
              <a:buNone/>
            </a:pPr>
            <a:endParaRPr lang="en-US"/>
          </a:p>
          <a:p>
            <a:pPr marL="0" indent="0">
              <a:buNone/>
            </a:pPr>
            <a:endParaRPr lang="en-US"/>
          </a:p>
          <a:p>
            <a:pPr marL="0" indent="0">
              <a:buNone/>
            </a:pPr>
            <a:endParaRPr lang="en-US"/>
          </a:p>
          <a:p>
            <a:pPr marL="0" indent="0">
              <a:buNone/>
            </a:pPr>
            <a:endParaRPr lang="en-US"/>
          </a:p>
        </p:txBody>
      </p:sp>
      <p:pic>
        <p:nvPicPr>
          <p:cNvPr id="4" name="Picture 3">
            <a:hlinkClick r:id="rId3"/>
          </p:cNvPr>
          <p:cNvPicPr>
            <a:picLocks noChangeAspect="1"/>
          </p:cNvPicPr>
          <p:nvPr/>
        </p:nvPicPr>
        <p:blipFill>
          <a:blip r:embed="rId4"/>
          <a:stretch>
            <a:fillRect/>
          </a:stretch>
        </p:blipFill>
        <p:spPr>
          <a:xfrm>
            <a:off x="1265083" y="2057400"/>
            <a:ext cx="6431118" cy="3834795"/>
          </a:xfrm>
          <a:prstGeom prst="rect">
            <a:avLst/>
          </a:prstGeom>
        </p:spPr>
      </p:pic>
      <p:sp>
        <p:nvSpPr>
          <p:cNvPr id="5" name="Rectangle 4"/>
          <p:cNvSpPr/>
          <p:nvPr/>
        </p:nvSpPr>
        <p:spPr>
          <a:xfrm>
            <a:off x="1265083" y="5934670"/>
            <a:ext cx="6858000" cy="923330"/>
          </a:xfrm>
          <a:prstGeom prst="rect">
            <a:avLst/>
          </a:prstGeom>
        </p:spPr>
        <p:txBody>
          <a:bodyPr wrap="square">
            <a:spAutoFit/>
          </a:bodyPr>
          <a:lstStyle/>
          <a:p>
            <a:r>
              <a:rPr lang="en-US">
                <a:hlinkClick r:id="rId3"/>
              </a:rPr>
              <a:t>https://www.commonsensemedia.org/research/news-and-americas-kids-infographic</a:t>
            </a:r>
            <a:endParaRPr lang="en-US"/>
          </a:p>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News Influence</a:t>
            </a:r>
          </a:p>
        </p:txBody>
      </p:sp>
      <p:pic>
        <p:nvPicPr>
          <p:cNvPr id="5" name="g2AdkNH-kWA"/>
          <p:cNvPicPr>
            <a:picLocks noGrp="1" noRot="1" noChangeAspect="1"/>
          </p:cNvPicPr>
          <p:nvPr>
            <p:ph idx="1"/>
            <a:videoFile r:link="rId1"/>
          </p:nvPr>
        </p:nvPicPr>
        <p:blipFill>
          <a:blip r:embed="rId4"/>
          <a:stretch>
            <a:fillRect/>
          </a:stretch>
        </p:blipFill>
        <p:spPr>
          <a:xfrm>
            <a:off x="1111250" y="2057400"/>
            <a:ext cx="6921500" cy="3893344"/>
          </a:xfrm>
          <a:prstGeom prst="rect">
            <a:avLst/>
          </a:prstGeom>
        </p:spPr>
      </p:pic>
      <p:sp>
        <p:nvSpPr>
          <p:cNvPr id="3" name="Rectangle 2"/>
          <p:cNvSpPr/>
          <p:nvPr/>
        </p:nvSpPr>
        <p:spPr>
          <a:xfrm>
            <a:off x="1119717" y="5976144"/>
            <a:ext cx="7010400" cy="923330"/>
          </a:xfrm>
          <a:prstGeom prst="rect">
            <a:avLst/>
          </a:prstGeom>
        </p:spPr>
        <p:txBody>
          <a:bodyPr wrap="square">
            <a:spAutoFit/>
          </a:bodyPr>
          <a:lstStyle/>
          <a:p>
            <a:r>
              <a:rPr lang="en-US">
                <a:hlinkClick r:id="rId5"/>
              </a:rPr>
              <a:t>https://www.commonsensemedia.org/blog/how-to-spot-fake-news-and-teach-kids-to-be-media-savvy</a:t>
            </a:r>
            <a:endParaRPr lang="en-US"/>
          </a:p>
          <a:p>
            <a:endParaRPr lang="en-US"/>
          </a:p>
        </p:txBody>
      </p:sp>
    </p:spTree>
    <p:extLst>
      <p:ext uri="{BB962C8B-B14F-4D97-AF65-F5344CB8AC3E}">
        <p14:creationId xmlns:p14="http://schemas.microsoft.com/office/powerpoint/2010/main" val="1658356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News Influence</a:t>
            </a:r>
          </a:p>
        </p:txBody>
      </p:sp>
      <p:sp>
        <p:nvSpPr>
          <p:cNvPr id="6" name="Title 1"/>
          <p:cNvSpPr txBox="1">
            <a:spLocks/>
          </p:cNvSpPr>
          <p:nvPr/>
        </p:nvSpPr>
        <p:spPr>
          <a:xfrm>
            <a:off x="1943100" y="2667000"/>
            <a:ext cx="5257800" cy="2514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algn="ctr"/>
            <a:r>
              <a:rPr lang="en-US" sz="9600"/>
              <a:t>Teachable</a:t>
            </a:r>
          </a:p>
          <a:p>
            <a:pPr algn="ctr"/>
            <a:r>
              <a:rPr lang="en-US" sz="9600"/>
              <a:t>Moments</a:t>
            </a:r>
          </a:p>
        </p:txBody>
      </p:sp>
    </p:spTree>
    <p:extLst>
      <p:ext uri="{BB962C8B-B14F-4D97-AF65-F5344CB8AC3E}">
        <p14:creationId xmlns:p14="http://schemas.microsoft.com/office/powerpoint/2010/main" val="187625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22" y="1047136"/>
            <a:ext cx="8229600" cy="685800"/>
          </a:xfrm>
        </p:spPr>
        <p:txBody>
          <a:bodyPr>
            <a:normAutofit fontScale="90000"/>
          </a:bodyPr>
          <a:lstStyle/>
          <a:p>
            <a:r>
              <a:rPr lang="en-US"/>
              <a:t>Advertising Influence</a:t>
            </a:r>
          </a:p>
        </p:txBody>
      </p:sp>
      <p:sp>
        <p:nvSpPr>
          <p:cNvPr id="3" name="Rectangle 2"/>
          <p:cNvSpPr/>
          <p:nvPr/>
        </p:nvSpPr>
        <p:spPr>
          <a:xfrm>
            <a:off x="1295400" y="5898412"/>
            <a:ext cx="6705600" cy="646331"/>
          </a:xfrm>
          <a:prstGeom prst="rect">
            <a:avLst/>
          </a:prstGeom>
        </p:spPr>
        <p:txBody>
          <a:bodyPr wrap="square">
            <a:spAutoFit/>
          </a:bodyPr>
          <a:lstStyle/>
          <a:p>
            <a:r>
              <a:rPr lang="en-US">
                <a:hlinkClick r:id="rId5"/>
              </a:rPr>
              <a:t>https://www.commonsensemedia.org/videos/making-kids-ad-savvy</a:t>
            </a:r>
            <a:endParaRPr lang="en-US"/>
          </a:p>
          <a:p>
            <a:endParaRPr lang="en-US"/>
          </a:p>
        </p:txBody>
      </p:sp>
      <p:pic>
        <p:nvPicPr>
          <p:cNvPr id="4" name="PT_Making_Kids_Ad_Savvy_2014_rebr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4283" y="1732936"/>
            <a:ext cx="6524249" cy="3669890"/>
          </a:xfrm>
          <a:prstGeom prst="rect">
            <a:avLst/>
          </a:prstGeom>
        </p:spPr>
      </p:pic>
    </p:spTree>
    <p:extLst>
      <p:ext uri="{BB962C8B-B14F-4D97-AF65-F5344CB8AC3E}">
        <p14:creationId xmlns:p14="http://schemas.microsoft.com/office/powerpoint/2010/main" val="3485656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Advertising Influence</a:t>
            </a:r>
          </a:p>
        </p:txBody>
      </p:sp>
      <p:sp>
        <p:nvSpPr>
          <p:cNvPr id="6" name="Title 1"/>
          <p:cNvSpPr txBox="1">
            <a:spLocks/>
          </p:cNvSpPr>
          <p:nvPr/>
        </p:nvSpPr>
        <p:spPr>
          <a:xfrm>
            <a:off x="1943100" y="2819400"/>
            <a:ext cx="5257800" cy="2514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algn="ctr"/>
            <a:r>
              <a:rPr lang="en-US" sz="9600"/>
              <a:t>Teachable</a:t>
            </a:r>
          </a:p>
          <a:p>
            <a:pPr algn="ctr"/>
            <a:r>
              <a:rPr lang="en-US" sz="9600"/>
              <a:t>Moments</a:t>
            </a:r>
          </a:p>
        </p:txBody>
      </p:sp>
    </p:spTree>
    <p:extLst>
      <p:ext uri="{BB962C8B-B14F-4D97-AF65-F5344CB8AC3E}">
        <p14:creationId xmlns:p14="http://schemas.microsoft.com/office/powerpoint/2010/main" val="377637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Stereotyping</a:t>
            </a:r>
          </a:p>
        </p:txBody>
      </p:sp>
      <p:pic>
        <p:nvPicPr>
          <p:cNvPr id="4" name="-CU040Hqbas"/>
          <p:cNvPicPr>
            <a:picLocks noRot="1" noChangeAspect="1"/>
          </p:cNvPicPr>
          <p:nvPr>
            <a:videoFile r:link="rId1"/>
          </p:nvPr>
        </p:nvPicPr>
        <p:blipFill>
          <a:blip r:embed="rId4"/>
          <a:stretch>
            <a:fillRect/>
          </a:stretch>
        </p:blipFill>
        <p:spPr>
          <a:xfrm>
            <a:off x="1113366" y="2209800"/>
            <a:ext cx="6917267" cy="3890963"/>
          </a:xfrm>
          <a:prstGeom prst="rect">
            <a:avLst/>
          </a:prstGeom>
        </p:spPr>
      </p:pic>
      <p:sp>
        <p:nvSpPr>
          <p:cNvPr id="3" name="Rectangle 2"/>
          <p:cNvSpPr/>
          <p:nvPr/>
        </p:nvSpPr>
        <p:spPr>
          <a:xfrm>
            <a:off x="2057400" y="6211669"/>
            <a:ext cx="6278033" cy="646331"/>
          </a:xfrm>
          <a:prstGeom prst="rect">
            <a:avLst/>
          </a:prstGeom>
        </p:spPr>
        <p:txBody>
          <a:bodyPr wrap="square">
            <a:spAutoFit/>
          </a:bodyPr>
          <a:lstStyle/>
          <a:p>
            <a:r>
              <a:rPr lang="en-US">
                <a:hlinkClick r:id="rId5"/>
              </a:rPr>
              <a:t>https://www.youtube.com/watch?v=-CU040Hqbas</a:t>
            </a:r>
            <a:endParaRPr lang="en-US"/>
          </a:p>
          <a:p>
            <a:endParaRPr lang="en-US"/>
          </a:p>
        </p:txBody>
      </p:sp>
    </p:spTree>
    <p:extLst>
      <p:ext uri="{BB962C8B-B14F-4D97-AF65-F5344CB8AC3E}">
        <p14:creationId xmlns:p14="http://schemas.microsoft.com/office/powerpoint/2010/main" val="563814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Stereotyping	</a:t>
            </a:r>
          </a:p>
        </p:txBody>
      </p:sp>
      <p:sp>
        <p:nvSpPr>
          <p:cNvPr id="3" name="Content Placeholder 2"/>
          <p:cNvSpPr>
            <a:spLocks noGrp="1"/>
          </p:cNvSpPr>
          <p:nvPr>
            <p:ph idx="1"/>
          </p:nvPr>
        </p:nvSpPr>
        <p:spPr>
          <a:xfrm>
            <a:off x="457200" y="2270667"/>
            <a:ext cx="8229600" cy="3444333"/>
          </a:xfrm>
        </p:spPr>
        <p:txBody>
          <a:bodyPr>
            <a:normAutofit/>
          </a:bodyPr>
          <a:lstStyle/>
          <a:p>
            <a:r>
              <a:rPr lang="en-US"/>
              <a:t>Children of both genders working, playing or problem solving together</a:t>
            </a:r>
          </a:p>
          <a:p>
            <a:endParaRPr lang="en-US" sz="1600"/>
          </a:p>
          <a:p>
            <a:r>
              <a:rPr lang="en-US"/>
              <a:t>Feature characters working in different and non-traditional careers</a:t>
            </a:r>
          </a:p>
          <a:p>
            <a:endParaRPr lang="en-US" sz="1600"/>
          </a:p>
          <a:p>
            <a:r>
              <a:rPr lang="en-US"/>
              <a:t>Highlight accomplishments, character traits, and meaningful friendships</a:t>
            </a:r>
          </a:p>
          <a:p>
            <a:pPr marL="0" indent="0">
              <a:buNone/>
            </a:pPr>
            <a:endParaRPr lang="en-US"/>
          </a:p>
          <a:p>
            <a:pPr marL="0" indent="0">
              <a:buNone/>
            </a:pPr>
            <a:endParaRPr lang="en-US"/>
          </a:p>
        </p:txBody>
      </p:sp>
      <p:sp>
        <p:nvSpPr>
          <p:cNvPr id="4" name="TextBox 3"/>
          <p:cNvSpPr txBox="1"/>
          <p:nvPr/>
        </p:nvSpPr>
        <p:spPr>
          <a:xfrm>
            <a:off x="863601" y="5928267"/>
            <a:ext cx="7848599" cy="1200329"/>
          </a:xfrm>
          <a:prstGeom prst="rect">
            <a:avLst/>
          </a:prstGeom>
          <a:noFill/>
        </p:spPr>
        <p:txBody>
          <a:bodyPr wrap="square" rtlCol="0">
            <a:spAutoFit/>
          </a:bodyPr>
          <a:lstStyle/>
          <a:p>
            <a:r>
              <a:rPr lang="en-US">
                <a:hlinkClick r:id="rId3"/>
              </a:rPr>
              <a:t>https://www.commonsensemedia.org/blog/gender-stereotypes-are-messing-with-your-kid</a:t>
            </a:r>
            <a:endParaRPr lang="en-US"/>
          </a:p>
          <a:p>
            <a:endParaRPr lang="en-US"/>
          </a:p>
          <a:p>
            <a:endParaRPr lang="en-US"/>
          </a:p>
        </p:txBody>
      </p:sp>
    </p:spTree>
    <p:extLst>
      <p:ext uri="{BB962C8B-B14F-4D97-AF65-F5344CB8AC3E}">
        <p14:creationId xmlns:p14="http://schemas.microsoft.com/office/powerpoint/2010/main" val="35126121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FCS_x0020_Audience xmlns="61c7e6e5-4ba2-4ba4-8621-0411904ca714"/>
    <FCS_x0020_Doc_x0020_Type xmlns="61c7e6e5-4ba2-4ba4-8621-0411904ca714">Publication</FCS_x0020_Doc_x0020_Type>
    <g0a00a985d1c456badd76a17978dc2fc xmlns="61c7e6e5-4ba2-4ba4-8621-0411904ca714">
      <Terms xmlns="http://schemas.microsoft.com/office/infopath/2007/PartnerControls"/>
    </g0a00a985d1c456badd76a17978dc2fc>
    <TaxCatchAll xmlns="61c7e6e5-4ba2-4ba4-8621-0411904ca714"/>
  </documentManagement>
</p:properties>
</file>

<file path=customXml/item3.xml><?xml version="1.0" encoding="utf-8"?>
<ct:contentTypeSchema xmlns:ct="http://schemas.microsoft.com/office/2006/metadata/contentType" xmlns:ma="http://schemas.microsoft.com/office/2006/metadata/properties/metaAttributes" ct:_="" ma:_="" ma:contentTypeName="FCS Core Document" ma:contentTypeID="0x01010035B7D2BCA19664458246805480EC252A00DA5770B86A2B7A4DBCCC9718CD8057A0" ma:contentTypeVersion="6" ma:contentTypeDescription="Document type for all document libraries in employee portal" ma:contentTypeScope="" ma:versionID="4a2ca1d5c1c0ea486f2513436ed6f040">
  <xsd:schema xmlns:xsd="http://www.w3.org/2001/XMLSchema" xmlns:xs="http://www.w3.org/2001/XMLSchema" xmlns:p="http://schemas.microsoft.com/office/2006/metadata/properties" xmlns:ns2="61c7e6e5-4ba2-4ba4-8621-0411904ca714" targetNamespace="http://schemas.microsoft.com/office/2006/metadata/properties" ma:root="true" ma:fieldsID="0f072cac2ab93a74f09bd013cb8996ec" ns2:_="">
    <xsd:import namespace="61c7e6e5-4ba2-4ba4-8621-0411904ca714"/>
    <xsd:element name="properties">
      <xsd:complexType>
        <xsd:sequence>
          <xsd:element name="documentManagement">
            <xsd:complexType>
              <xsd:all>
                <xsd:element ref="ns2:FCS_x0020_Doc_x0020_Type" minOccurs="0"/>
                <xsd:element ref="ns2:FCS_x0020_Audience" minOccurs="0"/>
                <xsd:element ref="ns2:g0a00a985d1c456badd76a17978dc2fc"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7e6e5-4ba2-4ba4-8621-0411904ca714" elementFormDefault="qualified">
    <xsd:import namespace="http://schemas.microsoft.com/office/2006/documentManagement/types"/>
    <xsd:import namespace="http://schemas.microsoft.com/office/infopath/2007/PartnerControls"/>
    <xsd:element name="FCS_x0020_Doc_x0020_Type" ma:index="8" nillable="true" ma:displayName="FCS Doc Type" ma:description="Select the type of document" ma:format="Dropdown" ma:internalName="FCS_x0020_Doc_x0020_Type">
      <xsd:simpleType>
        <xsd:restriction base="dms:Choice">
          <xsd:enumeration value="Form"/>
          <xsd:enumeration value="Report"/>
          <xsd:enumeration value="Publication"/>
          <xsd:enumeration value="Manual/Tutorial"/>
          <xsd:enumeration value="Contract"/>
          <xsd:enumeration value="Newsletter"/>
          <xsd:enumeration value="Map"/>
          <xsd:enumeration value="Standard Operating Procedure"/>
        </xsd:restriction>
      </xsd:simpleType>
    </xsd:element>
    <xsd:element name="FCS_x0020_Audience" ma:index="9" nillable="true" ma:displayName="FCS Audience" ma:description="Select who the document is for" ma:internalName="FCS_x0020_Audience">
      <xsd:complexType>
        <xsd:complexContent>
          <xsd:extension base="dms:MultiChoice">
            <xsd:sequence>
              <xsd:element name="Value" maxOccurs="unbounded" minOccurs="0" nillable="true">
                <xsd:simpleType>
                  <xsd:restriction base="dms:Choice">
                    <xsd:enumeration value="All Employees"/>
                    <xsd:enumeration value="Admin Support"/>
                    <xsd:enumeration value="Principals"/>
                    <xsd:enumeration value="Teachers"/>
                  </xsd:restriction>
                </xsd:simpleType>
              </xsd:element>
            </xsd:sequence>
          </xsd:extension>
        </xsd:complexContent>
      </xsd:complexType>
    </xsd:element>
    <xsd:element name="g0a00a985d1c456badd76a17978dc2fc" ma:index="10" nillable="true" ma:taxonomy="true" ma:internalName="g0a00a985d1c456badd76a17978dc2fc" ma:taxonomyFieldName="FCS_x0020_Document_x0020_Category" ma:displayName="FCS Document Category" ma:default="" ma:fieldId="{00a00a98-5d1c-456b-add7-6a17978dc2fc}" ma:taxonomyMulti="true" ma:sspId="45a2ec37-44b7-4357-b351-adae2f7ed20b" ma:termSetId="74b3be22-3835-408e-b94b-efcf44767058"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daccf3c1-2046-4792-8ca6-0590afe21522}" ma:internalName="TaxCatchAll" ma:showField="CatchAllData" ma:web="61c7e6e5-4ba2-4ba4-8621-0411904ca714">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daccf3c1-2046-4792-8ca6-0590afe21522}" ma:internalName="TaxCatchAllLabel" ma:readOnly="true" ma:showField="CatchAllDataLabel" ma:web="61c7e6e5-4ba2-4ba4-8621-0411904ca7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7DFF17-62B8-4A86-B0B4-1548087E7C00}">
  <ds:schemaRefs>
    <ds:schemaRef ds:uri="http://schemas.microsoft.com/sharepoint/v3/contenttype/forms"/>
  </ds:schemaRefs>
</ds:datastoreItem>
</file>

<file path=customXml/itemProps2.xml><?xml version="1.0" encoding="utf-8"?>
<ds:datastoreItem xmlns:ds="http://schemas.openxmlformats.org/officeDocument/2006/customXml" ds:itemID="{08B81254-7148-4859-87CC-E5FE07E30873}">
  <ds:schemaRefs>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61c7e6e5-4ba2-4ba4-8621-0411904ca714"/>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B0C536B8-D542-4895-BC9A-EB3C02C5C5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7e6e5-4ba2-4ba4-8621-0411904ca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1_Office Theme</vt:lpstr>
      <vt:lpstr>Digital Citizenship</vt:lpstr>
      <vt:lpstr>Media Influence</vt:lpstr>
      <vt:lpstr>News Influence</vt:lpstr>
      <vt:lpstr>News Influence</vt:lpstr>
      <vt:lpstr>News Influence</vt:lpstr>
      <vt:lpstr>Advertising Influence</vt:lpstr>
      <vt:lpstr>Advertising Influence</vt:lpstr>
      <vt:lpstr>Stereotyping</vt:lpstr>
      <vt:lpstr>Stereotyping </vt:lpstr>
      <vt:lpstr>Body Image Influence</vt:lpstr>
      <vt:lpstr>Body Image Influence</vt:lpstr>
      <vt:lpstr>Body Image Influence</vt:lpstr>
      <vt:lpstr>Additional Information</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Citizenship</dc:title>
  <cp:revision>1</cp:revision>
  <dcterms:modified xsi:type="dcterms:W3CDTF">2017-07-18T17:21:55Z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0x01010035B7D2BCA19664458246805480EC252A00DA5770B86A2B7A4DBCCC9718CD8057A0</vt:lpwstr>
  </property>
  <property fmtid="{D5CDD505-2E9C-101B-9397-08002B2CF9AE}" pid="3" name="FCS_x0020_Document_x0020_Category">
    <vt:lpwstr/>
  </property>
  <property fmtid="{D5CDD505-2E9C-101B-9397-08002B2CF9AE}" pid="4" name="FCS Document Category">
    <vt:lpwstr/>
  </property>
</Properties>
</file>