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8" r:id="rId5"/>
    <p:sldId id="286" r:id="rId6"/>
    <p:sldId id="274" r:id="rId7"/>
    <p:sldId id="263" r:id="rId8"/>
    <p:sldId id="275" r:id="rId9"/>
    <p:sldId id="278" r:id="rId10"/>
    <p:sldId id="277" r:id="rId11"/>
    <p:sldId id="288" r:id="rId12"/>
    <p:sldId id="276" r:id="rId13"/>
    <p:sldId id="284" r:id="rId14"/>
    <p:sldId id="273" r:id="rId15"/>
    <p:sldId id="287" r:id="rId16"/>
    <p:sldId id="280" r:id="rId17"/>
    <p:sldId id="285" r:id="rId18"/>
    <p:sldId id="289" r:id="rId19"/>
    <p:sldId id="26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Looy, Heather" initials="VH" lastIdx="1" clrIdx="0">
    <p:extLst>
      <p:ext uri="{19B8F6BF-5375-455C-9EA6-DF929625EA0E}">
        <p15:presenceInfo xmlns:p15="http://schemas.microsoft.com/office/powerpoint/2012/main" userId="S0037FFE8CC4153E@LIVE.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2841"/>
    <a:srgbClr val="C99F41"/>
    <a:srgbClr val="990000"/>
    <a:srgbClr val="F5F5EB"/>
    <a:srgbClr val="F9F6E7"/>
    <a:srgbClr val="F4EBD8"/>
    <a:srgbClr val="000000"/>
    <a:srgbClr val="00764F"/>
    <a:srgbClr val="00593C"/>
    <a:srgbClr val="FCF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49" autoAdjust="0"/>
  </p:normalViewPr>
  <p:slideViewPr>
    <p:cSldViewPr>
      <p:cViewPr varScale="1">
        <p:scale>
          <a:sx n="57" d="100"/>
          <a:sy n="57" d="100"/>
        </p:scale>
        <p:origin x="16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D71409C-AACA-4979-9E55-8FA135FD9AD9}" type="datetimeFigureOut">
              <a:rPr lang="en-US" smtClean="0"/>
              <a:pPr/>
              <a:t>7/14/2017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BA8BBA4-09F6-4A7E-A968-068F979DFDF2}" type="slidenum">
              <a:rPr lang="en-US" smtClean="0"/>
              <a:pPr/>
              <a:t>‹#›</a:t>
            </a:fld>
            <a:endParaRPr lang="en-US"/>
          </a:p>
        </p:txBody>
      </p:sp>
    </p:spTree>
    <p:extLst>
      <p:ext uri="{BB962C8B-B14F-4D97-AF65-F5344CB8AC3E}">
        <p14:creationId xmlns:p14="http://schemas.microsoft.com/office/powerpoint/2010/main" val="117047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A8BBA4-09F6-4A7E-A968-068F979DFDF2}" type="slidenum">
              <a:rPr lang="en-US" smtClean="0"/>
              <a:pPr/>
              <a:t>1</a:t>
            </a:fld>
            <a:endParaRPr lang="en-US"/>
          </a:p>
        </p:txBody>
      </p:sp>
    </p:spTree>
    <p:extLst>
      <p:ext uri="{BB962C8B-B14F-4D97-AF65-F5344CB8AC3E}">
        <p14:creationId xmlns:p14="http://schemas.microsoft.com/office/powerpoint/2010/main" val="717280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If there are not parental controls built into your child’s phone, there are several apps that can be downloaded to a phone/device/computer to add parental controls.  These types of apps and software </a:t>
            </a:r>
            <a:r>
              <a:rPr lang="en-US" b="1" baseline="0" dirty="0" smtClean="0">
                <a:effectLst/>
              </a:rPr>
              <a:t>can </a:t>
            </a:r>
            <a:r>
              <a:rPr lang="en-US" b="1" dirty="0" smtClean="0">
                <a:effectLst/>
              </a:rPr>
              <a:t>track and control online activity, including text messaging and social media.</a:t>
            </a:r>
            <a:endParaRPr lang="en-US" b="1" dirty="0" smtClean="0"/>
          </a:p>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933338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It’s time for another</a:t>
            </a:r>
            <a:r>
              <a:rPr lang="en-US" b="1" baseline="0" dirty="0" smtClean="0"/>
              <a:t> quick tip time out!  Not only are there messaging acronyms that parents need to be aware of, there are also multiple – and not always appropriate – meanings for </a:t>
            </a:r>
            <a:r>
              <a:rPr lang="en-US" b="1" baseline="0" dirty="0" err="1" smtClean="0"/>
              <a:t>emojis</a:t>
            </a:r>
            <a:r>
              <a:rPr lang="en-US" b="1" baseline="0" dirty="0" smtClean="0"/>
              <a:t>.  We are just going to quickly go over a few that seem innocent, and could be, but parents should also know that there are other meanings.</a:t>
            </a:r>
            <a:r>
              <a:rPr lang="en-US" baseline="0" dirty="0" smtClean="0"/>
              <a:t>  </a:t>
            </a:r>
            <a:r>
              <a:rPr lang="en-US" i="1" baseline="0" dirty="0" smtClean="0"/>
              <a:t>(</a:t>
            </a:r>
            <a:r>
              <a:rPr lang="en-US" i="1" dirty="0" smtClean="0"/>
              <a:t>Frog – ugly and</a:t>
            </a:r>
            <a:r>
              <a:rPr lang="en-US" i="1" baseline="0" dirty="0" smtClean="0"/>
              <a:t> </a:t>
            </a:r>
            <a:r>
              <a:rPr lang="en-US" i="1" dirty="0" smtClean="0"/>
              <a:t>Flower –</a:t>
            </a:r>
            <a:r>
              <a:rPr lang="en-US" i="1" baseline="0" dirty="0" smtClean="0"/>
              <a:t> drugs)  </a:t>
            </a:r>
            <a:r>
              <a:rPr lang="en-US" b="1" i="0" baseline="0" dirty="0" smtClean="0"/>
              <a:t>Again parents, please be aware that some teenagers are using </a:t>
            </a:r>
            <a:r>
              <a:rPr lang="en-US" b="1" i="0" baseline="0" dirty="0" err="1" smtClean="0"/>
              <a:t>emojis</a:t>
            </a:r>
            <a:r>
              <a:rPr lang="en-US" b="1" i="0" baseline="0" dirty="0" smtClean="0"/>
              <a:t> to communicate about drugs, parties, and other inappropriate topics.  Stay informed by doing your research online and keeping an eye out!  </a:t>
            </a:r>
            <a:endParaRPr lang="en-US" b="1" i="0"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11</a:t>
            </a:fld>
            <a:endParaRPr lang="en-US"/>
          </a:p>
        </p:txBody>
      </p:sp>
    </p:spTree>
    <p:extLst>
      <p:ext uri="{BB962C8B-B14F-4D97-AF65-F5344CB8AC3E}">
        <p14:creationId xmlns:p14="http://schemas.microsoft.com/office/powerpoint/2010/main" val="702070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It’s best to keep up with hidden emoji meanings by doing a search engine search for specific </a:t>
            </a:r>
            <a:r>
              <a:rPr lang="en-US" b="1" dirty="0" err="1" smtClean="0"/>
              <a:t>emojis</a:t>
            </a:r>
            <a:r>
              <a:rPr lang="en-US" b="1" baseline="0" dirty="0" smtClean="0"/>
              <a:t> or by searching for articles and blogs about hidden or secret emoji meanings.  The emoji meaning dictionaries, etc. online do not have the hidden meanings listed.</a:t>
            </a:r>
            <a:endParaRPr lang="en-US" b="1" i="0"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12</a:t>
            </a:fld>
            <a:endParaRPr lang="en-US"/>
          </a:p>
        </p:txBody>
      </p:sp>
    </p:spTree>
    <p:extLst>
      <p:ext uri="{BB962C8B-B14F-4D97-AF65-F5344CB8AC3E}">
        <p14:creationId xmlns:p14="http://schemas.microsoft.com/office/powerpoint/2010/main" val="4207348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Microsoft's Windows, Apple's Mac OS, and Google Chrome come with strong built-in parental controls.  A quick online search</a:t>
            </a:r>
            <a:r>
              <a:rPr lang="en-US" b="1" baseline="0" dirty="0" smtClean="0">
                <a:effectLst/>
              </a:rPr>
              <a:t> will show you how to enable these controls in your operating system.</a:t>
            </a:r>
            <a:endParaRPr lang="en-US" b="1"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13</a:t>
            </a:fld>
            <a:endParaRPr lang="en-US"/>
          </a:p>
        </p:txBody>
      </p:sp>
    </p:spTree>
    <p:extLst>
      <p:ext uri="{BB962C8B-B14F-4D97-AF65-F5344CB8AC3E}">
        <p14:creationId xmlns:p14="http://schemas.microsoft.com/office/powerpoint/2010/main" val="342362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First,</a:t>
            </a:r>
            <a:r>
              <a:rPr lang="en-US" b="1" baseline="0" dirty="0" smtClean="0"/>
              <a:t> see if your current router has built in parental controls.  Contact your internet provider, </a:t>
            </a:r>
            <a:r>
              <a:rPr lang="en-US" b="1" dirty="0" smtClean="0"/>
              <a:t>check your router’s instruction</a:t>
            </a:r>
            <a:r>
              <a:rPr lang="en-US" b="1" baseline="0" dirty="0" smtClean="0"/>
              <a:t> manual</a:t>
            </a:r>
            <a:r>
              <a:rPr lang="en-US" b="1" dirty="0" smtClean="0"/>
              <a:t>, research your router</a:t>
            </a:r>
            <a:r>
              <a:rPr lang="en-US" b="1" baseline="0" dirty="0" smtClean="0"/>
              <a:t> online, or </a:t>
            </a:r>
            <a:r>
              <a:rPr lang="en-US" b="1" dirty="0" smtClean="0"/>
              <a:t>login to its Web-based control panel.  If you router</a:t>
            </a:r>
            <a:r>
              <a:rPr lang="en-US" b="1" baseline="0" dirty="0" smtClean="0"/>
              <a:t> does not have built in controls, research using an </a:t>
            </a:r>
            <a:r>
              <a:rPr lang="en-US" b="1" baseline="0" dirty="0" err="1" smtClean="0"/>
              <a:t>OpenDNS</a:t>
            </a:r>
            <a:r>
              <a:rPr lang="en-US" b="1" baseline="0" dirty="0" smtClean="0"/>
              <a:t>.</a:t>
            </a:r>
          </a:p>
          <a:p>
            <a:pPr marL="171450" indent="-171450">
              <a:buFont typeface="Arial" panose="020B0604020202020204" pitchFamily="34" charset="0"/>
              <a:buChar char="•"/>
            </a:pPr>
            <a:r>
              <a:rPr lang="en-US" b="1" dirty="0" smtClean="0"/>
              <a:t>There are routers created and sold specifically</a:t>
            </a:r>
            <a:r>
              <a:rPr lang="en-US" b="1" baseline="0" dirty="0" smtClean="0"/>
              <a:t> for parents to filter and monitor the internet in their homes.  These routers are connected to your current router and typically come with an app that you use to set parental controls. </a:t>
            </a:r>
          </a:p>
          <a:p>
            <a:pPr marL="171450" indent="-171450">
              <a:buFont typeface="Arial" panose="020B0604020202020204" pitchFamily="34" charset="0"/>
              <a:buChar char="•"/>
            </a:pPr>
            <a:r>
              <a:rPr lang="en-US" b="1" baseline="0" dirty="0" smtClean="0"/>
              <a:t>Check to see if the security software installed on your computer also has parental controls.  Many times they do.</a:t>
            </a:r>
            <a:endParaRPr lang="en-US" b="1" dirty="0"/>
          </a:p>
        </p:txBody>
      </p:sp>
      <p:sp>
        <p:nvSpPr>
          <p:cNvPr id="4" name="Slide Number Placeholder 3"/>
          <p:cNvSpPr>
            <a:spLocks noGrp="1"/>
          </p:cNvSpPr>
          <p:nvPr>
            <p:ph type="sldNum" sz="quarter" idx="10"/>
          </p:nvPr>
        </p:nvSpPr>
        <p:spPr/>
        <p:txBody>
          <a:bodyPr/>
          <a:lstStyle/>
          <a:p>
            <a:fld id="{4BA8BBA4-09F6-4A7E-A968-068F979DFDF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8002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smtClean="0"/>
              <a:t>We as Fulton County Schools are not able to recommend specific products or tools for you to use but let’s end this session with an open discussion.  We would like for you as parents to share out your ideas for keeping your children </a:t>
            </a:r>
            <a:r>
              <a:rPr lang="en-US" b="1" baseline="0" smtClean="0"/>
              <a:t>safe online. </a:t>
            </a:r>
            <a:endParaRPr lang="en-US" b="1" dirty="0"/>
          </a:p>
        </p:txBody>
      </p:sp>
      <p:sp>
        <p:nvSpPr>
          <p:cNvPr id="4" name="Slide Number Placeholder 3"/>
          <p:cNvSpPr>
            <a:spLocks noGrp="1"/>
          </p:cNvSpPr>
          <p:nvPr>
            <p:ph type="sldNum" sz="quarter" idx="10"/>
          </p:nvPr>
        </p:nvSpPr>
        <p:spPr/>
        <p:txBody>
          <a:bodyPr/>
          <a:lstStyle/>
          <a:p>
            <a:fld id="{4BA8BBA4-09F6-4A7E-A968-068F979DFDF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75959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A8BBA4-09F6-4A7E-A968-068F979DFDF2}" type="slidenum">
              <a:rPr lang="en-US" smtClean="0"/>
              <a:pPr/>
              <a:t>16</a:t>
            </a:fld>
            <a:endParaRPr lang="en-US"/>
          </a:p>
        </p:txBody>
      </p:sp>
    </p:spTree>
    <p:extLst>
      <p:ext uri="{BB962C8B-B14F-4D97-AF65-F5344CB8AC3E}">
        <p14:creationId xmlns:p14="http://schemas.microsoft.com/office/powerpoint/2010/main" val="49010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While this presentation will focus on how to monitor your child and filter content, we first need to address that monitoring and filtering is not a substitute for being proactive and having frequent conversations with your child about digital citizenship and making good choices.  We also recommend that you keep home devices in a high-traffic area in your home like the kitchen or living room so you are able to keep an eye on their online activity.</a:t>
            </a:r>
          </a:p>
          <a:p>
            <a:r>
              <a:rPr lang="en-US" b="0" i="1" baseline="0" dirty="0" smtClean="0"/>
              <a:t>(go over these bullets)</a:t>
            </a:r>
          </a:p>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0544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Let’s take a look at a few stats</a:t>
            </a:r>
            <a:r>
              <a:rPr lang="en-US" b="1" baseline="0" dirty="0" smtClean="0"/>
              <a:t> from the 2014 Cox Internet Safety Survey.  This survey was completed by over 1300 teens ages 13-17.  Although some of you may not currently have teenagers, this data is very valuable in understanding the need to be proactive in your child’s digital citizenship.</a:t>
            </a:r>
          </a:p>
          <a:p>
            <a:r>
              <a:rPr lang="en-US" b="0" i="1" baseline="0" dirty="0" smtClean="0"/>
              <a:t>(read stats with emphasis on the 49% who claim their parents do nothing to monitor)</a:t>
            </a:r>
          </a:p>
          <a:p>
            <a:endParaRPr lang="en-US" b="1"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3</a:t>
            </a:fld>
            <a:endParaRPr lang="en-US"/>
          </a:p>
        </p:txBody>
      </p:sp>
    </p:spTree>
    <p:extLst>
      <p:ext uri="{BB962C8B-B14F-4D97-AF65-F5344CB8AC3E}">
        <p14:creationId xmlns:p14="http://schemas.microsoft.com/office/powerpoint/2010/main" val="194934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Although</a:t>
            </a:r>
            <a:r>
              <a:rPr lang="en-US" sz="1200" b="1" baseline="0" dirty="0" smtClean="0"/>
              <a:t> parents may monitor and have proactive conversations with their children, sometimes children make poor online decisions and try to hide them from their parents.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0" dirty="0" smtClean="0"/>
              <a:t>(read bullets)</a:t>
            </a:r>
            <a:endParaRPr lang="en-US" sz="1200" i="1" dirty="0" smtClean="0"/>
          </a:p>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4</a:t>
            </a:fld>
            <a:endParaRPr lang="en-US"/>
          </a:p>
        </p:txBody>
      </p:sp>
    </p:spTree>
    <p:extLst>
      <p:ext uri="{BB962C8B-B14F-4D97-AF65-F5344CB8AC3E}">
        <p14:creationId xmlns:p14="http://schemas.microsoft.com/office/powerpoint/2010/main" val="167701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While 14% seems to be a low percentage for a statistic, anything over</a:t>
            </a:r>
            <a:r>
              <a:rPr lang="en-US" sz="1200" b="1" baseline="0" dirty="0" smtClean="0"/>
              <a:t> 0% for this statistic is alarming for a child or teenager.  The following tips in this presentation should be used (or not used) as you, the parent, deems appropriate. We are going to explore some ways that parents can (if they </a:t>
            </a:r>
            <a:r>
              <a:rPr lang="en-US" sz="1200" b="1" baseline="0" smtClean="0"/>
              <a:t>deem appropriate) </a:t>
            </a:r>
            <a:r>
              <a:rPr lang="en-US" sz="1200" b="1" baseline="0" dirty="0" smtClean="0"/>
              <a:t>monitor their child’s online behavior and filter content they are exposed to.  Again, we want to stress that open communication with your child is crucial.  Before you put a monitoring or filtering system in place, let your child know what you are doing and why.  Again, be proactive!!  When your child knows you are monitoring for their safety, perhaps they will refrain from making poor online choices.</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5</a:t>
            </a:fld>
            <a:endParaRPr lang="en-US"/>
          </a:p>
        </p:txBody>
      </p:sp>
    </p:spTree>
    <p:extLst>
      <p:ext uri="{BB962C8B-B14F-4D97-AF65-F5344CB8AC3E}">
        <p14:creationId xmlns:p14="http://schemas.microsoft.com/office/powerpoint/2010/main" val="86856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majority of the information in this presentation can be found at CommonSenseMedia.org in the article “Everything You Need to Know About Parental Controls.” </a:t>
            </a:r>
          </a:p>
          <a:p>
            <a:r>
              <a:rPr lang="en-US" b="1" baseline="0" dirty="0" smtClean="0"/>
              <a:t>Google safe search can be set as the default search engine in Google Chrome, Safari, and Mozilla Firefox. There are several kid-friendly search engines that can be set as the default search engine for each browser.  Within your current browser, you can visit the menu and settings to customize the browser to meet your filtering needs. CommonSenseMedia.org has instructions on how to do each of these in each browser.</a:t>
            </a:r>
            <a:endParaRPr lang="en-US" b="1"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6</a:t>
            </a:fld>
            <a:endParaRPr lang="en-US"/>
          </a:p>
        </p:txBody>
      </p:sp>
    </p:spTree>
    <p:extLst>
      <p:ext uri="{BB962C8B-B14F-4D97-AF65-F5344CB8AC3E}">
        <p14:creationId xmlns:p14="http://schemas.microsoft.com/office/powerpoint/2010/main" val="27285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a:t>
            </a:r>
            <a:r>
              <a:rPr lang="en-US" b="1" baseline="0" dirty="0" smtClean="0"/>
              <a:t> for a quick tip time out!  There are many articles on the internet written for parents that address acronyms that are used by children, teenagers, and child predators.  Let’s see how you do with a quick acronyms quiz!  </a:t>
            </a:r>
            <a:r>
              <a:rPr lang="en-US" b="0" i="1" baseline="0" dirty="0" smtClean="0"/>
              <a:t>(Click and acronyms will appear on the screen. See if parents can guess what they mean.  The first few they will recognize:  </a:t>
            </a:r>
            <a:r>
              <a:rPr lang="en-US" b="0" i="1" dirty="0" smtClean="0"/>
              <a:t>By The Way - Talk</a:t>
            </a:r>
            <a:r>
              <a:rPr lang="en-US" b="0" i="1" baseline="0" dirty="0" smtClean="0"/>
              <a:t> To You Later - Age/Sex/Location - Parents In Room - CD9: Code for parents are around - Let’s Meet In Real Life) </a:t>
            </a:r>
            <a:r>
              <a:rPr lang="en-US" b="1" i="0" baseline="0" dirty="0" smtClean="0"/>
              <a:t>Parents, please note that as your children get older, you will need to keep up with the messaging lingo.  Teenagers are using MANY acronyms to communicate in inappropriate ways.</a:t>
            </a:r>
          </a:p>
          <a:p>
            <a:endParaRPr lang="en-US" b="0" i="1"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7</a:t>
            </a:fld>
            <a:endParaRPr lang="en-US"/>
          </a:p>
        </p:txBody>
      </p:sp>
    </p:spTree>
    <p:extLst>
      <p:ext uri="{BB962C8B-B14F-4D97-AF65-F5344CB8AC3E}">
        <p14:creationId xmlns:p14="http://schemas.microsoft.com/office/powerpoint/2010/main" val="3228522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There</a:t>
            </a:r>
            <a:r>
              <a:rPr lang="en-US" b="1" i="0" baseline="0" dirty="0" smtClean="0"/>
              <a:t> are several websites you can use to look up acronym meanings but you can always search for specific acronyms.  Also try to keep an eye out for blogs and articles written for parents about texting acronyms.</a:t>
            </a:r>
            <a:endParaRPr lang="en-US" b="1" i="0"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8</a:t>
            </a:fld>
            <a:endParaRPr lang="en-US"/>
          </a:p>
        </p:txBody>
      </p:sp>
    </p:spTree>
    <p:extLst>
      <p:ext uri="{BB962C8B-B14F-4D97-AF65-F5344CB8AC3E}">
        <p14:creationId xmlns:p14="http://schemas.microsoft.com/office/powerpoint/2010/main" val="1601450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Some</a:t>
            </a:r>
            <a:r>
              <a:rPr lang="en-US" b="1" baseline="0" dirty="0" smtClean="0"/>
              <a:t> phones come with parental controls so first explore those. Your phone carrier should be able to help you find those on your phone or an online search should yield helpful results.  </a:t>
            </a:r>
            <a:endParaRPr lang="en-US" b="1"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9</a:t>
            </a:fld>
            <a:endParaRPr lang="en-US"/>
          </a:p>
        </p:txBody>
      </p:sp>
    </p:spTree>
    <p:extLst>
      <p:ext uri="{BB962C8B-B14F-4D97-AF65-F5344CB8AC3E}">
        <p14:creationId xmlns:p14="http://schemas.microsoft.com/office/powerpoint/2010/main" val="4120529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5.pd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447800"/>
            <a:ext cx="5638800" cy="2209800"/>
          </a:xfrm>
        </p:spPr>
        <p:txBody>
          <a:bodyPr>
            <a:noAutofit/>
          </a:bodyPr>
          <a:lstStyle>
            <a:lvl1pPr algn="l">
              <a:defRPr sz="5000"/>
            </a:lvl1pPr>
          </a:lstStyle>
          <a:p>
            <a:endParaRPr lang="en-US"/>
          </a:p>
        </p:txBody>
      </p:sp>
      <p:sp>
        <p:nvSpPr>
          <p:cNvPr id="3" name="Subtitle 2"/>
          <p:cNvSpPr>
            <a:spLocks noGrp="1"/>
          </p:cNvSpPr>
          <p:nvPr>
            <p:ph type="subTitle" idx="1"/>
          </p:nvPr>
        </p:nvSpPr>
        <p:spPr>
          <a:xfrm>
            <a:off x="3124200" y="2895600"/>
            <a:ext cx="6400800" cy="1600200"/>
          </a:xfrm>
        </p:spPr>
        <p:txBody>
          <a:bodyPr>
            <a:normAutofit/>
          </a:bodyPr>
          <a:lstStyle>
            <a:lvl1pPr marL="0" indent="0" algn="l">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4" name="Date Placeholder 3"/>
          <p:cNvSpPr>
            <a:spLocks noGrp="1"/>
          </p:cNvSpPr>
          <p:nvPr>
            <p:ph type="dt" sz="half" idx="10"/>
          </p:nvPr>
        </p:nvSpPr>
        <p:spPr>
          <a:xfrm>
            <a:off x="457200" y="6356350"/>
            <a:ext cx="914400" cy="365125"/>
          </a:xfrm>
        </p:spPr>
        <p:txBody>
          <a:bodyPr/>
          <a:lstStyle/>
          <a:p>
            <a:fld id="{73D1EC24-6F21-4B5D-9300-A41AFCD96A84}" type="datetimeFigureOut">
              <a:rPr lang="en-US" smtClean="0"/>
              <a:pPr/>
              <a:t>7/14/2017</a:t>
            </a:fld>
            <a:endParaRPr lang="en-US"/>
          </a:p>
        </p:txBody>
      </p:sp>
      <p:pic>
        <p:nvPicPr>
          <p:cNvPr id="23" name="Picture 22" descr="FC Logo Green and Gold .wmf"/>
          <p:cNvPicPr>
            <a:picLocks noChangeAspect="1"/>
          </p:cNvPicPr>
          <p:nvPr userDrawn="1"/>
        </p:nvPicPr>
        <p:blipFill>
          <a:blip r:embed="rId3" cstate="print"/>
          <a:stretch>
            <a:fillRect/>
          </a:stretch>
        </p:blipFill>
        <p:spPr>
          <a:xfrm>
            <a:off x="533400" y="2209800"/>
            <a:ext cx="2133600" cy="1013924"/>
          </a:xfrm>
          <a:prstGeom prst="rect">
            <a:avLst/>
          </a:prstGeom>
        </p:spPr>
      </p:pic>
      <p:pic>
        <p:nvPicPr>
          <p:cNvPr id="14" name="Picture 13" descr="FC Icon_Student1st_reverse.ai"/>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248400" y="4953000"/>
            <a:ext cx="3407229" cy="2650067"/>
          </a:xfrm>
          <a:prstGeom prst="rect">
            <a:avLst/>
          </a:prstGeom>
        </p:spPr>
      </p:pic>
    </p:spTree>
    <p:extLst>
      <p:ext uri="{BB962C8B-B14F-4D97-AF65-F5344CB8AC3E}">
        <p14:creationId xmlns:p14="http://schemas.microsoft.com/office/powerpoint/2010/main" val="393392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1EC24-6F21-4B5D-9300-A41AFCD96A84}"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088A4-3C37-4E76-8976-50884477B095}" type="slidenum">
              <a:rPr lang="en-US" smtClean="0"/>
              <a:pPr/>
              <a:t>‹#›</a:t>
            </a:fld>
            <a:endParaRPr lang="en-US"/>
          </a:p>
        </p:txBody>
      </p:sp>
    </p:spTree>
    <p:extLst>
      <p:ext uri="{BB962C8B-B14F-4D97-AF65-F5344CB8AC3E}">
        <p14:creationId xmlns:p14="http://schemas.microsoft.com/office/powerpoint/2010/main" val="203979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71600"/>
            <a:ext cx="60198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1EC24-6F21-4B5D-9300-A41AFCD96A84}"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088A4-3C37-4E76-8976-50884477B095}" type="slidenum">
              <a:rPr lang="en-US" smtClean="0"/>
              <a:pPr/>
              <a:t>‹#›</a:t>
            </a:fld>
            <a:endParaRPr lang="en-US"/>
          </a:p>
        </p:txBody>
      </p:sp>
    </p:spTree>
    <p:extLst>
      <p:ext uri="{BB962C8B-B14F-4D97-AF65-F5344CB8AC3E}">
        <p14:creationId xmlns:p14="http://schemas.microsoft.com/office/powerpoint/2010/main" val="351715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1EC24-6F21-4B5D-9300-A41AFCD96A84}"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088A4-3C37-4E76-8976-50884477B095}" type="slidenum">
              <a:rPr lang="en-US" smtClean="0"/>
              <a:pPr/>
              <a:t>‹#›</a:t>
            </a:fld>
            <a:endParaRPr lang="en-US"/>
          </a:p>
        </p:txBody>
      </p:sp>
    </p:spTree>
    <p:extLst>
      <p:ext uri="{BB962C8B-B14F-4D97-AF65-F5344CB8AC3E}">
        <p14:creationId xmlns:p14="http://schemas.microsoft.com/office/powerpoint/2010/main" val="268007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371600"/>
            <a:ext cx="7772400" cy="45720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1EC24-6F21-4B5D-9300-A41AFCD96A84}"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088A4-3C37-4E76-8976-50884477B095}" type="slidenum">
              <a:rPr lang="en-US" smtClean="0"/>
              <a:pPr/>
              <a:t>‹#›</a:t>
            </a:fld>
            <a:endParaRPr lang="en-US"/>
          </a:p>
        </p:txBody>
      </p:sp>
    </p:spTree>
    <p:extLst>
      <p:ext uri="{BB962C8B-B14F-4D97-AF65-F5344CB8AC3E}">
        <p14:creationId xmlns:p14="http://schemas.microsoft.com/office/powerpoint/2010/main" val="87961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098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D1EC24-6F21-4B5D-9300-A41AFCD96A84}"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088A4-3C37-4E76-8976-50884477B095}" type="slidenum">
              <a:rPr lang="en-US" smtClean="0"/>
              <a:pPr/>
              <a:t>‹#›</a:t>
            </a:fld>
            <a:endParaRPr lang="en-US"/>
          </a:p>
        </p:txBody>
      </p:sp>
    </p:spTree>
    <p:extLst>
      <p:ext uri="{BB962C8B-B14F-4D97-AF65-F5344CB8AC3E}">
        <p14:creationId xmlns:p14="http://schemas.microsoft.com/office/powerpoint/2010/main" val="3488666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06712"/>
            <a:ext cx="4040188" cy="3417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906712"/>
            <a:ext cx="4041775" cy="3417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D1EC24-6F21-4B5D-9300-A41AFCD96A84}" type="datetimeFigureOut">
              <a:rPr lang="en-US" smtClean="0"/>
              <a:pPr/>
              <a:t>7/14/2017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088A4-3C37-4E76-8976-50884477B095}" type="slidenum">
              <a:rPr lang="en-US" smtClean="0"/>
              <a:pPr/>
              <a:t>‹#›</a:t>
            </a:fld>
            <a:endParaRPr lang="en-US"/>
          </a:p>
        </p:txBody>
      </p:sp>
    </p:spTree>
    <p:extLst>
      <p:ext uri="{BB962C8B-B14F-4D97-AF65-F5344CB8AC3E}">
        <p14:creationId xmlns:p14="http://schemas.microsoft.com/office/powerpoint/2010/main" val="270494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1EC24-6F21-4B5D-9300-A41AFCD96A84}" type="datetimeFigureOut">
              <a:rPr lang="en-US" smtClean="0"/>
              <a:pPr/>
              <a:t>7/14/2017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088A4-3C37-4E76-8976-50884477B095}" type="slidenum">
              <a:rPr lang="en-US" smtClean="0"/>
              <a:pPr/>
              <a:t>‹#›</a:t>
            </a:fld>
            <a:endParaRPr lang="en-US"/>
          </a:p>
        </p:txBody>
      </p:sp>
    </p:spTree>
    <p:extLst>
      <p:ext uri="{BB962C8B-B14F-4D97-AF65-F5344CB8AC3E}">
        <p14:creationId xmlns:p14="http://schemas.microsoft.com/office/powerpoint/2010/main" val="217262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1EC24-6F21-4B5D-9300-A41AFCD96A84}" type="datetimeFigureOut">
              <a:rPr lang="en-US" smtClean="0"/>
              <a:pPr/>
              <a:t>7/14/2017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088A4-3C37-4E76-8976-50884477B095}" type="slidenum">
              <a:rPr lang="en-US" smtClean="0"/>
              <a:pPr/>
              <a:t>‹#›</a:t>
            </a:fld>
            <a:endParaRPr lang="en-US"/>
          </a:p>
        </p:txBody>
      </p:sp>
    </p:spTree>
    <p:extLst>
      <p:ext uri="{BB962C8B-B14F-4D97-AF65-F5344CB8AC3E}">
        <p14:creationId xmlns:p14="http://schemas.microsoft.com/office/powerpoint/2010/main" val="141832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371600"/>
            <a:ext cx="5111750" cy="4648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3716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D1EC24-6F21-4B5D-9300-A41AFCD96A84}"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088A4-3C37-4E76-8976-50884477B095}" type="slidenum">
              <a:rPr lang="en-US" smtClean="0"/>
              <a:pPr/>
              <a:t>‹#›</a:t>
            </a:fld>
            <a:endParaRPr lang="en-US"/>
          </a:p>
        </p:txBody>
      </p:sp>
    </p:spTree>
    <p:extLst>
      <p:ext uri="{BB962C8B-B14F-4D97-AF65-F5344CB8AC3E}">
        <p14:creationId xmlns:p14="http://schemas.microsoft.com/office/powerpoint/2010/main" val="359220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371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626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D1EC24-6F21-4B5D-9300-A41AFCD96A84}"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088A4-3C37-4E76-8976-50884477B095}" type="slidenum">
              <a:rPr lang="en-US" smtClean="0"/>
              <a:pPr/>
              <a:t>‹#›</a:t>
            </a:fld>
            <a:endParaRPr lang="en-US"/>
          </a:p>
        </p:txBody>
      </p:sp>
    </p:spTree>
    <p:extLst>
      <p:ext uri="{BB962C8B-B14F-4D97-AF65-F5344CB8AC3E}">
        <p14:creationId xmlns:p14="http://schemas.microsoft.com/office/powerpoint/2010/main" val="264908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71600"/>
            <a:ext cx="82296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1EC24-6F21-4B5D-9300-A41AFCD96A84}" type="datetimeFigureOut">
              <a:rPr lang="en-US" smtClean="0"/>
              <a:pPr/>
              <a:t>7/14/2017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088A4-3C37-4E76-8976-50884477B095}" type="slidenum">
              <a:rPr lang="en-US" smtClean="0"/>
              <a:pPr/>
              <a:t>‹#›</a:t>
            </a:fld>
            <a:endParaRPr lang="en-US"/>
          </a:p>
        </p:txBody>
      </p:sp>
      <p:pic>
        <p:nvPicPr>
          <p:cNvPr id="30" name="Picture 29" descr="FC Logo white.wmf"/>
          <p:cNvPicPr>
            <a:picLocks noChangeAspect="1"/>
          </p:cNvPicPr>
          <p:nvPr userDrawn="1"/>
        </p:nvPicPr>
        <p:blipFill>
          <a:blip r:embed="rId14" cstate="print"/>
          <a:stretch>
            <a:fillRect/>
          </a:stretch>
        </p:blipFill>
        <p:spPr>
          <a:xfrm>
            <a:off x="457200" y="296047"/>
            <a:ext cx="1295400" cy="618353"/>
          </a:xfrm>
          <a:prstGeom prst="rect">
            <a:avLst/>
          </a:prstGeom>
          <a:effectLst/>
        </p:spPr>
      </p:pic>
    </p:spTree>
    <p:extLst>
      <p:ext uri="{BB962C8B-B14F-4D97-AF65-F5344CB8AC3E}">
        <p14:creationId xmlns:p14="http://schemas.microsoft.com/office/powerpoint/2010/main" val="1379745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219200"/>
            <a:ext cx="5410200" cy="1828800"/>
          </a:xfrm>
        </p:spPr>
        <p:txBody>
          <a:bodyPr>
            <a:normAutofit/>
          </a:bodyPr>
          <a:lstStyle/>
          <a:p>
            <a:r>
              <a:rPr lang="en-US" sz="5000" dirty="0" smtClean="0"/>
              <a:t>Digital Citizenship</a:t>
            </a:r>
            <a:endParaRPr lang="en-US" sz="5000" dirty="0"/>
          </a:p>
        </p:txBody>
      </p:sp>
      <p:sp>
        <p:nvSpPr>
          <p:cNvPr id="3" name="Subtitle 2"/>
          <p:cNvSpPr>
            <a:spLocks noGrp="1"/>
          </p:cNvSpPr>
          <p:nvPr>
            <p:ph type="subTitle" idx="1"/>
          </p:nvPr>
        </p:nvSpPr>
        <p:spPr>
          <a:xfrm>
            <a:off x="3124200" y="2514600"/>
            <a:ext cx="6400800" cy="1676400"/>
          </a:xfrm>
        </p:spPr>
        <p:txBody>
          <a:bodyPr>
            <a:normAutofit/>
          </a:bodyPr>
          <a:lstStyle/>
          <a:p>
            <a:r>
              <a:rPr lang="en-US" dirty="0" smtClean="0"/>
              <a:t>Parent Workshop</a:t>
            </a:r>
          </a:p>
          <a:p>
            <a:r>
              <a:rPr lang="en-US" dirty="0" smtClean="0"/>
              <a:t>Monitoring &amp; Filtering</a:t>
            </a:r>
            <a:endParaRPr lang="en-US" sz="2400" dirty="0"/>
          </a:p>
        </p:txBody>
      </p:sp>
      <p:sp>
        <p:nvSpPr>
          <p:cNvPr id="5" name="Rectangle 4"/>
          <p:cNvSpPr/>
          <p:nvPr/>
        </p:nvSpPr>
        <p:spPr>
          <a:xfrm>
            <a:off x="457200" y="304800"/>
            <a:ext cx="21336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Party Apps and Software</a:t>
            </a:r>
          </a:p>
        </p:txBody>
      </p:sp>
      <p:sp>
        <p:nvSpPr>
          <p:cNvPr id="3" name="Content Placeholder 2"/>
          <p:cNvSpPr>
            <a:spLocks noGrp="1"/>
          </p:cNvSpPr>
          <p:nvPr>
            <p:ph idx="1"/>
          </p:nvPr>
        </p:nvSpPr>
        <p:spPr>
          <a:xfrm>
            <a:off x="457200" y="2362200"/>
            <a:ext cx="8229600" cy="4068763"/>
          </a:xfrm>
        </p:spPr>
        <p:txBody>
          <a:bodyPr>
            <a:normAutofit/>
          </a:bodyPr>
          <a:lstStyle/>
          <a:p>
            <a:r>
              <a:rPr lang="en-US" sz="3200" dirty="0" smtClean="0"/>
              <a:t>Free or subscription based</a:t>
            </a:r>
          </a:p>
          <a:p>
            <a:endParaRPr lang="en-US" sz="3200" dirty="0"/>
          </a:p>
          <a:p>
            <a:r>
              <a:rPr lang="en-US" sz="3200" dirty="0" smtClean="0"/>
              <a:t>Download and install on computer or device</a:t>
            </a:r>
          </a:p>
          <a:p>
            <a:endParaRPr lang="en-US" sz="3200" dirty="0"/>
          </a:p>
          <a:p>
            <a:r>
              <a:rPr lang="en-US" sz="3200" dirty="0" smtClean="0"/>
              <a:t>Block websites, set time limits, monitor activity</a:t>
            </a:r>
          </a:p>
          <a:p>
            <a:endParaRPr lang="en-US" sz="3200" dirty="0"/>
          </a:p>
          <a:p>
            <a:endParaRPr lang="en-US" sz="3200" dirty="0"/>
          </a:p>
          <a:p>
            <a:pPr marL="0" indent="0">
              <a:buNone/>
            </a:pPr>
            <a:endParaRPr lang="en-US" sz="32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67548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1447800"/>
            <a:ext cx="8763000" cy="685800"/>
          </a:xfrm>
        </p:spPr>
        <p:txBody>
          <a:bodyPr/>
          <a:lstStyle/>
          <a:p>
            <a:r>
              <a:rPr lang="en-US" sz="4200" dirty="0"/>
              <a:t>Quick Tip Time </a:t>
            </a:r>
            <a:r>
              <a:rPr lang="en-US" sz="4200" dirty="0" smtClean="0"/>
              <a:t>Out</a:t>
            </a:r>
            <a:br>
              <a:rPr lang="en-US" sz="4200" dirty="0" smtClean="0"/>
            </a:br>
            <a:r>
              <a:rPr lang="en-US" sz="4200" dirty="0" err="1" smtClean="0"/>
              <a:t>Emojis</a:t>
            </a:r>
            <a:r>
              <a:rPr lang="en-US" sz="4200" dirty="0" smtClean="0"/>
              <a:t> </a:t>
            </a:r>
            <a:endParaRPr lang="en-US" sz="4200" dirty="0"/>
          </a:p>
        </p:txBody>
      </p:sp>
      <p:pic>
        <p:nvPicPr>
          <p:cNvPr id="11" name="Picture 10"/>
          <p:cNvPicPr>
            <a:picLocks noChangeAspect="1"/>
          </p:cNvPicPr>
          <p:nvPr/>
        </p:nvPicPr>
        <p:blipFill>
          <a:blip r:embed="rId3"/>
          <a:stretch>
            <a:fillRect/>
          </a:stretch>
        </p:blipFill>
        <p:spPr>
          <a:xfrm>
            <a:off x="762000" y="2743200"/>
            <a:ext cx="3608488" cy="3233737"/>
          </a:xfrm>
          <a:prstGeom prst="rect">
            <a:avLst/>
          </a:prstGeom>
        </p:spPr>
      </p:pic>
      <p:pic>
        <p:nvPicPr>
          <p:cNvPr id="12" name="Picture 11"/>
          <p:cNvPicPr>
            <a:picLocks noChangeAspect="1"/>
          </p:cNvPicPr>
          <p:nvPr/>
        </p:nvPicPr>
        <p:blipFill>
          <a:blip r:embed="rId4"/>
          <a:stretch>
            <a:fillRect/>
          </a:stretch>
        </p:blipFill>
        <p:spPr>
          <a:xfrm>
            <a:off x="4804833" y="2336472"/>
            <a:ext cx="3709988" cy="3640465"/>
          </a:xfrm>
          <a:prstGeom prst="rect">
            <a:avLst/>
          </a:prstGeom>
        </p:spPr>
      </p:pic>
      <p:sp>
        <p:nvSpPr>
          <p:cNvPr id="13" name="Rectangle 12"/>
          <p:cNvSpPr/>
          <p:nvPr/>
        </p:nvSpPr>
        <p:spPr>
          <a:xfrm>
            <a:off x="423333" y="6212818"/>
            <a:ext cx="8915399" cy="353943"/>
          </a:xfrm>
          <a:prstGeom prst="rect">
            <a:avLst/>
          </a:prstGeom>
        </p:spPr>
        <p:txBody>
          <a:bodyPr wrap="square">
            <a:spAutoFit/>
          </a:bodyPr>
          <a:lstStyle/>
          <a:p>
            <a:r>
              <a:rPr lang="en-US" sz="1700" dirty="0"/>
              <a:t>Twitter [CC BY 4.0 (http://creativecommons.org/licenses/by/4.0)], via Wikimedia Commons</a:t>
            </a:r>
          </a:p>
        </p:txBody>
      </p:sp>
    </p:spTree>
    <p:extLst>
      <p:ext uri="{BB962C8B-B14F-4D97-AF65-F5344CB8AC3E}">
        <p14:creationId xmlns:p14="http://schemas.microsoft.com/office/powerpoint/2010/main" val="239574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1447800"/>
            <a:ext cx="8763000" cy="685800"/>
          </a:xfrm>
        </p:spPr>
        <p:txBody>
          <a:bodyPr/>
          <a:lstStyle/>
          <a:p>
            <a:r>
              <a:rPr lang="en-US" sz="4200" dirty="0"/>
              <a:t>Quick Tip Time </a:t>
            </a:r>
            <a:r>
              <a:rPr lang="en-US" sz="4200" dirty="0" smtClean="0"/>
              <a:t>Out</a:t>
            </a:r>
            <a:br>
              <a:rPr lang="en-US" sz="4200" dirty="0" smtClean="0"/>
            </a:br>
            <a:r>
              <a:rPr lang="en-US" sz="4200" dirty="0" err="1" smtClean="0"/>
              <a:t>Emojis</a:t>
            </a:r>
            <a:r>
              <a:rPr lang="en-US" sz="4200" dirty="0" smtClean="0"/>
              <a:t> </a:t>
            </a:r>
            <a:endParaRPr lang="en-US" sz="4200" dirty="0"/>
          </a:p>
        </p:txBody>
      </p:sp>
      <p:sp>
        <p:nvSpPr>
          <p:cNvPr id="6" name="Content Placeholder 2"/>
          <p:cNvSpPr>
            <a:spLocks noGrp="1"/>
          </p:cNvSpPr>
          <p:nvPr>
            <p:ph idx="1"/>
          </p:nvPr>
        </p:nvSpPr>
        <p:spPr>
          <a:xfrm>
            <a:off x="423333" y="2789237"/>
            <a:ext cx="8229600" cy="4068763"/>
          </a:xfrm>
        </p:spPr>
        <p:txBody>
          <a:bodyPr>
            <a:normAutofit/>
          </a:bodyPr>
          <a:lstStyle/>
          <a:p>
            <a:r>
              <a:rPr lang="en-US" sz="3200" dirty="0" smtClean="0"/>
              <a:t>Search for specific emoji</a:t>
            </a:r>
          </a:p>
          <a:p>
            <a:endParaRPr lang="en-US" sz="3200" dirty="0"/>
          </a:p>
          <a:p>
            <a:r>
              <a:rPr lang="en-US" sz="3200" dirty="0" smtClean="0"/>
              <a:t>Search for articles and blogs about hidden/secret emoji meanings</a:t>
            </a:r>
          </a:p>
          <a:p>
            <a:endParaRPr lang="en-US" sz="3200" dirty="0" smtClean="0"/>
          </a:p>
          <a:p>
            <a:endParaRPr lang="en-US" sz="3200" dirty="0"/>
          </a:p>
          <a:p>
            <a:endParaRPr lang="en-US" sz="3200" dirty="0"/>
          </a:p>
          <a:p>
            <a:pPr marL="0" indent="0">
              <a:buNone/>
            </a:pPr>
            <a:endParaRPr lang="en-US" sz="32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10553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Systems</a:t>
            </a:r>
            <a:endParaRPr lang="en-US" dirty="0"/>
          </a:p>
        </p:txBody>
      </p:sp>
      <p:sp>
        <p:nvSpPr>
          <p:cNvPr id="3" name="Content Placeholder 2"/>
          <p:cNvSpPr>
            <a:spLocks noGrp="1"/>
          </p:cNvSpPr>
          <p:nvPr>
            <p:ph idx="1"/>
          </p:nvPr>
        </p:nvSpPr>
        <p:spPr>
          <a:xfrm>
            <a:off x="457200" y="2362200"/>
            <a:ext cx="8229600" cy="4068763"/>
          </a:xfrm>
        </p:spPr>
        <p:txBody>
          <a:bodyPr>
            <a:normAutofit/>
          </a:bodyPr>
          <a:lstStyle/>
          <a:p>
            <a:r>
              <a:rPr lang="en-US" sz="3200" dirty="0" smtClean="0"/>
              <a:t>Built-in </a:t>
            </a:r>
            <a:r>
              <a:rPr lang="en-US" sz="3200" dirty="0"/>
              <a:t>p</a:t>
            </a:r>
            <a:r>
              <a:rPr lang="en-US" sz="3200" dirty="0" smtClean="0"/>
              <a:t>arental controls</a:t>
            </a:r>
          </a:p>
          <a:p>
            <a:endParaRPr lang="en-US" sz="3200" dirty="0"/>
          </a:p>
          <a:p>
            <a:r>
              <a:rPr lang="en-US" sz="3200" dirty="0" smtClean="0"/>
              <a:t>Create separate profile for each user</a:t>
            </a:r>
          </a:p>
          <a:p>
            <a:endParaRPr lang="en-US" sz="3200" dirty="0"/>
          </a:p>
          <a:p>
            <a:r>
              <a:rPr lang="en-US" sz="3200" dirty="0" smtClean="0"/>
              <a:t>Applies to everything the computer accesses under the user’s profile</a:t>
            </a:r>
            <a:endParaRPr lang="en-US" sz="3200" dirty="0"/>
          </a:p>
          <a:p>
            <a:pPr marL="0" indent="0">
              <a:buNone/>
            </a:pPr>
            <a:endParaRPr lang="en-US" sz="32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1791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Networking</a:t>
            </a:r>
            <a:endParaRPr lang="en-US" dirty="0"/>
          </a:p>
        </p:txBody>
      </p:sp>
      <p:sp>
        <p:nvSpPr>
          <p:cNvPr id="3" name="Content Placeholder 2"/>
          <p:cNvSpPr>
            <a:spLocks noGrp="1"/>
          </p:cNvSpPr>
          <p:nvPr>
            <p:ph idx="1"/>
          </p:nvPr>
        </p:nvSpPr>
        <p:spPr>
          <a:xfrm>
            <a:off x="457200" y="2362200"/>
            <a:ext cx="8229600" cy="4038600"/>
          </a:xfrm>
        </p:spPr>
        <p:txBody>
          <a:bodyPr>
            <a:normAutofit lnSpcReduction="10000"/>
          </a:bodyPr>
          <a:lstStyle/>
          <a:p>
            <a:r>
              <a:rPr lang="en-US" sz="3200" dirty="0" smtClean="0"/>
              <a:t>Router: built-in parental controls or use an </a:t>
            </a:r>
            <a:r>
              <a:rPr lang="en-US" sz="3200" dirty="0" err="1" smtClean="0"/>
              <a:t>OpenDNS</a:t>
            </a:r>
            <a:r>
              <a:rPr lang="en-US" sz="3200" dirty="0" smtClean="0"/>
              <a:t> to set parental controls on router</a:t>
            </a:r>
          </a:p>
          <a:p>
            <a:pPr marL="0" indent="0">
              <a:buNone/>
            </a:pPr>
            <a:endParaRPr lang="en-US" sz="3200" dirty="0" smtClean="0"/>
          </a:p>
          <a:p>
            <a:r>
              <a:rPr lang="en-US" sz="3200" dirty="0" smtClean="0"/>
              <a:t>Parental control router connected to current router: usually with an app to monitor</a:t>
            </a:r>
          </a:p>
          <a:p>
            <a:endParaRPr lang="en-US" sz="3200" dirty="0" smtClean="0"/>
          </a:p>
          <a:p>
            <a:r>
              <a:rPr lang="en-US" sz="3200" dirty="0" smtClean="0"/>
              <a:t>Security software: some have parental controls available as well</a:t>
            </a:r>
            <a:endParaRPr lang="en-US" sz="3200" dirty="0"/>
          </a:p>
          <a:p>
            <a:pPr marL="0" indent="0">
              <a:buNone/>
            </a:pPr>
            <a:endParaRPr lang="en-US" sz="3200" dirty="0"/>
          </a:p>
          <a:p>
            <a:endParaRPr lang="en-US" sz="32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95156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229600" cy="685800"/>
          </a:xfrm>
        </p:spPr>
        <p:txBody>
          <a:bodyPr/>
          <a:lstStyle/>
          <a:p>
            <a:pPr algn="ctr"/>
            <a:r>
              <a:rPr lang="en-US" sz="8800" dirty="0" smtClean="0"/>
              <a:t>Open</a:t>
            </a:r>
            <a:br>
              <a:rPr lang="en-US" sz="8800" dirty="0" smtClean="0"/>
            </a:br>
            <a:r>
              <a:rPr lang="en-US" sz="8800" dirty="0" smtClean="0"/>
              <a:t>Discussion</a:t>
            </a:r>
            <a:endParaRPr lang="en-US" sz="8800" dirty="0"/>
          </a:p>
        </p:txBody>
      </p:sp>
    </p:spTree>
    <p:extLst>
      <p:ext uri="{BB962C8B-B14F-4D97-AF65-F5344CB8AC3E}">
        <p14:creationId xmlns:p14="http://schemas.microsoft.com/office/powerpoint/2010/main" val="958951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a:normAutofit fontScale="90000"/>
          </a:bodyPr>
          <a:lstStyle/>
          <a:p>
            <a:r>
              <a:rPr lang="en-US" dirty="0" smtClean="0"/>
              <a:t>Resources</a:t>
            </a:r>
            <a:endParaRPr lang="en-US" dirty="0"/>
          </a:p>
        </p:txBody>
      </p:sp>
      <p:sp>
        <p:nvSpPr>
          <p:cNvPr id="3" name="Content Placeholder 2"/>
          <p:cNvSpPr>
            <a:spLocks noGrp="1"/>
          </p:cNvSpPr>
          <p:nvPr>
            <p:ph idx="1"/>
          </p:nvPr>
        </p:nvSpPr>
        <p:spPr>
          <a:xfrm>
            <a:off x="381000" y="2057400"/>
            <a:ext cx="8382000" cy="4572000"/>
          </a:xfrm>
        </p:spPr>
        <p:txBody>
          <a:bodyPr>
            <a:noAutofit/>
          </a:bodyPr>
          <a:lstStyle/>
          <a:p>
            <a:pPr marL="0" indent="0">
              <a:buNone/>
            </a:pPr>
            <a:r>
              <a:rPr lang="en-US" sz="2000" dirty="0" smtClean="0"/>
              <a:t>Knorr</a:t>
            </a:r>
            <a:r>
              <a:rPr lang="en-US" sz="2000" dirty="0"/>
              <a:t>, Caroline. "Easy, Free Browser Hacks to Make the Internet Safer for Your Kid." </a:t>
            </a:r>
            <a:r>
              <a:rPr lang="en-US" sz="2000" i="1" dirty="0"/>
              <a:t>Common Sense Media: Ratings, Reviews, and Advice</a:t>
            </a:r>
            <a:r>
              <a:rPr lang="en-US" sz="2000" dirty="0"/>
              <a:t>. Common Sense Media, 06 June 2016. Web. 29 June 2017. </a:t>
            </a:r>
            <a:endParaRPr lang="en-US" sz="1900" dirty="0" smtClean="0"/>
          </a:p>
          <a:p>
            <a:pPr marL="0" indent="0">
              <a:buNone/>
            </a:pPr>
            <a:endParaRPr lang="en-US" sz="1900" dirty="0" smtClean="0"/>
          </a:p>
          <a:p>
            <a:pPr marL="0" indent="0">
              <a:buNone/>
            </a:pPr>
            <a:r>
              <a:rPr lang="en-US" sz="2000" dirty="0"/>
              <a:t>Knorr, Caroline. "Everything You Need to Know About Parental Controls." </a:t>
            </a:r>
            <a:r>
              <a:rPr lang="en-US" sz="2000" i="1" dirty="0"/>
              <a:t>Common Sense Media: Ratings, Reviews, and Advice</a:t>
            </a:r>
            <a:r>
              <a:rPr lang="en-US" sz="2000" dirty="0"/>
              <a:t>. Common Sense Media, 14 July 2016. Web. 29 June 2017. </a:t>
            </a:r>
            <a:endParaRPr lang="en-US" sz="1900" dirty="0"/>
          </a:p>
          <a:p>
            <a:pPr marL="0" indent="0">
              <a:buNone/>
            </a:pPr>
            <a:endParaRPr lang="en-US" sz="1900" dirty="0" smtClean="0"/>
          </a:p>
          <a:p>
            <a:pPr marL="0" indent="0">
              <a:buNone/>
            </a:pPr>
            <a:r>
              <a:rPr lang="en-US" sz="2000" dirty="0"/>
              <a:t>"Results from the Most Recent Internet Safety Survey." </a:t>
            </a:r>
            <a:r>
              <a:rPr lang="en-US" sz="2000" i="1" dirty="0"/>
              <a:t>Cox</a:t>
            </a:r>
            <a:r>
              <a:rPr lang="en-US" sz="2000" dirty="0"/>
              <a:t>. Cox Communications, Inc., </a:t>
            </a:r>
            <a:r>
              <a:rPr lang="en-US" sz="2000" dirty="0" err="1"/>
              <a:t>n.d.</a:t>
            </a:r>
            <a:r>
              <a:rPr lang="en-US" sz="2000" dirty="0"/>
              <a:t> Web. 29 June 2017. </a:t>
            </a:r>
            <a:endParaRPr lang="en-US" sz="2000" dirty="0" smtClean="0"/>
          </a:p>
          <a:p>
            <a:pPr marL="0" indent="0">
              <a:buNone/>
            </a:pPr>
            <a:endParaRPr lang="en-US" sz="2000" dirty="0"/>
          </a:p>
        </p:txBody>
      </p:sp>
    </p:spTree>
    <p:extLst>
      <p:ext uri="{BB962C8B-B14F-4D97-AF65-F5344CB8AC3E}">
        <p14:creationId xmlns:p14="http://schemas.microsoft.com/office/powerpoint/2010/main" val="1972619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onitoring and Filtering is NOT:</a:t>
            </a:r>
            <a:endParaRPr lang="en-US" dirty="0"/>
          </a:p>
        </p:txBody>
      </p:sp>
      <p:sp>
        <p:nvSpPr>
          <p:cNvPr id="3" name="Content Placeholder 2"/>
          <p:cNvSpPr>
            <a:spLocks noGrp="1"/>
          </p:cNvSpPr>
          <p:nvPr>
            <p:ph idx="1"/>
          </p:nvPr>
        </p:nvSpPr>
        <p:spPr>
          <a:xfrm>
            <a:off x="457200" y="2362200"/>
            <a:ext cx="8382000" cy="4068763"/>
          </a:xfrm>
        </p:spPr>
        <p:txBody>
          <a:bodyPr>
            <a:normAutofit lnSpcReduction="10000"/>
          </a:bodyPr>
          <a:lstStyle/>
          <a:p>
            <a:r>
              <a:rPr lang="en-US" sz="3200" dirty="0" smtClean="0"/>
              <a:t>A replacement for parent-child communication</a:t>
            </a:r>
          </a:p>
          <a:p>
            <a:pPr marL="0" indent="0">
              <a:buNone/>
            </a:pPr>
            <a:endParaRPr lang="en-US" sz="3200" dirty="0" smtClean="0"/>
          </a:p>
          <a:p>
            <a:r>
              <a:rPr lang="en-US" sz="3200" dirty="0" smtClean="0"/>
              <a:t>A replacement for parental supervision</a:t>
            </a:r>
            <a:endParaRPr lang="en-US" sz="3200" dirty="0"/>
          </a:p>
          <a:p>
            <a:endParaRPr lang="en-US" sz="3200" dirty="0" smtClean="0"/>
          </a:p>
          <a:p>
            <a:r>
              <a:rPr lang="en-US" sz="3200" dirty="0" smtClean="0"/>
              <a:t>A “set it and forget it” solution</a:t>
            </a:r>
          </a:p>
          <a:p>
            <a:endParaRPr lang="en-US" sz="3200" dirty="0"/>
          </a:p>
          <a:p>
            <a:r>
              <a:rPr lang="en-US" sz="3200" dirty="0" smtClean="0"/>
              <a:t>Fail-safe</a:t>
            </a:r>
          </a:p>
          <a:p>
            <a:endParaRPr lang="en-US" sz="3200" dirty="0"/>
          </a:p>
          <a:p>
            <a:endParaRPr lang="en-US" sz="3200" dirty="0" smtClean="0"/>
          </a:p>
          <a:p>
            <a:pPr marL="0" indent="0">
              <a:buNone/>
            </a:pPr>
            <a:endParaRPr lang="en-US" sz="3200" dirty="0"/>
          </a:p>
          <a:p>
            <a:pPr marL="0" indent="0">
              <a:buNone/>
            </a:pPr>
            <a:endParaRPr lang="en-US" sz="32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88032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457200" y="1143000"/>
            <a:ext cx="8229600" cy="5389582"/>
          </a:xfrm>
          <a:prstGeom prst="rect">
            <a:avLst/>
          </a:prstGeom>
        </p:spPr>
      </p:pic>
    </p:spTree>
    <p:extLst>
      <p:ext uri="{BB962C8B-B14F-4D97-AF65-F5344CB8AC3E}">
        <p14:creationId xmlns:p14="http://schemas.microsoft.com/office/powerpoint/2010/main" val="2335145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953" t="1367" r="953" b="6189"/>
          <a:stretch/>
        </p:blipFill>
        <p:spPr>
          <a:xfrm>
            <a:off x="457200" y="1066800"/>
            <a:ext cx="8184969" cy="5562600"/>
          </a:xfrm>
          <a:prstGeom prst="rect">
            <a:avLst/>
          </a:prstGeom>
        </p:spPr>
      </p:pic>
    </p:spTree>
    <p:extLst>
      <p:ext uri="{BB962C8B-B14F-4D97-AF65-F5344CB8AC3E}">
        <p14:creationId xmlns:p14="http://schemas.microsoft.com/office/powerpoint/2010/main" val="3225687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1408" y="1143000"/>
            <a:ext cx="8411592" cy="1143000"/>
          </a:xfrm>
          <a:prstGeom prst="rect">
            <a:avLst/>
          </a:prstGeom>
        </p:spPr>
      </p:pic>
      <p:pic>
        <p:nvPicPr>
          <p:cNvPr id="3" name="Picture 2"/>
          <p:cNvPicPr>
            <a:picLocks noChangeAspect="1"/>
          </p:cNvPicPr>
          <p:nvPr/>
        </p:nvPicPr>
        <p:blipFill>
          <a:blip r:embed="rId4"/>
          <a:stretch>
            <a:fillRect/>
          </a:stretch>
        </p:blipFill>
        <p:spPr>
          <a:xfrm>
            <a:off x="864662" y="3124200"/>
            <a:ext cx="7595757" cy="1843088"/>
          </a:xfrm>
          <a:prstGeom prst="rect">
            <a:avLst/>
          </a:prstGeom>
        </p:spPr>
      </p:pic>
    </p:spTree>
    <p:extLst>
      <p:ext uri="{BB962C8B-B14F-4D97-AF65-F5344CB8AC3E}">
        <p14:creationId xmlns:p14="http://schemas.microsoft.com/office/powerpoint/2010/main" val="1142652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Browsers</a:t>
            </a:r>
            <a:endParaRPr lang="en-US" dirty="0"/>
          </a:p>
        </p:txBody>
      </p:sp>
      <p:sp>
        <p:nvSpPr>
          <p:cNvPr id="3" name="Content Placeholder 2"/>
          <p:cNvSpPr>
            <a:spLocks noGrp="1"/>
          </p:cNvSpPr>
          <p:nvPr>
            <p:ph idx="1"/>
          </p:nvPr>
        </p:nvSpPr>
        <p:spPr>
          <a:xfrm>
            <a:off x="457200" y="2362200"/>
            <a:ext cx="8229600" cy="4068763"/>
          </a:xfrm>
        </p:spPr>
        <p:txBody>
          <a:bodyPr>
            <a:normAutofit/>
          </a:bodyPr>
          <a:lstStyle/>
          <a:p>
            <a:r>
              <a:rPr lang="en-US" sz="3200" dirty="0" smtClean="0"/>
              <a:t>Google: set up Google Safe Search</a:t>
            </a:r>
          </a:p>
          <a:p>
            <a:endParaRPr lang="en-US" sz="3200" dirty="0"/>
          </a:p>
          <a:p>
            <a:r>
              <a:rPr lang="en-US" sz="3200" dirty="0" smtClean="0"/>
              <a:t>Use a kid-friendly search engine as your default search engine</a:t>
            </a:r>
          </a:p>
          <a:p>
            <a:endParaRPr lang="en-US" sz="3200" dirty="0"/>
          </a:p>
          <a:p>
            <a:r>
              <a:rPr lang="en-US" sz="3200" dirty="0" smtClean="0"/>
              <a:t>Customize your browser</a:t>
            </a:r>
          </a:p>
          <a:p>
            <a:endParaRPr lang="en-US" sz="3200" dirty="0"/>
          </a:p>
          <a:p>
            <a:endParaRPr lang="en-US" sz="3200" dirty="0" smtClean="0"/>
          </a:p>
          <a:p>
            <a:pPr marL="0" indent="0">
              <a:buNone/>
            </a:pPr>
            <a:endParaRPr lang="en-US" sz="3200" dirty="0"/>
          </a:p>
          <a:p>
            <a:pPr marL="0" indent="0">
              <a:buNone/>
            </a:pPr>
            <a:endParaRPr lang="en-US" sz="32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24720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7" y="1447800"/>
            <a:ext cx="8763000" cy="685800"/>
          </a:xfrm>
        </p:spPr>
        <p:txBody>
          <a:bodyPr/>
          <a:lstStyle/>
          <a:p>
            <a:r>
              <a:rPr lang="en-US" sz="4200" dirty="0"/>
              <a:t>Quick Tip Time </a:t>
            </a:r>
            <a:r>
              <a:rPr lang="en-US" sz="4200" dirty="0" smtClean="0"/>
              <a:t>Out</a:t>
            </a:r>
            <a:br>
              <a:rPr lang="en-US" sz="4200" dirty="0" smtClean="0"/>
            </a:br>
            <a:r>
              <a:rPr lang="en-US" sz="4200" dirty="0" smtClean="0"/>
              <a:t>Acronyms </a:t>
            </a:r>
            <a:endParaRPr lang="en-US" sz="4200" dirty="0"/>
          </a:p>
        </p:txBody>
      </p:sp>
      <p:sp>
        <p:nvSpPr>
          <p:cNvPr id="5" name="TextBox 4"/>
          <p:cNvSpPr txBox="1"/>
          <p:nvPr/>
        </p:nvSpPr>
        <p:spPr>
          <a:xfrm>
            <a:off x="3505200" y="2868688"/>
            <a:ext cx="1905000" cy="578882"/>
          </a:xfrm>
          <a:prstGeom prst="wedgeRoundRectCallout">
            <a:avLst>
              <a:gd name="adj1" fmla="val -38611"/>
              <a:gd name="adj2" fmla="val 147086"/>
              <a:gd name="adj3" fmla="val 16667"/>
            </a:avLst>
          </a:prstGeom>
          <a:noFill/>
          <a:ln w="28575">
            <a:solidFill>
              <a:schemeClr val="tx2">
                <a:lumMod val="60000"/>
                <a:lumOff val="40000"/>
              </a:schemeClr>
            </a:solidFill>
          </a:ln>
        </p:spPr>
        <p:txBody>
          <a:bodyPr wrap="square" rtlCol="0">
            <a:spAutoFit/>
          </a:bodyPr>
          <a:lstStyle/>
          <a:p>
            <a:r>
              <a:rPr lang="en-US" sz="2800" dirty="0" smtClean="0"/>
              <a:t>TTYL</a:t>
            </a:r>
            <a:endParaRPr lang="en-US" sz="2800" dirty="0"/>
          </a:p>
        </p:txBody>
      </p:sp>
      <p:sp>
        <p:nvSpPr>
          <p:cNvPr id="6" name="TextBox 5"/>
          <p:cNvSpPr txBox="1"/>
          <p:nvPr/>
        </p:nvSpPr>
        <p:spPr>
          <a:xfrm>
            <a:off x="622300" y="2868688"/>
            <a:ext cx="1905000" cy="578882"/>
          </a:xfrm>
          <a:prstGeom prst="wedgeRoundRectCallout">
            <a:avLst>
              <a:gd name="adj1" fmla="val -35055"/>
              <a:gd name="adj2" fmla="val 141236"/>
              <a:gd name="adj3" fmla="val 16667"/>
            </a:avLst>
          </a:prstGeom>
          <a:noFill/>
          <a:ln w="28575">
            <a:solidFill>
              <a:schemeClr val="tx2">
                <a:lumMod val="60000"/>
                <a:lumOff val="40000"/>
              </a:schemeClr>
            </a:solidFill>
          </a:ln>
        </p:spPr>
        <p:txBody>
          <a:bodyPr wrap="square" rtlCol="0">
            <a:spAutoFit/>
          </a:bodyPr>
          <a:lstStyle/>
          <a:p>
            <a:r>
              <a:rPr lang="en-US" sz="2800"/>
              <a:t>BTW</a:t>
            </a:r>
            <a:endParaRPr lang="en-US" sz="2800" dirty="0"/>
          </a:p>
        </p:txBody>
      </p:sp>
      <p:sp>
        <p:nvSpPr>
          <p:cNvPr id="7" name="TextBox 6"/>
          <p:cNvSpPr txBox="1"/>
          <p:nvPr/>
        </p:nvSpPr>
        <p:spPr>
          <a:xfrm>
            <a:off x="622300" y="4761541"/>
            <a:ext cx="1905000" cy="578882"/>
          </a:xfrm>
          <a:prstGeom prst="wedgeRoundRectCallout">
            <a:avLst>
              <a:gd name="adj1" fmla="val -35055"/>
              <a:gd name="adj2" fmla="val 147086"/>
              <a:gd name="adj3" fmla="val 16667"/>
            </a:avLst>
          </a:prstGeom>
          <a:noFill/>
          <a:ln w="28575">
            <a:solidFill>
              <a:schemeClr val="tx2">
                <a:lumMod val="60000"/>
                <a:lumOff val="40000"/>
              </a:schemeClr>
            </a:solidFill>
          </a:ln>
        </p:spPr>
        <p:txBody>
          <a:bodyPr wrap="square" rtlCol="0">
            <a:spAutoFit/>
          </a:bodyPr>
          <a:lstStyle/>
          <a:p>
            <a:r>
              <a:rPr lang="en-US" sz="2800" dirty="0"/>
              <a:t>PIR</a:t>
            </a:r>
          </a:p>
        </p:txBody>
      </p:sp>
      <p:sp>
        <p:nvSpPr>
          <p:cNvPr id="8" name="TextBox 7"/>
          <p:cNvSpPr txBox="1"/>
          <p:nvPr/>
        </p:nvSpPr>
        <p:spPr>
          <a:xfrm>
            <a:off x="6388100" y="4766390"/>
            <a:ext cx="1905000" cy="578882"/>
          </a:xfrm>
          <a:prstGeom prst="wedgeRoundRectCallout">
            <a:avLst>
              <a:gd name="adj1" fmla="val -38611"/>
              <a:gd name="adj2" fmla="val 158787"/>
              <a:gd name="adj3" fmla="val 16667"/>
            </a:avLst>
          </a:prstGeom>
          <a:noFill/>
          <a:ln w="28575">
            <a:solidFill>
              <a:schemeClr val="tx2">
                <a:lumMod val="60000"/>
                <a:lumOff val="40000"/>
              </a:schemeClr>
            </a:solidFill>
          </a:ln>
        </p:spPr>
        <p:txBody>
          <a:bodyPr wrap="square" rtlCol="0">
            <a:spAutoFit/>
          </a:bodyPr>
          <a:lstStyle/>
          <a:p>
            <a:r>
              <a:rPr lang="en-US" sz="2800" dirty="0"/>
              <a:t>LMIRL</a:t>
            </a:r>
          </a:p>
        </p:txBody>
      </p:sp>
      <p:sp>
        <p:nvSpPr>
          <p:cNvPr id="9" name="TextBox 8"/>
          <p:cNvSpPr txBox="1"/>
          <p:nvPr/>
        </p:nvSpPr>
        <p:spPr>
          <a:xfrm>
            <a:off x="3505200" y="4761541"/>
            <a:ext cx="1905000" cy="578882"/>
          </a:xfrm>
          <a:prstGeom prst="wedgeRoundRectCallout">
            <a:avLst>
              <a:gd name="adj1" fmla="val -38611"/>
              <a:gd name="adj2" fmla="val 155862"/>
              <a:gd name="adj3" fmla="val 16667"/>
            </a:avLst>
          </a:prstGeom>
          <a:noFill/>
          <a:ln w="28575">
            <a:solidFill>
              <a:schemeClr val="tx2">
                <a:lumMod val="60000"/>
                <a:lumOff val="40000"/>
              </a:schemeClr>
            </a:solidFill>
          </a:ln>
        </p:spPr>
        <p:txBody>
          <a:bodyPr wrap="square" rtlCol="0">
            <a:spAutoFit/>
          </a:bodyPr>
          <a:lstStyle/>
          <a:p>
            <a:r>
              <a:rPr lang="en-US" sz="2800" dirty="0" smtClean="0"/>
              <a:t>CD9</a:t>
            </a:r>
            <a:endParaRPr lang="en-US" sz="2800" dirty="0"/>
          </a:p>
        </p:txBody>
      </p:sp>
      <p:sp>
        <p:nvSpPr>
          <p:cNvPr id="10" name="TextBox 9"/>
          <p:cNvSpPr txBox="1"/>
          <p:nvPr/>
        </p:nvSpPr>
        <p:spPr>
          <a:xfrm>
            <a:off x="6388100" y="2868688"/>
            <a:ext cx="1905000" cy="578882"/>
          </a:xfrm>
          <a:prstGeom prst="wedgeRoundRectCallout">
            <a:avLst>
              <a:gd name="adj1" fmla="val -37722"/>
              <a:gd name="adj2" fmla="val 155862"/>
              <a:gd name="adj3" fmla="val 16667"/>
            </a:avLst>
          </a:prstGeom>
          <a:noFill/>
          <a:ln w="28575">
            <a:solidFill>
              <a:schemeClr val="tx2">
                <a:lumMod val="60000"/>
                <a:lumOff val="40000"/>
              </a:schemeClr>
            </a:solidFill>
          </a:ln>
        </p:spPr>
        <p:txBody>
          <a:bodyPr wrap="square" rtlCol="0">
            <a:spAutoFit/>
          </a:bodyPr>
          <a:lstStyle/>
          <a:p>
            <a:r>
              <a:rPr lang="en-US" sz="2800" dirty="0" smtClean="0"/>
              <a:t>ASL</a:t>
            </a:r>
            <a:endParaRPr lang="en-US" sz="2800" dirty="0"/>
          </a:p>
        </p:txBody>
      </p:sp>
    </p:spTree>
    <p:extLst>
      <p:ext uri="{BB962C8B-B14F-4D97-AF65-F5344CB8AC3E}">
        <p14:creationId xmlns:p14="http://schemas.microsoft.com/office/powerpoint/2010/main" val="263329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7" y="1447800"/>
            <a:ext cx="8763000" cy="685800"/>
          </a:xfrm>
        </p:spPr>
        <p:txBody>
          <a:bodyPr/>
          <a:lstStyle/>
          <a:p>
            <a:r>
              <a:rPr lang="en-US" sz="4200" dirty="0"/>
              <a:t>Quick Tip Time </a:t>
            </a:r>
            <a:r>
              <a:rPr lang="en-US" sz="4200" dirty="0" smtClean="0"/>
              <a:t>Out</a:t>
            </a:r>
            <a:br>
              <a:rPr lang="en-US" sz="4200" dirty="0" smtClean="0"/>
            </a:br>
            <a:r>
              <a:rPr lang="en-US" sz="4200" dirty="0" smtClean="0"/>
              <a:t>Acronyms </a:t>
            </a:r>
            <a:endParaRPr lang="en-US" sz="4200" dirty="0"/>
          </a:p>
        </p:txBody>
      </p:sp>
      <p:sp>
        <p:nvSpPr>
          <p:cNvPr id="11" name="Content Placeholder 2"/>
          <p:cNvSpPr>
            <a:spLocks noGrp="1"/>
          </p:cNvSpPr>
          <p:nvPr>
            <p:ph idx="1"/>
          </p:nvPr>
        </p:nvSpPr>
        <p:spPr>
          <a:xfrm>
            <a:off x="431800" y="2590800"/>
            <a:ext cx="8305800" cy="4068763"/>
          </a:xfrm>
        </p:spPr>
        <p:txBody>
          <a:bodyPr>
            <a:normAutofit fontScale="92500" lnSpcReduction="10000"/>
          </a:bodyPr>
          <a:lstStyle/>
          <a:p>
            <a:r>
              <a:rPr lang="en-US" sz="3200" dirty="0" smtClean="0"/>
              <a:t>Urbandictionary.com</a:t>
            </a:r>
          </a:p>
          <a:p>
            <a:endParaRPr lang="en-US" sz="3200" dirty="0"/>
          </a:p>
          <a:p>
            <a:r>
              <a:rPr lang="en-US" sz="3200" dirty="0" smtClean="0"/>
              <a:t>Netlingo.com</a:t>
            </a:r>
          </a:p>
          <a:p>
            <a:endParaRPr lang="en-US" sz="3200" dirty="0"/>
          </a:p>
          <a:p>
            <a:r>
              <a:rPr lang="en-US" sz="3200" dirty="0" smtClean="0"/>
              <a:t>Use a search engine to search </a:t>
            </a:r>
            <a:r>
              <a:rPr lang="en-US" sz="3200" dirty="0"/>
              <a:t>for specific </a:t>
            </a:r>
            <a:r>
              <a:rPr lang="en-US" sz="3200" dirty="0" smtClean="0"/>
              <a:t>acronym</a:t>
            </a:r>
            <a:endParaRPr lang="en-US" sz="3200" dirty="0"/>
          </a:p>
          <a:p>
            <a:endParaRPr lang="en-US" sz="3200" dirty="0"/>
          </a:p>
          <a:p>
            <a:r>
              <a:rPr lang="en-US" sz="3200" dirty="0"/>
              <a:t>Search for articles and blogs about hidden/secret </a:t>
            </a:r>
            <a:r>
              <a:rPr lang="en-US" sz="3200" dirty="0" smtClean="0"/>
              <a:t>acronym </a:t>
            </a:r>
            <a:r>
              <a:rPr lang="en-US" sz="3200" dirty="0"/>
              <a:t>meanings</a:t>
            </a:r>
          </a:p>
          <a:p>
            <a:endParaRPr lang="en-US" sz="3200" dirty="0" smtClean="0"/>
          </a:p>
          <a:p>
            <a:pPr marL="0" indent="0">
              <a:buNone/>
            </a:pPr>
            <a:endParaRPr lang="en-US" sz="3200" dirty="0" smtClean="0"/>
          </a:p>
          <a:p>
            <a:endParaRPr lang="en-US" sz="3200" dirty="0"/>
          </a:p>
          <a:p>
            <a:endParaRPr lang="en-US" sz="3200" dirty="0"/>
          </a:p>
          <a:p>
            <a:pPr marL="0" indent="0">
              <a:buNone/>
            </a:pPr>
            <a:endParaRPr lang="en-US" sz="32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30226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1828800" cy="685800"/>
          </a:xfrm>
        </p:spPr>
        <p:txBody>
          <a:bodyPr/>
          <a:lstStyle/>
          <a:p>
            <a:r>
              <a:rPr lang="en-US" dirty="0" smtClean="0"/>
              <a:t>iPhone </a:t>
            </a:r>
            <a:endParaRPr lang="en-US" dirty="0"/>
          </a:p>
        </p:txBody>
      </p:sp>
      <p:sp>
        <p:nvSpPr>
          <p:cNvPr id="3" name="Content Placeholder 2"/>
          <p:cNvSpPr>
            <a:spLocks noGrp="1"/>
          </p:cNvSpPr>
          <p:nvPr>
            <p:ph idx="1"/>
          </p:nvPr>
        </p:nvSpPr>
        <p:spPr>
          <a:xfrm>
            <a:off x="457200" y="2362200"/>
            <a:ext cx="3657600" cy="4068763"/>
          </a:xfrm>
        </p:spPr>
        <p:txBody>
          <a:bodyPr>
            <a:normAutofit fontScale="92500"/>
          </a:bodyPr>
          <a:lstStyle/>
          <a:p>
            <a:r>
              <a:rPr lang="en-US" sz="3200" dirty="0" smtClean="0"/>
              <a:t>Set Parental Control Restrictions</a:t>
            </a:r>
          </a:p>
          <a:p>
            <a:r>
              <a:rPr lang="en-US" sz="3200" dirty="0" smtClean="0"/>
              <a:t>Use Guided Access</a:t>
            </a:r>
            <a:endParaRPr lang="en-US" sz="3200" dirty="0"/>
          </a:p>
          <a:p>
            <a:r>
              <a:rPr lang="en-US" sz="3200" dirty="0"/>
              <a:t>D</a:t>
            </a:r>
            <a:r>
              <a:rPr lang="en-US" sz="3200" dirty="0" smtClean="0"/>
              <a:t>ownload Parental-Control </a:t>
            </a:r>
            <a:r>
              <a:rPr lang="en-US" sz="3200" dirty="0"/>
              <a:t>B</a:t>
            </a:r>
            <a:r>
              <a:rPr lang="en-US" sz="3200" dirty="0" smtClean="0"/>
              <a:t>rowsers</a:t>
            </a:r>
            <a:endParaRPr lang="en-US" sz="3200" dirty="0"/>
          </a:p>
          <a:p>
            <a:r>
              <a:rPr lang="en-US" sz="3200" dirty="0" smtClean="0"/>
              <a:t>Set iTunes Preferences</a:t>
            </a:r>
            <a:endParaRPr lang="en-US" sz="3200" dirty="0"/>
          </a:p>
          <a:p>
            <a:pPr marL="0" indent="0">
              <a:buNone/>
            </a:pPr>
            <a:endParaRPr lang="en-US" sz="3200" dirty="0" smtClean="0"/>
          </a:p>
          <a:p>
            <a:pPr marL="0" indent="0">
              <a:buNone/>
            </a:pPr>
            <a:endParaRPr lang="en-US" dirty="0"/>
          </a:p>
          <a:p>
            <a:pPr marL="0" indent="0">
              <a:buNone/>
            </a:pPr>
            <a:endParaRPr lang="en-US" dirty="0"/>
          </a:p>
        </p:txBody>
      </p:sp>
      <p:sp>
        <p:nvSpPr>
          <p:cNvPr id="4" name="Content Placeholder 2"/>
          <p:cNvSpPr txBox="1">
            <a:spLocks/>
          </p:cNvSpPr>
          <p:nvPr/>
        </p:nvSpPr>
        <p:spPr>
          <a:xfrm>
            <a:off x="4876800" y="2362199"/>
            <a:ext cx="3657600" cy="4068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Set Parental Controls in the Play Store</a:t>
            </a:r>
          </a:p>
          <a:p>
            <a:r>
              <a:rPr lang="en-US" sz="3200" dirty="0" smtClean="0"/>
              <a:t>Download Parental-Control Browsers</a:t>
            </a:r>
          </a:p>
          <a:p>
            <a:pPr marL="0" indent="0">
              <a:buFont typeface="Arial" pitchFamily="34" charset="0"/>
              <a:buNone/>
            </a:pPr>
            <a:endParaRPr lang="en-US" sz="3200" dirty="0" smtClean="0"/>
          </a:p>
          <a:p>
            <a:pPr marL="0" indent="0">
              <a:buFont typeface="Arial" pitchFamily="34" charset="0"/>
              <a:buNone/>
            </a:pPr>
            <a:endParaRPr lang="en-US" dirty="0" smtClean="0"/>
          </a:p>
          <a:p>
            <a:pPr marL="0" indent="0">
              <a:buFont typeface="Arial" pitchFamily="34" charset="0"/>
              <a:buNone/>
            </a:pPr>
            <a:endParaRPr lang="en-US" dirty="0"/>
          </a:p>
        </p:txBody>
      </p:sp>
      <p:sp>
        <p:nvSpPr>
          <p:cNvPr id="5" name="Title 1"/>
          <p:cNvSpPr txBox="1">
            <a:spLocks/>
          </p:cNvSpPr>
          <p:nvPr/>
        </p:nvSpPr>
        <p:spPr>
          <a:xfrm>
            <a:off x="5410200" y="1371600"/>
            <a:ext cx="21336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t>Android </a:t>
            </a:r>
            <a:endParaRPr lang="en-US" dirty="0"/>
          </a:p>
        </p:txBody>
      </p:sp>
    </p:spTree>
    <p:extLst>
      <p:ext uri="{BB962C8B-B14F-4D97-AF65-F5344CB8AC3E}">
        <p14:creationId xmlns:p14="http://schemas.microsoft.com/office/powerpoint/2010/main" val="2577415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FCS_x0020_Audience xmlns="61c7e6e5-4ba2-4ba4-8621-0411904ca714"/>
    <FCS_x0020_Doc_x0020_Type xmlns="61c7e6e5-4ba2-4ba4-8621-0411904ca714">Publication</FCS_x0020_Doc_x0020_Type>
    <g0a00a985d1c456badd76a17978dc2fc xmlns="61c7e6e5-4ba2-4ba4-8621-0411904ca714">
      <Terms xmlns="http://schemas.microsoft.com/office/infopath/2007/PartnerControls"/>
    </g0a00a985d1c456badd76a17978dc2fc>
    <TaxCatchAll xmlns="61c7e6e5-4ba2-4ba4-8621-0411904ca714"/>
  </documentManagement>
</p:properties>
</file>

<file path=customXml/item3.xml><?xml version="1.0" encoding="utf-8"?>
<ct:contentTypeSchema xmlns:ct="http://schemas.microsoft.com/office/2006/metadata/contentType" xmlns:ma="http://schemas.microsoft.com/office/2006/metadata/properties/metaAttributes" ct:_="" ma:_="" ma:contentTypeName="FCS Core Document" ma:contentTypeID="0x01010035B7D2BCA19664458246805480EC252A00DA5770B86A2B7A4DBCCC9718CD8057A0" ma:contentTypeVersion="6" ma:contentTypeDescription="Document type for all document libraries in employee portal" ma:contentTypeScope="" ma:versionID="4a2ca1d5c1c0ea486f2513436ed6f040">
  <xsd:schema xmlns:xsd="http://www.w3.org/2001/XMLSchema" xmlns:xs="http://www.w3.org/2001/XMLSchema" xmlns:p="http://schemas.microsoft.com/office/2006/metadata/properties" xmlns:ns2="61c7e6e5-4ba2-4ba4-8621-0411904ca714" targetNamespace="http://schemas.microsoft.com/office/2006/metadata/properties" ma:root="true" ma:fieldsID="0f072cac2ab93a74f09bd013cb8996ec" ns2:_="">
    <xsd:import namespace="61c7e6e5-4ba2-4ba4-8621-0411904ca714"/>
    <xsd:element name="properties">
      <xsd:complexType>
        <xsd:sequence>
          <xsd:element name="documentManagement">
            <xsd:complexType>
              <xsd:all>
                <xsd:element ref="ns2:FCS_x0020_Doc_x0020_Type" minOccurs="0"/>
                <xsd:element ref="ns2:FCS_x0020_Audience" minOccurs="0"/>
                <xsd:element ref="ns2:g0a00a985d1c456badd76a17978dc2fc"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c7e6e5-4ba2-4ba4-8621-0411904ca714" elementFormDefault="qualified">
    <xsd:import namespace="http://schemas.microsoft.com/office/2006/documentManagement/types"/>
    <xsd:import namespace="http://schemas.microsoft.com/office/infopath/2007/PartnerControls"/>
    <xsd:element name="FCS_x0020_Doc_x0020_Type" ma:index="8" nillable="true" ma:displayName="FCS Doc Type" ma:description="Select the type of document" ma:format="Dropdown" ma:internalName="FCS_x0020_Doc_x0020_Type">
      <xsd:simpleType>
        <xsd:restriction base="dms:Choice">
          <xsd:enumeration value="Form"/>
          <xsd:enumeration value="Report"/>
          <xsd:enumeration value="Publication"/>
          <xsd:enumeration value="Manual/Tutorial"/>
          <xsd:enumeration value="Contract"/>
          <xsd:enumeration value="Newsletter"/>
          <xsd:enumeration value="Map"/>
          <xsd:enumeration value="Standard Operating Procedure"/>
        </xsd:restriction>
      </xsd:simpleType>
    </xsd:element>
    <xsd:element name="FCS_x0020_Audience" ma:index="9" nillable="true" ma:displayName="FCS Audience" ma:description="Select who the document is for" ma:internalName="FCS_x0020_Audience">
      <xsd:complexType>
        <xsd:complexContent>
          <xsd:extension base="dms:MultiChoice">
            <xsd:sequence>
              <xsd:element name="Value" maxOccurs="unbounded" minOccurs="0" nillable="true">
                <xsd:simpleType>
                  <xsd:restriction base="dms:Choice">
                    <xsd:enumeration value="All Employees"/>
                    <xsd:enumeration value="Admin Support"/>
                    <xsd:enumeration value="Principals"/>
                    <xsd:enumeration value="Teachers"/>
                  </xsd:restriction>
                </xsd:simpleType>
              </xsd:element>
            </xsd:sequence>
          </xsd:extension>
        </xsd:complexContent>
      </xsd:complexType>
    </xsd:element>
    <xsd:element name="g0a00a985d1c456badd76a17978dc2fc" ma:index="10" nillable="true" ma:taxonomy="true" ma:internalName="g0a00a985d1c456badd76a17978dc2fc" ma:taxonomyFieldName="FCS_x0020_Document_x0020_Category" ma:displayName="FCS Document Category" ma:default="" ma:fieldId="{00a00a98-5d1c-456b-add7-6a17978dc2fc}" ma:taxonomyMulti="true" ma:sspId="45a2ec37-44b7-4357-b351-adae2f7ed20b" ma:termSetId="74b3be22-3835-408e-b94b-efcf44767058"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daccf3c1-2046-4792-8ca6-0590afe21522}" ma:internalName="TaxCatchAll" ma:showField="CatchAllData" ma:web="61c7e6e5-4ba2-4ba4-8621-0411904ca714">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daccf3c1-2046-4792-8ca6-0590afe21522}" ma:internalName="TaxCatchAllLabel" ma:readOnly="true" ma:showField="CatchAllDataLabel" ma:web="61c7e6e5-4ba2-4ba4-8621-0411904ca7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7DFF17-62B8-4A86-B0B4-1548087E7C00}">
  <ds:schemaRefs>
    <ds:schemaRef ds:uri="http://schemas.microsoft.com/sharepoint/v3/contenttype/forms"/>
  </ds:schemaRefs>
</ds:datastoreItem>
</file>

<file path=customXml/itemProps2.xml><?xml version="1.0" encoding="utf-8"?>
<ds:datastoreItem xmlns:ds="http://schemas.openxmlformats.org/officeDocument/2006/customXml" ds:itemID="{08B81254-7148-4859-87CC-E5FE07E30873}">
  <ds:schemaRefs>
    <ds:schemaRef ds:uri="61c7e6e5-4ba2-4ba4-8621-0411904ca714"/>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dcmitype/"/>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0C536B8-D542-4895-BC9A-EB3C02C5C5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c7e6e5-4ba2-4ba4-8621-0411904ca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4991</TotalTime>
  <Words>1373</Words>
  <Application>Microsoft Office PowerPoint</Application>
  <PresentationFormat>On-screen Show (4:3)</PresentationFormat>
  <Paragraphs>132</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1_Office Theme</vt:lpstr>
      <vt:lpstr>Digital Citizenship</vt:lpstr>
      <vt:lpstr>Monitoring and Filtering is NOT:</vt:lpstr>
      <vt:lpstr>PowerPoint Presentation</vt:lpstr>
      <vt:lpstr>PowerPoint Presentation</vt:lpstr>
      <vt:lpstr>PowerPoint Presentation</vt:lpstr>
      <vt:lpstr>Internet Browsers</vt:lpstr>
      <vt:lpstr>Quick Tip Time Out Acronyms </vt:lpstr>
      <vt:lpstr>Quick Tip Time Out Acronyms </vt:lpstr>
      <vt:lpstr>iPhone </vt:lpstr>
      <vt:lpstr>3rd Party Apps and Software</vt:lpstr>
      <vt:lpstr>Quick Tip Time Out Emojis </vt:lpstr>
      <vt:lpstr>Quick Tip Time Out Emojis </vt:lpstr>
      <vt:lpstr>Operating Systems</vt:lpstr>
      <vt:lpstr>Home Networking</vt:lpstr>
      <vt:lpstr>Open Discussion</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Citizenship</dc:title>
  <dc:creator>Jackson, Jessica M</dc:creator>
  <cp:lastModifiedBy>Jessica</cp:lastModifiedBy>
  <cp:revision>126</cp:revision>
  <dcterms:created xsi:type="dcterms:W3CDTF">2013-06-04T14:40:46Z</dcterms:created>
  <dcterms:modified xsi:type="dcterms:W3CDTF">2017-07-14T17:00:36Z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0x01010035B7D2BCA19664458246805480EC252A00DA5770B86A2B7A4DBCCC9718CD8057A0</vt:lpwstr>
  </property>
  <property fmtid="{D5CDD505-2E9C-101B-9397-08002B2CF9AE}" pid="3" name="FCS_x0020_Document_x0020_Category">
    <vt:lpwstr/>
  </property>
  <property fmtid="{D5CDD505-2E9C-101B-9397-08002B2CF9AE}" pid="4" name="FCS Document Category">
    <vt:lpwstr/>
  </property>
</Properties>
</file>