
<file path=[Content_Types].xml><?xml version="1.0" encoding="utf-8"?>
<Types xmlns="http://schemas.openxmlformats.org/package/2006/content-types">
  <Default Extension="png" ContentType="image/png"/>
  <Default Extension="pdf" ContentType="application/pd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58" r:id="rId5"/>
    <p:sldId id="259" r:id="rId6"/>
    <p:sldId id="263" r:id="rId7"/>
    <p:sldId id="270" r:id="rId8"/>
    <p:sldId id="264" r:id="rId9"/>
    <p:sldId id="265" r:id="rId10"/>
    <p:sldId id="261" r:id="rId11"/>
    <p:sldId id="271" r:id="rId12"/>
    <p:sldId id="260" r:id="rId13"/>
    <p:sldId id="268" r:id="rId14"/>
    <p:sldId id="272" r:id="rId15"/>
    <p:sldId id="262" r:id="rId16"/>
    <p:sldId id="274" r:id="rId17"/>
    <p:sldId id="273" r:id="rId18"/>
    <p:sldId id="275" r:id="rId19"/>
    <p:sldId id="266"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 Looy, Heather" initials="VH" lastIdx="1" clrIdx="0">
    <p:extLst>
      <p:ext uri="{19B8F6BF-5375-455C-9EA6-DF929625EA0E}">
        <p15:presenceInfo xmlns:p15="http://schemas.microsoft.com/office/powerpoint/2012/main" userId="S0037FFE8CC4153E@LIVE.COM"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2841"/>
    <a:srgbClr val="C99F41"/>
    <a:srgbClr val="990000"/>
    <a:srgbClr val="F5F5EB"/>
    <a:srgbClr val="F9F6E7"/>
    <a:srgbClr val="F4EBD8"/>
    <a:srgbClr val="000000"/>
    <a:srgbClr val="00764F"/>
    <a:srgbClr val="00593C"/>
    <a:srgbClr val="FCF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149" autoAdjust="0"/>
  </p:normalViewPr>
  <p:slideViewPr>
    <p:cSldViewPr>
      <p:cViewPr varScale="1">
        <p:scale>
          <a:sx n="57" d="100"/>
          <a:sy n="57" d="100"/>
        </p:scale>
        <p:origin x="16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5-30T19:56:09.837" idx="1">
    <p:pos x="10" y="10"/>
    <p:text>You may want to point out that sometimes the COPPA information is in the privacy policy and other times it is in the TOS.</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D71409C-AACA-4979-9E55-8FA135FD9AD9}" type="datetimeFigureOut">
              <a:rPr lang="en-US" smtClean="0"/>
              <a:pPr/>
              <a:t>6/30/2017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4BA8BBA4-09F6-4A7E-A968-068F979DFDF2}" type="slidenum">
              <a:rPr lang="en-US" smtClean="0"/>
              <a:pPr/>
              <a:t>‹#›</a:t>
            </a:fld>
            <a:endParaRPr lang="en-US"/>
          </a:p>
        </p:txBody>
      </p:sp>
    </p:spTree>
    <p:extLst>
      <p:ext uri="{BB962C8B-B14F-4D97-AF65-F5344CB8AC3E}">
        <p14:creationId xmlns:p14="http://schemas.microsoft.com/office/powerpoint/2010/main" val="1170470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A8BBA4-09F6-4A7E-A968-068F979DFDF2}" type="slidenum">
              <a:rPr lang="en-US" smtClean="0"/>
              <a:pPr/>
              <a:t>1</a:t>
            </a:fld>
            <a:endParaRPr lang="en-US"/>
          </a:p>
        </p:txBody>
      </p:sp>
    </p:spTree>
    <p:extLst>
      <p:ext uri="{BB962C8B-B14F-4D97-AF65-F5344CB8AC3E}">
        <p14:creationId xmlns:p14="http://schemas.microsoft.com/office/powerpoint/2010/main" val="717280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10</a:t>
            </a:fld>
            <a:endParaRPr lang="en-US"/>
          </a:p>
        </p:txBody>
      </p:sp>
    </p:spTree>
    <p:extLst>
      <p:ext uri="{BB962C8B-B14F-4D97-AF65-F5344CB8AC3E}">
        <p14:creationId xmlns:p14="http://schemas.microsoft.com/office/powerpoint/2010/main" val="140601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smtClean="0"/>
              <a:t>It’s time for another quick tip time out!  Did you know that the S in “https</a:t>
            </a:r>
            <a:r>
              <a:rPr lang="en-US" b="1" i="0" baseline="0" dirty="0" smtClean="0"/>
              <a:t>” part of the URL stands for “secure?”  Before entering private information into a website, make sure that there is an S at the end of the http!</a:t>
            </a:r>
            <a:endParaRPr lang="en-US" b="1" i="0"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11</a:t>
            </a:fld>
            <a:endParaRPr lang="en-US"/>
          </a:p>
        </p:txBody>
      </p:sp>
    </p:spTree>
    <p:extLst>
      <p:ext uri="{BB962C8B-B14F-4D97-AF65-F5344CB8AC3E}">
        <p14:creationId xmlns:p14="http://schemas.microsoft.com/office/powerpoint/2010/main" val="4269687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Before video -</a:t>
            </a:r>
            <a:r>
              <a:rPr lang="en-US" dirty="0" smtClean="0"/>
              <a:t> </a:t>
            </a:r>
            <a:r>
              <a:rPr lang="en-US" b="1" dirty="0" smtClean="0"/>
              <a:t>The most</a:t>
            </a:r>
            <a:r>
              <a:rPr lang="en-US" b="1" baseline="0" dirty="0" smtClean="0"/>
              <a:t> effective way of teaching your child about navigating phishing scams, pop-ups, etc. is to model for them appropriate actions when you encounter computer issues and questionable emails.  As you watch this video, consider ways and opportunities in which you can engage your child in conversations about being proactive in device security and protecting their identity.  </a:t>
            </a:r>
          </a:p>
        </p:txBody>
      </p:sp>
      <p:sp>
        <p:nvSpPr>
          <p:cNvPr id="4" name="Slide Number Placeholder 3"/>
          <p:cNvSpPr>
            <a:spLocks noGrp="1"/>
          </p:cNvSpPr>
          <p:nvPr>
            <p:ph type="sldNum" sz="quarter" idx="10"/>
          </p:nvPr>
        </p:nvSpPr>
        <p:spPr/>
        <p:txBody>
          <a:bodyPr/>
          <a:lstStyle/>
          <a:p>
            <a:fld id="{4BA8BBA4-09F6-4A7E-A968-068F979DFDF2}" type="slidenum">
              <a:rPr lang="en-US" smtClean="0"/>
              <a:pPr/>
              <a:t>12</a:t>
            </a:fld>
            <a:endParaRPr lang="en-US"/>
          </a:p>
        </p:txBody>
      </p:sp>
    </p:spTree>
    <p:extLst>
      <p:ext uri="{BB962C8B-B14F-4D97-AF65-F5344CB8AC3E}">
        <p14:creationId xmlns:p14="http://schemas.microsoft.com/office/powerpoint/2010/main" val="3795477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i="1" baseline="0" dirty="0" smtClean="0"/>
              <a:t>After video -  </a:t>
            </a:r>
            <a:r>
              <a:rPr lang="en-US" b="1" i="0" baseline="0" dirty="0" smtClean="0"/>
              <a:t>I would like to encourage you to “think out loud” in front of your child the next time you get a questionable email or pop-up.  Talk through why you are or why you are not going to open it, etc.  Model the behavior for them.  They need to know that adults are also using the steps they are learning in the Common Sense Media curriculum to stay safe online.  And that sometimes, even adults have to go to other adults for help online.  For example, there are times at work when I get a questionable email and go my Tech Specialist to ask if it is a phishing scam, etc.  We are teaching them, through the Common Sense Media curriculum, to always go to a parent or trusted adult when something online makes them uncomfortable.  Beginning these conversations at home with your child when they are young will help keep the lines of communication open.</a:t>
            </a:r>
            <a:endParaRPr lang="en-US" b="1" i="0"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13</a:t>
            </a:fld>
            <a:endParaRPr lang="en-US"/>
          </a:p>
        </p:txBody>
      </p:sp>
    </p:spTree>
    <p:extLst>
      <p:ext uri="{BB962C8B-B14F-4D97-AF65-F5344CB8AC3E}">
        <p14:creationId xmlns:p14="http://schemas.microsoft.com/office/powerpoint/2010/main" val="22371183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14</a:t>
            </a:fld>
            <a:endParaRPr lang="en-US"/>
          </a:p>
        </p:txBody>
      </p:sp>
    </p:spTree>
    <p:extLst>
      <p:ext uri="{BB962C8B-B14F-4D97-AF65-F5344CB8AC3E}">
        <p14:creationId xmlns:p14="http://schemas.microsoft.com/office/powerpoint/2010/main" val="702070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At the beginning</a:t>
            </a:r>
            <a:r>
              <a:rPr lang="en-US" b="1" baseline="0" dirty="0" smtClean="0"/>
              <a:t> of each school year, each school creates a list of educational apps and websites they will use during the school year.  These are added to an FCS parent permission form.</a:t>
            </a:r>
            <a:endParaRPr lang="en-US" b="1"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15</a:t>
            </a:fld>
            <a:endParaRPr lang="en-US"/>
          </a:p>
        </p:txBody>
      </p:sp>
    </p:spTree>
    <p:extLst>
      <p:ext uri="{BB962C8B-B14F-4D97-AF65-F5344CB8AC3E}">
        <p14:creationId xmlns:p14="http://schemas.microsoft.com/office/powerpoint/2010/main" val="3808653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A8BBA4-09F6-4A7E-A968-068F979DFDF2}" type="slidenum">
              <a:rPr lang="en-US" smtClean="0"/>
              <a:pPr/>
              <a:t>16</a:t>
            </a:fld>
            <a:endParaRPr lang="en-US"/>
          </a:p>
        </p:txBody>
      </p:sp>
    </p:spTree>
    <p:extLst>
      <p:ext uri="{BB962C8B-B14F-4D97-AF65-F5344CB8AC3E}">
        <p14:creationId xmlns:p14="http://schemas.microsoft.com/office/powerpoint/2010/main" val="490107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(Open</a:t>
            </a:r>
            <a:r>
              <a:rPr lang="en-US" i="1" baseline="0" dirty="0" smtClean="0"/>
              <a:t> with parent participation.  This can be in discussion format or using a live polling tool.  If you choose live discussion, delete the links and QR code from this slide.  If you choose to use a polling tool, you may create your own or use the one on the slide from </a:t>
            </a:r>
            <a:r>
              <a:rPr lang="en-US" i="1" baseline="0" dirty="0" err="1" smtClean="0"/>
              <a:t>AnswerGarden</a:t>
            </a:r>
            <a:r>
              <a:rPr lang="en-US" i="1" baseline="0" dirty="0" smtClean="0"/>
              <a:t>.  If you use the one on the slide, you will see polling information from other parent communities as well.)</a:t>
            </a:r>
            <a:endParaRPr lang="en-US" i="1"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2</a:t>
            </a:fld>
            <a:endParaRPr lang="en-US"/>
          </a:p>
        </p:txBody>
      </p:sp>
    </p:spTree>
    <p:extLst>
      <p:ext uri="{BB962C8B-B14F-4D97-AF65-F5344CB8AC3E}">
        <p14:creationId xmlns:p14="http://schemas.microsoft.com/office/powerpoint/2010/main" val="149695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First passed by the Federal Trade Commission in 1998, COPPA</a:t>
            </a:r>
            <a:r>
              <a:rPr lang="en-US" sz="1200" b="1" baseline="0" dirty="0" smtClean="0"/>
              <a:t> p</a:t>
            </a:r>
            <a:r>
              <a:rPr lang="en-US" sz="1200" b="1" dirty="0" smtClean="0"/>
              <a:t>revents online services from collecting identifying information from children under 13 without parent permission,.</a:t>
            </a:r>
            <a:r>
              <a:rPr lang="en-US" sz="1200" b="1" baseline="0" dirty="0" smtClean="0"/>
              <a:t>  In 2012, the Federal Trade Commission adopted amendments to strengthen the online security and protection of children under 13.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t>Any online services that your children use should require parents permission.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t>K-2 are taught, using the Common Sense Media Curriculum, that they should have a parent with them when they are online.</a:t>
            </a:r>
          </a:p>
          <a:p>
            <a:r>
              <a:rPr lang="en-US" sz="1200" b="1" dirty="0" smtClean="0"/>
              <a:t>3-5 students are taught that they should have parent permission to share personal information online.</a:t>
            </a:r>
          </a:p>
          <a:p>
            <a:endParaRPr lang="en-US" sz="1200" b="1" dirty="0" smtClean="0"/>
          </a:p>
          <a:p>
            <a:r>
              <a:rPr lang="en-US" sz="1200" i="1" dirty="0" smtClean="0"/>
              <a:t>(link to complete COPPA is on</a:t>
            </a:r>
            <a:r>
              <a:rPr lang="en-US" sz="1200" i="1" baseline="0" dirty="0" smtClean="0"/>
              <a:t> the resources slide at the end of this presentation for presenter reference)</a:t>
            </a:r>
            <a:endParaRPr lang="en-US" sz="1200" i="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3</a:t>
            </a:fld>
            <a:endParaRPr lang="en-US"/>
          </a:p>
        </p:txBody>
      </p:sp>
    </p:spTree>
    <p:extLst>
      <p:ext uri="{BB962C8B-B14F-4D97-AF65-F5344CB8AC3E}">
        <p14:creationId xmlns:p14="http://schemas.microsoft.com/office/powerpoint/2010/main" val="1677010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smtClean="0"/>
              <a:t>It’s time for a quick tip time</a:t>
            </a:r>
            <a:r>
              <a:rPr lang="en-US" b="1" i="0" baseline="0" dirty="0" smtClean="0"/>
              <a:t> out! One of the amendments to COPPA involved geolocation… Did you know that your child can be tracked through the photos and videos they are posting online? Here’s a quick v</a:t>
            </a:r>
            <a:r>
              <a:rPr lang="en-US" b="1" i="0" dirty="0" smtClean="0"/>
              <a:t>ideo</a:t>
            </a:r>
            <a:r>
              <a:rPr lang="en-US" b="1" i="0" baseline="0" dirty="0" smtClean="0"/>
              <a:t> from the San Diego County Sheriff’s Department about the dangers of geotagging and how to turn off geolocation on your device’s camera and video app.</a:t>
            </a:r>
            <a:endParaRPr lang="en-US" b="1" i="0"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4</a:t>
            </a:fld>
            <a:endParaRPr lang="en-US"/>
          </a:p>
        </p:txBody>
      </p:sp>
    </p:spTree>
    <p:extLst>
      <p:ext uri="{BB962C8B-B14F-4D97-AF65-F5344CB8AC3E}">
        <p14:creationId xmlns:p14="http://schemas.microsoft.com/office/powerpoint/2010/main" val="1533482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dirty="0" smtClean="0"/>
              <a:t>(Show the</a:t>
            </a:r>
            <a:r>
              <a:rPr lang="en-US" sz="1200" i="1" baseline="0" dirty="0" smtClean="0"/>
              <a:t> terms of use for one website that requires parent permission and one website that does not allow anyone under 13. You may use the ones on the slide or use others that are prevalent in your community.) </a:t>
            </a:r>
          </a:p>
          <a:p>
            <a:r>
              <a:rPr lang="en-US" sz="1200" b="1" dirty="0" smtClean="0"/>
              <a:t>Always</a:t>
            </a:r>
            <a:r>
              <a:rPr lang="en-US" sz="1200" b="1" baseline="0" dirty="0" smtClean="0"/>
              <a:t> check the Terms of Use with your child.  Some will allow the use of the service with parent permission.  Some will NOT allow anyone under the age of 13 to use the service. If a services indicates that no one under 13 is allowed to use it, we need to question why?? When you are trying to decide if a website or app is appropriate for your child, Common Sense Media can provide valuable insight!</a:t>
            </a:r>
          </a:p>
          <a:p>
            <a:r>
              <a:rPr lang="en-US" sz="1200" i="1" baseline="0" dirty="0" smtClean="0"/>
              <a:t>(when you click on the websites above, do a quick </a:t>
            </a:r>
            <a:r>
              <a:rPr lang="en-US" sz="1200" i="1" baseline="0" dirty="0" err="1" smtClean="0"/>
              <a:t>Ctrl+F</a:t>
            </a:r>
            <a:r>
              <a:rPr lang="en-US" sz="1200" i="1" baseline="0" dirty="0" smtClean="0"/>
              <a:t> to “find on page” and type in 13 – this will show you where the Terms of Use discusses use by children under 13)</a:t>
            </a:r>
            <a:endParaRPr lang="en-US" sz="1200" i="1" dirty="0" smtClean="0"/>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5</a:t>
            </a:fld>
            <a:endParaRPr lang="en-US"/>
          </a:p>
        </p:txBody>
      </p:sp>
    </p:spTree>
    <p:extLst>
      <p:ext uri="{BB962C8B-B14F-4D97-AF65-F5344CB8AC3E}">
        <p14:creationId xmlns:p14="http://schemas.microsoft.com/office/powerpoint/2010/main" val="3101860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smtClean="0"/>
              <a:t>Common Sense Media</a:t>
            </a:r>
            <a:r>
              <a:rPr lang="en-US" sz="1200" b="1" baseline="0" dirty="0" smtClean="0"/>
              <a:t> is a fantastic resource for parents.  They provide reviews and information on apps, websites, games, movies and more! </a:t>
            </a:r>
            <a:r>
              <a:rPr lang="en-US" sz="1200" i="1" baseline="0" dirty="0" smtClean="0"/>
              <a:t>(visit and show this portion of the website, the image on the slide is hyperlinked)</a:t>
            </a:r>
            <a:endParaRPr lang="en-US" sz="1200" i="1" dirty="0" smtClean="0"/>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6</a:t>
            </a:fld>
            <a:endParaRPr lang="en-US"/>
          </a:p>
        </p:txBody>
      </p:sp>
    </p:spTree>
    <p:extLst>
      <p:ext uri="{BB962C8B-B14F-4D97-AF65-F5344CB8AC3E}">
        <p14:creationId xmlns:p14="http://schemas.microsoft.com/office/powerpoint/2010/main" val="3574908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When creating accounts for your child or helping</a:t>
            </a:r>
            <a:r>
              <a:rPr lang="en-US" b="1" baseline="0" dirty="0" smtClean="0"/>
              <a:t> your child create accounts, private information should not be used in the username, screen name, or password that your child selects.  </a:t>
            </a:r>
            <a:endParaRPr lang="en-US" b="1"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7</a:t>
            </a:fld>
            <a:endParaRPr lang="en-US"/>
          </a:p>
        </p:txBody>
      </p:sp>
    </p:spTree>
    <p:extLst>
      <p:ext uri="{BB962C8B-B14F-4D97-AF65-F5344CB8AC3E}">
        <p14:creationId xmlns:p14="http://schemas.microsoft.com/office/powerpoint/2010/main" val="2707321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Using personal</a:t>
            </a:r>
            <a:r>
              <a:rPr lang="en-US" b="1" baseline="0" dirty="0" smtClean="0"/>
              <a:t> information in creating an account: username, screen name, password, etc. could also be a risk.  It might make their password easy to guess or give others online too much information that could endanger your child. </a:t>
            </a:r>
            <a:endParaRPr lang="en-US" b="1"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8</a:t>
            </a:fld>
            <a:endParaRPr lang="en-US"/>
          </a:p>
        </p:txBody>
      </p:sp>
    </p:spTree>
    <p:extLst>
      <p:ext uri="{BB962C8B-B14F-4D97-AF65-F5344CB8AC3E}">
        <p14:creationId xmlns:p14="http://schemas.microsoft.com/office/powerpoint/2010/main" val="1972666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In</a:t>
            </a:r>
            <a:r>
              <a:rPr lang="en-US" b="1" baseline="0" dirty="0" smtClean="0"/>
              <a:t> the Common Sense Media curriculum students are taught to create secure and strong passwords.  As you sit with your child to create passwords for accounts, keep these Dos and Don’ts from Common Sense Media in mind.</a:t>
            </a:r>
            <a:endParaRPr lang="en-US" b="1" dirty="0"/>
          </a:p>
        </p:txBody>
      </p:sp>
      <p:sp>
        <p:nvSpPr>
          <p:cNvPr id="4" name="Slide Number Placeholder 3"/>
          <p:cNvSpPr>
            <a:spLocks noGrp="1"/>
          </p:cNvSpPr>
          <p:nvPr>
            <p:ph type="sldNum" sz="quarter" idx="10"/>
          </p:nvPr>
        </p:nvSpPr>
        <p:spPr/>
        <p:txBody>
          <a:bodyPr/>
          <a:lstStyle/>
          <a:p>
            <a:fld id="{4BA8BBA4-09F6-4A7E-A968-068F979DFDF2}" type="slidenum">
              <a:rPr lang="en-US" smtClean="0"/>
              <a:pPr/>
              <a:t>9</a:t>
            </a:fld>
            <a:endParaRPr lang="en-US"/>
          </a:p>
        </p:txBody>
      </p:sp>
    </p:spTree>
    <p:extLst>
      <p:ext uri="{BB962C8B-B14F-4D97-AF65-F5344CB8AC3E}">
        <p14:creationId xmlns:p14="http://schemas.microsoft.com/office/powerpoint/2010/main" val="14500167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5.pd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447800"/>
            <a:ext cx="5638800" cy="2209800"/>
          </a:xfrm>
        </p:spPr>
        <p:txBody>
          <a:bodyPr>
            <a:noAutofit/>
          </a:bodyPr>
          <a:lstStyle>
            <a:lvl1pPr algn="l">
              <a:defRPr sz="5000"/>
            </a:lvl1pPr>
          </a:lstStyle>
          <a:p>
            <a:endParaRPr lang="en-US"/>
          </a:p>
        </p:txBody>
      </p:sp>
      <p:sp>
        <p:nvSpPr>
          <p:cNvPr id="3" name="Subtitle 2"/>
          <p:cNvSpPr>
            <a:spLocks noGrp="1"/>
          </p:cNvSpPr>
          <p:nvPr>
            <p:ph type="subTitle" idx="1"/>
          </p:nvPr>
        </p:nvSpPr>
        <p:spPr>
          <a:xfrm>
            <a:off x="3124200" y="2895600"/>
            <a:ext cx="6400800" cy="1600200"/>
          </a:xfrm>
        </p:spPr>
        <p:txBody>
          <a:bodyPr>
            <a:normAutofit/>
          </a:bodyPr>
          <a:lstStyle>
            <a:lvl1pPr marL="0" indent="0" algn="l">
              <a:spcBef>
                <a:spcPts val="0"/>
              </a:spcBef>
              <a:buNone/>
              <a:defRPr sz="24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a:p>
        </p:txBody>
      </p:sp>
      <p:sp>
        <p:nvSpPr>
          <p:cNvPr id="4" name="Date Placeholder 3"/>
          <p:cNvSpPr>
            <a:spLocks noGrp="1"/>
          </p:cNvSpPr>
          <p:nvPr>
            <p:ph type="dt" sz="half" idx="10"/>
          </p:nvPr>
        </p:nvSpPr>
        <p:spPr>
          <a:xfrm>
            <a:off x="457200" y="6356350"/>
            <a:ext cx="914400" cy="365125"/>
          </a:xfrm>
        </p:spPr>
        <p:txBody>
          <a:bodyPr/>
          <a:lstStyle/>
          <a:p>
            <a:fld id="{73D1EC24-6F21-4B5D-9300-A41AFCD96A84}" type="datetimeFigureOut">
              <a:rPr lang="en-US" smtClean="0"/>
              <a:pPr/>
              <a:t>6/30/2017</a:t>
            </a:fld>
            <a:endParaRPr lang="en-US"/>
          </a:p>
        </p:txBody>
      </p:sp>
      <p:pic>
        <p:nvPicPr>
          <p:cNvPr id="23" name="Picture 22" descr="FC Logo Green and Gold .wmf"/>
          <p:cNvPicPr>
            <a:picLocks noChangeAspect="1"/>
          </p:cNvPicPr>
          <p:nvPr userDrawn="1"/>
        </p:nvPicPr>
        <p:blipFill>
          <a:blip r:embed="rId3" cstate="print"/>
          <a:stretch>
            <a:fillRect/>
          </a:stretch>
        </p:blipFill>
        <p:spPr>
          <a:xfrm>
            <a:off x="533400" y="2209800"/>
            <a:ext cx="2133600" cy="1013924"/>
          </a:xfrm>
          <a:prstGeom prst="rect">
            <a:avLst/>
          </a:prstGeom>
        </p:spPr>
      </p:pic>
      <p:pic>
        <p:nvPicPr>
          <p:cNvPr id="14" name="Picture 13" descr="FC Icon_Student1st_reverse.ai"/>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248400" y="4953000"/>
            <a:ext cx="3407229" cy="2650067"/>
          </a:xfrm>
          <a:prstGeom prst="rect">
            <a:avLst/>
          </a:prstGeom>
        </p:spPr>
      </p:pic>
    </p:spTree>
    <p:extLst>
      <p:ext uri="{BB962C8B-B14F-4D97-AF65-F5344CB8AC3E}">
        <p14:creationId xmlns:p14="http://schemas.microsoft.com/office/powerpoint/2010/main" val="393392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D1EC24-6F21-4B5D-9300-A41AFCD96A84}" type="datetimeFigureOut">
              <a:rPr lang="en-US" smtClean="0"/>
              <a:pPr/>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2039790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371600"/>
            <a:ext cx="60198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D1EC24-6F21-4B5D-9300-A41AFCD96A84}" type="datetimeFigureOut">
              <a:rPr lang="en-US" smtClean="0"/>
              <a:pPr/>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351715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D1EC24-6F21-4B5D-9300-A41AFCD96A84}" type="datetimeFigureOut">
              <a:rPr lang="en-US" smtClean="0"/>
              <a:pPr/>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2680073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0574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1371600"/>
            <a:ext cx="7772400" cy="457200"/>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D1EC24-6F21-4B5D-9300-A41AFCD96A84}" type="datetimeFigureOut">
              <a:rPr lang="en-US" smtClean="0"/>
              <a:pPr/>
              <a:t>6/30/2017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87961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09801"/>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09801"/>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D1EC24-6F21-4B5D-9300-A41AFCD96A84}" type="datetimeFigureOut">
              <a:rPr lang="en-US" smtClean="0"/>
              <a:pPr/>
              <a:t>6/30/2017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3488666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26695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906712"/>
            <a:ext cx="4040188" cy="34178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2669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906712"/>
            <a:ext cx="4041775" cy="34178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D1EC24-6F21-4B5D-9300-A41AFCD96A84}" type="datetimeFigureOut">
              <a:rPr lang="en-US" smtClean="0"/>
              <a:pPr/>
              <a:t>6/30/2017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2704940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D1EC24-6F21-4B5D-9300-A41AFCD96A84}" type="datetimeFigureOut">
              <a:rPr lang="en-US" smtClean="0"/>
              <a:pPr/>
              <a:t>6/30/2017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2172624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1EC24-6F21-4B5D-9300-A41AFCD96A84}" type="datetimeFigureOut">
              <a:rPr lang="en-US" smtClean="0"/>
              <a:pPr/>
              <a:t>6/30/2017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141832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371600"/>
            <a:ext cx="5111750" cy="4648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3716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D1EC24-6F21-4B5D-9300-A41AFCD96A84}" type="datetimeFigureOut">
              <a:rPr lang="en-US" smtClean="0"/>
              <a:pPr/>
              <a:t>6/30/2017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3592202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3716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5626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D1EC24-6F21-4B5D-9300-A41AFCD96A84}" type="datetimeFigureOut">
              <a:rPr lang="en-US" smtClean="0"/>
              <a:pPr/>
              <a:t>6/30/2017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088A4-3C37-4E76-8976-50884477B095}" type="slidenum">
              <a:rPr lang="en-US" smtClean="0"/>
              <a:pPr/>
              <a:t>‹#›</a:t>
            </a:fld>
            <a:endParaRPr lang="en-US"/>
          </a:p>
        </p:txBody>
      </p:sp>
    </p:spTree>
    <p:extLst>
      <p:ext uri="{BB962C8B-B14F-4D97-AF65-F5344CB8AC3E}">
        <p14:creationId xmlns:p14="http://schemas.microsoft.com/office/powerpoint/2010/main" val="264908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71600"/>
            <a:ext cx="8229600" cy="6858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2286000"/>
            <a:ext cx="8229600" cy="3840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1EC24-6F21-4B5D-9300-A41AFCD96A84}" type="datetimeFigureOut">
              <a:rPr lang="en-US" smtClean="0"/>
              <a:pPr/>
              <a:t>6/30/2017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088A4-3C37-4E76-8976-50884477B095}" type="slidenum">
              <a:rPr lang="en-US" smtClean="0"/>
              <a:pPr/>
              <a:t>‹#›</a:t>
            </a:fld>
            <a:endParaRPr lang="en-US"/>
          </a:p>
        </p:txBody>
      </p:sp>
      <p:pic>
        <p:nvPicPr>
          <p:cNvPr id="30" name="Picture 29" descr="FC Logo white.wmf"/>
          <p:cNvPicPr>
            <a:picLocks noChangeAspect="1"/>
          </p:cNvPicPr>
          <p:nvPr userDrawn="1"/>
        </p:nvPicPr>
        <p:blipFill>
          <a:blip r:embed="rId14" cstate="print"/>
          <a:stretch>
            <a:fillRect/>
          </a:stretch>
        </p:blipFill>
        <p:spPr>
          <a:xfrm>
            <a:off x="457200" y="296047"/>
            <a:ext cx="1295400" cy="618353"/>
          </a:xfrm>
          <a:prstGeom prst="rect">
            <a:avLst/>
          </a:prstGeom>
          <a:effectLst/>
        </p:spPr>
      </p:pic>
    </p:spTree>
    <p:extLst>
      <p:ext uri="{BB962C8B-B14F-4D97-AF65-F5344CB8AC3E}">
        <p14:creationId xmlns:p14="http://schemas.microsoft.com/office/powerpoint/2010/main" val="1379745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ideo" Target="https://www.youtube.com/embed/XU8PHihT_P4" TargetMode="Externa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ecfr.gov/cgi-bin/text-idx?SID=4939e77c77a1a1a08c1cbf905fc4b409&amp;node=16:1.0.1.3.36&amp;rgn=div5"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answergarden.ch/49121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https://www.youtube.com/embed/GOG2V7bUjuU" TargetMode="Externa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hyperlink" Target="http://www.musical.ly/en-US/ter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hyperlink" Target="https://www.snap.com/en-US/term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ommonsensemedia.org/app-reviews?sort=field_stars_rating&amp;order=des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1219200"/>
            <a:ext cx="5410200" cy="1828800"/>
          </a:xfrm>
        </p:spPr>
        <p:txBody>
          <a:bodyPr>
            <a:normAutofit/>
          </a:bodyPr>
          <a:lstStyle/>
          <a:p>
            <a:r>
              <a:rPr lang="en-US" sz="5000" dirty="0" smtClean="0"/>
              <a:t>Digital Citizenship</a:t>
            </a:r>
            <a:endParaRPr lang="en-US" sz="5000" dirty="0"/>
          </a:p>
        </p:txBody>
      </p:sp>
      <p:sp>
        <p:nvSpPr>
          <p:cNvPr id="3" name="Subtitle 2"/>
          <p:cNvSpPr>
            <a:spLocks noGrp="1"/>
          </p:cNvSpPr>
          <p:nvPr>
            <p:ph type="subTitle" idx="1"/>
          </p:nvPr>
        </p:nvSpPr>
        <p:spPr>
          <a:xfrm>
            <a:off x="3124200" y="2514600"/>
            <a:ext cx="6400800" cy="1676400"/>
          </a:xfrm>
        </p:spPr>
        <p:txBody>
          <a:bodyPr>
            <a:normAutofit/>
          </a:bodyPr>
          <a:lstStyle/>
          <a:p>
            <a:r>
              <a:rPr lang="en-US" dirty="0" smtClean="0"/>
              <a:t>Parent Workshop</a:t>
            </a:r>
          </a:p>
          <a:p>
            <a:r>
              <a:rPr lang="en-US" dirty="0" smtClean="0"/>
              <a:t>Privacy and Security</a:t>
            </a:r>
            <a:endParaRPr lang="en-US" sz="2400" dirty="0"/>
          </a:p>
        </p:txBody>
      </p:sp>
      <p:sp>
        <p:nvSpPr>
          <p:cNvPr id="5" name="Rectangle 4"/>
          <p:cNvSpPr/>
          <p:nvPr/>
        </p:nvSpPr>
        <p:spPr>
          <a:xfrm>
            <a:off x="457200" y="304800"/>
            <a:ext cx="2133600" cy="1447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Secure Passwords</a:t>
            </a:r>
            <a:br>
              <a:rPr lang="en-US" dirty="0" smtClean="0"/>
            </a:br>
            <a:r>
              <a:rPr lang="en-US" sz="2700" dirty="0"/>
              <a:t>from Common Sense Media curriculum: Grades 3-5, Unit 2</a:t>
            </a:r>
            <a:endParaRPr lang="en-US" dirty="0"/>
          </a:p>
        </p:txBody>
      </p:sp>
      <p:sp>
        <p:nvSpPr>
          <p:cNvPr id="3" name="Content Placeholder 2"/>
          <p:cNvSpPr>
            <a:spLocks noGrp="1"/>
          </p:cNvSpPr>
          <p:nvPr>
            <p:ph idx="1"/>
          </p:nvPr>
        </p:nvSpPr>
        <p:spPr>
          <a:xfrm>
            <a:off x="457200" y="2514600"/>
            <a:ext cx="8229600" cy="3840163"/>
          </a:xfrm>
        </p:spPr>
        <p:txBody>
          <a:bodyPr>
            <a:normAutofit lnSpcReduction="10000"/>
          </a:bodyPr>
          <a:lstStyle/>
          <a:p>
            <a:pPr marL="0" indent="0">
              <a:buNone/>
            </a:pPr>
            <a:r>
              <a:rPr lang="en-US" b="1" dirty="0"/>
              <a:t>DON’Ts </a:t>
            </a:r>
            <a:endParaRPr lang="en-US" dirty="0"/>
          </a:p>
          <a:p>
            <a:r>
              <a:rPr lang="en-US" b="1" dirty="0"/>
              <a:t>DON’T </a:t>
            </a:r>
            <a:r>
              <a:rPr lang="en-US" dirty="0"/>
              <a:t>give a password to anyone else – not even your friends. </a:t>
            </a:r>
          </a:p>
          <a:p>
            <a:r>
              <a:rPr lang="en-US" b="1" dirty="0"/>
              <a:t>DON’T </a:t>
            </a:r>
            <a:r>
              <a:rPr lang="en-US" dirty="0"/>
              <a:t>use passwords that are easy for people you know to guess, like your nickname or your pet’s name. </a:t>
            </a:r>
          </a:p>
          <a:p>
            <a:r>
              <a:rPr lang="en-US" b="1" dirty="0"/>
              <a:t>DON’T </a:t>
            </a:r>
            <a:r>
              <a:rPr lang="en-US" dirty="0"/>
              <a:t>use any private information in your password. </a:t>
            </a:r>
          </a:p>
          <a:p>
            <a:r>
              <a:rPr lang="en-US" b="1" dirty="0"/>
              <a:t>DON’T </a:t>
            </a:r>
            <a:r>
              <a:rPr lang="en-US" dirty="0"/>
              <a:t>use a word in the dictionary as a password.</a:t>
            </a:r>
          </a:p>
        </p:txBody>
      </p:sp>
    </p:spTree>
    <p:extLst>
      <p:ext uri="{BB962C8B-B14F-4D97-AF65-F5344CB8AC3E}">
        <p14:creationId xmlns:p14="http://schemas.microsoft.com/office/powerpoint/2010/main" val="38189836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229600" cy="1066800"/>
          </a:xfrm>
        </p:spPr>
        <p:txBody>
          <a:bodyPr>
            <a:normAutofit fontScale="90000"/>
          </a:bodyPr>
          <a:lstStyle/>
          <a:p>
            <a:r>
              <a:rPr lang="en-US" dirty="0" smtClean="0"/>
              <a:t>Quick Tip Time Out – Secure Websites </a:t>
            </a:r>
            <a:endParaRPr lang="en-US" dirty="0"/>
          </a:p>
        </p:txBody>
      </p:sp>
      <p:sp>
        <p:nvSpPr>
          <p:cNvPr id="4" name="Content Placeholder 2"/>
          <p:cNvSpPr>
            <a:spLocks noGrp="1"/>
          </p:cNvSpPr>
          <p:nvPr>
            <p:ph idx="1"/>
          </p:nvPr>
        </p:nvSpPr>
        <p:spPr>
          <a:xfrm>
            <a:off x="457200" y="2362200"/>
            <a:ext cx="8229600" cy="3840163"/>
          </a:xfrm>
        </p:spPr>
        <p:txBody>
          <a:bodyPr>
            <a:normAutofit/>
          </a:bodyPr>
          <a:lstStyle/>
          <a:p>
            <a:pPr marL="0" indent="0" algn="ctr">
              <a:buNone/>
            </a:pPr>
            <a:endParaRPr lang="en-US" sz="3600" b="1" dirty="0" smtClean="0"/>
          </a:p>
          <a:p>
            <a:pPr marL="0" indent="0" algn="ctr">
              <a:buNone/>
            </a:pPr>
            <a:r>
              <a:rPr lang="en-US" sz="4800" b="1" dirty="0" smtClean="0"/>
              <a:t>http:// - Not secure</a:t>
            </a:r>
          </a:p>
          <a:p>
            <a:pPr marL="0" indent="0" algn="ctr">
              <a:buNone/>
            </a:pPr>
            <a:endParaRPr lang="en-US" sz="4800" b="1" dirty="0"/>
          </a:p>
          <a:p>
            <a:pPr marL="0" indent="0" algn="ctr">
              <a:buNone/>
            </a:pPr>
            <a:r>
              <a:rPr lang="en-US" sz="4800" b="1" dirty="0" smtClean="0"/>
              <a:t>https:// - SECURE! </a:t>
            </a:r>
            <a:r>
              <a:rPr lang="en-US" sz="4800" b="1" dirty="0" smtClean="0">
                <a:sym typeface="Wingdings" panose="05000000000000000000" pitchFamily="2" charset="2"/>
              </a:rPr>
              <a:t></a:t>
            </a:r>
            <a:endParaRPr lang="en-US" sz="4800" dirty="0"/>
          </a:p>
        </p:txBody>
      </p:sp>
      <p:sp>
        <p:nvSpPr>
          <p:cNvPr id="3" name="Right Arrow 2"/>
          <p:cNvSpPr/>
          <p:nvPr/>
        </p:nvSpPr>
        <p:spPr>
          <a:xfrm rot="17837851">
            <a:off x="2330309" y="5785409"/>
            <a:ext cx="1107206" cy="431274"/>
          </a:xfrm>
          <a:prstGeom prst="right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343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83" y="1066800"/>
            <a:ext cx="8229600" cy="685800"/>
          </a:xfrm>
        </p:spPr>
        <p:txBody>
          <a:bodyPr>
            <a:normAutofit fontScale="90000"/>
          </a:bodyPr>
          <a:lstStyle/>
          <a:p>
            <a:r>
              <a:rPr lang="en-US" dirty="0" smtClean="0"/>
              <a:t>Protecting Your Devices &amp; Identity</a:t>
            </a:r>
            <a:endParaRPr lang="en-US" dirty="0"/>
          </a:p>
        </p:txBody>
      </p:sp>
      <p:pic>
        <p:nvPicPr>
          <p:cNvPr id="4" name="XU8PHihT_P4"/>
          <p:cNvPicPr>
            <a:picLocks noGrp="1" noRot="1" noChangeAspect="1"/>
          </p:cNvPicPr>
          <p:nvPr>
            <p:ph idx="1"/>
            <a:videoFile r:link="rId1"/>
          </p:nvPr>
        </p:nvPicPr>
        <p:blipFill>
          <a:blip r:embed="rId4"/>
          <a:stretch>
            <a:fillRect/>
          </a:stretch>
        </p:blipFill>
        <p:spPr>
          <a:xfrm>
            <a:off x="681566" y="1778000"/>
            <a:ext cx="7776634" cy="4374356"/>
          </a:xfrm>
          <a:prstGeom prst="rect">
            <a:avLst/>
          </a:prstGeom>
        </p:spPr>
      </p:pic>
      <p:sp>
        <p:nvSpPr>
          <p:cNvPr id="3" name="Footer Placeholder 2"/>
          <p:cNvSpPr>
            <a:spLocks noGrp="1"/>
          </p:cNvSpPr>
          <p:nvPr>
            <p:ph type="ftr" sz="quarter" idx="11"/>
          </p:nvPr>
        </p:nvSpPr>
        <p:spPr>
          <a:xfrm>
            <a:off x="568324" y="6169289"/>
            <a:ext cx="8003117" cy="569119"/>
          </a:xfrm>
        </p:spPr>
        <p:txBody>
          <a:bodyPr/>
          <a:lstStyle/>
          <a:p>
            <a:r>
              <a:rPr lang="en-US"/>
              <a:t>"Consumer Information." Protect Your Computer from Malware. </a:t>
            </a:r>
            <a:r>
              <a:rPr lang="en-US" err="1"/>
              <a:t>OnGuardOnline</a:t>
            </a:r>
            <a:r>
              <a:rPr lang="en-US"/>
              <a:t>, 2017. Web. 29 May 2017. </a:t>
            </a:r>
          </a:p>
        </p:txBody>
      </p:sp>
    </p:spTree>
    <p:extLst>
      <p:ext uri="{BB962C8B-B14F-4D97-AF65-F5344CB8AC3E}">
        <p14:creationId xmlns:p14="http://schemas.microsoft.com/office/powerpoint/2010/main" val="1267627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83" y="1143000"/>
            <a:ext cx="8229600" cy="685800"/>
          </a:xfrm>
        </p:spPr>
        <p:txBody>
          <a:bodyPr>
            <a:normAutofit fontScale="90000"/>
          </a:bodyPr>
          <a:lstStyle/>
          <a:p>
            <a:r>
              <a:rPr lang="en-US" dirty="0" smtClean="0"/>
              <a:t>Protecting Your Devices &amp; Identity</a:t>
            </a:r>
            <a:endParaRPr lang="en-US" dirty="0"/>
          </a:p>
        </p:txBody>
      </p:sp>
      <p:sp>
        <p:nvSpPr>
          <p:cNvPr id="3" name="Content Placeholder 2"/>
          <p:cNvSpPr>
            <a:spLocks noGrp="1"/>
          </p:cNvSpPr>
          <p:nvPr>
            <p:ph idx="1"/>
          </p:nvPr>
        </p:nvSpPr>
        <p:spPr/>
        <p:txBody>
          <a:bodyPr/>
          <a:lstStyle/>
          <a:p>
            <a:r>
              <a:rPr lang="en-US" dirty="0" smtClean="0"/>
              <a:t>Install security software</a:t>
            </a:r>
          </a:p>
          <a:p>
            <a:r>
              <a:rPr lang="en-US" dirty="0" smtClean="0"/>
              <a:t>Set software and browsers to update automatically</a:t>
            </a:r>
          </a:p>
          <a:p>
            <a:r>
              <a:rPr lang="en-US" dirty="0" smtClean="0"/>
              <a:t>Do not click on pop-ups</a:t>
            </a:r>
          </a:p>
          <a:p>
            <a:r>
              <a:rPr lang="en-US" dirty="0" smtClean="0"/>
              <a:t>Use a pop-up blocker</a:t>
            </a:r>
          </a:p>
          <a:p>
            <a:r>
              <a:rPr lang="en-US" dirty="0" smtClean="0"/>
              <a:t>Do not click on links in emails from people you do not know</a:t>
            </a:r>
          </a:p>
          <a:p>
            <a:r>
              <a:rPr lang="en-US" dirty="0" smtClean="0"/>
              <a:t>Beware of free downloads</a:t>
            </a:r>
          </a:p>
          <a:p>
            <a:endParaRPr lang="en-US" dirty="0"/>
          </a:p>
        </p:txBody>
      </p:sp>
    </p:spTree>
    <p:extLst>
      <p:ext uri="{BB962C8B-B14F-4D97-AF65-F5344CB8AC3E}">
        <p14:creationId xmlns:p14="http://schemas.microsoft.com/office/powerpoint/2010/main" val="1484217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Information</a:t>
            </a:r>
            <a:endParaRPr lang="en-US" dirty="0"/>
          </a:p>
        </p:txBody>
      </p:sp>
      <p:sp>
        <p:nvSpPr>
          <p:cNvPr id="3" name="Content Placeholder 2"/>
          <p:cNvSpPr>
            <a:spLocks noGrp="1"/>
          </p:cNvSpPr>
          <p:nvPr>
            <p:ph idx="1"/>
          </p:nvPr>
        </p:nvSpPr>
        <p:spPr>
          <a:xfrm>
            <a:off x="457200" y="2362200"/>
            <a:ext cx="8229600" cy="4068763"/>
          </a:xfrm>
        </p:spPr>
        <p:txBody>
          <a:bodyPr>
            <a:normAutofit lnSpcReduction="10000"/>
          </a:bodyPr>
          <a:lstStyle/>
          <a:p>
            <a:r>
              <a:rPr lang="en-US" sz="3200" dirty="0" smtClean="0"/>
              <a:t>www.commonsensemedia.org</a:t>
            </a:r>
          </a:p>
          <a:p>
            <a:pPr marL="0" indent="0">
              <a:buNone/>
            </a:pPr>
            <a:endParaRPr lang="en-US" sz="3200" dirty="0"/>
          </a:p>
          <a:p>
            <a:r>
              <a:rPr lang="en-US" sz="3200" dirty="0" smtClean="0"/>
              <a:t>www.onguardonline.gov</a:t>
            </a:r>
          </a:p>
          <a:p>
            <a:pPr marL="0" indent="0">
              <a:buNone/>
            </a:pPr>
            <a:endParaRPr lang="en-US" sz="3200" dirty="0" smtClean="0"/>
          </a:p>
          <a:p>
            <a:r>
              <a:rPr lang="en-US" sz="3200" dirty="0" smtClean="0"/>
              <a:t>www.ftc.gov</a:t>
            </a:r>
          </a:p>
          <a:p>
            <a:pPr marL="0" indent="0">
              <a:buNone/>
            </a:pPr>
            <a:endParaRPr lang="en-US" sz="3200" dirty="0" smtClean="0"/>
          </a:p>
          <a:p>
            <a:r>
              <a:rPr lang="en-US" sz="3200" dirty="0" smtClean="0"/>
              <a:t>www.netsmartz.org</a:t>
            </a:r>
          </a:p>
          <a:p>
            <a:pPr marL="0" indent="0">
              <a:buNone/>
            </a:pPr>
            <a:endParaRPr lang="en-US" sz="3200" dirty="0"/>
          </a:p>
          <a:p>
            <a:pPr marL="0" indent="0">
              <a:buNone/>
            </a:pPr>
            <a:endParaRPr lang="en-US" sz="3200"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95748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7" y="1600200"/>
            <a:ext cx="8229600" cy="1066800"/>
          </a:xfrm>
        </p:spPr>
        <p:txBody>
          <a:bodyPr>
            <a:normAutofit fontScale="90000"/>
          </a:bodyPr>
          <a:lstStyle/>
          <a:p>
            <a:r>
              <a:rPr lang="en-US" dirty="0" smtClean="0"/>
              <a:t>COPPA and Fulton County Schools </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smtClean="0"/>
              <a:t>ftc.org</a:t>
            </a:r>
            <a:endParaRPr lang="en-US"/>
          </a:p>
        </p:txBody>
      </p:sp>
      <p:sp>
        <p:nvSpPr>
          <p:cNvPr id="6" name="Content Placeholder 5"/>
          <p:cNvSpPr>
            <a:spLocks noGrp="1"/>
          </p:cNvSpPr>
          <p:nvPr>
            <p:ph idx="1"/>
          </p:nvPr>
        </p:nvSpPr>
        <p:spPr>
          <a:xfrm>
            <a:off x="762000" y="2286000"/>
            <a:ext cx="7620000" cy="4070350"/>
          </a:xfrm>
        </p:spPr>
        <p:txBody>
          <a:bodyPr>
            <a:normAutofit fontScale="77500" lnSpcReduction="20000"/>
          </a:bodyPr>
          <a:lstStyle/>
          <a:p>
            <a:pPr marL="0" indent="0">
              <a:buNone/>
            </a:pPr>
            <a:endParaRPr lang="en-US" dirty="0" smtClean="0"/>
          </a:p>
          <a:p>
            <a:pPr marL="0" indent="0">
              <a:buNone/>
            </a:pPr>
            <a:r>
              <a:rPr lang="en-US" dirty="0" smtClean="0"/>
              <a:t>The </a:t>
            </a:r>
            <a:r>
              <a:rPr lang="en-US" dirty="0"/>
              <a:t>purpose of using these providers is to create a dynamic and rich educational experience for your child. As discussed in Board Policy IFBGA, we believe that use of this provider will "contribute to communication, collaboration, creativity, and critical thinking" for students.  </a:t>
            </a:r>
            <a:endParaRPr lang="en-US" dirty="0" smtClean="0"/>
          </a:p>
          <a:p>
            <a:pPr marL="0" indent="0">
              <a:buNone/>
            </a:pPr>
            <a:endParaRPr lang="en-US" dirty="0"/>
          </a:p>
          <a:p>
            <a:pPr marL="0" indent="0">
              <a:buNone/>
            </a:pPr>
            <a:r>
              <a:rPr lang="en-US" dirty="0"/>
              <a:t>Please sign below to allow our staff to create an account for your child on the above website.  By signing below, you are also permitting your student to create and store his/her class content on the website.  This permission will remain in effect unless or until you provide written notice to your child's Assistant Principal.     </a:t>
            </a:r>
          </a:p>
          <a:p>
            <a:pPr marL="0" indent="0">
              <a:buNone/>
            </a:pPr>
            <a:endParaRPr lang="en-US" dirty="0"/>
          </a:p>
        </p:txBody>
      </p:sp>
      <p:sp>
        <p:nvSpPr>
          <p:cNvPr id="3" name="TextBox 2"/>
          <p:cNvSpPr txBox="1"/>
          <p:nvPr/>
        </p:nvSpPr>
        <p:spPr>
          <a:xfrm>
            <a:off x="386293" y="2328333"/>
            <a:ext cx="538930" cy="1107996"/>
          </a:xfrm>
          <a:prstGeom prst="rect">
            <a:avLst/>
          </a:prstGeom>
          <a:noFill/>
        </p:spPr>
        <p:txBody>
          <a:bodyPr wrap="none" rtlCol="0">
            <a:spAutoFit/>
          </a:bodyPr>
          <a:lstStyle/>
          <a:p>
            <a:r>
              <a:rPr lang="en-US" sz="6600" dirty="0" smtClean="0"/>
              <a:t>“</a:t>
            </a:r>
            <a:endParaRPr lang="en-US" dirty="0"/>
          </a:p>
        </p:txBody>
      </p:sp>
      <p:sp>
        <p:nvSpPr>
          <p:cNvPr id="7" name="TextBox 6"/>
          <p:cNvSpPr txBox="1"/>
          <p:nvPr/>
        </p:nvSpPr>
        <p:spPr>
          <a:xfrm flipV="1">
            <a:off x="8263083" y="4724400"/>
            <a:ext cx="538930" cy="1107996"/>
          </a:xfrm>
          <a:prstGeom prst="rect">
            <a:avLst/>
          </a:prstGeom>
          <a:noFill/>
        </p:spPr>
        <p:txBody>
          <a:bodyPr wrap="none" rtlCol="0">
            <a:spAutoFit/>
          </a:bodyPr>
          <a:lstStyle/>
          <a:p>
            <a:r>
              <a:rPr lang="en-US" sz="6600" dirty="0" smtClean="0"/>
              <a:t>“</a:t>
            </a:r>
            <a:endParaRPr lang="en-US" dirty="0"/>
          </a:p>
        </p:txBody>
      </p:sp>
    </p:spTree>
    <p:extLst>
      <p:ext uri="{BB962C8B-B14F-4D97-AF65-F5344CB8AC3E}">
        <p14:creationId xmlns:p14="http://schemas.microsoft.com/office/powerpoint/2010/main" val="2855182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685800"/>
          </a:xfrm>
        </p:spPr>
        <p:txBody>
          <a:bodyPr>
            <a:normAutofit fontScale="90000"/>
          </a:bodyPr>
          <a:lstStyle/>
          <a:p>
            <a:r>
              <a:rPr lang="en-US" dirty="0" smtClean="0"/>
              <a:t>Resources</a:t>
            </a:r>
            <a:endParaRPr lang="en-US" dirty="0"/>
          </a:p>
        </p:txBody>
      </p:sp>
      <p:sp>
        <p:nvSpPr>
          <p:cNvPr id="3" name="Content Placeholder 2"/>
          <p:cNvSpPr>
            <a:spLocks noGrp="1"/>
          </p:cNvSpPr>
          <p:nvPr>
            <p:ph idx="1"/>
          </p:nvPr>
        </p:nvSpPr>
        <p:spPr>
          <a:xfrm>
            <a:off x="381000" y="2057400"/>
            <a:ext cx="8382000" cy="4572000"/>
          </a:xfrm>
        </p:spPr>
        <p:txBody>
          <a:bodyPr>
            <a:noAutofit/>
          </a:bodyPr>
          <a:lstStyle/>
          <a:p>
            <a:pPr marL="0" indent="0">
              <a:buNone/>
            </a:pPr>
            <a:r>
              <a:rPr lang="en-US" sz="1900" b="1" dirty="0" smtClean="0"/>
              <a:t>COPPA - </a:t>
            </a:r>
            <a:r>
              <a:rPr lang="en-US" sz="1900" dirty="0" smtClean="0">
                <a:hlinkClick r:id="rId3"/>
              </a:rPr>
              <a:t>https</a:t>
            </a:r>
            <a:r>
              <a:rPr lang="en-US" sz="1900" dirty="0">
                <a:hlinkClick r:id="rId3"/>
              </a:rPr>
              <a:t>://</a:t>
            </a:r>
            <a:r>
              <a:rPr lang="en-US" sz="1900" dirty="0" smtClean="0">
                <a:hlinkClick r:id="rId3"/>
              </a:rPr>
              <a:t>www.ecfr.gov/cgi-bin/text-idx?SID=4939e77c77a1a1a08c1cbf905fc4b409&amp;node=16%3A1.0.1.3.36&amp;rgn=div5</a:t>
            </a:r>
            <a:endParaRPr lang="en-US" sz="1900" dirty="0" smtClean="0"/>
          </a:p>
          <a:p>
            <a:pPr marL="0" indent="0">
              <a:buNone/>
            </a:pPr>
            <a:endParaRPr lang="en-US" sz="1900" dirty="0" smtClean="0"/>
          </a:p>
          <a:p>
            <a:pPr marL="0" indent="0">
              <a:buNone/>
            </a:pPr>
            <a:r>
              <a:rPr lang="en-US" sz="1900" i="1" dirty="0"/>
              <a:t>Geotagging</a:t>
            </a:r>
            <a:r>
              <a:rPr lang="en-US" sz="1900" dirty="0"/>
              <a:t>. </a:t>
            </a:r>
            <a:r>
              <a:rPr lang="en-US" sz="1900" dirty="0" err="1"/>
              <a:t>Sdsheriff</a:t>
            </a:r>
            <a:r>
              <a:rPr lang="en-US" sz="1900" dirty="0"/>
              <a:t>. </a:t>
            </a:r>
            <a:r>
              <a:rPr lang="en-US" sz="1900" i="1" dirty="0"/>
              <a:t>YouTube</a:t>
            </a:r>
            <a:r>
              <a:rPr lang="en-US" sz="1900" dirty="0"/>
              <a:t>. YouTube, 1 Nov. 2013. Web. 30 May 2017. </a:t>
            </a:r>
          </a:p>
          <a:p>
            <a:pPr marL="0" indent="0">
              <a:buNone/>
            </a:pPr>
            <a:endParaRPr lang="en-US" sz="1900" dirty="0"/>
          </a:p>
          <a:p>
            <a:pPr marL="0" indent="0">
              <a:buNone/>
            </a:pPr>
            <a:r>
              <a:rPr lang="en-US" sz="1900" dirty="0"/>
              <a:t>"App Reviews - Kids Apps." </a:t>
            </a:r>
            <a:r>
              <a:rPr lang="en-US" sz="1900" i="1" dirty="0"/>
              <a:t>Common Sense Media: Ratings, Reviews, and Advice</a:t>
            </a:r>
            <a:r>
              <a:rPr lang="en-US" sz="1900" dirty="0"/>
              <a:t>. Common Sense Media, 2017. Web. 30 May 2017. </a:t>
            </a:r>
            <a:endParaRPr lang="en-US" sz="1900" dirty="0" smtClean="0"/>
          </a:p>
          <a:p>
            <a:pPr marL="0" indent="0">
              <a:buNone/>
            </a:pPr>
            <a:endParaRPr lang="en-US" sz="1900" dirty="0" smtClean="0"/>
          </a:p>
          <a:p>
            <a:pPr marL="0" indent="0">
              <a:buNone/>
            </a:pPr>
            <a:r>
              <a:rPr lang="en-US" sz="1900" dirty="0"/>
              <a:t>"Strong Passwords (3-5)." </a:t>
            </a:r>
            <a:r>
              <a:rPr lang="en-US" sz="1900" i="1" dirty="0"/>
              <a:t>Common Sense Media: Ratings, Reviews, and Advice</a:t>
            </a:r>
            <a:r>
              <a:rPr lang="en-US" sz="1900" dirty="0"/>
              <a:t>. Common Sense Media, 2015. Web. 30 May 2017. </a:t>
            </a:r>
            <a:endParaRPr lang="en-US" sz="1900" dirty="0" smtClean="0"/>
          </a:p>
          <a:p>
            <a:pPr marL="0" indent="0">
              <a:buNone/>
            </a:pPr>
            <a:endParaRPr lang="en-US" sz="1900" dirty="0"/>
          </a:p>
          <a:p>
            <a:pPr marL="0" indent="0">
              <a:buNone/>
            </a:pPr>
            <a:r>
              <a:rPr lang="en-US" sz="1900" dirty="0"/>
              <a:t>"Consumer Information." </a:t>
            </a:r>
            <a:r>
              <a:rPr lang="en-US" sz="1900" i="1" dirty="0"/>
              <a:t>Protect Your Computer from </a:t>
            </a:r>
            <a:r>
              <a:rPr lang="en-US" sz="1900" i="1" dirty="0" smtClean="0"/>
              <a:t>Malware</a:t>
            </a:r>
            <a:r>
              <a:rPr lang="en-US" sz="1900" dirty="0" smtClean="0"/>
              <a:t>. </a:t>
            </a:r>
            <a:r>
              <a:rPr lang="en-US" sz="1900" dirty="0" err="1" smtClean="0"/>
              <a:t>OnGuardOnline</a:t>
            </a:r>
            <a:r>
              <a:rPr lang="en-US" sz="1900" dirty="0" smtClean="0"/>
              <a:t>, 2017. </a:t>
            </a:r>
            <a:r>
              <a:rPr lang="en-US" sz="1900" dirty="0"/>
              <a:t>Web. 29 May 2017</a:t>
            </a:r>
            <a:r>
              <a:rPr lang="en-US" sz="1900" dirty="0" smtClean="0"/>
              <a:t>.</a:t>
            </a:r>
          </a:p>
        </p:txBody>
      </p:sp>
    </p:spTree>
    <p:extLst>
      <p:ext uri="{BB962C8B-B14F-4D97-AF65-F5344CB8AC3E}">
        <p14:creationId xmlns:p14="http://schemas.microsoft.com/office/powerpoint/2010/main" val="1972619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Online Accounts</a:t>
            </a:r>
            <a:endParaRPr lang="en-US" dirty="0"/>
          </a:p>
        </p:txBody>
      </p:sp>
      <p:sp>
        <p:nvSpPr>
          <p:cNvPr id="3" name="Content Placeholder 2"/>
          <p:cNvSpPr>
            <a:spLocks noGrp="1"/>
          </p:cNvSpPr>
          <p:nvPr>
            <p:ph idx="1"/>
          </p:nvPr>
        </p:nvSpPr>
        <p:spPr/>
        <p:txBody>
          <a:bodyPr/>
          <a:lstStyle/>
          <a:p>
            <a:pPr marL="0" indent="0" algn="ctr">
              <a:buNone/>
            </a:pPr>
            <a:r>
              <a:rPr lang="en-US" sz="3200" dirty="0" smtClean="0"/>
              <a:t>What online accounts does your child have?</a:t>
            </a:r>
          </a:p>
          <a:p>
            <a:pPr marL="0" indent="0">
              <a:buNone/>
            </a:pPr>
            <a:endParaRPr lang="en-US" sz="1400" b="1" dirty="0" smtClean="0"/>
          </a:p>
          <a:p>
            <a:pPr marL="0" indent="0">
              <a:buNone/>
            </a:pPr>
            <a:r>
              <a:rPr lang="en-US" sz="3600" b="1" dirty="0" smtClean="0">
                <a:hlinkClick r:id="rId3"/>
              </a:rPr>
              <a:t>answergarden.ch/491212</a:t>
            </a:r>
            <a:endParaRPr lang="en-US" sz="3600" dirty="0"/>
          </a:p>
          <a:p>
            <a:pPr marL="0" indent="0">
              <a:buNone/>
            </a:pP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8800" y="3273425"/>
            <a:ext cx="2819400" cy="2819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387" y="1600200"/>
            <a:ext cx="8229600" cy="1066800"/>
          </a:xfrm>
        </p:spPr>
        <p:txBody>
          <a:bodyPr>
            <a:normAutofit fontScale="90000"/>
          </a:bodyPr>
          <a:lstStyle/>
          <a:p>
            <a:r>
              <a:rPr lang="en-US" dirty="0"/>
              <a:t>COPPA </a:t>
            </a:r>
            <a:r>
              <a:rPr lang="en-US" dirty="0" smtClean="0"/>
              <a:t/>
            </a:r>
            <a:br>
              <a:rPr lang="en-US" dirty="0" smtClean="0"/>
            </a:br>
            <a:r>
              <a:rPr lang="en-US" sz="3100" dirty="0" smtClean="0"/>
              <a:t>Children’s </a:t>
            </a:r>
            <a:r>
              <a:rPr lang="en-US" sz="3100" dirty="0"/>
              <a:t>Online Privacy Protection </a:t>
            </a:r>
            <a:r>
              <a:rPr lang="en-US" sz="3100" dirty="0" smtClean="0"/>
              <a:t>Act</a:t>
            </a:r>
            <a:r>
              <a:rPr lang="en-US" dirty="0"/>
              <a:t/>
            </a:r>
            <a:br>
              <a:rPr lang="en-US" dirty="0"/>
            </a:br>
            <a:endParaRPr lang="en-US" dirty="0"/>
          </a:p>
        </p:txBody>
      </p:sp>
      <p:sp>
        <p:nvSpPr>
          <p:cNvPr id="3" name="Content Placeholder 2"/>
          <p:cNvSpPr>
            <a:spLocks noGrp="1"/>
          </p:cNvSpPr>
          <p:nvPr>
            <p:ph idx="1"/>
          </p:nvPr>
        </p:nvSpPr>
        <p:spPr>
          <a:xfrm>
            <a:off x="457200" y="2484437"/>
            <a:ext cx="4114800" cy="3840163"/>
          </a:xfrm>
        </p:spPr>
        <p:txBody>
          <a:bodyPr>
            <a:normAutofit/>
          </a:bodyPr>
          <a:lstStyle/>
          <a:p>
            <a:pPr marL="0" indent="0" algn="ctr">
              <a:buNone/>
            </a:pPr>
            <a:r>
              <a:rPr lang="en-US" sz="3200" b="1" dirty="0" smtClean="0"/>
              <a:t>1998</a:t>
            </a:r>
          </a:p>
          <a:p>
            <a:r>
              <a:rPr lang="en-US" sz="3200" dirty="0" smtClean="0"/>
              <a:t>name			</a:t>
            </a:r>
          </a:p>
          <a:p>
            <a:r>
              <a:rPr lang="en-US" sz="3200" dirty="0"/>
              <a:t>a</a:t>
            </a:r>
            <a:r>
              <a:rPr lang="en-US" sz="3200" dirty="0" smtClean="0"/>
              <a:t>ddress</a:t>
            </a:r>
          </a:p>
          <a:p>
            <a:r>
              <a:rPr lang="en-US" sz="3200" dirty="0" smtClean="0"/>
              <a:t>telephone </a:t>
            </a:r>
          </a:p>
          <a:p>
            <a:r>
              <a:rPr lang="en-US" sz="3200" dirty="0" smtClean="0"/>
              <a:t>Social Security number </a:t>
            </a:r>
          </a:p>
          <a:p>
            <a:endParaRPr lang="en-US" sz="3200" dirty="0" smtClean="0"/>
          </a:p>
          <a:p>
            <a:endParaRPr lang="en-US" sz="3200" dirty="0"/>
          </a:p>
          <a:p>
            <a:endParaRPr lang="en-US" sz="3200" dirty="0"/>
          </a:p>
        </p:txBody>
      </p:sp>
      <p:sp>
        <p:nvSpPr>
          <p:cNvPr id="5" name="Content Placeholder 2"/>
          <p:cNvSpPr txBox="1">
            <a:spLocks/>
          </p:cNvSpPr>
          <p:nvPr/>
        </p:nvSpPr>
        <p:spPr>
          <a:xfrm>
            <a:off x="4724400" y="2484436"/>
            <a:ext cx="3938587"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200" b="1" dirty="0" smtClean="0"/>
              <a:t>2012 Amendments</a:t>
            </a:r>
          </a:p>
          <a:p>
            <a:r>
              <a:rPr lang="en-US" sz="3200" dirty="0" smtClean="0"/>
              <a:t>video		</a:t>
            </a:r>
          </a:p>
          <a:p>
            <a:r>
              <a:rPr lang="en-US" sz="3200" dirty="0" smtClean="0"/>
              <a:t>pictures</a:t>
            </a:r>
          </a:p>
          <a:p>
            <a:r>
              <a:rPr lang="en-US" sz="3200" dirty="0"/>
              <a:t>a</a:t>
            </a:r>
            <a:r>
              <a:rPr lang="en-US" sz="3200" dirty="0" smtClean="0"/>
              <a:t>udio files </a:t>
            </a:r>
          </a:p>
          <a:p>
            <a:r>
              <a:rPr lang="en-US" sz="3200" dirty="0" smtClean="0"/>
              <a:t>geolocation </a:t>
            </a:r>
          </a:p>
          <a:p>
            <a:r>
              <a:rPr lang="en-US" sz="3200" dirty="0" smtClean="0"/>
              <a:t>IP address, etc.</a:t>
            </a:r>
          </a:p>
          <a:p>
            <a:endParaRPr lang="en-US" sz="3200" dirty="0" smtClean="0"/>
          </a:p>
          <a:p>
            <a:endParaRPr lang="en-US" sz="3200" dirty="0" smtClean="0"/>
          </a:p>
          <a:p>
            <a:endParaRPr lang="en-US" sz="3200" dirty="0"/>
          </a:p>
        </p:txBody>
      </p:sp>
      <p:sp>
        <p:nvSpPr>
          <p:cNvPr id="4" name="Footer Placeholder 3"/>
          <p:cNvSpPr>
            <a:spLocks noGrp="1"/>
          </p:cNvSpPr>
          <p:nvPr>
            <p:ph type="ftr" sz="quarter" idx="11"/>
          </p:nvPr>
        </p:nvSpPr>
        <p:spPr>
          <a:xfrm>
            <a:off x="3124200" y="6356350"/>
            <a:ext cx="2895600" cy="365125"/>
          </a:xfrm>
        </p:spPr>
        <p:txBody>
          <a:bodyPr/>
          <a:lstStyle/>
          <a:p>
            <a:r>
              <a:rPr lang="en-US"/>
              <a:t>ftc.org</a:t>
            </a:r>
          </a:p>
        </p:txBody>
      </p:sp>
    </p:spTree>
    <p:extLst>
      <p:ext uri="{BB962C8B-B14F-4D97-AF65-F5344CB8AC3E}">
        <p14:creationId xmlns:p14="http://schemas.microsoft.com/office/powerpoint/2010/main" val="3225687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83191"/>
            <a:ext cx="8229600" cy="1066800"/>
          </a:xfrm>
        </p:spPr>
        <p:txBody>
          <a:bodyPr>
            <a:normAutofit/>
          </a:bodyPr>
          <a:lstStyle/>
          <a:p>
            <a:r>
              <a:rPr lang="en-US" dirty="0" smtClean="0"/>
              <a:t>Quick Tip Time Out - Geotagging </a:t>
            </a:r>
            <a:endParaRPr lang="en-US" dirty="0"/>
          </a:p>
        </p:txBody>
      </p:sp>
      <p:pic>
        <p:nvPicPr>
          <p:cNvPr id="6" name="GOG2V7bUjuU"/>
          <p:cNvPicPr>
            <a:picLocks noRot="1" noChangeAspect="1"/>
          </p:cNvPicPr>
          <p:nvPr>
            <a:videoFile r:link="rId1"/>
          </p:nvPr>
        </p:nvPicPr>
        <p:blipFill>
          <a:blip r:embed="rId4"/>
          <a:stretch>
            <a:fillRect/>
          </a:stretch>
        </p:blipFill>
        <p:spPr>
          <a:xfrm>
            <a:off x="914400" y="2075391"/>
            <a:ext cx="7315200" cy="4114800"/>
          </a:xfrm>
          <a:prstGeom prst="rect">
            <a:avLst/>
          </a:prstGeom>
        </p:spPr>
      </p:pic>
      <p:sp>
        <p:nvSpPr>
          <p:cNvPr id="3" name="Footer Placeholder 2"/>
          <p:cNvSpPr>
            <a:spLocks noGrp="1"/>
          </p:cNvSpPr>
          <p:nvPr>
            <p:ph type="ftr" sz="quarter" idx="11"/>
          </p:nvPr>
        </p:nvSpPr>
        <p:spPr>
          <a:xfrm>
            <a:off x="1790700" y="6054725"/>
            <a:ext cx="5562600" cy="777875"/>
          </a:xfrm>
        </p:spPr>
        <p:txBody>
          <a:bodyPr/>
          <a:lstStyle/>
          <a:p>
            <a:r>
              <a:rPr lang="en-US"/>
              <a:t>Geotagging. </a:t>
            </a:r>
            <a:r>
              <a:rPr lang="en-US" err="1"/>
              <a:t>Sdsheriff</a:t>
            </a:r>
            <a:r>
              <a:rPr lang="en-US"/>
              <a:t>. YouTube. YouTube, 1 Nov. 2013. Web. 30 May 2017.  </a:t>
            </a:r>
          </a:p>
        </p:txBody>
      </p:sp>
    </p:spTree>
    <p:extLst>
      <p:ext uri="{BB962C8B-B14F-4D97-AF65-F5344CB8AC3E}">
        <p14:creationId xmlns:p14="http://schemas.microsoft.com/office/powerpoint/2010/main" val="2279242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2484437"/>
            <a:ext cx="8180387" cy="3840163"/>
          </a:xfrm>
        </p:spPr>
        <p:txBody>
          <a:bodyPr>
            <a:normAutofit/>
          </a:bodyPr>
          <a:lstStyle/>
          <a:p>
            <a:pPr marL="0" indent="0">
              <a:buNone/>
            </a:pPr>
            <a:endParaRPr lang="en-US" sz="3200" dirty="0"/>
          </a:p>
          <a:p>
            <a:endParaRPr lang="en-US" sz="3200" dirty="0"/>
          </a:p>
          <a:p>
            <a:endParaRPr lang="en-US" sz="3200" dirty="0"/>
          </a:p>
        </p:txBody>
      </p:sp>
      <p:sp>
        <p:nvSpPr>
          <p:cNvPr id="6" name="Content Placeholder 2"/>
          <p:cNvSpPr txBox="1">
            <a:spLocks/>
          </p:cNvSpPr>
          <p:nvPr/>
        </p:nvSpPr>
        <p:spPr>
          <a:xfrm>
            <a:off x="457200" y="2484437"/>
            <a:ext cx="8180386"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3200" b="1" dirty="0"/>
              <a:t>Parent Permission</a:t>
            </a:r>
            <a:endParaRPr lang="en-US" sz="3200" b="1" dirty="0">
              <a:hlinkClick r:id="rId3"/>
            </a:endParaRPr>
          </a:p>
          <a:p>
            <a:r>
              <a:rPr lang="en-US" sz="3200" dirty="0" smtClean="0">
                <a:hlinkClick r:id="rId3"/>
              </a:rPr>
              <a:t>http</a:t>
            </a:r>
            <a:r>
              <a:rPr lang="en-US" sz="3200" dirty="0">
                <a:hlinkClick r:id="rId3"/>
              </a:rPr>
              <a:t>://</a:t>
            </a:r>
            <a:r>
              <a:rPr lang="en-US" sz="3200" dirty="0" smtClean="0">
                <a:hlinkClick r:id="rId3"/>
              </a:rPr>
              <a:t>www.musical.ly/en-US/term</a:t>
            </a:r>
            <a:endParaRPr lang="en-US" sz="3200" dirty="0" smtClean="0"/>
          </a:p>
          <a:p>
            <a:endParaRPr lang="en-US" sz="3200" dirty="0" smtClean="0"/>
          </a:p>
          <a:p>
            <a:pPr marL="0" indent="0">
              <a:buNone/>
            </a:pPr>
            <a:r>
              <a:rPr lang="en-US" sz="3200" b="1" dirty="0" smtClean="0"/>
              <a:t>No one under 13</a:t>
            </a:r>
          </a:p>
          <a:p>
            <a:r>
              <a:rPr lang="en-US" sz="3200" dirty="0">
                <a:hlinkClick r:id="rId4"/>
              </a:rPr>
              <a:t>https://www.snap.com/en-US/terms</a:t>
            </a:r>
            <a:r>
              <a:rPr lang="en-US" sz="3200" dirty="0" smtClean="0">
                <a:hlinkClick r:id="rId4"/>
              </a:rPr>
              <a:t>/</a:t>
            </a:r>
            <a:endParaRPr lang="en-US" sz="3200" dirty="0" smtClean="0"/>
          </a:p>
          <a:p>
            <a:endParaRPr lang="en-US" sz="3200" dirty="0" smtClean="0"/>
          </a:p>
          <a:p>
            <a:endParaRPr lang="en-US" sz="3200" dirty="0" smtClean="0"/>
          </a:p>
          <a:p>
            <a:endParaRPr lang="en-US" sz="3200" dirty="0"/>
          </a:p>
        </p:txBody>
      </p:sp>
      <p:sp>
        <p:nvSpPr>
          <p:cNvPr id="7" name="Title 1"/>
          <p:cNvSpPr>
            <a:spLocks noGrp="1"/>
          </p:cNvSpPr>
          <p:nvPr>
            <p:ph type="title"/>
          </p:nvPr>
        </p:nvSpPr>
        <p:spPr/>
        <p:txBody>
          <a:bodyPr>
            <a:normAutofit fontScale="90000"/>
          </a:bodyPr>
          <a:lstStyle/>
          <a:p>
            <a:r>
              <a:rPr lang="en-US" dirty="0" smtClean="0"/>
              <a:t>Terms of Use</a:t>
            </a:r>
            <a:endParaRPr lang="en-US" dirty="0"/>
          </a:p>
        </p:txBody>
      </p:sp>
    </p:spTree>
    <p:extLst>
      <p:ext uri="{BB962C8B-B14F-4D97-AF65-F5344CB8AC3E}">
        <p14:creationId xmlns:p14="http://schemas.microsoft.com/office/powerpoint/2010/main" val="929810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2484437"/>
            <a:ext cx="8180387" cy="3840163"/>
          </a:xfrm>
        </p:spPr>
        <p:txBody>
          <a:bodyPr>
            <a:normAutofit/>
          </a:bodyPr>
          <a:lstStyle/>
          <a:p>
            <a:pPr marL="0" indent="0">
              <a:buNone/>
            </a:pPr>
            <a:endParaRPr lang="en-US" sz="3200" dirty="0">
              <a:hlinkClick r:id="rId3"/>
            </a:endParaRPr>
          </a:p>
          <a:p>
            <a:endParaRPr lang="en-US" sz="3200" dirty="0">
              <a:hlinkClick r:id="rId3"/>
            </a:endParaRPr>
          </a:p>
          <a:p>
            <a:endParaRPr lang="en-US" sz="3200" dirty="0">
              <a:hlinkClick r:id="rId3"/>
            </a:endParaRPr>
          </a:p>
        </p:txBody>
      </p:sp>
      <p:sp>
        <p:nvSpPr>
          <p:cNvPr id="6" name="Content Placeholder 2"/>
          <p:cNvSpPr txBox="1">
            <a:spLocks/>
          </p:cNvSpPr>
          <p:nvPr/>
        </p:nvSpPr>
        <p:spPr>
          <a:xfrm>
            <a:off x="457200" y="2484437"/>
            <a:ext cx="8180386" cy="3840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200" dirty="0" smtClean="0"/>
          </a:p>
          <a:p>
            <a:endParaRPr lang="en-US" sz="3200" dirty="0" smtClean="0"/>
          </a:p>
          <a:p>
            <a:endParaRPr lang="en-US" sz="3200" dirty="0"/>
          </a:p>
        </p:txBody>
      </p:sp>
      <p:sp>
        <p:nvSpPr>
          <p:cNvPr id="7" name="Title 1"/>
          <p:cNvSpPr>
            <a:spLocks noGrp="1"/>
          </p:cNvSpPr>
          <p:nvPr>
            <p:ph type="title"/>
          </p:nvPr>
        </p:nvSpPr>
        <p:spPr/>
        <p:txBody>
          <a:bodyPr>
            <a:normAutofit fontScale="90000"/>
          </a:bodyPr>
          <a:lstStyle/>
          <a:p>
            <a:r>
              <a:rPr lang="en-US" dirty="0" smtClean="0"/>
              <a:t>Common Sense Media</a:t>
            </a:r>
            <a:endParaRPr lang="en-US" dirty="0"/>
          </a:p>
        </p:txBody>
      </p:sp>
      <p:pic>
        <p:nvPicPr>
          <p:cNvPr id="2" name="Picture 1"/>
          <p:cNvPicPr>
            <a:picLocks noChangeAspect="1"/>
          </p:cNvPicPr>
          <p:nvPr/>
        </p:nvPicPr>
        <p:blipFill>
          <a:blip r:embed="rId4"/>
          <a:stretch>
            <a:fillRect/>
          </a:stretch>
        </p:blipFill>
        <p:spPr>
          <a:xfrm>
            <a:off x="393699" y="2209800"/>
            <a:ext cx="8356602" cy="3742105"/>
          </a:xfrm>
          <a:prstGeom prst="rect">
            <a:avLst/>
          </a:prstGeom>
        </p:spPr>
      </p:pic>
      <p:sp>
        <p:nvSpPr>
          <p:cNvPr id="4" name="Footer Placeholder 3"/>
          <p:cNvSpPr>
            <a:spLocks noGrp="1"/>
          </p:cNvSpPr>
          <p:nvPr>
            <p:ph type="ftr" sz="quarter" idx="11"/>
          </p:nvPr>
        </p:nvSpPr>
        <p:spPr>
          <a:xfrm>
            <a:off x="457197" y="5951906"/>
            <a:ext cx="8293103" cy="769570"/>
          </a:xfrm>
        </p:spPr>
        <p:txBody>
          <a:bodyPr/>
          <a:lstStyle/>
          <a:p>
            <a:r>
              <a:rPr lang="en-US"/>
              <a:t>"App Reviews - Kids Apps." Common Sense Media: Ratings, Reviews, and Advice. Common Sense Media, 2017. Web. 30 May 2017. </a:t>
            </a:r>
          </a:p>
        </p:txBody>
      </p:sp>
    </p:spTree>
    <p:extLst>
      <p:ext uri="{BB962C8B-B14F-4D97-AF65-F5344CB8AC3E}">
        <p14:creationId xmlns:p14="http://schemas.microsoft.com/office/powerpoint/2010/main" val="339335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Private Information</a:t>
            </a:r>
            <a:endParaRPr lang="en-US" dirty="0"/>
          </a:p>
        </p:txBody>
      </p:sp>
      <p:sp>
        <p:nvSpPr>
          <p:cNvPr id="3" name="Content Placeholder 2"/>
          <p:cNvSpPr>
            <a:spLocks noGrp="1"/>
          </p:cNvSpPr>
          <p:nvPr>
            <p:ph idx="1"/>
          </p:nvPr>
        </p:nvSpPr>
        <p:spPr/>
        <p:txBody>
          <a:bodyPr/>
          <a:lstStyle/>
          <a:p>
            <a:r>
              <a:rPr lang="en-US" dirty="0" smtClean="0"/>
              <a:t>First name</a:t>
            </a:r>
          </a:p>
          <a:p>
            <a:r>
              <a:rPr lang="en-US" dirty="0" smtClean="0"/>
              <a:t>Last name</a:t>
            </a:r>
          </a:p>
          <a:p>
            <a:r>
              <a:rPr lang="en-US" dirty="0" smtClean="0"/>
              <a:t>Address</a:t>
            </a:r>
          </a:p>
          <a:p>
            <a:r>
              <a:rPr lang="en-US" dirty="0" smtClean="0"/>
              <a:t>Social Security number</a:t>
            </a:r>
          </a:p>
          <a:p>
            <a:r>
              <a:rPr lang="en-US" dirty="0" smtClean="0"/>
              <a:t>Telephone number</a:t>
            </a:r>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044438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 Information</a:t>
            </a:r>
            <a:endParaRPr lang="en-US" dirty="0"/>
          </a:p>
        </p:txBody>
      </p:sp>
      <p:sp>
        <p:nvSpPr>
          <p:cNvPr id="3" name="Content Placeholder 2"/>
          <p:cNvSpPr>
            <a:spLocks noGrp="1"/>
          </p:cNvSpPr>
          <p:nvPr>
            <p:ph idx="1"/>
          </p:nvPr>
        </p:nvSpPr>
        <p:spPr/>
        <p:txBody>
          <a:bodyPr/>
          <a:lstStyle/>
          <a:p>
            <a:r>
              <a:rPr lang="en-US" dirty="0" smtClean="0"/>
              <a:t>School name</a:t>
            </a:r>
          </a:p>
          <a:p>
            <a:r>
              <a:rPr lang="en-US" dirty="0" smtClean="0"/>
              <a:t>Neighborhood</a:t>
            </a:r>
          </a:p>
          <a:p>
            <a:r>
              <a:rPr lang="en-US" dirty="0" smtClean="0"/>
              <a:t>City or town</a:t>
            </a:r>
          </a:p>
          <a:p>
            <a:r>
              <a:rPr lang="en-US" dirty="0" smtClean="0"/>
              <a:t>Favorite park, restaurant, etc.</a:t>
            </a:r>
          </a:p>
          <a:p>
            <a:r>
              <a:rPr lang="en-US" dirty="0" smtClean="0"/>
              <a:t>Pet’s name</a:t>
            </a:r>
          </a:p>
          <a:p>
            <a:r>
              <a:rPr lang="en-US" dirty="0" smtClean="0"/>
              <a:t>Sports team</a:t>
            </a:r>
          </a:p>
          <a:p>
            <a:r>
              <a:rPr lang="en-US" dirty="0" smtClean="0"/>
              <a:t>Jersey number</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588960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Secure Passwords</a:t>
            </a:r>
            <a:br>
              <a:rPr lang="en-US" dirty="0" smtClean="0"/>
            </a:br>
            <a:r>
              <a:rPr lang="en-US" sz="2700" dirty="0" smtClean="0"/>
              <a:t>from Common Sense Media curriculum: Grades 3-5, Unit 2</a:t>
            </a:r>
            <a:endParaRPr lang="en-US" dirty="0"/>
          </a:p>
        </p:txBody>
      </p:sp>
      <p:sp>
        <p:nvSpPr>
          <p:cNvPr id="3" name="Content Placeholder 2"/>
          <p:cNvSpPr>
            <a:spLocks noGrp="1"/>
          </p:cNvSpPr>
          <p:nvPr>
            <p:ph idx="1"/>
          </p:nvPr>
        </p:nvSpPr>
        <p:spPr>
          <a:xfrm>
            <a:off x="457200" y="2514600"/>
            <a:ext cx="8229600" cy="3840163"/>
          </a:xfrm>
        </p:spPr>
        <p:txBody>
          <a:bodyPr>
            <a:normAutofit/>
          </a:bodyPr>
          <a:lstStyle/>
          <a:p>
            <a:pPr marL="0" indent="0">
              <a:buNone/>
            </a:pPr>
            <a:r>
              <a:rPr lang="en-US" b="1" dirty="0"/>
              <a:t>DOs </a:t>
            </a:r>
            <a:endParaRPr lang="en-US" dirty="0"/>
          </a:p>
          <a:p>
            <a:r>
              <a:rPr lang="en-US" b="1" dirty="0"/>
              <a:t>DO </a:t>
            </a:r>
            <a:r>
              <a:rPr lang="en-US" dirty="0"/>
              <a:t>share your password only with your parents. </a:t>
            </a:r>
          </a:p>
          <a:p>
            <a:r>
              <a:rPr lang="en-US" b="1" dirty="0"/>
              <a:t>DO </a:t>
            </a:r>
            <a:r>
              <a:rPr lang="en-US" dirty="0"/>
              <a:t>create passwords with at least eight characters. </a:t>
            </a:r>
          </a:p>
          <a:p>
            <a:r>
              <a:rPr lang="en-US" b="1" dirty="0"/>
              <a:t>DO </a:t>
            </a:r>
            <a:r>
              <a:rPr lang="en-US" dirty="0"/>
              <a:t>use combinations of letters, numbers, and symbols. </a:t>
            </a:r>
          </a:p>
          <a:p>
            <a:r>
              <a:rPr lang="en-US" b="1" dirty="0"/>
              <a:t>DO </a:t>
            </a:r>
            <a:r>
              <a:rPr lang="en-US" dirty="0"/>
              <a:t>change your password regularly – at least every six months. </a:t>
            </a:r>
          </a:p>
          <a:p>
            <a:endParaRPr lang="en-US" dirty="0"/>
          </a:p>
        </p:txBody>
      </p:sp>
    </p:spTree>
    <p:extLst>
      <p:ext uri="{BB962C8B-B14F-4D97-AF65-F5344CB8AC3E}">
        <p14:creationId xmlns:p14="http://schemas.microsoft.com/office/powerpoint/2010/main" val="38666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FCS_x0020_Audience xmlns="61c7e6e5-4ba2-4ba4-8621-0411904ca714"/>
    <FCS_x0020_Doc_x0020_Type xmlns="61c7e6e5-4ba2-4ba4-8621-0411904ca714">Publication</FCS_x0020_Doc_x0020_Type>
    <g0a00a985d1c456badd76a17978dc2fc xmlns="61c7e6e5-4ba2-4ba4-8621-0411904ca714">
      <Terms xmlns="http://schemas.microsoft.com/office/infopath/2007/PartnerControls"/>
    </g0a00a985d1c456badd76a17978dc2fc>
    <TaxCatchAll xmlns="61c7e6e5-4ba2-4ba4-8621-0411904ca714"/>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CS Core Document" ma:contentTypeID="0x01010035B7D2BCA19664458246805480EC252A00DA5770B86A2B7A4DBCCC9718CD8057A0" ma:contentTypeVersion="6" ma:contentTypeDescription="Document type for all document libraries in employee portal" ma:contentTypeScope="" ma:versionID="4a2ca1d5c1c0ea486f2513436ed6f040">
  <xsd:schema xmlns:xsd="http://www.w3.org/2001/XMLSchema" xmlns:xs="http://www.w3.org/2001/XMLSchema" xmlns:p="http://schemas.microsoft.com/office/2006/metadata/properties" xmlns:ns2="61c7e6e5-4ba2-4ba4-8621-0411904ca714" targetNamespace="http://schemas.microsoft.com/office/2006/metadata/properties" ma:root="true" ma:fieldsID="0f072cac2ab93a74f09bd013cb8996ec" ns2:_="">
    <xsd:import namespace="61c7e6e5-4ba2-4ba4-8621-0411904ca714"/>
    <xsd:element name="properties">
      <xsd:complexType>
        <xsd:sequence>
          <xsd:element name="documentManagement">
            <xsd:complexType>
              <xsd:all>
                <xsd:element ref="ns2:FCS_x0020_Doc_x0020_Type" minOccurs="0"/>
                <xsd:element ref="ns2:FCS_x0020_Audience" minOccurs="0"/>
                <xsd:element ref="ns2:g0a00a985d1c456badd76a17978dc2fc"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c7e6e5-4ba2-4ba4-8621-0411904ca714" elementFormDefault="qualified">
    <xsd:import namespace="http://schemas.microsoft.com/office/2006/documentManagement/types"/>
    <xsd:import namespace="http://schemas.microsoft.com/office/infopath/2007/PartnerControls"/>
    <xsd:element name="FCS_x0020_Doc_x0020_Type" ma:index="8" nillable="true" ma:displayName="FCS Doc Type" ma:description="Select the type of document" ma:format="Dropdown" ma:internalName="FCS_x0020_Doc_x0020_Type">
      <xsd:simpleType>
        <xsd:restriction base="dms:Choice">
          <xsd:enumeration value="Form"/>
          <xsd:enumeration value="Report"/>
          <xsd:enumeration value="Publication"/>
          <xsd:enumeration value="Manual/Tutorial"/>
          <xsd:enumeration value="Contract"/>
          <xsd:enumeration value="Newsletter"/>
          <xsd:enumeration value="Map"/>
          <xsd:enumeration value="Standard Operating Procedure"/>
        </xsd:restriction>
      </xsd:simpleType>
    </xsd:element>
    <xsd:element name="FCS_x0020_Audience" ma:index="9" nillable="true" ma:displayName="FCS Audience" ma:description="Select who the document is for" ma:internalName="FCS_x0020_Audience">
      <xsd:complexType>
        <xsd:complexContent>
          <xsd:extension base="dms:MultiChoice">
            <xsd:sequence>
              <xsd:element name="Value" maxOccurs="unbounded" minOccurs="0" nillable="true">
                <xsd:simpleType>
                  <xsd:restriction base="dms:Choice">
                    <xsd:enumeration value="All Employees"/>
                    <xsd:enumeration value="Admin Support"/>
                    <xsd:enumeration value="Principals"/>
                    <xsd:enumeration value="Teachers"/>
                  </xsd:restriction>
                </xsd:simpleType>
              </xsd:element>
            </xsd:sequence>
          </xsd:extension>
        </xsd:complexContent>
      </xsd:complexType>
    </xsd:element>
    <xsd:element name="g0a00a985d1c456badd76a17978dc2fc" ma:index="10" nillable="true" ma:taxonomy="true" ma:internalName="g0a00a985d1c456badd76a17978dc2fc" ma:taxonomyFieldName="FCS_x0020_Document_x0020_Category" ma:displayName="FCS Document Category" ma:default="" ma:fieldId="{00a00a98-5d1c-456b-add7-6a17978dc2fc}" ma:taxonomyMulti="true" ma:sspId="45a2ec37-44b7-4357-b351-adae2f7ed20b" ma:termSetId="74b3be22-3835-408e-b94b-efcf44767058" ma:anchorId="00000000-0000-0000-0000-000000000000" ma:open="false" ma:isKeyword="false">
      <xsd:complexType>
        <xsd:sequence>
          <xsd:element ref="pc:Terms" minOccurs="0" maxOccurs="1"/>
        </xsd:sequence>
      </xsd:complexType>
    </xsd:element>
    <xsd:element name="TaxCatchAll" ma:index="11" nillable="true" ma:displayName="Taxonomy Catch All Column" ma:hidden="true" ma:list="{daccf3c1-2046-4792-8ca6-0590afe21522}" ma:internalName="TaxCatchAll" ma:showField="CatchAllData" ma:web="61c7e6e5-4ba2-4ba4-8621-0411904ca714">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daccf3c1-2046-4792-8ca6-0590afe21522}" ma:internalName="TaxCatchAllLabel" ma:readOnly="true" ma:showField="CatchAllDataLabel" ma:web="61c7e6e5-4ba2-4ba4-8621-0411904ca71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B81254-7148-4859-87CC-E5FE07E30873}">
  <ds:schemaRefs>
    <ds:schemaRef ds:uri="http://schemas.microsoft.com/office/infopath/2007/PartnerControls"/>
    <ds:schemaRef ds:uri="61c7e6e5-4ba2-4ba4-8621-0411904ca714"/>
    <ds:schemaRef ds:uri="http://schemas.microsoft.com/office/2006/documentManagement/types"/>
    <ds:schemaRef ds:uri="http://purl.org/dc/elements/1.1/"/>
    <ds:schemaRef ds:uri="http://www.w3.org/XML/1998/namespace"/>
    <ds:schemaRef ds:uri="http://purl.org/dc/term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7E7DFF17-62B8-4A86-B0B4-1548087E7C00}">
  <ds:schemaRefs>
    <ds:schemaRef ds:uri="http://schemas.microsoft.com/sharepoint/v3/contenttype/forms"/>
  </ds:schemaRefs>
</ds:datastoreItem>
</file>

<file path=customXml/itemProps3.xml><?xml version="1.0" encoding="utf-8"?>
<ds:datastoreItem xmlns:ds="http://schemas.openxmlformats.org/officeDocument/2006/customXml" ds:itemID="{B0C536B8-D542-4895-BC9A-EB3C02C5C5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c7e6e5-4ba2-4ba4-8621-0411904ca7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4020</TotalTime>
  <Words>1479</Words>
  <Application>Microsoft Office PowerPoint</Application>
  <PresentationFormat>On-screen Show (4:3)</PresentationFormat>
  <Paragraphs>143</Paragraphs>
  <Slides>16</Slides>
  <Notes>16</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1_Office Theme</vt:lpstr>
      <vt:lpstr>Digital Citizenship</vt:lpstr>
      <vt:lpstr>Creating Online Accounts</vt:lpstr>
      <vt:lpstr>COPPA  Children’s Online Privacy Protection Act </vt:lpstr>
      <vt:lpstr>Quick Tip Time Out - Geotagging </vt:lpstr>
      <vt:lpstr>Terms of Use</vt:lpstr>
      <vt:lpstr>Common Sense Media</vt:lpstr>
      <vt:lpstr>Private Information</vt:lpstr>
      <vt:lpstr>Personal Information</vt:lpstr>
      <vt:lpstr>Secure Passwords from Common Sense Media curriculum: Grades 3-5, Unit 2</vt:lpstr>
      <vt:lpstr>Secure Passwords from Common Sense Media curriculum: Grades 3-5, Unit 2</vt:lpstr>
      <vt:lpstr>Quick Tip Time Out – Secure Websites </vt:lpstr>
      <vt:lpstr>Protecting Your Devices &amp; Identity</vt:lpstr>
      <vt:lpstr>Protecting Your Devices &amp; Identity</vt:lpstr>
      <vt:lpstr>Additional Information</vt:lpstr>
      <vt:lpstr>COPPA and Fulton County Schools  </vt:lpstr>
      <vt:lpstr>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Citizenship</dc:title>
  <dc:creator>Jackson, Jessica M</dc:creator>
  <cp:lastModifiedBy>Jackson, Jessica M</cp:lastModifiedBy>
  <cp:revision>78</cp:revision>
  <dcterms:created xsi:type="dcterms:W3CDTF">2013-06-04T14:40:46Z</dcterms:created>
  <dcterms:modified xsi:type="dcterms:W3CDTF">2017-06-30T17:09:25Z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0x01010035B7D2BCA19664458246805480EC252A00DA5770B86A2B7A4DBCCC9718CD8057A0</vt:lpwstr>
  </property>
  <property fmtid="{D5CDD505-2E9C-101B-9397-08002B2CF9AE}" pid="3" name="FCS_x0020_Document_x0020_Category">
    <vt:lpwstr/>
  </property>
  <property fmtid="{D5CDD505-2E9C-101B-9397-08002B2CF9AE}" pid="4" name="FCS Document Category">
    <vt:lpwstr/>
  </property>
</Properties>
</file>