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9" r:id="rId6"/>
    <p:sldId id="260" r:id="rId7"/>
    <p:sldId id="271" r:id="rId8"/>
    <p:sldId id="261" r:id="rId9"/>
    <p:sldId id="262" r:id="rId10"/>
    <p:sldId id="267" r:id="rId11"/>
    <p:sldId id="268" r:id="rId12"/>
    <p:sldId id="269" r:id="rId13"/>
    <p:sldId id="270" r:id="rId14"/>
    <p:sldId id="263" r:id="rId15"/>
    <p:sldId id="264" r:id="rId16"/>
    <p:sldId id="26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C0863E-9B4F-1640-AD1F-E2BA8B758A9C}">
          <p14:sldIdLst>
            <p14:sldId id="258"/>
            <p14:sldId id="259"/>
            <p14:sldId id="260"/>
            <p14:sldId id="271"/>
            <p14:sldId id="261"/>
            <p14:sldId id="262"/>
            <p14:sldId id="267"/>
            <p14:sldId id="268"/>
            <p14:sldId id="269"/>
            <p14:sldId id="270"/>
            <p14:sldId id="263"/>
            <p14:sldId id="26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841"/>
    <a:srgbClr val="C99F41"/>
    <a:srgbClr val="990000"/>
    <a:srgbClr val="F5F5EB"/>
    <a:srgbClr val="F9F6E7"/>
    <a:srgbClr val="F4EBD8"/>
    <a:srgbClr val="000000"/>
    <a:srgbClr val="00764F"/>
    <a:srgbClr val="00593C"/>
    <a:srgbClr val="FC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71409C-AACA-4979-9E55-8FA135FD9AD9}" type="datetimeFigureOut">
              <a:rPr lang="en-US" smtClean="0"/>
              <a:pPr/>
              <a:t>7/11/2017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A8BBA4-09F6-4A7E-A968-068F979DFDF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A8BBA4-09F6-4A7E-A968-068F979DFDF2}" type="slidenum">
              <a:rPr lang="en-US" smtClean="0"/>
              <a:pPr/>
              <a:t>1</a:t>
            </a:fld>
            <a:endParaRPr lang="en-US"/>
          </a:p>
        </p:txBody>
      </p:sp>
    </p:spTree>
    <p:extLst>
      <p:ext uri="{BB962C8B-B14F-4D97-AF65-F5344CB8AC3E}">
        <p14:creationId xmlns:p14="http://schemas.microsoft.com/office/powerpoint/2010/main" val="319221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And as much as we hate to admit it,</a:t>
            </a:r>
            <a:r>
              <a:rPr lang="en-US" b="1" baseline="0"/>
              <a:t> our own child may be the bully. Here are some tips to look for from Netsmartz.org. Again, pay attention to your children while they are using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a:t>(give parents time to read slide)</a:t>
            </a:r>
            <a:endParaRPr lang="en-US" b="0" i="1"/>
          </a:p>
          <a:p>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10</a:t>
            </a:fld>
            <a:endParaRPr lang="en-US"/>
          </a:p>
        </p:txBody>
      </p:sp>
    </p:spTree>
    <p:extLst>
      <p:ext uri="{BB962C8B-B14F-4D97-AF65-F5344CB8AC3E}">
        <p14:creationId xmlns:p14="http://schemas.microsoft.com/office/powerpoint/2010/main" val="332834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It</a:t>
            </a:r>
            <a:r>
              <a:rPr lang="en-US" b="1" baseline="0"/>
              <a:t> is also important to note that if your child continues to be cyberbullied, you would save the evidence with screenshots, etc.</a:t>
            </a:r>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11</a:t>
            </a:fld>
            <a:endParaRPr lang="en-US"/>
          </a:p>
        </p:txBody>
      </p:sp>
    </p:spTree>
    <p:extLst>
      <p:ext uri="{BB962C8B-B14F-4D97-AF65-F5344CB8AC3E}">
        <p14:creationId xmlns:p14="http://schemas.microsoft.com/office/powerpoint/2010/main" val="283223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This is what we use when we teach Digital Citizenship lessons to the kids at school. Parents can reinforce this with their children at home. As we keep saying, COMMUNICATION is important.</a:t>
            </a:r>
          </a:p>
          <a:p>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12</a:t>
            </a:fld>
            <a:endParaRPr lang="en-US"/>
          </a:p>
        </p:txBody>
      </p:sp>
    </p:spTree>
    <p:extLst>
      <p:ext uri="{BB962C8B-B14F-4D97-AF65-F5344CB8AC3E}">
        <p14:creationId xmlns:p14="http://schemas.microsoft.com/office/powerpoint/2010/main" val="40060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Cyberbullying is a growing issue around the country.</a:t>
            </a:r>
            <a:r>
              <a:rPr lang="en-US" b="1" baseline="0"/>
              <a:t> It is often something that takes place over a period of time.</a:t>
            </a:r>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2</a:t>
            </a:fld>
            <a:endParaRPr lang="en-US"/>
          </a:p>
        </p:txBody>
      </p:sp>
    </p:spTree>
    <p:extLst>
      <p:ext uri="{BB962C8B-B14F-4D97-AF65-F5344CB8AC3E}">
        <p14:creationId xmlns:p14="http://schemas.microsoft.com/office/powerpoint/2010/main" val="392615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Remember, kids will have disagreements.</a:t>
            </a:r>
            <a:r>
              <a:rPr lang="en-US" b="1" baseline="0"/>
              <a:t> Digital Drama may just be a small disagreement between friends. We need to make sure the kids have the tool to ensure it doesn’t grow into a cyberbullying situation.</a:t>
            </a:r>
          </a:p>
          <a:p>
            <a:r>
              <a:rPr lang="en-US" b="1"/>
              <a:t>QUICK STOP AND TALK!! Parents, talk about the difference between these two terms. </a:t>
            </a:r>
          </a:p>
        </p:txBody>
      </p:sp>
      <p:sp>
        <p:nvSpPr>
          <p:cNvPr id="4" name="Slide Number Placeholder 3"/>
          <p:cNvSpPr>
            <a:spLocks noGrp="1"/>
          </p:cNvSpPr>
          <p:nvPr>
            <p:ph type="sldNum" sz="quarter" idx="10"/>
          </p:nvPr>
        </p:nvSpPr>
        <p:spPr/>
        <p:txBody>
          <a:bodyPr/>
          <a:lstStyle/>
          <a:p>
            <a:fld id="{4BA8BBA4-09F6-4A7E-A968-068F979DFDF2}" type="slidenum">
              <a:rPr lang="en-US" smtClean="0"/>
              <a:pPr/>
              <a:t>3</a:t>
            </a:fld>
            <a:endParaRPr lang="en-US"/>
          </a:p>
        </p:txBody>
      </p:sp>
    </p:spTree>
    <p:extLst>
      <p:ext uri="{BB962C8B-B14F-4D97-AF65-F5344CB8AC3E}">
        <p14:creationId xmlns:p14="http://schemas.microsoft.com/office/powerpoint/2010/main" val="395163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BEFORE THE VIDEO...</a:t>
            </a:r>
            <a:r>
              <a:rPr lang="en-US" i="1"/>
              <a:t>ask the parents what they think cyberbullying may look like with younger students. Can they see it changing as the students get older?</a:t>
            </a:r>
            <a:endParaRPr lang="en-US" b="1"/>
          </a:p>
          <a:p>
            <a:endParaRPr lang="en-US" b="1"/>
          </a:p>
          <a:p>
            <a:r>
              <a:rPr lang="en-US" b="1"/>
              <a:t>Here is a video we show to the kids when we teach Digital Citizenship lessons at school. With younger students, cyberbullying is usually along these lines. As</a:t>
            </a:r>
            <a:r>
              <a:rPr lang="en-US" b="1" baseline="0"/>
              <a:t> the kids become teenagers, cyberbullying can take on a more serious tone.</a:t>
            </a:r>
            <a:r>
              <a:rPr lang="en-US" b="1"/>
              <a:t> If we deal with it when they are younger, we may give them pause when they are teenagers.</a:t>
            </a:r>
            <a:endParaRPr/>
          </a:p>
          <a:p>
            <a:r>
              <a:rPr lang="en-US" b="0" i="1" baseline="0"/>
              <a:t>(play video)</a:t>
            </a:r>
            <a:endParaRPr lang="en-US" b="0" i="1"/>
          </a:p>
        </p:txBody>
      </p:sp>
      <p:sp>
        <p:nvSpPr>
          <p:cNvPr id="4" name="Slide Number Placeholder 3"/>
          <p:cNvSpPr>
            <a:spLocks noGrp="1"/>
          </p:cNvSpPr>
          <p:nvPr>
            <p:ph type="sldNum" sz="quarter" idx="10"/>
          </p:nvPr>
        </p:nvSpPr>
        <p:spPr/>
        <p:txBody>
          <a:bodyPr/>
          <a:lstStyle/>
          <a:p>
            <a:fld id="{4BA8BBA4-09F6-4A7E-A968-068F979DFDF2}" type="slidenum">
              <a:rPr lang="en-US" smtClean="0"/>
              <a:pPr/>
              <a:t>4</a:t>
            </a:fld>
            <a:endParaRPr lang="en-US"/>
          </a:p>
        </p:txBody>
      </p:sp>
    </p:spTree>
    <p:extLst>
      <p:ext uri="{BB962C8B-B14F-4D97-AF65-F5344CB8AC3E}">
        <p14:creationId xmlns:p14="http://schemas.microsoft.com/office/powerpoint/2010/main" val="33753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These are the terms we teach the students in our Digital Citizenship lessons at school.</a:t>
            </a:r>
            <a:r>
              <a:rPr lang="en-US" b="1" baseline="0"/>
              <a:t> We try to encourage the kids to stand up for anyone they see being bullied. But, they should never put themselves in harms way. They need to know that they can always talk to a TRUSTED ADULT, whether its at home or at school.</a:t>
            </a:r>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5</a:t>
            </a:fld>
            <a:endParaRPr lang="en-US"/>
          </a:p>
        </p:txBody>
      </p:sp>
    </p:spTree>
    <p:extLst>
      <p:ext uri="{BB962C8B-B14F-4D97-AF65-F5344CB8AC3E}">
        <p14:creationId xmlns:p14="http://schemas.microsoft.com/office/powerpoint/2010/main" val="141249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While</a:t>
            </a:r>
            <a:r>
              <a:rPr lang="en-US" b="1" baseline="0"/>
              <a:t> we encourage kids to be an UPSTANDER and support their friends, we need to be sure they are not escalating the problem. Jumping in and bullying the bully isn’t helping. Remind your kids, if they see bullying (online or offline) tell a TRUSTED ADULT.</a:t>
            </a:r>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6</a:t>
            </a:fld>
            <a:endParaRPr lang="en-US"/>
          </a:p>
        </p:txBody>
      </p:sp>
    </p:spTree>
    <p:extLst>
      <p:ext uri="{BB962C8B-B14F-4D97-AF65-F5344CB8AC3E}">
        <p14:creationId xmlns:p14="http://schemas.microsoft.com/office/powerpoint/2010/main" val="423822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Georgia Bureau of Investigation advises the use of </a:t>
            </a:r>
            <a:r>
              <a:rPr lang="en-US" b="1" baseline="0"/>
              <a:t>NetSmartz.org to help keep children safe on the internet.</a:t>
            </a:r>
            <a:r>
              <a:rPr lang="en-US" b="1"/>
              <a:t> </a:t>
            </a:r>
            <a:r>
              <a:rPr lang="en-US" b="1" baseline="0"/>
              <a:t> The next few slides contain information from a </a:t>
            </a:r>
            <a:r>
              <a:rPr lang="en-US" b="1" baseline="0" err="1"/>
              <a:t>NetSmartz</a:t>
            </a:r>
            <a:r>
              <a:rPr lang="en-US" b="1" baseline="0"/>
              <a:t> parent presentation.</a:t>
            </a:r>
            <a:r>
              <a:rPr lang="en-US" b="1"/>
              <a:t>  </a:t>
            </a:r>
            <a:endParaRPr lang="en-US" b="1" baseline="0"/>
          </a:p>
          <a:p>
            <a:r>
              <a:rPr lang="en-US" b="1"/>
              <a:t>Cyberbullying</a:t>
            </a:r>
            <a:r>
              <a:rPr lang="en-US" b="1" baseline="0"/>
              <a:t> can take many forms. Here are some things to be on the lookout for. If your child is using the web or social media, make sure you are monitoring that activity. You need to know what your kids are doing and what their friends are doing as well.</a:t>
            </a:r>
          </a:p>
          <a:p>
            <a:r>
              <a:rPr lang="en-US" b="0" i="1" baseline="0"/>
              <a:t>(give parents time to read slide)</a:t>
            </a:r>
            <a:endParaRPr lang="en-US" b="0" i="1"/>
          </a:p>
        </p:txBody>
      </p:sp>
      <p:sp>
        <p:nvSpPr>
          <p:cNvPr id="4" name="Slide Number Placeholder 3"/>
          <p:cNvSpPr>
            <a:spLocks noGrp="1"/>
          </p:cNvSpPr>
          <p:nvPr>
            <p:ph type="sldNum" sz="quarter" idx="10"/>
          </p:nvPr>
        </p:nvSpPr>
        <p:spPr/>
        <p:txBody>
          <a:bodyPr/>
          <a:lstStyle/>
          <a:p>
            <a:fld id="{4BA8BBA4-09F6-4A7E-A968-068F979DFDF2}" type="slidenum">
              <a:rPr lang="en-US" smtClean="0"/>
              <a:pPr/>
              <a:t>7</a:t>
            </a:fld>
            <a:endParaRPr lang="en-US"/>
          </a:p>
        </p:txBody>
      </p:sp>
    </p:spTree>
    <p:extLst>
      <p:ext uri="{BB962C8B-B14F-4D97-AF65-F5344CB8AC3E}">
        <p14:creationId xmlns:p14="http://schemas.microsoft.com/office/powerpoint/2010/main" val="353152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 the digital age, information spreads quickly. They</a:t>
            </a:r>
            <a:r>
              <a:rPr lang="en-US" b="1" baseline="0"/>
              <a:t> spend so much time in the digital world (especially once they become teenagers) they can’t get away from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a:t>(give parents time to read slide)</a:t>
            </a:r>
            <a:endParaRPr lang="en-US" b="0" i="1"/>
          </a:p>
          <a:p>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8</a:t>
            </a:fld>
            <a:endParaRPr lang="en-US"/>
          </a:p>
        </p:txBody>
      </p:sp>
    </p:spTree>
    <p:extLst>
      <p:ext uri="{BB962C8B-B14F-4D97-AF65-F5344CB8AC3E}">
        <p14:creationId xmlns:p14="http://schemas.microsoft.com/office/powerpoint/2010/main" val="6490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This</a:t>
            </a:r>
            <a:r>
              <a:rPr lang="en-US" b="1" baseline="0"/>
              <a:t> list from Netsmartz.org gives parents a good list of things to look for. Pay attention to your children while they are using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a:t>(give parents time to read slide)</a:t>
            </a:r>
            <a:endParaRPr lang="en-US" b="0" i="1"/>
          </a:p>
          <a:p>
            <a:endParaRPr lang="en-US" b="1"/>
          </a:p>
        </p:txBody>
      </p:sp>
      <p:sp>
        <p:nvSpPr>
          <p:cNvPr id="4" name="Slide Number Placeholder 3"/>
          <p:cNvSpPr>
            <a:spLocks noGrp="1"/>
          </p:cNvSpPr>
          <p:nvPr>
            <p:ph type="sldNum" sz="quarter" idx="10"/>
          </p:nvPr>
        </p:nvSpPr>
        <p:spPr/>
        <p:txBody>
          <a:bodyPr/>
          <a:lstStyle/>
          <a:p>
            <a:fld id="{4BA8BBA4-09F6-4A7E-A968-068F979DFDF2}" type="slidenum">
              <a:rPr lang="en-US" smtClean="0"/>
              <a:pPr/>
              <a:t>9</a:t>
            </a:fld>
            <a:endParaRPr lang="en-US"/>
          </a:p>
        </p:txBody>
      </p:sp>
    </p:spTree>
    <p:extLst>
      <p:ext uri="{BB962C8B-B14F-4D97-AF65-F5344CB8AC3E}">
        <p14:creationId xmlns:p14="http://schemas.microsoft.com/office/powerpoint/2010/main" val="1702771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447800"/>
            <a:ext cx="5638800" cy="2209800"/>
          </a:xfrm>
        </p:spPr>
        <p:txBody>
          <a:bodyPr>
            <a:noAutofit/>
          </a:bodyPr>
          <a:lstStyle>
            <a:lvl1pPr algn="l">
              <a:defRPr sz="5000"/>
            </a:lvl1pPr>
          </a:lstStyle>
          <a:p>
            <a:endParaRPr lang="en-US"/>
          </a:p>
        </p:txBody>
      </p:sp>
      <p:sp>
        <p:nvSpPr>
          <p:cNvPr id="3" name="Subtitle 2"/>
          <p:cNvSpPr>
            <a:spLocks noGrp="1"/>
          </p:cNvSpPr>
          <p:nvPr>
            <p:ph type="subTitle" idx="1"/>
          </p:nvPr>
        </p:nvSpPr>
        <p:spPr>
          <a:xfrm>
            <a:off x="3124200" y="2895600"/>
            <a:ext cx="6400800" cy="1600200"/>
          </a:xfrm>
        </p:spPr>
        <p:txBody>
          <a:bodyPr>
            <a:normAutofit/>
          </a:bodyPr>
          <a:lstStyle>
            <a:lvl1pPr marL="0" indent="0" algn="l">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4" name="Date Placeholder 3"/>
          <p:cNvSpPr>
            <a:spLocks noGrp="1"/>
          </p:cNvSpPr>
          <p:nvPr>
            <p:ph type="dt" sz="half" idx="10"/>
          </p:nvPr>
        </p:nvSpPr>
        <p:spPr>
          <a:xfrm>
            <a:off x="457200" y="6356350"/>
            <a:ext cx="914400" cy="365125"/>
          </a:xfrm>
        </p:spPr>
        <p:txBody>
          <a:bodyPr/>
          <a:lstStyle/>
          <a:p>
            <a:fld id="{73D1EC24-6F21-4B5D-9300-A41AFCD96A84}" type="datetimeFigureOut">
              <a:rPr lang="en-US" smtClean="0"/>
              <a:pPr/>
              <a:t>7/11/2017</a:t>
            </a:fld>
            <a:endParaRPr lang="en-US"/>
          </a:p>
        </p:txBody>
      </p:sp>
      <p:pic>
        <p:nvPicPr>
          <p:cNvPr id="23" name="Picture 22" descr="FC Logo Green and Gold .wmf"/>
          <p:cNvPicPr>
            <a:picLocks noChangeAspect="1"/>
          </p:cNvPicPr>
          <p:nvPr userDrawn="1"/>
        </p:nvPicPr>
        <p:blipFill>
          <a:blip r:embed="rId3" cstate="print"/>
          <a:stretch>
            <a:fillRect/>
          </a:stretch>
        </p:blipFill>
        <p:spPr>
          <a:xfrm>
            <a:off x="533400" y="2209800"/>
            <a:ext cx="2133600" cy="1013924"/>
          </a:xfrm>
          <a:prstGeom prst="rect">
            <a:avLst/>
          </a:prstGeom>
        </p:spPr>
      </p:pic>
      <p:pic>
        <p:nvPicPr>
          <p:cNvPr id="14" name="Picture 13" descr="FC Icon_Student1st_reverse.ai"/>
          <p:cNvPicPr>
            <a:picLocks noChangeAspect="1"/>
          </p:cNvPicPr>
          <p:nvPr userDrawn="1"/>
        </p:nvPicPr>
        <p:blipFill>
          <a:blip r:embed="rId4"/>
          <a:stretch>
            <a:fillRect/>
          </a:stretch>
        </p:blipFill>
        <p:spPr>
          <a:xfrm>
            <a:off x="6248400" y="4953000"/>
            <a:ext cx="3407229" cy="26500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1EC24-6F21-4B5D-9300-A41AFCD96A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71600"/>
            <a:ext cx="7772400" cy="4572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1EC24-6F21-4B5D-9300-A41AFCD96A84}"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1EC24-6F21-4B5D-9300-A41AFCD96A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067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067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1EC24-6F21-4B5D-9300-A41AFCD96A84}"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1EC24-6F21-4B5D-9300-A41AFCD96A84}"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EC24-6F21-4B5D-9300-A41AFCD96A84}"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1600"/>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3716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EC24-6F21-4B5D-9300-A41AFCD96A84}" type="datetimeFigureOut">
              <a:rPr lang="en-US" smtClean="0"/>
              <a:pPr/>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088A4-3C37-4E76-8976-50884477B095}" type="slidenum">
              <a:rPr lang="en-US" smtClean="0"/>
              <a:pPr/>
              <a:t>‹#›</a:t>
            </a:fld>
            <a:endParaRPr lang="en-US"/>
          </a:p>
        </p:txBody>
      </p:sp>
      <p:pic>
        <p:nvPicPr>
          <p:cNvPr id="30" name="Picture 29" descr="FC Logo white.wmf"/>
          <p:cNvPicPr>
            <a:picLocks noChangeAspect="1"/>
          </p:cNvPicPr>
          <p:nvPr userDrawn="1"/>
        </p:nvPicPr>
        <p:blipFill>
          <a:blip r:embed="rId14" cstate="print"/>
          <a:stretch>
            <a:fillRect/>
          </a:stretch>
        </p:blipFill>
        <p:spPr>
          <a:xfrm>
            <a:off x="457200" y="296047"/>
            <a:ext cx="1295400" cy="618353"/>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netsmartz.org/Presentations/Parent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8rOnMl26dR8?rel=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250" y="1409700"/>
            <a:ext cx="5410200" cy="1828800"/>
          </a:xfrm>
        </p:spPr>
        <p:txBody>
          <a:bodyPr>
            <a:normAutofit fontScale="90000"/>
          </a:bodyPr>
          <a:lstStyle/>
          <a:p>
            <a:r>
              <a:rPr lang="en-US" sz="5000"/>
              <a:t>Digital Citizenship</a:t>
            </a:r>
            <a:br>
              <a:rPr lang="en-US" sz="5000"/>
            </a:br>
            <a:r>
              <a:rPr lang="en-US" sz="3600"/>
              <a:t>Parent Workshop</a:t>
            </a:r>
            <a:br>
              <a:rPr lang="en-US" sz="3600"/>
            </a:br>
            <a:r>
              <a:rPr lang="en-US" sz="3600"/>
              <a:t>Cyberbullying &amp; Digital Drama</a:t>
            </a:r>
            <a:endParaRPr lang="en-US" sz="5000"/>
          </a:p>
        </p:txBody>
      </p:sp>
      <p:sp>
        <p:nvSpPr>
          <p:cNvPr id="5" name="Rectangle 4"/>
          <p:cNvSpPr/>
          <p:nvPr/>
        </p:nvSpPr>
        <p:spPr>
          <a:xfrm>
            <a:off x="457200" y="304800"/>
            <a:ext cx="2133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1050" y="1389644"/>
            <a:ext cx="7580030" cy="4077706"/>
          </a:xfrm>
          <a:prstGeom prst="rect">
            <a:avLst/>
          </a:prstGeom>
        </p:spPr>
      </p:pic>
    </p:spTree>
    <p:extLst>
      <p:ext uri="{BB962C8B-B14F-4D97-AF65-F5344CB8AC3E}">
        <p14:creationId xmlns:p14="http://schemas.microsoft.com/office/powerpoint/2010/main" val="302565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do you deal with Cyberbullying?</a:t>
            </a:r>
          </a:p>
        </p:txBody>
      </p:sp>
      <p:sp>
        <p:nvSpPr>
          <p:cNvPr id="3" name="TextBox 2"/>
          <p:cNvSpPr txBox="1"/>
          <p:nvPr/>
        </p:nvSpPr>
        <p:spPr>
          <a:xfrm>
            <a:off x="785611" y="2253803"/>
            <a:ext cx="7405352" cy="2677656"/>
          </a:xfrm>
          <a:prstGeom prst="rect">
            <a:avLst/>
          </a:prstGeom>
          <a:noFill/>
        </p:spPr>
        <p:txBody>
          <a:bodyPr wrap="square" rtlCol="0">
            <a:spAutoFit/>
          </a:bodyPr>
          <a:lstStyle/>
          <a:p>
            <a:pPr marL="285750" indent="-285750">
              <a:buFont typeface="Arial" panose="020B0604020202020204" pitchFamily="34" charset="0"/>
              <a:buChar char="•"/>
            </a:pPr>
            <a:r>
              <a:rPr lang="en-US" sz="2800"/>
              <a:t>Build a support network for your children.</a:t>
            </a:r>
          </a:p>
          <a:p>
            <a:pPr marL="285750" indent="-285750">
              <a:buFont typeface="Arial" panose="020B0604020202020204" pitchFamily="34" charset="0"/>
              <a:buChar char="•"/>
            </a:pPr>
            <a:r>
              <a:rPr lang="en-US" sz="2800"/>
              <a:t>Encourage kids to stand up to the bully-or at least to stand with the victim of cyberbullying.</a:t>
            </a:r>
          </a:p>
          <a:p>
            <a:pPr marL="285750" indent="-285750">
              <a:buFont typeface="Arial" panose="020B0604020202020204" pitchFamily="34" charset="0"/>
              <a:buChar char="•"/>
            </a:pPr>
            <a:r>
              <a:rPr lang="en-US" sz="2800"/>
              <a:t>Be strategic in your support</a:t>
            </a:r>
          </a:p>
          <a:p>
            <a:pPr marL="742950" lvl="1" indent="-285750">
              <a:buFont typeface="Arial" panose="020B0604020202020204" pitchFamily="34" charset="0"/>
              <a:buChar char="•"/>
            </a:pPr>
            <a:r>
              <a:rPr lang="en-US" sz="2800" b="1"/>
              <a:t>LISTEN</a:t>
            </a:r>
          </a:p>
          <a:p>
            <a:pPr marL="742950" lvl="1" indent="-285750">
              <a:buFont typeface="Arial" panose="020B0604020202020204" pitchFamily="34" charset="0"/>
              <a:buChar char="•"/>
            </a:pPr>
            <a:r>
              <a:rPr lang="en-US" sz="2800"/>
              <a:t>Show “blocking” features</a:t>
            </a:r>
          </a:p>
        </p:txBody>
      </p:sp>
      <p:sp>
        <p:nvSpPr>
          <p:cNvPr id="4" name="TextBox 3"/>
          <p:cNvSpPr txBox="1"/>
          <p:nvPr/>
        </p:nvSpPr>
        <p:spPr>
          <a:xfrm>
            <a:off x="4855335" y="5177307"/>
            <a:ext cx="3831465" cy="646331"/>
          </a:xfrm>
          <a:prstGeom prst="rect">
            <a:avLst/>
          </a:prstGeom>
          <a:noFill/>
        </p:spPr>
        <p:txBody>
          <a:bodyPr wrap="square" rtlCol="0">
            <a:spAutoFit/>
          </a:bodyPr>
          <a:lstStyle/>
          <a:p>
            <a:r>
              <a:rPr lang="en-US"/>
              <a:t>Case &amp; Family Tip Sheet- Cyberbullying</a:t>
            </a:r>
          </a:p>
          <a:p>
            <a:endParaRPr lang="en-US"/>
          </a:p>
        </p:txBody>
      </p:sp>
    </p:spTree>
    <p:extLst>
      <p:ext uri="{BB962C8B-B14F-4D97-AF65-F5344CB8AC3E}">
        <p14:creationId xmlns:p14="http://schemas.microsoft.com/office/powerpoint/2010/main" val="321163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440"/>
            <a:ext cx="8229600" cy="685800"/>
          </a:xfrm>
        </p:spPr>
        <p:txBody>
          <a:bodyPr>
            <a:normAutofit fontScale="90000"/>
          </a:bodyPr>
          <a:lstStyle/>
          <a:p>
            <a:r>
              <a:rPr lang="en-US"/>
              <a:t>When someone is mean to your child online…</a:t>
            </a:r>
            <a:br>
              <a:rPr lang="en-US"/>
            </a:br>
            <a:r>
              <a:rPr lang="en-US" sz="2000"/>
              <a:t>from Common Sense Media curriculum: Grades 3-5, Unit 1</a:t>
            </a:r>
            <a:endParaRPr lang="en-US"/>
          </a:p>
        </p:txBody>
      </p:sp>
      <p:sp>
        <p:nvSpPr>
          <p:cNvPr id="3" name="TextBox 2"/>
          <p:cNvSpPr txBox="1"/>
          <p:nvPr/>
        </p:nvSpPr>
        <p:spPr>
          <a:xfrm>
            <a:off x="946597" y="3038555"/>
            <a:ext cx="7740203" cy="2308324"/>
          </a:xfrm>
          <a:prstGeom prst="rect">
            <a:avLst/>
          </a:prstGeom>
          <a:noFill/>
        </p:spPr>
        <p:txBody>
          <a:bodyPr wrap="square" rtlCol="0">
            <a:spAutoFit/>
          </a:bodyPr>
          <a:lstStyle/>
          <a:p>
            <a:r>
              <a:rPr lang="en-US" sz="3600" b="1"/>
              <a:t>S</a:t>
            </a:r>
            <a:r>
              <a:rPr lang="en-US" sz="3200"/>
              <a:t>…</a:t>
            </a:r>
            <a:r>
              <a:rPr lang="en-US" sz="2800"/>
              <a:t>step away from the computer</a:t>
            </a:r>
          </a:p>
          <a:p>
            <a:r>
              <a:rPr lang="en-US" sz="3600" b="1"/>
              <a:t>T</a:t>
            </a:r>
            <a:r>
              <a:rPr lang="en-US" sz="3200"/>
              <a:t>…</a:t>
            </a:r>
            <a:r>
              <a:rPr lang="en-US" sz="2800"/>
              <a:t>tell a </a:t>
            </a:r>
            <a:r>
              <a:rPr lang="en-US" sz="2800" b="1"/>
              <a:t>TRUSTED</a:t>
            </a:r>
            <a:r>
              <a:rPr lang="en-US" sz="2800"/>
              <a:t> adult</a:t>
            </a:r>
          </a:p>
          <a:p>
            <a:r>
              <a:rPr lang="en-US" sz="3600" b="1"/>
              <a:t>O</a:t>
            </a:r>
            <a:r>
              <a:rPr lang="en-US" sz="3200"/>
              <a:t>…</a:t>
            </a:r>
            <a:r>
              <a:rPr lang="en-US" sz="2800"/>
              <a:t>okay sites first</a:t>
            </a:r>
          </a:p>
          <a:p>
            <a:r>
              <a:rPr lang="en-US" sz="3600" b="1"/>
              <a:t>P</a:t>
            </a:r>
            <a:r>
              <a:rPr lang="en-US" sz="3200"/>
              <a:t>…</a:t>
            </a:r>
            <a:r>
              <a:rPr lang="en-US" sz="2800"/>
              <a:t>pause and think while online</a:t>
            </a:r>
          </a:p>
        </p:txBody>
      </p:sp>
    </p:spTree>
    <p:extLst>
      <p:ext uri="{BB962C8B-B14F-4D97-AF65-F5344CB8AC3E}">
        <p14:creationId xmlns:p14="http://schemas.microsoft.com/office/powerpoint/2010/main" val="107913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Resources</a:t>
            </a:r>
          </a:p>
        </p:txBody>
      </p:sp>
      <p:sp>
        <p:nvSpPr>
          <p:cNvPr id="3" name="TextBox 2"/>
          <p:cNvSpPr txBox="1"/>
          <p:nvPr/>
        </p:nvSpPr>
        <p:spPr>
          <a:xfrm>
            <a:off x="669701" y="2057400"/>
            <a:ext cx="7727324" cy="4137338"/>
          </a:xfrm>
          <a:prstGeom prst="rect">
            <a:avLst/>
          </a:prstGeom>
          <a:noFill/>
        </p:spPr>
        <p:txBody>
          <a:bodyPr wrap="square" rtlCol="0">
            <a:spAutoFit/>
          </a:bodyPr>
          <a:lstStyle/>
          <a:p>
            <a:endParaRPr lang="en-US"/>
          </a:p>
        </p:txBody>
      </p:sp>
      <p:sp>
        <p:nvSpPr>
          <p:cNvPr id="4" name="TextBox 3"/>
          <p:cNvSpPr txBox="1"/>
          <p:nvPr/>
        </p:nvSpPr>
        <p:spPr>
          <a:xfrm>
            <a:off x="566670" y="2163651"/>
            <a:ext cx="7830355" cy="4524315"/>
          </a:xfrm>
          <a:prstGeom prst="rect">
            <a:avLst/>
          </a:prstGeom>
          <a:noFill/>
        </p:spPr>
        <p:txBody>
          <a:bodyPr wrap="square" rtlCol="0">
            <a:spAutoFit/>
          </a:bodyPr>
          <a:lstStyle/>
          <a:p>
            <a:r>
              <a:rPr lang="en-US"/>
              <a:t>Common Sense Media. </a:t>
            </a:r>
            <a:r>
              <a:rPr lang="en-US" i="1"/>
              <a:t>“</a:t>
            </a:r>
            <a:r>
              <a:rPr lang="en-US"/>
              <a:t>Power of Words</a:t>
            </a:r>
            <a:r>
              <a:rPr lang="en-US" i="1"/>
              <a:t>.” You Tube. </a:t>
            </a:r>
            <a:r>
              <a:rPr lang="en-US"/>
              <a:t>14 July 2017. </a:t>
            </a:r>
          </a:p>
          <a:p>
            <a:r>
              <a:rPr lang="en-US"/>
              <a:t>Web. 27 June 2017.</a:t>
            </a:r>
            <a:endParaRPr lang="en-US" i="1"/>
          </a:p>
          <a:p>
            <a:endParaRPr lang="en-US"/>
          </a:p>
          <a:p>
            <a:r>
              <a:rPr lang="en-US"/>
              <a:t>“Cyberbullying &amp; Digital Drama.” </a:t>
            </a:r>
            <a:r>
              <a:rPr lang="en-US" i="1"/>
              <a:t>Common Sense Media: Digital Citizenship</a:t>
            </a:r>
            <a:r>
              <a:rPr lang="en-US"/>
              <a:t>. Common Sense Media. 2017. Web. 22 June 2017.</a:t>
            </a:r>
          </a:p>
          <a:p>
            <a:endParaRPr lang="en-US"/>
          </a:p>
          <a:p>
            <a:r>
              <a:rPr lang="en-US"/>
              <a:t>"Internet Safety." </a:t>
            </a:r>
            <a:r>
              <a:rPr lang="en-US" i="1" err="1"/>
              <a:t>NetSmartz</a:t>
            </a:r>
            <a:r>
              <a:rPr lang="en-US" i="1"/>
              <a:t> Workshop</a:t>
            </a:r>
            <a:r>
              <a:rPr lang="en-US"/>
              <a:t>. National Center for Missing &amp; Exploited Children, 2015. Web. 30 June 2017. </a:t>
            </a:r>
            <a:endParaRPr lang="en-US">
              <a:hlinkClick r:id="rId2"/>
            </a:endParaRPr>
          </a:p>
          <a:p>
            <a:r>
              <a:rPr lang="en-US">
                <a:hlinkClick r:id="rId2"/>
              </a:rPr>
              <a:t>www.netsmartz.org/Presentations/Parents</a:t>
            </a:r>
            <a:endParaRPr lang="en-US"/>
          </a:p>
          <a:p>
            <a:endParaRPr lang="en-US"/>
          </a:p>
          <a:p>
            <a:r>
              <a:rPr lang="en-US"/>
              <a:t>“The Power of Words (3-5).” </a:t>
            </a:r>
            <a:r>
              <a:rPr lang="en-US" i="1"/>
              <a:t>Common Sense Media: Curriculum: Unit 1 Lesson 3. </a:t>
            </a:r>
            <a:r>
              <a:rPr lang="en-US"/>
              <a:t>Common Sense Media. 2015. Web. 22 June 2017.</a:t>
            </a:r>
          </a:p>
          <a:p>
            <a:endParaRPr lang="en-US"/>
          </a:p>
          <a:p>
            <a:endParaRPr lang="en-US"/>
          </a:p>
          <a:p>
            <a:endParaRPr lang="en-US" i="1"/>
          </a:p>
          <a:p>
            <a:endParaRPr lang="en-US" i="1"/>
          </a:p>
        </p:txBody>
      </p:sp>
    </p:spTree>
    <p:extLst>
      <p:ext uri="{BB962C8B-B14F-4D97-AF65-F5344CB8AC3E}">
        <p14:creationId xmlns:p14="http://schemas.microsoft.com/office/powerpoint/2010/main" val="370821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is Cyberbullying?</a:t>
            </a:r>
          </a:p>
        </p:txBody>
      </p:sp>
      <p:sp>
        <p:nvSpPr>
          <p:cNvPr id="3" name="TextBox 2"/>
          <p:cNvSpPr txBox="1"/>
          <p:nvPr/>
        </p:nvSpPr>
        <p:spPr>
          <a:xfrm>
            <a:off x="1043189" y="2537138"/>
            <a:ext cx="7302321" cy="1384995"/>
          </a:xfrm>
          <a:prstGeom prst="rect">
            <a:avLst/>
          </a:prstGeom>
          <a:noFill/>
        </p:spPr>
        <p:txBody>
          <a:bodyPr wrap="square" rtlCol="0">
            <a:spAutoFit/>
          </a:bodyPr>
          <a:lstStyle/>
          <a:p>
            <a:r>
              <a:rPr lang="en-US" sz="2800"/>
              <a:t>“Cyberbullying involves online harassment or cruelty, and is often characterized by repeated or ongoing incidents.”</a:t>
            </a:r>
          </a:p>
        </p:txBody>
      </p:sp>
      <p:sp>
        <p:nvSpPr>
          <p:cNvPr id="4" name="TextBox 3"/>
          <p:cNvSpPr txBox="1"/>
          <p:nvPr/>
        </p:nvSpPr>
        <p:spPr>
          <a:xfrm>
            <a:off x="3721994" y="4211392"/>
            <a:ext cx="4964806" cy="646331"/>
          </a:xfrm>
          <a:prstGeom prst="rect">
            <a:avLst/>
          </a:prstGeom>
          <a:noFill/>
        </p:spPr>
        <p:txBody>
          <a:bodyPr wrap="square" rtlCol="0">
            <a:spAutoFit/>
          </a:bodyPr>
          <a:lstStyle/>
          <a:p>
            <a:r>
              <a:rPr lang="en-US"/>
              <a:t>Common Sense Media</a:t>
            </a:r>
          </a:p>
          <a:p>
            <a:r>
              <a:rPr lang="en-US"/>
              <a:t>Case &amp; Family Tip Sheet- Cyberbullying</a:t>
            </a:r>
          </a:p>
        </p:txBody>
      </p:sp>
    </p:spTree>
    <p:extLst>
      <p:ext uri="{BB962C8B-B14F-4D97-AF65-F5344CB8AC3E}">
        <p14:creationId xmlns:p14="http://schemas.microsoft.com/office/powerpoint/2010/main" val="147685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Cyberbullying vs. Digital Drama</a:t>
            </a:r>
          </a:p>
        </p:txBody>
      </p:sp>
      <p:sp>
        <p:nvSpPr>
          <p:cNvPr id="3" name="TextBox 2"/>
          <p:cNvSpPr txBox="1"/>
          <p:nvPr/>
        </p:nvSpPr>
        <p:spPr>
          <a:xfrm>
            <a:off x="837127" y="2446986"/>
            <a:ext cx="7392473" cy="1384995"/>
          </a:xfrm>
          <a:prstGeom prst="rect">
            <a:avLst/>
          </a:prstGeom>
          <a:noFill/>
        </p:spPr>
        <p:txBody>
          <a:bodyPr wrap="square" rtlCol="0">
            <a:spAutoFit/>
          </a:bodyPr>
          <a:lstStyle/>
          <a:p>
            <a:r>
              <a:rPr lang="en-US" sz="2800"/>
              <a:t>“Digital Drama – the everyday tiffs and disputes that occur between friends or acquaintances online or via text.”</a:t>
            </a:r>
          </a:p>
        </p:txBody>
      </p:sp>
      <p:sp>
        <p:nvSpPr>
          <p:cNvPr id="4" name="TextBox 3"/>
          <p:cNvSpPr txBox="1"/>
          <p:nvPr/>
        </p:nvSpPr>
        <p:spPr>
          <a:xfrm>
            <a:off x="3451538" y="3898401"/>
            <a:ext cx="6233375" cy="646331"/>
          </a:xfrm>
          <a:prstGeom prst="rect">
            <a:avLst/>
          </a:prstGeom>
          <a:noFill/>
        </p:spPr>
        <p:txBody>
          <a:bodyPr wrap="square" rtlCol="0">
            <a:spAutoFit/>
          </a:bodyPr>
          <a:lstStyle/>
          <a:p>
            <a:r>
              <a:rPr lang="en-US"/>
              <a:t>https://www.commonsense.org/education/digital-citizenship/cyberbullying-and-digital-drama</a:t>
            </a:r>
          </a:p>
        </p:txBody>
      </p:sp>
    </p:spTree>
    <p:extLst>
      <p:ext uri="{BB962C8B-B14F-4D97-AF65-F5344CB8AC3E}">
        <p14:creationId xmlns:p14="http://schemas.microsoft.com/office/powerpoint/2010/main" val="127302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rOnMl26dR8"/>
          <p:cNvPicPr>
            <a:picLocks noRot="1" noChangeAspect="1"/>
          </p:cNvPicPr>
          <p:nvPr>
            <a:videoFile r:link="rId1"/>
          </p:nvPr>
        </p:nvPicPr>
        <p:blipFill>
          <a:blip r:embed="rId4"/>
          <a:stretch>
            <a:fillRect/>
          </a:stretch>
        </p:blipFill>
        <p:spPr>
          <a:xfrm>
            <a:off x="1409700" y="1650206"/>
            <a:ext cx="6229350" cy="3504010"/>
          </a:xfrm>
          <a:prstGeom prst="rect">
            <a:avLst/>
          </a:prstGeom>
        </p:spPr>
      </p:pic>
      <p:sp>
        <p:nvSpPr>
          <p:cNvPr id="3" name="TextBox 2"/>
          <p:cNvSpPr txBox="1"/>
          <p:nvPr/>
        </p:nvSpPr>
        <p:spPr>
          <a:xfrm>
            <a:off x="5648960" y="5506720"/>
            <a:ext cx="2294218" cy="369332"/>
          </a:xfrm>
          <a:prstGeom prst="rect">
            <a:avLst/>
          </a:prstGeom>
          <a:noFill/>
        </p:spPr>
        <p:txBody>
          <a:bodyPr wrap="none" rtlCol="0">
            <a:spAutoFit/>
          </a:bodyPr>
          <a:lstStyle/>
          <a:p>
            <a:r>
              <a:rPr lang="en-US"/>
              <a:t>Common Sense Media</a:t>
            </a:r>
          </a:p>
        </p:txBody>
      </p:sp>
    </p:spTree>
    <p:extLst>
      <p:ext uri="{BB962C8B-B14F-4D97-AF65-F5344CB8AC3E}">
        <p14:creationId xmlns:p14="http://schemas.microsoft.com/office/powerpoint/2010/main" val="23586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274"/>
            <a:ext cx="8229600" cy="685800"/>
          </a:xfrm>
        </p:spPr>
        <p:txBody>
          <a:bodyPr>
            <a:normAutofit fontScale="90000"/>
          </a:bodyPr>
          <a:lstStyle/>
          <a:p>
            <a:r>
              <a:rPr lang="en-US"/>
              <a:t>Terms to Know</a:t>
            </a:r>
          </a:p>
        </p:txBody>
      </p:sp>
      <p:sp>
        <p:nvSpPr>
          <p:cNvPr id="3" name="TextBox 2"/>
          <p:cNvSpPr txBox="1"/>
          <p:nvPr/>
        </p:nvSpPr>
        <p:spPr>
          <a:xfrm>
            <a:off x="740535" y="1906074"/>
            <a:ext cx="7946265" cy="3539430"/>
          </a:xfrm>
          <a:prstGeom prst="rect">
            <a:avLst/>
          </a:prstGeom>
          <a:noFill/>
        </p:spPr>
        <p:txBody>
          <a:bodyPr wrap="square" rtlCol="0">
            <a:spAutoFit/>
          </a:bodyPr>
          <a:lstStyle/>
          <a:p>
            <a:pPr marL="285750" indent="-285750">
              <a:buFont typeface="Arial" panose="020B0604020202020204" pitchFamily="34" charset="0"/>
              <a:buChar char="•"/>
            </a:pPr>
            <a:r>
              <a:rPr lang="en-US" sz="2800"/>
              <a:t>target: a person who is the object of an intentional action.</a:t>
            </a:r>
          </a:p>
          <a:p>
            <a:pPr marL="285750" indent="-285750">
              <a:buFont typeface="Arial" panose="020B0604020202020204" pitchFamily="34" charset="0"/>
              <a:buChar char="•"/>
            </a:pPr>
            <a:r>
              <a:rPr lang="en-US" sz="2800"/>
              <a:t>offender: a person who has a malicious intent to hurt or damage someone.</a:t>
            </a:r>
          </a:p>
          <a:p>
            <a:pPr marL="285750" indent="-285750">
              <a:buFont typeface="Arial" panose="020B0604020202020204" pitchFamily="34" charset="0"/>
              <a:buChar char="•"/>
            </a:pPr>
            <a:r>
              <a:rPr lang="en-US" sz="2800"/>
              <a:t>bystander: a person who does nothing when they witness something happening.</a:t>
            </a:r>
          </a:p>
          <a:p>
            <a:pPr marL="285750" indent="-285750">
              <a:buFont typeface="Arial" panose="020B0604020202020204" pitchFamily="34" charset="0"/>
              <a:buChar char="•"/>
            </a:pPr>
            <a:r>
              <a:rPr lang="en-US" sz="2800" err="1"/>
              <a:t>upstander</a:t>
            </a:r>
            <a:r>
              <a:rPr lang="en-US" sz="2800"/>
              <a:t>: a person who supports and stands up for someone else.</a:t>
            </a:r>
          </a:p>
        </p:txBody>
      </p:sp>
    </p:spTree>
    <p:extLst>
      <p:ext uri="{BB962C8B-B14F-4D97-AF65-F5344CB8AC3E}">
        <p14:creationId xmlns:p14="http://schemas.microsoft.com/office/powerpoint/2010/main" val="171086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Terms to know</a:t>
            </a:r>
          </a:p>
        </p:txBody>
      </p:sp>
      <p:sp>
        <p:nvSpPr>
          <p:cNvPr id="3" name="Rectangle 2"/>
          <p:cNvSpPr/>
          <p:nvPr/>
        </p:nvSpPr>
        <p:spPr>
          <a:xfrm>
            <a:off x="637504" y="2307345"/>
            <a:ext cx="7862552" cy="954107"/>
          </a:xfrm>
          <a:prstGeom prst="rect">
            <a:avLst/>
          </a:prstGeom>
        </p:spPr>
        <p:txBody>
          <a:bodyPr wrap="square">
            <a:spAutoFit/>
          </a:bodyPr>
          <a:lstStyle/>
          <a:p>
            <a:pPr marL="285750" indent="-285750">
              <a:buFont typeface="Arial" panose="020B0604020202020204" pitchFamily="34" charset="0"/>
              <a:buChar char="•"/>
            </a:pPr>
            <a:r>
              <a:rPr lang="en-US" sz="2800"/>
              <a:t>escalate: to increase or make more intense.</a:t>
            </a:r>
          </a:p>
          <a:p>
            <a:pPr marL="285750" indent="-285750">
              <a:buFont typeface="Arial" panose="020B0604020202020204" pitchFamily="34" charset="0"/>
              <a:buChar char="•"/>
            </a:pPr>
            <a:r>
              <a:rPr lang="en-US" sz="2800"/>
              <a:t>de-escalate: to decrease or make less intense.</a:t>
            </a:r>
          </a:p>
        </p:txBody>
      </p:sp>
      <p:sp>
        <p:nvSpPr>
          <p:cNvPr id="4" name="TextBox 3"/>
          <p:cNvSpPr txBox="1"/>
          <p:nvPr/>
        </p:nvSpPr>
        <p:spPr>
          <a:xfrm>
            <a:off x="4018208" y="3580327"/>
            <a:ext cx="4668592" cy="646331"/>
          </a:xfrm>
          <a:prstGeom prst="rect">
            <a:avLst/>
          </a:prstGeom>
          <a:noFill/>
        </p:spPr>
        <p:txBody>
          <a:bodyPr wrap="square" rtlCol="0">
            <a:spAutoFit/>
          </a:bodyPr>
          <a:lstStyle/>
          <a:p>
            <a:r>
              <a:rPr lang="en-US"/>
              <a:t>https://www.commonsense.org/education/digital-citizenship/cyberbullying-and-digital-drama</a:t>
            </a:r>
          </a:p>
        </p:txBody>
      </p:sp>
    </p:spTree>
    <p:extLst>
      <p:ext uri="{BB962C8B-B14F-4D97-AF65-F5344CB8AC3E}">
        <p14:creationId xmlns:p14="http://schemas.microsoft.com/office/powerpoint/2010/main" val="100921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1364412"/>
            <a:ext cx="7403710" cy="4179138"/>
          </a:xfrm>
          <a:prstGeom prst="rect">
            <a:avLst/>
          </a:prstGeom>
        </p:spPr>
      </p:pic>
      <p:sp>
        <p:nvSpPr>
          <p:cNvPr id="4" name="TextBox 3"/>
          <p:cNvSpPr txBox="1"/>
          <p:nvPr/>
        </p:nvSpPr>
        <p:spPr>
          <a:xfrm>
            <a:off x="5486400" y="5543550"/>
            <a:ext cx="2965060" cy="253916"/>
          </a:xfrm>
          <a:prstGeom prst="rect">
            <a:avLst/>
          </a:prstGeom>
          <a:noFill/>
        </p:spPr>
        <p:txBody>
          <a:bodyPr wrap="square" rtlCol="0">
            <a:spAutoFit/>
          </a:bodyPr>
          <a:lstStyle/>
          <a:p>
            <a:r>
              <a:rPr lang="en-US" sz="1050"/>
              <a:t>http://www.netsmartz.org/Presentations/Parents</a:t>
            </a:r>
          </a:p>
        </p:txBody>
      </p:sp>
    </p:spTree>
    <p:extLst>
      <p:ext uri="{BB962C8B-B14F-4D97-AF65-F5344CB8AC3E}">
        <p14:creationId xmlns:p14="http://schemas.microsoft.com/office/powerpoint/2010/main" val="283235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423697"/>
            <a:ext cx="7524750" cy="4041300"/>
          </a:xfrm>
          <a:prstGeom prst="rect">
            <a:avLst/>
          </a:prstGeom>
        </p:spPr>
      </p:pic>
      <p:sp>
        <p:nvSpPr>
          <p:cNvPr id="3" name="TextBox 2"/>
          <p:cNvSpPr txBox="1"/>
          <p:nvPr/>
        </p:nvSpPr>
        <p:spPr>
          <a:xfrm>
            <a:off x="5467350" y="5600700"/>
            <a:ext cx="3943350" cy="253916"/>
          </a:xfrm>
          <a:prstGeom prst="rect">
            <a:avLst/>
          </a:prstGeom>
          <a:noFill/>
        </p:spPr>
        <p:txBody>
          <a:bodyPr wrap="square" rtlCol="0">
            <a:spAutoFit/>
          </a:bodyPr>
          <a:lstStyle/>
          <a:p>
            <a:r>
              <a:rPr lang="en-US" sz="1050"/>
              <a:t>http://www.netsmartz.org/Presentations/Parents</a:t>
            </a:r>
          </a:p>
        </p:txBody>
      </p:sp>
    </p:spTree>
    <p:extLst>
      <p:ext uri="{BB962C8B-B14F-4D97-AF65-F5344CB8AC3E}">
        <p14:creationId xmlns:p14="http://schemas.microsoft.com/office/powerpoint/2010/main" val="171499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407968"/>
            <a:ext cx="7966075" cy="4345132"/>
          </a:xfrm>
          <a:prstGeom prst="rect">
            <a:avLst/>
          </a:prstGeom>
        </p:spPr>
      </p:pic>
    </p:spTree>
    <p:extLst>
      <p:ext uri="{BB962C8B-B14F-4D97-AF65-F5344CB8AC3E}">
        <p14:creationId xmlns:p14="http://schemas.microsoft.com/office/powerpoint/2010/main" val="92929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10882A6C3864AADF3EEB5EC83E967" ma:contentTypeVersion="2" ma:contentTypeDescription="Create a new document." ma:contentTypeScope="" ma:versionID="fd069ccab9071c6c3f0f3ecc29e408d9">
  <xsd:schema xmlns:xsd="http://www.w3.org/2001/XMLSchema" xmlns:xs="http://www.w3.org/2001/XMLSchema" xmlns:p="http://schemas.microsoft.com/office/2006/metadata/properties" xmlns:ns2="d535d925-503f-4ea1-87e8-07d9ce261dfe" targetNamespace="http://schemas.microsoft.com/office/2006/metadata/properties" ma:root="true" ma:fieldsID="dd56ec76a65070c7da03a6b8706c91de" ns2:_="">
    <xsd:import namespace="d535d925-503f-4ea1-87e8-07d9ce261df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5d925-503f-4ea1-87e8-07d9ce261d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AD163-2343-4AC4-B7F8-5D64D361E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5d925-503f-4ea1-87e8-07d9ce261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B81254-7148-4859-87CC-E5FE07E30873}">
  <ds:schemaRefs>
    <ds:schemaRef ds:uri="http://schemas.microsoft.com/office/2006/documentManagement/types"/>
    <ds:schemaRef ds:uri="http://www.w3.org/XML/1998/namespace"/>
    <ds:schemaRef ds:uri="http://purl.org/dc/dcmitype/"/>
    <ds:schemaRef ds:uri="d535d925-503f-4ea1-87e8-07d9ce261df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E7DFF17-62B8-4A86-B0B4-1548087E7C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Digital Citizenship Parent Workshop Cyberbullying &amp; Digital Drama</vt:lpstr>
      <vt:lpstr>What is Cyberbullying?</vt:lpstr>
      <vt:lpstr>Cyberbullying vs. Digital Drama</vt:lpstr>
      <vt:lpstr>PowerPoint Presentation</vt:lpstr>
      <vt:lpstr>Terms to Know</vt:lpstr>
      <vt:lpstr>Terms to know</vt:lpstr>
      <vt:lpstr>PowerPoint Presentation</vt:lpstr>
      <vt:lpstr>PowerPoint Presentation</vt:lpstr>
      <vt:lpstr>PowerPoint Presentation</vt:lpstr>
      <vt:lpstr>PowerPoint Presentation</vt:lpstr>
      <vt:lpstr>How do you deal with Cyberbullying?</vt:lpstr>
      <vt:lpstr>When someone is mean to your child online… from Common Sense Media curriculum: Grades 3-5, Unit 1</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Parent Workshop Cyberbullying &amp; Digital Drama</dc:title>
  <cp:revision>1</cp:revision>
  <dcterms:modified xsi:type="dcterms:W3CDTF">2017-07-11T15:43:49Z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0x0101001CF10882A6C3864AADF3EEB5EC83E967</vt:lpwstr>
  </property>
  <property fmtid="{D5CDD505-2E9C-101B-9397-08002B2CF9AE}" pid="3" name="FCS_x0020_Document_x0020_Category">
    <vt:lpwstr/>
  </property>
  <property fmtid="{D5CDD505-2E9C-101B-9397-08002B2CF9AE}" pid="4" name="FCS Document Category">
    <vt:lpwstr/>
  </property>
</Properties>
</file>