
<file path=[Content_Types].xml><?xml version="1.0" encoding="utf-8"?>
<Types xmlns="http://schemas.openxmlformats.org/package/2006/content-types">
  <Default Extension="png" ContentType="image/png"/>
  <Default Extension="jpeg" ContentType="image/jpeg"/>
  <Default Extension="wmf" ContentType="image/x-wmf"/>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5"/>
  </p:notesMasterIdLst>
  <p:sldIdLst>
    <p:sldId id="258" r:id="rId5"/>
    <p:sldId id="295" r:id="rId6"/>
    <p:sldId id="300" r:id="rId7"/>
    <p:sldId id="294" r:id="rId8"/>
    <p:sldId id="296" r:id="rId9"/>
    <p:sldId id="297" r:id="rId10"/>
    <p:sldId id="298" r:id="rId11"/>
    <p:sldId id="301" r:id="rId12"/>
    <p:sldId id="302" r:id="rId13"/>
    <p:sldId id="299" r:id="rId1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D0C0863E-9B4F-1640-AD1F-E2BA8B758A9C}">
          <p14:sldIdLst>
            <p14:sldId id="258"/>
            <p14:sldId id="295"/>
            <p14:sldId id="300"/>
            <p14:sldId id="294"/>
            <p14:sldId id="296"/>
            <p14:sldId id="297"/>
            <p14:sldId id="298"/>
            <p14:sldId id="301"/>
            <p14:sldId id="302"/>
            <p14:sldId id="29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82841"/>
    <a:srgbClr val="C99F41"/>
    <a:srgbClr val="990000"/>
    <a:srgbClr val="F5F5EB"/>
    <a:srgbClr val="F9F6E7"/>
    <a:srgbClr val="F4EBD8"/>
    <a:srgbClr val="000000"/>
    <a:srgbClr val="00764F"/>
    <a:srgbClr val="00593C"/>
    <a:srgbClr val="FCFA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2970" autoAdjust="0"/>
  </p:normalViewPr>
  <p:slideViewPr>
    <p:cSldViewPr snapToGrid="0">
      <p:cViewPr varScale="1">
        <p:scale>
          <a:sx n="81" d="100"/>
          <a:sy n="81" d="100"/>
        </p:scale>
        <p:origin x="1422"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ED71409C-AACA-4979-9E55-8FA135FD9AD9}" type="datetimeFigureOut">
              <a:rPr lang="en-US" smtClean="0"/>
              <a:pPr/>
              <a:t>10/4/2017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4BA8BBA4-09F6-4A7E-A968-068F979DFDF2}" type="slidenum">
              <a:rPr lang="en-US" smtClean="0"/>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BA8BBA4-09F6-4A7E-A968-068F979DFDF2}" type="slidenum">
              <a:rPr lang="en-US" smtClean="0"/>
              <a:pPr/>
              <a:t>1</a:t>
            </a:fld>
            <a:endParaRPr lang="en-US"/>
          </a:p>
        </p:txBody>
      </p:sp>
    </p:spTree>
    <p:extLst>
      <p:ext uri="{BB962C8B-B14F-4D97-AF65-F5344CB8AC3E}">
        <p14:creationId xmlns:p14="http://schemas.microsoft.com/office/powerpoint/2010/main" val="31922184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BA8BBA4-09F6-4A7E-A968-068F979DFDF2}" type="slidenum">
              <a:rPr lang="en-US" smtClean="0"/>
              <a:pPr/>
              <a:t>10</a:t>
            </a:fld>
            <a:endParaRPr lang="en-US"/>
          </a:p>
        </p:txBody>
      </p:sp>
    </p:spTree>
    <p:extLst>
      <p:ext uri="{BB962C8B-B14F-4D97-AF65-F5344CB8AC3E}">
        <p14:creationId xmlns:p14="http://schemas.microsoft.com/office/powerpoint/2010/main" val="13937678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latin typeface="Calibri"/>
            </a:endParaRPr>
          </a:p>
          <a:p>
            <a:r>
              <a:rPr lang="en-US"/>
              <a:t> </a:t>
            </a:r>
          </a:p>
        </p:txBody>
      </p:sp>
      <p:sp>
        <p:nvSpPr>
          <p:cNvPr id="4" name="Slide Number Placeholder 3"/>
          <p:cNvSpPr>
            <a:spLocks noGrp="1"/>
          </p:cNvSpPr>
          <p:nvPr>
            <p:ph type="sldNum" sz="quarter" idx="10"/>
          </p:nvPr>
        </p:nvSpPr>
        <p:spPr/>
        <p:txBody>
          <a:bodyPr/>
          <a:lstStyle/>
          <a:p>
            <a:fld id="{4BA8BBA4-09F6-4A7E-A968-068F979DFDF2}" type="slidenum">
              <a:rPr lang="en-US" smtClean="0"/>
              <a:pPr/>
              <a:t>2</a:t>
            </a:fld>
            <a:endParaRPr lang="en-US"/>
          </a:p>
        </p:txBody>
      </p:sp>
    </p:spTree>
    <p:extLst>
      <p:ext uri="{BB962C8B-B14F-4D97-AF65-F5344CB8AC3E}">
        <p14:creationId xmlns:p14="http://schemas.microsoft.com/office/powerpoint/2010/main" val="25107769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a:t>(Play video</a:t>
            </a:r>
            <a:r>
              <a:rPr lang="en-US" i="1" baseline="0"/>
              <a:t> as a introduction to what a Digital Footprint is.)</a:t>
            </a:r>
            <a:endParaRPr lang="en-US" i="1"/>
          </a:p>
        </p:txBody>
      </p:sp>
      <p:sp>
        <p:nvSpPr>
          <p:cNvPr id="4" name="Slide Number Placeholder 3"/>
          <p:cNvSpPr>
            <a:spLocks noGrp="1"/>
          </p:cNvSpPr>
          <p:nvPr>
            <p:ph type="sldNum" sz="quarter" idx="10"/>
          </p:nvPr>
        </p:nvSpPr>
        <p:spPr/>
        <p:txBody>
          <a:bodyPr/>
          <a:lstStyle/>
          <a:p>
            <a:fld id="{4BA8BBA4-09F6-4A7E-A968-068F979DFDF2}" type="slidenum">
              <a:rPr lang="en-US" smtClean="0"/>
              <a:pPr/>
              <a:t>3</a:t>
            </a:fld>
            <a:endParaRPr lang="en-US"/>
          </a:p>
        </p:txBody>
      </p:sp>
    </p:spTree>
    <p:extLst>
      <p:ext uri="{BB962C8B-B14F-4D97-AF65-F5344CB8AC3E}">
        <p14:creationId xmlns:p14="http://schemas.microsoft.com/office/powerpoint/2010/main" val="21559366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a:latin typeface="Calibri"/>
              </a:rPr>
              <a:t>Your</a:t>
            </a:r>
            <a:r>
              <a:rPr lang="en-US" b="1" baseline="0">
                <a:latin typeface="Calibri"/>
              </a:rPr>
              <a:t> digital footprint is everything you do online. It can include what you upload, post, and even what you search for.  </a:t>
            </a:r>
            <a:endParaRPr lang="en-US" b="1">
              <a:latin typeface="Calibri"/>
            </a:endParaRPr>
          </a:p>
        </p:txBody>
      </p:sp>
      <p:sp>
        <p:nvSpPr>
          <p:cNvPr id="4" name="Slide Number Placeholder 3"/>
          <p:cNvSpPr>
            <a:spLocks noGrp="1"/>
          </p:cNvSpPr>
          <p:nvPr>
            <p:ph type="sldNum" sz="quarter" idx="10"/>
          </p:nvPr>
        </p:nvSpPr>
        <p:spPr/>
        <p:txBody>
          <a:bodyPr/>
          <a:lstStyle/>
          <a:p>
            <a:fld id="{4BA8BBA4-09F6-4A7E-A968-068F979DFDF2}" type="slidenum">
              <a:rPr lang="en-US" smtClean="0"/>
              <a:pPr/>
              <a:t>4</a:t>
            </a:fld>
            <a:endParaRPr lang="en-US"/>
          </a:p>
        </p:txBody>
      </p:sp>
    </p:spTree>
    <p:extLst>
      <p:ext uri="{BB962C8B-B14F-4D97-AF65-F5344CB8AC3E}">
        <p14:creationId xmlns:p14="http://schemas.microsoft.com/office/powerpoint/2010/main" val="712460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a:t>Reminder!</a:t>
            </a:r>
            <a:r>
              <a:rPr lang="en-US" b="1" baseline="0"/>
              <a:t> When sharing favorites, students should still be careful NOT to give too much information. If my username is GatorBookGirl91, it might be easy to figure out that I went to Florida, love books and graduated in 1991. When sharing an opinion, remember to do so in a respectful manner.</a:t>
            </a:r>
            <a:endParaRPr lang="en-US" b="1"/>
          </a:p>
        </p:txBody>
      </p:sp>
      <p:sp>
        <p:nvSpPr>
          <p:cNvPr id="4" name="Slide Number Placeholder 3"/>
          <p:cNvSpPr>
            <a:spLocks noGrp="1"/>
          </p:cNvSpPr>
          <p:nvPr>
            <p:ph type="sldNum" sz="quarter" idx="10"/>
          </p:nvPr>
        </p:nvSpPr>
        <p:spPr/>
        <p:txBody>
          <a:bodyPr/>
          <a:lstStyle/>
          <a:p>
            <a:fld id="{4BA8BBA4-09F6-4A7E-A968-068F979DFDF2}" type="slidenum">
              <a:rPr lang="en-US" smtClean="0"/>
              <a:pPr/>
              <a:t>5</a:t>
            </a:fld>
            <a:endParaRPr lang="en-US"/>
          </a:p>
        </p:txBody>
      </p:sp>
    </p:spTree>
    <p:extLst>
      <p:ext uri="{BB962C8B-B14F-4D97-AF65-F5344CB8AC3E}">
        <p14:creationId xmlns:p14="http://schemas.microsoft.com/office/powerpoint/2010/main" val="23366876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When</a:t>
            </a:r>
            <a:r>
              <a:rPr lang="en-US" b="1" baseline="0"/>
              <a:t> we teach the students Digital Citizenship, we follow these guidelines from Common Sense Media. Adults can use these guidelines to set a positive example for their kids.</a:t>
            </a:r>
          </a:p>
          <a:p>
            <a:endParaRPr lang="en-US" b="0" baseline="0"/>
          </a:p>
          <a:p>
            <a:r>
              <a:rPr lang="en-US" b="0" i="1" baseline="0"/>
              <a:t>(I like to remind the students that I can’t use their image on Twitter without permission from their parents. Also, I don’t post pictures on my personal social media unless I know it’s okay with the people in the pictures.)</a:t>
            </a:r>
            <a:endParaRPr lang="en-US" b="0" i="1"/>
          </a:p>
        </p:txBody>
      </p:sp>
      <p:sp>
        <p:nvSpPr>
          <p:cNvPr id="4" name="Slide Number Placeholder 3"/>
          <p:cNvSpPr>
            <a:spLocks noGrp="1"/>
          </p:cNvSpPr>
          <p:nvPr>
            <p:ph type="sldNum" sz="quarter" idx="10"/>
          </p:nvPr>
        </p:nvSpPr>
        <p:spPr/>
        <p:txBody>
          <a:bodyPr/>
          <a:lstStyle/>
          <a:p>
            <a:fld id="{4BA8BBA4-09F6-4A7E-A968-068F979DFDF2}" type="slidenum">
              <a:rPr lang="en-US" smtClean="0"/>
              <a:pPr/>
              <a:t>6</a:t>
            </a:fld>
            <a:endParaRPr lang="en-US"/>
          </a:p>
        </p:txBody>
      </p:sp>
    </p:spTree>
    <p:extLst>
      <p:ext uri="{BB962C8B-B14F-4D97-AF65-F5344CB8AC3E}">
        <p14:creationId xmlns:p14="http://schemas.microsoft.com/office/powerpoint/2010/main" val="25972947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This</a:t>
            </a:r>
            <a:r>
              <a:rPr lang="en-US" b="1" baseline="0"/>
              <a:t> is the Fulton County policy pertaining to Technology Offenses. </a:t>
            </a:r>
            <a:r>
              <a:rPr lang="en-US" b="0" i="1" baseline="0"/>
              <a:t>(Each school will deal with technology offenses as they see fit, but this is the guideline. If your school has a definitive behavioral procedure, feel free to add that here.)</a:t>
            </a:r>
            <a:endParaRPr lang="en-US" b="0" i="1"/>
          </a:p>
        </p:txBody>
      </p:sp>
      <p:sp>
        <p:nvSpPr>
          <p:cNvPr id="4" name="Slide Number Placeholder 3"/>
          <p:cNvSpPr>
            <a:spLocks noGrp="1"/>
          </p:cNvSpPr>
          <p:nvPr>
            <p:ph type="sldNum" sz="quarter" idx="10"/>
          </p:nvPr>
        </p:nvSpPr>
        <p:spPr/>
        <p:txBody>
          <a:bodyPr/>
          <a:lstStyle/>
          <a:p>
            <a:fld id="{4BA8BBA4-09F6-4A7E-A968-068F979DFDF2}" type="slidenum">
              <a:rPr lang="en-US" smtClean="0"/>
              <a:pPr/>
              <a:t>7</a:t>
            </a:fld>
            <a:endParaRPr lang="en-US"/>
          </a:p>
        </p:txBody>
      </p:sp>
    </p:spTree>
    <p:extLst>
      <p:ext uri="{BB962C8B-B14F-4D97-AF65-F5344CB8AC3E}">
        <p14:creationId xmlns:p14="http://schemas.microsoft.com/office/powerpoint/2010/main" val="16760076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a:t>This is an extreme example of the consequences of a negative digital footprint. These students were accepted to Harvard University and shared inappropriate jokes and images in a Facebook Group. </a:t>
            </a:r>
          </a:p>
          <a:p>
            <a:r>
              <a:rPr lang="en-US" b="0" i="1" baseline="0"/>
              <a:t>(play video)</a:t>
            </a:r>
            <a:endParaRPr lang="en-US" b="0" i="1"/>
          </a:p>
        </p:txBody>
      </p:sp>
      <p:sp>
        <p:nvSpPr>
          <p:cNvPr id="4" name="Slide Number Placeholder 3"/>
          <p:cNvSpPr>
            <a:spLocks noGrp="1"/>
          </p:cNvSpPr>
          <p:nvPr>
            <p:ph type="sldNum" sz="quarter" idx="10"/>
          </p:nvPr>
        </p:nvSpPr>
        <p:spPr/>
        <p:txBody>
          <a:bodyPr/>
          <a:lstStyle/>
          <a:p>
            <a:fld id="{4BA8BBA4-09F6-4A7E-A968-068F979DFDF2}" type="slidenum">
              <a:rPr lang="en-US" smtClean="0"/>
              <a:pPr/>
              <a:t>8</a:t>
            </a:fld>
            <a:endParaRPr lang="en-US"/>
          </a:p>
        </p:txBody>
      </p:sp>
    </p:spTree>
    <p:extLst>
      <p:ext uri="{BB962C8B-B14F-4D97-AF65-F5344CB8AC3E}">
        <p14:creationId xmlns:p14="http://schemas.microsoft.com/office/powerpoint/2010/main" val="42694941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0" dirty="0"/>
              <a:t>Facilitator</a:t>
            </a:r>
            <a:r>
              <a:rPr lang="en-US" b="1" i="0" baseline="0" dirty="0"/>
              <a:t> Note: </a:t>
            </a:r>
            <a:r>
              <a:rPr lang="en-US" b="0" i="0" dirty="0"/>
              <a:t>This poll was created in Nearpod, you </a:t>
            </a:r>
            <a:r>
              <a:rPr lang="en-US" b="0" i="0"/>
              <a:t>may wish </a:t>
            </a:r>
            <a:r>
              <a:rPr lang="en-US" b="0" i="0" dirty="0"/>
              <a:t>to create your own poll so that you will be able to view/share</a:t>
            </a:r>
            <a:r>
              <a:rPr lang="en-US" b="0" i="0" baseline="0" dirty="0"/>
              <a:t> the results</a:t>
            </a:r>
            <a:r>
              <a:rPr lang="en-US" b="0" i="0" dirty="0"/>
              <a:t>.  There</a:t>
            </a:r>
            <a:r>
              <a:rPr lang="en-US" b="0" i="0" baseline="0" dirty="0"/>
              <a:t> are a variety of tools that can be used to create a poll including:</a:t>
            </a:r>
          </a:p>
          <a:p>
            <a:pPr marL="171450" indent="-171450">
              <a:buFont typeface="Arial" panose="020B0604020202020204" pitchFamily="34" charset="0"/>
              <a:buChar char="•"/>
            </a:pPr>
            <a:r>
              <a:rPr lang="en-US" b="0" i="0" baseline="0" dirty="0"/>
              <a:t>Nearpod</a:t>
            </a:r>
          </a:p>
          <a:p>
            <a:pPr marL="171450" indent="-171450">
              <a:buFont typeface="Arial" panose="020B0604020202020204" pitchFamily="34" charset="0"/>
              <a:buChar char="•"/>
            </a:pPr>
            <a:r>
              <a:rPr lang="en-US" b="0" i="0" baseline="0" dirty="0"/>
              <a:t>Poll Everywhere</a:t>
            </a:r>
          </a:p>
          <a:p>
            <a:pPr marL="171450" indent="-171450">
              <a:buFont typeface="Arial" panose="020B0604020202020204" pitchFamily="34" charset="0"/>
              <a:buChar char="•"/>
            </a:pPr>
            <a:r>
              <a:rPr lang="en-US" b="0" i="0" baseline="0" dirty="0" err="1"/>
              <a:t>Mentimeter</a:t>
            </a:r>
            <a:endParaRPr lang="en-US" b="0" i="0" baseline="0" dirty="0"/>
          </a:p>
          <a:p>
            <a:pPr marL="0" indent="0">
              <a:buFont typeface="Arial" panose="020B0604020202020204" pitchFamily="34" charset="0"/>
              <a:buNone/>
            </a:pPr>
            <a:endParaRPr lang="en-US" i="1" dirty="0"/>
          </a:p>
        </p:txBody>
      </p:sp>
      <p:sp>
        <p:nvSpPr>
          <p:cNvPr id="4" name="Slide Number Placeholder 3"/>
          <p:cNvSpPr>
            <a:spLocks noGrp="1"/>
          </p:cNvSpPr>
          <p:nvPr>
            <p:ph type="sldNum" sz="quarter" idx="10"/>
          </p:nvPr>
        </p:nvSpPr>
        <p:spPr/>
        <p:txBody>
          <a:bodyPr/>
          <a:lstStyle/>
          <a:p>
            <a:fld id="{4BA8BBA4-09F6-4A7E-A968-068F979DFDF2}" type="slidenum">
              <a:rPr lang="en-US" smtClean="0"/>
              <a:pPr/>
              <a:t>9</a:t>
            </a:fld>
            <a:endParaRPr lang="en-US"/>
          </a:p>
        </p:txBody>
      </p:sp>
    </p:spTree>
    <p:extLst>
      <p:ext uri="{BB962C8B-B14F-4D97-AF65-F5344CB8AC3E}">
        <p14:creationId xmlns:p14="http://schemas.microsoft.com/office/powerpoint/2010/main" val="46229392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5.e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048000" y="1447800"/>
            <a:ext cx="5638800" cy="2209800"/>
          </a:xfrm>
        </p:spPr>
        <p:txBody>
          <a:bodyPr>
            <a:noAutofit/>
          </a:bodyPr>
          <a:lstStyle>
            <a:lvl1pPr algn="l">
              <a:defRPr sz="5000"/>
            </a:lvl1pPr>
          </a:lstStyle>
          <a:p>
            <a:endParaRPr lang="en-US"/>
          </a:p>
        </p:txBody>
      </p:sp>
      <p:sp>
        <p:nvSpPr>
          <p:cNvPr id="3" name="Subtitle 2"/>
          <p:cNvSpPr>
            <a:spLocks noGrp="1"/>
          </p:cNvSpPr>
          <p:nvPr>
            <p:ph type="subTitle" idx="1"/>
          </p:nvPr>
        </p:nvSpPr>
        <p:spPr>
          <a:xfrm>
            <a:off x="3124200" y="2895600"/>
            <a:ext cx="6400800" cy="1600200"/>
          </a:xfrm>
        </p:spPr>
        <p:txBody>
          <a:bodyPr>
            <a:normAutofit/>
          </a:bodyPr>
          <a:lstStyle>
            <a:lvl1pPr marL="0" indent="0" algn="l">
              <a:spcBef>
                <a:spcPts val="0"/>
              </a:spcBef>
              <a:buNone/>
              <a:defRPr sz="2400"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endParaRPr lang="en-US"/>
          </a:p>
        </p:txBody>
      </p:sp>
      <p:sp>
        <p:nvSpPr>
          <p:cNvPr id="4" name="Date Placeholder 3"/>
          <p:cNvSpPr>
            <a:spLocks noGrp="1"/>
          </p:cNvSpPr>
          <p:nvPr>
            <p:ph type="dt" sz="half" idx="10"/>
          </p:nvPr>
        </p:nvSpPr>
        <p:spPr>
          <a:xfrm>
            <a:off x="457200" y="6356350"/>
            <a:ext cx="914400" cy="365125"/>
          </a:xfrm>
        </p:spPr>
        <p:txBody>
          <a:bodyPr/>
          <a:lstStyle/>
          <a:p>
            <a:fld id="{73D1EC24-6F21-4B5D-9300-A41AFCD96A84}" type="datetimeFigureOut">
              <a:rPr lang="en-US" smtClean="0"/>
              <a:pPr/>
              <a:t>10/4/2017</a:t>
            </a:fld>
            <a:endParaRPr lang="en-US"/>
          </a:p>
        </p:txBody>
      </p:sp>
      <p:pic>
        <p:nvPicPr>
          <p:cNvPr id="23" name="Picture 22" descr="FC Logo Green and Gold .wmf"/>
          <p:cNvPicPr>
            <a:picLocks noChangeAspect="1"/>
          </p:cNvPicPr>
          <p:nvPr userDrawn="1"/>
        </p:nvPicPr>
        <p:blipFill>
          <a:blip r:embed="rId3" cstate="print"/>
          <a:stretch>
            <a:fillRect/>
          </a:stretch>
        </p:blipFill>
        <p:spPr>
          <a:xfrm>
            <a:off x="533400" y="2209800"/>
            <a:ext cx="2133600" cy="1013924"/>
          </a:xfrm>
          <a:prstGeom prst="rect">
            <a:avLst/>
          </a:prstGeom>
        </p:spPr>
      </p:pic>
      <p:pic>
        <p:nvPicPr>
          <p:cNvPr id="14" name="Picture 13" descr="FC Icon_Student1st_reverse.ai"/>
          <p:cNvPicPr>
            <a:picLocks noChangeAspect="1"/>
          </p:cNvPicPr>
          <p:nvPr userDrawn="1"/>
        </p:nvPicPr>
        <p:blipFill>
          <a:blip r:embed="rId4"/>
          <a:stretch>
            <a:fillRect/>
          </a:stretch>
        </p:blipFill>
        <p:spPr>
          <a:xfrm>
            <a:off x="6248400" y="4953000"/>
            <a:ext cx="3407229" cy="2650067"/>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D1EC24-6F21-4B5D-9300-A41AFCD96A84}" type="datetimeFigureOut">
              <a:rPr lang="en-US" smtClean="0"/>
              <a:pPr/>
              <a:t>10/4/2017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6088A4-3C37-4E76-8976-50884477B09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371600"/>
            <a:ext cx="2057400" cy="4572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371600"/>
            <a:ext cx="6019800" cy="4572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D1EC24-6F21-4B5D-9300-A41AFCD96A84}" type="datetimeFigureOut">
              <a:rPr lang="en-US" smtClean="0"/>
              <a:pPr/>
              <a:t>10/4/2017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6088A4-3C37-4E76-8976-50884477B09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4400"/>
            </a:lvl1pPr>
          </a:lstStyle>
          <a:p>
            <a:r>
              <a:rPr lang="en-US"/>
              <a:t>Click to edit Master title style</a:t>
            </a:r>
          </a:p>
        </p:txBody>
      </p:sp>
      <p:sp>
        <p:nvSpPr>
          <p:cNvPr id="3" name="Content Placeholder 2"/>
          <p:cNvSpPr>
            <a:spLocks noGrp="1"/>
          </p:cNvSpPr>
          <p:nvPr>
            <p:ph idx="1"/>
          </p:nvPr>
        </p:nvSpPr>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D1EC24-6F21-4B5D-9300-A41AFCD96A84}" type="datetimeFigureOut">
              <a:rPr lang="en-US" smtClean="0"/>
              <a:pPr/>
              <a:t>10/4/2017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6088A4-3C37-4E76-8976-50884477B09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20574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1371600"/>
            <a:ext cx="7772400" cy="457200"/>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D1EC24-6F21-4B5D-9300-A41AFCD96A84}" type="datetimeFigureOut">
              <a:rPr lang="en-US" smtClean="0"/>
              <a:pPr/>
              <a:t>10/4/2017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6088A4-3C37-4E76-8976-50884477B09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2209801"/>
            <a:ext cx="40386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2209801"/>
            <a:ext cx="40386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D1EC24-6F21-4B5D-9300-A41AFCD96A84}" type="datetimeFigureOut">
              <a:rPr lang="en-US" smtClean="0"/>
              <a:pPr/>
              <a:t>10/4/2017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6088A4-3C37-4E76-8976-50884477B09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2266950"/>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906712"/>
            <a:ext cx="4040188" cy="34178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226695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906712"/>
            <a:ext cx="4041775" cy="34178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D1EC24-6F21-4B5D-9300-A41AFCD96A84}" type="datetimeFigureOut">
              <a:rPr lang="en-US" smtClean="0"/>
              <a:pPr/>
              <a:t>10/4/2017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96088A4-3C37-4E76-8976-50884477B09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D1EC24-6F21-4B5D-9300-A41AFCD96A84}" type="datetimeFigureOut">
              <a:rPr lang="en-US" smtClean="0"/>
              <a:pPr/>
              <a:t>10/4/2017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96088A4-3C37-4E76-8976-50884477B09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D1EC24-6F21-4B5D-9300-A41AFCD96A84}" type="datetimeFigureOut">
              <a:rPr lang="en-US" smtClean="0"/>
              <a:pPr/>
              <a:t>10/4/2017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96088A4-3C37-4E76-8976-50884477B09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37160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1371600"/>
            <a:ext cx="5111750" cy="46482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3716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3D1EC24-6F21-4B5D-9300-A41AFCD96A84}" type="datetimeFigureOut">
              <a:rPr lang="en-US" smtClean="0"/>
              <a:pPr/>
              <a:t>10/4/2017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6088A4-3C37-4E76-8976-50884477B09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1371600"/>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562600"/>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3D1EC24-6F21-4B5D-9300-A41AFCD96A84}" type="datetimeFigureOut">
              <a:rPr lang="en-US" smtClean="0"/>
              <a:pPr/>
              <a:t>10/4/2017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6088A4-3C37-4E76-8976-50884477B09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3"/>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371600"/>
            <a:ext cx="8229600" cy="6858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2286000"/>
            <a:ext cx="8229600" cy="38401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D1EC24-6F21-4B5D-9300-A41AFCD96A84}" type="datetimeFigureOut">
              <a:rPr lang="en-US" smtClean="0"/>
              <a:pPr/>
              <a:t>10/4/2017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6088A4-3C37-4E76-8976-50884477B095}" type="slidenum">
              <a:rPr lang="en-US" smtClean="0"/>
              <a:pPr/>
              <a:t>‹#›</a:t>
            </a:fld>
            <a:endParaRPr lang="en-US"/>
          </a:p>
        </p:txBody>
      </p:sp>
      <p:pic>
        <p:nvPicPr>
          <p:cNvPr id="30" name="Picture 29" descr="FC Logo white.wmf"/>
          <p:cNvPicPr>
            <a:picLocks noChangeAspect="1"/>
          </p:cNvPicPr>
          <p:nvPr userDrawn="1"/>
        </p:nvPicPr>
        <p:blipFill>
          <a:blip r:embed="rId14" cstate="print"/>
          <a:stretch>
            <a:fillRect/>
          </a:stretch>
        </p:blipFill>
        <p:spPr>
          <a:xfrm>
            <a:off x="457200" y="296047"/>
            <a:ext cx="1295400" cy="618353"/>
          </a:xfrm>
          <a:prstGeom prst="rect">
            <a:avLst/>
          </a:prstGeom>
          <a:effec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spcBef>
          <a:spcPct val="0"/>
        </a:spcBef>
        <a:buNone/>
        <a:defRPr sz="44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6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video" Target="https://www.youtube.com/embed/DinW62zlWcc?rel=0" TargetMode="Externa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video" Target="https://www.youtube.com/embed/8MwcdB1qcTE?rel=0" TargetMode="Externa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hyperlink" Target="https://share.nearpod.com/vsph/kujljzDYLu"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124200" y="838200"/>
            <a:ext cx="5410200" cy="1828800"/>
          </a:xfrm>
        </p:spPr>
        <p:txBody>
          <a:bodyPr>
            <a:normAutofit fontScale="90000"/>
          </a:bodyPr>
          <a:lstStyle/>
          <a:p>
            <a:r>
              <a:rPr lang="en-US" sz="5000"/>
              <a:t>Digital </a:t>
            </a:r>
            <a:br>
              <a:rPr lang="en-US" sz="5000"/>
            </a:br>
            <a:r>
              <a:rPr lang="en-US"/>
              <a:t>Citizenship</a:t>
            </a:r>
            <a:br>
              <a:rPr lang="en-US"/>
            </a:br>
            <a:r>
              <a:rPr lang="en-US" sz="2700" b="0"/>
              <a:t>Parent Workshop</a:t>
            </a:r>
            <a:br>
              <a:rPr lang="en-US" sz="2700" b="0"/>
            </a:br>
            <a:r>
              <a:rPr lang="en-US" sz="2700" b="0"/>
              <a:t>Digital Footprints</a:t>
            </a:r>
            <a:endParaRPr lang="en-US" sz="5000" b="0"/>
          </a:p>
        </p:txBody>
      </p:sp>
      <p:sp>
        <p:nvSpPr>
          <p:cNvPr id="5" name="Rectangle 4"/>
          <p:cNvSpPr/>
          <p:nvPr/>
        </p:nvSpPr>
        <p:spPr>
          <a:xfrm>
            <a:off x="457200" y="304800"/>
            <a:ext cx="2133600" cy="1447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Resources:</a:t>
            </a:r>
          </a:p>
        </p:txBody>
      </p:sp>
      <p:sp>
        <p:nvSpPr>
          <p:cNvPr id="4" name="TextBox 3"/>
          <p:cNvSpPr txBox="1"/>
          <p:nvPr/>
        </p:nvSpPr>
        <p:spPr>
          <a:xfrm>
            <a:off x="779172" y="2057400"/>
            <a:ext cx="7907628" cy="5078313"/>
          </a:xfrm>
          <a:prstGeom prst="rect">
            <a:avLst/>
          </a:prstGeom>
          <a:noFill/>
        </p:spPr>
        <p:txBody>
          <a:bodyPr wrap="square" rtlCol="0">
            <a:spAutoFit/>
          </a:bodyPr>
          <a:lstStyle/>
          <a:p>
            <a:r>
              <a:rPr lang="en-US"/>
              <a:t>“Digital Footprints &amp; Photo Sharing.” </a:t>
            </a:r>
            <a:r>
              <a:rPr lang="en-US" i="1"/>
              <a:t>Common Sense Media: Conversation Case. Facilitators Version</a:t>
            </a:r>
            <a:r>
              <a:rPr lang="en-US"/>
              <a:t>. Common Sense Media. 2014. Web. 22 June 2017. </a:t>
            </a:r>
          </a:p>
          <a:p>
            <a:endParaRPr lang="en-US"/>
          </a:p>
          <a:p>
            <a:r>
              <a:rPr lang="en-US"/>
              <a:t>Fulton County Schools. </a:t>
            </a:r>
            <a:r>
              <a:rPr lang="en-US" i="1"/>
              <a:t>Student Code of Conduct &amp; Discipline Handbook</a:t>
            </a:r>
          </a:p>
          <a:p>
            <a:r>
              <a:rPr lang="en-US"/>
              <a:t>2016-2017.</a:t>
            </a:r>
          </a:p>
          <a:p>
            <a:endParaRPr lang="en-US"/>
          </a:p>
          <a:p>
            <a:r>
              <a:rPr lang="en-US"/>
              <a:t>“Rings of Responsibility (3-5).” </a:t>
            </a:r>
            <a:r>
              <a:rPr lang="en-US" i="1"/>
              <a:t>Common Sense Media: Curriculum: Unit 1 Lesson 1. </a:t>
            </a:r>
            <a:r>
              <a:rPr lang="en-US"/>
              <a:t>Common Sense Media. 2015. Web. 22 June 2017.</a:t>
            </a:r>
          </a:p>
          <a:p>
            <a:endParaRPr lang="en-US"/>
          </a:p>
          <a:p>
            <a:r>
              <a:rPr lang="en-US"/>
              <a:t>WCVB Channel 5 Boston. “Harvard rescinds admission over racially offensive messages.” </a:t>
            </a:r>
            <a:r>
              <a:rPr lang="en-US" i="1"/>
              <a:t>You Tube</a:t>
            </a:r>
            <a:r>
              <a:rPr lang="en-US"/>
              <a:t>. 5 June 2017. Web. 27 June 2017.</a:t>
            </a:r>
          </a:p>
          <a:p>
            <a:endParaRPr lang="en-US"/>
          </a:p>
          <a:p>
            <a:r>
              <a:rPr lang="en-US"/>
              <a:t>Common Sense Media. “Privacy Student Intro Video - The Digital Footprint.” </a:t>
            </a:r>
          </a:p>
          <a:p>
            <a:r>
              <a:rPr lang="en-US" i="1"/>
              <a:t>You Tube</a:t>
            </a:r>
            <a:r>
              <a:rPr lang="en-US"/>
              <a:t>. 2 November 2010. Web. 27 June 2017.</a:t>
            </a:r>
          </a:p>
          <a:p>
            <a:endParaRPr lang="en-US" i="1"/>
          </a:p>
          <a:p>
            <a:endParaRPr lang="en-US"/>
          </a:p>
          <a:p>
            <a:endParaRPr lang="en-US"/>
          </a:p>
          <a:p>
            <a:endParaRPr lang="en-US"/>
          </a:p>
        </p:txBody>
      </p:sp>
    </p:spTree>
    <p:extLst>
      <p:ext uri="{BB962C8B-B14F-4D97-AF65-F5344CB8AC3E}">
        <p14:creationId xmlns:p14="http://schemas.microsoft.com/office/powerpoint/2010/main" val="8529808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304800"/>
            <a:ext cx="8229600" cy="685800"/>
          </a:xfrm>
          <a:prstGeom prst="rect">
            <a:avLst/>
          </a:prstGeom>
        </p:spPr>
        <p:txBody>
          <a:bodyPr vert="horz" lIns="91440" tIns="45720" rIns="91440" bIns="45720" rtlCol="0" anchor="ctr">
            <a:normAutofit fontScale="90000" lnSpcReduction="10000"/>
          </a:bodyPr>
          <a:lstStyle>
            <a:lvl1pPr algn="l" defTabSz="914400" rtl="0" eaLnBrk="1" latinLnBrk="0" hangingPunct="1">
              <a:spcBef>
                <a:spcPct val="0"/>
              </a:spcBef>
              <a:buNone/>
              <a:defRPr sz="4400" b="1" kern="1200">
                <a:solidFill>
                  <a:schemeClr val="tx1"/>
                </a:solidFill>
                <a:latin typeface="+mj-lt"/>
                <a:ea typeface="+mj-ea"/>
                <a:cs typeface="+mj-cs"/>
              </a:defRPr>
            </a:lvl1pPr>
          </a:lstStyle>
          <a:p>
            <a:pPr algn="r"/>
            <a:endParaRPr lang="en-US"/>
          </a:p>
        </p:txBody>
      </p:sp>
      <p:sp>
        <p:nvSpPr>
          <p:cNvPr id="3" name="Title 2"/>
          <p:cNvSpPr>
            <a:spLocks noGrp="1"/>
          </p:cNvSpPr>
          <p:nvPr>
            <p:ph type="title"/>
          </p:nvPr>
        </p:nvSpPr>
        <p:spPr/>
        <p:txBody>
          <a:bodyPr>
            <a:normAutofit fontScale="90000"/>
          </a:bodyPr>
          <a:lstStyle/>
          <a:p>
            <a:r>
              <a:rPr lang="en-US"/>
              <a:t>What is a good Digital Citizen</a:t>
            </a:r>
          </a:p>
        </p:txBody>
      </p:sp>
      <p:sp>
        <p:nvSpPr>
          <p:cNvPr id="5" name="TextBox 4"/>
          <p:cNvSpPr txBox="1"/>
          <p:nvPr/>
        </p:nvSpPr>
        <p:spPr>
          <a:xfrm>
            <a:off x="1451429" y="2525486"/>
            <a:ext cx="6429828" cy="954107"/>
          </a:xfrm>
          <a:prstGeom prst="rect">
            <a:avLst/>
          </a:prstGeom>
          <a:noFill/>
        </p:spPr>
        <p:txBody>
          <a:bodyPr wrap="square" rtlCol="0">
            <a:spAutoFit/>
          </a:bodyPr>
          <a:lstStyle/>
          <a:p>
            <a:r>
              <a:rPr lang="en-US" sz="2800"/>
              <a:t>“A Digital Citizen is a member of a world wide community linked by the internet.” </a:t>
            </a:r>
          </a:p>
        </p:txBody>
      </p:sp>
      <p:sp>
        <p:nvSpPr>
          <p:cNvPr id="6" name="TextBox 5"/>
          <p:cNvSpPr txBox="1"/>
          <p:nvPr/>
        </p:nvSpPr>
        <p:spPr>
          <a:xfrm>
            <a:off x="4949371" y="3479593"/>
            <a:ext cx="4194629" cy="253916"/>
          </a:xfrm>
          <a:prstGeom prst="rect">
            <a:avLst/>
          </a:prstGeom>
          <a:noFill/>
        </p:spPr>
        <p:txBody>
          <a:bodyPr wrap="square" rtlCol="0">
            <a:spAutoFit/>
          </a:bodyPr>
          <a:lstStyle/>
          <a:p>
            <a:pPr algn="ctr"/>
            <a:r>
              <a:rPr lang="en-US" sz="1050"/>
              <a:t>Common Sense Education</a:t>
            </a:r>
          </a:p>
        </p:txBody>
      </p:sp>
    </p:spTree>
    <p:extLst>
      <p:ext uri="{BB962C8B-B14F-4D97-AF65-F5344CB8AC3E}">
        <p14:creationId xmlns:p14="http://schemas.microsoft.com/office/powerpoint/2010/main" val="3439802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DinW62zlWcc"/>
          <p:cNvPicPr>
            <a:picLocks noRot="1" noChangeAspect="1"/>
          </p:cNvPicPr>
          <p:nvPr>
            <a:videoFile r:link="rId1"/>
          </p:nvPr>
        </p:nvPicPr>
        <p:blipFill>
          <a:blip r:embed="rId4"/>
          <a:stretch>
            <a:fillRect/>
          </a:stretch>
        </p:blipFill>
        <p:spPr>
          <a:xfrm>
            <a:off x="1026017" y="1581956"/>
            <a:ext cx="7081663" cy="3983435"/>
          </a:xfrm>
          <a:prstGeom prst="rect">
            <a:avLst/>
          </a:prstGeom>
        </p:spPr>
      </p:pic>
      <p:sp>
        <p:nvSpPr>
          <p:cNvPr id="3" name="TextBox 2"/>
          <p:cNvSpPr txBox="1"/>
          <p:nvPr/>
        </p:nvSpPr>
        <p:spPr>
          <a:xfrm>
            <a:off x="6394790" y="5768591"/>
            <a:ext cx="3425780" cy="253916"/>
          </a:xfrm>
          <a:prstGeom prst="rect">
            <a:avLst/>
          </a:prstGeom>
          <a:noFill/>
        </p:spPr>
        <p:txBody>
          <a:bodyPr wrap="square" rtlCol="0">
            <a:spAutoFit/>
          </a:bodyPr>
          <a:lstStyle/>
          <a:p>
            <a:r>
              <a:rPr lang="en-US" sz="1050"/>
              <a:t>Common Sense Media</a:t>
            </a:r>
          </a:p>
        </p:txBody>
      </p:sp>
    </p:spTree>
    <p:extLst>
      <p:ext uri="{BB962C8B-B14F-4D97-AF65-F5344CB8AC3E}">
        <p14:creationId xmlns:p14="http://schemas.microsoft.com/office/powerpoint/2010/main" val="17118230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304800"/>
            <a:ext cx="8229600" cy="685800"/>
          </a:xfrm>
          <a:prstGeom prst="rect">
            <a:avLst/>
          </a:prstGeom>
        </p:spPr>
        <p:txBody>
          <a:bodyPr vert="horz" lIns="91440" tIns="45720" rIns="91440" bIns="45720" rtlCol="0" anchor="ctr">
            <a:normAutofit fontScale="90000" lnSpcReduction="10000"/>
          </a:bodyPr>
          <a:lstStyle>
            <a:lvl1pPr algn="l" defTabSz="914400" rtl="0" eaLnBrk="1" latinLnBrk="0" hangingPunct="1">
              <a:spcBef>
                <a:spcPct val="0"/>
              </a:spcBef>
              <a:buNone/>
              <a:defRPr sz="4400" b="1" kern="1200">
                <a:solidFill>
                  <a:schemeClr val="tx1"/>
                </a:solidFill>
                <a:latin typeface="+mj-lt"/>
                <a:ea typeface="+mj-ea"/>
                <a:cs typeface="+mj-cs"/>
              </a:defRPr>
            </a:lvl1pPr>
          </a:lstStyle>
          <a:p>
            <a:pPr algn="r"/>
            <a:endParaRPr lang="en-US"/>
          </a:p>
        </p:txBody>
      </p:sp>
      <p:sp>
        <p:nvSpPr>
          <p:cNvPr id="3" name="Title 2"/>
          <p:cNvSpPr>
            <a:spLocks noGrp="1"/>
          </p:cNvSpPr>
          <p:nvPr>
            <p:ph type="title"/>
          </p:nvPr>
        </p:nvSpPr>
        <p:spPr/>
        <p:txBody>
          <a:bodyPr>
            <a:normAutofit fontScale="90000"/>
          </a:bodyPr>
          <a:lstStyle/>
          <a:p>
            <a:r>
              <a:rPr lang="en-US"/>
              <a:t>What is a Digital Footprint?</a:t>
            </a:r>
          </a:p>
        </p:txBody>
      </p:sp>
      <p:sp>
        <p:nvSpPr>
          <p:cNvPr id="7" name="Rectangle 6"/>
          <p:cNvSpPr/>
          <p:nvPr/>
        </p:nvSpPr>
        <p:spPr>
          <a:xfrm>
            <a:off x="957943" y="2057400"/>
            <a:ext cx="7728857" cy="1815882"/>
          </a:xfrm>
          <a:prstGeom prst="rect">
            <a:avLst/>
          </a:prstGeom>
        </p:spPr>
        <p:txBody>
          <a:bodyPr wrap="square">
            <a:spAutoFit/>
          </a:bodyPr>
          <a:lstStyle/>
          <a:p>
            <a:r>
              <a:rPr lang="en-US" sz="2800"/>
              <a:t>“A digital footprint is a record of everything an</a:t>
            </a:r>
          </a:p>
          <a:p>
            <a:r>
              <a:rPr lang="en-US" sz="2800"/>
              <a:t>individual does online, including the content they</a:t>
            </a:r>
          </a:p>
          <a:p>
            <a:r>
              <a:rPr lang="en-US" sz="2800"/>
              <a:t>upload. Online, information can migrate, persist,</a:t>
            </a:r>
          </a:p>
          <a:p>
            <a:r>
              <a:rPr lang="en-US" sz="2800"/>
              <a:t>and resurface years later.”</a:t>
            </a:r>
          </a:p>
        </p:txBody>
      </p:sp>
      <p:sp>
        <p:nvSpPr>
          <p:cNvPr id="8" name="TextBox 7"/>
          <p:cNvSpPr txBox="1"/>
          <p:nvPr/>
        </p:nvSpPr>
        <p:spPr>
          <a:xfrm>
            <a:off x="4572000" y="3742477"/>
            <a:ext cx="6226629" cy="261610"/>
          </a:xfrm>
          <a:prstGeom prst="rect">
            <a:avLst/>
          </a:prstGeom>
          <a:noFill/>
        </p:spPr>
        <p:txBody>
          <a:bodyPr wrap="square" rtlCol="0">
            <a:spAutoFit/>
          </a:bodyPr>
          <a:lstStyle/>
          <a:p>
            <a:r>
              <a:rPr lang="en-US" sz="1050"/>
              <a:t>Common Sense Media. Young Children &amp; Digital Footprints</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21261332">
            <a:off x="1056067" y="3873282"/>
            <a:ext cx="2072694" cy="2673775"/>
          </a:xfrm>
          <a:prstGeom prst="rect">
            <a:avLst/>
          </a:prstGeom>
        </p:spPr>
      </p:pic>
    </p:spTree>
    <p:extLst>
      <p:ext uri="{BB962C8B-B14F-4D97-AF65-F5344CB8AC3E}">
        <p14:creationId xmlns:p14="http://schemas.microsoft.com/office/powerpoint/2010/main" val="2627058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304800"/>
            <a:ext cx="8229600" cy="685800"/>
          </a:xfrm>
          <a:prstGeom prst="rect">
            <a:avLst/>
          </a:prstGeom>
        </p:spPr>
        <p:txBody>
          <a:bodyPr vert="horz" lIns="91440" tIns="45720" rIns="91440" bIns="45720" rtlCol="0" anchor="ctr">
            <a:normAutofit fontScale="90000" lnSpcReduction="10000"/>
          </a:bodyPr>
          <a:lstStyle>
            <a:lvl1pPr algn="l" defTabSz="914400" rtl="0" eaLnBrk="1" latinLnBrk="0" hangingPunct="1">
              <a:spcBef>
                <a:spcPct val="0"/>
              </a:spcBef>
              <a:buNone/>
              <a:defRPr sz="4400" b="1" kern="1200">
                <a:solidFill>
                  <a:schemeClr val="tx1"/>
                </a:solidFill>
                <a:latin typeface="+mj-lt"/>
                <a:ea typeface="+mj-ea"/>
                <a:cs typeface="+mj-cs"/>
              </a:defRPr>
            </a:lvl1pPr>
          </a:lstStyle>
          <a:p>
            <a:pPr algn="r"/>
            <a:endParaRPr lang="en-US"/>
          </a:p>
        </p:txBody>
      </p:sp>
      <p:sp>
        <p:nvSpPr>
          <p:cNvPr id="3" name="Title 2"/>
          <p:cNvSpPr>
            <a:spLocks noGrp="1"/>
          </p:cNvSpPr>
          <p:nvPr>
            <p:ph type="title"/>
          </p:nvPr>
        </p:nvSpPr>
        <p:spPr/>
        <p:txBody>
          <a:bodyPr>
            <a:normAutofit fontScale="90000"/>
          </a:bodyPr>
          <a:lstStyle/>
          <a:p>
            <a:r>
              <a:rPr lang="en-US"/>
              <a:t>My child’s Digital Footprint</a:t>
            </a:r>
            <a:br>
              <a:rPr lang="en-US"/>
            </a:br>
            <a:r>
              <a:rPr lang="en-US" sz="2200"/>
              <a:t>from Common Sense Media Curriculum: Grades 3-5, Unit 1</a:t>
            </a:r>
            <a:endParaRPr lang="en-US" sz="5300"/>
          </a:p>
        </p:txBody>
      </p:sp>
      <p:sp>
        <p:nvSpPr>
          <p:cNvPr id="5" name="Content Placeholder 4"/>
          <p:cNvSpPr>
            <a:spLocks noGrp="1"/>
          </p:cNvSpPr>
          <p:nvPr>
            <p:ph sz="half" idx="1"/>
          </p:nvPr>
        </p:nvSpPr>
        <p:spPr/>
        <p:txBody>
          <a:bodyPr/>
          <a:lstStyle/>
          <a:p>
            <a:r>
              <a:rPr lang="en-US"/>
              <a:t>Safe to share:	</a:t>
            </a:r>
          </a:p>
          <a:p>
            <a:pPr lvl="1"/>
            <a:r>
              <a:rPr lang="en-US"/>
              <a:t>Favorite Food/Color</a:t>
            </a:r>
          </a:p>
          <a:p>
            <a:pPr lvl="1"/>
            <a:r>
              <a:rPr lang="en-US"/>
              <a:t>An opinion</a:t>
            </a:r>
          </a:p>
          <a:p>
            <a:pPr lvl="1"/>
            <a:r>
              <a:rPr lang="en-US"/>
              <a:t>First name</a:t>
            </a:r>
          </a:p>
        </p:txBody>
      </p:sp>
      <p:sp>
        <p:nvSpPr>
          <p:cNvPr id="6" name="Content Placeholder 5"/>
          <p:cNvSpPr>
            <a:spLocks noGrp="1"/>
          </p:cNvSpPr>
          <p:nvPr>
            <p:ph sz="half" idx="2"/>
          </p:nvPr>
        </p:nvSpPr>
        <p:spPr/>
        <p:txBody>
          <a:bodyPr/>
          <a:lstStyle/>
          <a:p>
            <a:r>
              <a:rPr lang="en-US"/>
              <a:t>Not safe to share:</a:t>
            </a:r>
          </a:p>
          <a:p>
            <a:pPr lvl="1"/>
            <a:r>
              <a:rPr lang="en-US"/>
              <a:t>Social Security #</a:t>
            </a:r>
          </a:p>
          <a:p>
            <a:pPr lvl="1"/>
            <a:r>
              <a:rPr lang="en-US"/>
              <a:t>Full Name</a:t>
            </a:r>
          </a:p>
          <a:p>
            <a:pPr lvl="1"/>
            <a:r>
              <a:rPr lang="en-US"/>
              <a:t>Address</a:t>
            </a:r>
          </a:p>
          <a:p>
            <a:pPr lvl="1"/>
            <a:r>
              <a:rPr lang="en-US"/>
              <a:t>Phone Number</a:t>
            </a:r>
          </a:p>
        </p:txBody>
      </p:sp>
    </p:spTree>
    <p:extLst>
      <p:ext uri="{BB962C8B-B14F-4D97-AF65-F5344CB8AC3E}">
        <p14:creationId xmlns:p14="http://schemas.microsoft.com/office/powerpoint/2010/main" val="32304402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Creating a Positive Online Community</a:t>
            </a:r>
            <a:br>
              <a:rPr lang="en-US"/>
            </a:br>
            <a:r>
              <a:rPr lang="en-US" sz="2200"/>
              <a:t>from Common Sense Media Curriculum: Grades 3-5, Unit 1</a:t>
            </a:r>
          </a:p>
        </p:txBody>
      </p:sp>
      <p:sp>
        <p:nvSpPr>
          <p:cNvPr id="3" name="TextBox 2"/>
          <p:cNvSpPr txBox="1"/>
          <p:nvPr/>
        </p:nvSpPr>
        <p:spPr>
          <a:xfrm>
            <a:off x="769257" y="2336800"/>
            <a:ext cx="7663543" cy="2954655"/>
          </a:xfrm>
          <a:prstGeom prst="rect">
            <a:avLst/>
          </a:prstGeom>
          <a:noFill/>
        </p:spPr>
        <p:txBody>
          <a:bodyPr wrap="square" rtlCol="0">
            <a:spAutoFit/>
          </a:bodyPr>
          <a:lstStyle/>
          <a:p>
            <a:pPr marL="285750" indent="-285750">
              <a:buFont typeface="Arial" panose="020B0604020202020204" pitchFamily="34" charset="0"/>
              <a:buChar char="•"/>
            </a:pPr>
            <a:r>
              <a:rPr lang="en-US" sz="2800"/>
              <a:t>Be Respectful &amp; Kind when communicating</a:t>
            </a:r>
          </a:p>
          <a:p>
            <a:pPr marL="285750" indent="-285750">
              <a:buFont typeface="Arial" panose="020B0604020202020204" pitchFamily="34" charset="0"/>
              <a:buChar char="•"/>
            </a:pPr>
            <a:r>
              <a:rPr lang="en-US" sz="2800" b="1"/>
              <a:t>NEVER</a:t>
            </a:r>
            <a:r>
              <a:rPr lang="en-US" sz="2800"/>
              <a:t> reveal private information</a:t>
            </a:r>
          </a:p>
          <a:p>
            <a:pPr marL="285750" indent="-285750">
              <a:buFont typeface="Arial" panose="020B0604020202020204" pitchFamily="34" charset="0"/>
              <a:buChar char="•"/>
            </a:pPr>
            <a:r>
              <a:rPr lang="en-US" sz="2800" b="1"/>
              <a:t>DON’T</a:t>
            </a:r>
            <a:r>
              <a:rPr lang="en-US" sz="2800"/>
              <a:t> tag friends in photos or videos without permission</a:t>
            </a:r>
          </a:p>
          <a:p>
            <a:pPr marL="285750" indent="-285750">
              <a:buFont typeface="Arial" panose="020B0604020202020204" pitchFamily="34" charset="0"/>
              <a:buChar char="•"/>
            </a:pPr>
            <a:r>
              <a:rPr lang="en-US" sz="2800"/>
              <a:t>Only communicate with people you know offline</a:t>
            </a:r>
          </a:p>
          <a:p>
            <a:pPr marL="285750" indent="-285750">
              <a:buFont typeface="Arial" panose="020B0604020202020204" pitchFamily="34" charset="0"/>
              <a:buChar char="•"/>
            </a:pPr>
            <a:r>
              <a:rPr lang="en-US" sz="2800" b="1"/>
              <a:t>ONLY</a:t>
            </a:r>
            <a:r>
              <a:rPr lang="en-US" sz="2800"/>
              <a:t> visit sites that are safe &amp; appropriate</a:t>
            </a:r>
            <a:endParaRPr lang="en-US"/>
          </a:p>
          <a:p>
            <a:pPr marL="285750" indent="-285750">
              <a:buFont typeface="Arial" panose="020B0604020202020204" pitchFamily="34" charset="0"/>
              <a:buChar char="•"/>
            </a:pPr>
            <a:endParaRPr lang="en-US"/>
          </a:p>
        </p:txBody>
      </p:sp>
    </p:spTree>
    <p:extLst>
      <p:ext uri="{BB962C8B-B14F-4D97-AF65-F5344CB8AC3E}">
        <p14:creationId xmlns:p14="http://schemas.microsoft.com/office/powerpoint/2010/main" val="17916263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a:t>What are the consequences?</a:t>
            </a:r>
          </a:p>
        </p:txBody>
      </p:sp>
      <p:sp>
        <p:nvSpPr>
          <p:cNvPr id="5" name="Rectangle 4"/>
          <p:cNvSpPr/>
          <p:nvPr/>
        </p:nvSpPr>
        <p:spPr>
          <a:xfrm>
            <a:off x="595086" y="2184070"/>
            <a:ext cx="7924800" cy="2585323"/>
          </a:xfrm>
          <a:prstGeom prst="rect">
            <a:avLst/>
          </a:prstGeom>
        </p:spPr>
        <p:txBody>
          <a:bodyPr wrap="square">
            <a:spAutoFit/>
          </a:bodyPr>
          <a:lstStyle/>
          <a:p>
            <a:r>
              <a:rPr lang="en-US"/>
              <a:t>RULE 18  Technology Offenses (Respect/Honesty/Citizenship)</a:t>
            </a:r>
          </a:p>
          <a:p>
            <a:r>
              <a:rPr lang="en-US"/>
              <a:t>  (d) Use or participate in using personal or school technology resources to distribute or display inappropriate material. Inappropriate material does not serve an instructional educational purpose and includes but is not limited to the following:</a:t>
            </a:r>
          </a:p>
          <a:p>
            <a:pPr marL="285750" indent="-285750">
              <a:buFont typeface="Arial" panose="020B0604020202020204" pitchFamily="34" charset="0"/>
              <a:buChar char="•"/>
            </a:pPr>
            <a:r>
              <a:rPr lang="en-US"/>
              <a:t>Is profane, vulgar, lewd, obscene, offensive, indecent or threatening</a:t>
            </a:r>
          </a:p>
          <a:p>
            <a:pPr marL="285750" indent="-285750">
              <a:buFont typeface="Arial" panose="020B0604020202020204" pitchFamily="34" charset="0"/>
              <a:buChar char="•"/>
            </a:pPr>
            <a:r>
              <a:rPr lang="en-US"/>
              <a:t>Causes disruption to Fulton County School District, its employees or students</a:t>
            </a:r>
          </a:p>
          <a:p>
            <a:pPr marL="285750" indent="-285750">
              <a:buFont typeface="Arial" panose="020B0604020202020204" pitchFamily="34" charset="0"/>
              <a:buChar char="•"/>
            </a:pPr>
            <a:r>
              <a:rPr lang="en-US"/>
              <a:t>Advocates violence</a:t>
            </a:r>
          </a:p>
          <a:p>
            <a:pPr marL="285750" indent="-285750">
              <a:buFont typeface="Arial" panose="020B0604020202020204" pitchFamily="34" charset="0"/>
              <a:buChar char="•"/>
            </a:pPr>
            <a:r>
              <a:rPr lang="en-US"/>
              <a:t>Harmful to minors</a:t>
            </a:r>
          </a:p>
        </p:txBody>
      </p:sp>
      <p:sp>
        <p:nvSpPr>
          <p:cNvPr id="6" name="Rectangle 5"/>
          <p:cNvSpPr/>
          <p:nvPr/>
        </p:nvSpPr>
        <p:spPr>
          <a:xfrm>
            <a:off x="5050971" y="4896063"/>
            <a:ext cx="3635829" cy="1477328"/>
          </a:xfrm>
          <a:prstGeom prst="rect">
            <a:avLst/>
          </a:prstGeom>
        </p:spPr>
        <p:txBody>
          <a:bodyPr wrap="square">
            <a:spAutoFit/>
          </a:bodyPr>
          <a:lstStyle/>
          <a:p>
            <a:r>
              <a:rPr lang="en-US"/>
              <a:t>Fulton County Schools</a:t>
            </a:r>
          </a:p>
          <a:p>
            <a:r>
              <a:rPr lang="en-US"/>
              <a:t>Student Code of Conduct &amp; Discipline Handbook</a:t>
            </a:r>
          </a:p>
          <a:p>
            <a:r>
              <a:rPr lang="en-US"/>
              <a:t>2016-2017</a:t>
            </a:r>
          </a:p>
          <a:p>
            <a:r>
              <a:rPr lang="en-US"/>
              <a:t>p.23</a:t>
            </a:r>
          </a:p>
        </p:txBody>
      </p:sp>
    </p:spTree>
    <p:extLst>
      <p:ext uri="{BB962C8B-B14F-4D97-AF65-F5344CB8AC3E}">
        <p14:creationId xmlns:p14="http://schemas.microsoft.com/office/powerpoint/2010/main" val="36449880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8MwcdB1qcTE"/>
          <p:cNvPicPr>
            <a:picLocks noRot="1" noChangeAspect="1"/>
          </p:cNvPicPr>
          <p:nvPr>
            <a:videoFile r:link="rId1"/>
          </p:nvPr>
        </p:nvPicPr>
        <p:blipFill>
          <a:blip r:embed="rId4"/>
          <a:stretch>
            <a:fillRect/>
          </a:stretch>
        </p:blipFill>
        <p:spPr>
          <a:xfrm>
            <a:off x="1013138" y="1546520"/>
            <a:ext cx="7033582" cy="3956390"/>
          </a:xfrm>
          <a:prstGeom prst="rect">
            <a:avLst/>
          </a:prstGeom>
        </p:spPr>
      </p:pic>
      <p:sp>
        <p:nvSpPr>
          <p:cNvPr id="3" name="TextBox 2"/>
          <p:cNvSpPr txBox="1"/>
          <p:nvPr/>
        </p:nvSpPr>
        <p:spPr>
          <a:xfrm>
            <a:off x="5795492" y="5642431"/>
            <a:ext cx="3400023" cy="253916"/>
          </a:xfrm>
          <a:prstGeom prst="rect">
            <a:avLst/>
          </a:prstGeom>
          <a:noFill/>
        </p:spPr>
        <p:txBody>
          <a:bodyPr wrap="square" rtlCol="0">
            <a:spAutoFit/>
          </a:bodyPr>
          <a:lstStyle/>
          <a:p>
            <a:r>
              <a:rPr lang="en-US" sz="1050"/>
              <a:t>WCVB Channel 5 Boston</a:t>
            </a:r>
          </a:p>
        </p:txBody>
      </p:sp>
    </p:spTree>
    <p:extLst>
      <p:ext uri="{BB962C8B-B14F-4D97-AF65-F5344CB8AC3E}">
        <p14:creationId xmlns:p14="http://schemas.microsoft.com/office/powerpoint/2010/main" val="17725326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extLst/>
          </p:nvPr>
        </p:nvSpPr>
        <p:spPr>
          <a:xfrm>
            <a:off x="457200" y="2162710"/>
            <a:ext cx="8229600" cy="416103"/>
          </a:xfrm>
        </p:spPr>
        <p:txBody>
          <a:bodyPr/>
          <a:lstStyle/>
          <a:p>
            <a:r>
              <a:rPr lang="en-US" dirty="0"/>
              <a:t>Go to this link and respond to the poll question...</a:t>
            </a:r>
            <a:br>
              <a:rPr lang="en-US" dirty="0"/>
            </a:br>
            <a:br>
              <a:rPr lang="en-US" dirty="0"/>
            </a:br>
            <a:endParaRPr lang="en-US" dirty="0"/>
          </a:p>
        </p:txBody>
      </p:sp>
      <p:sp>
        <p:nvSpPr>
          <p:cNvPr id="4" name="Content Placeholder 3"/>
          <p:cNvSpPr>
            <a:spLocks noGrp="1"/>
          </p:cNvSpPr>
          <p:nvPr>
            <p:ph idx="1"/>
          </p:nvPr>
        </p:nvSpPr>
        <p:spPr>
          <a:xfrm>
            <a:off x="457200" y="2578813"/>
            <a:ext cx="8229600" cy="3547350"/>
          </a:xfrm>
        </p:spPr>
        <p:txBody>
          <a:bodyPr vert="horz" lIns="91440" tIns="45720" rIns="91440" bIns="45720" rtlCol="0" anchor="t">
            <a:normAutofit/>
          </a:bodyPr>
          <a:lstStyle/>
          <a:p>
            <a:pPr marL="0" indent="0">
              <a:buNone/>
            </a:pPr>
            <a:r>
              <a:rPr lang="en-US" dirty="0"/>
              <a:t>“Is it fair that the students from the video lost the chance to go to Harvard?”</a:t>
            </a:r>
          </a:p>
          <a:p>
            <a:pPr marL="0" indent="0">
              <a:buNone/>
            </a:pPr>
            <a:endParaRPr lang="en-US" dirty="0">
              <a:hlinkClick r:id="rId3"/>
            </a:endParaRPr>
          </a:p>
          <a:p>
            <a:r>
              <a:rPr lang="en-US" dirty="0">
                <a:hlinkClick r:id="rId3"/>
              </a:rPr>
              <a:t>https://share.nearpod.com/vsph/kujljzDYLu</a:t>
            </a:r>
          </a:p>
          <a:p>
            <a:endParaRPr lang="en-US" dirty="0"/>
          </a:p>
        </p:txBody>
      </p:sp>
      <p:sp>
        <p:nvSpPr>
          <p:cNvPr id="2" name="Rectangle 1"/>
          <p:cNvSpPr/>
          <p:nvPr/>
        </p:nvSpPr>
        <p:spPr>
          <a:xfrm>
            <a:off x="-1746607" y="400690"/>
            <a:ext cx="1623317" cy="3657601"/>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b="1" dirty="0">
                <a:solidFill>
                  <a:schemeClr val="tx1"/>
                </a:solidFill>
              </a:rPr>
              <a:t>Facilitator Note: </a:t>
            </a:r>
          </a:p>
          <a:p>
            <a:endParaRPr lang="en-US" sz="1200" b="1" dirty="0">
              <a:solidFill>
                <a:schemeClr val="tx1"/>
              </a:solidFill>
            </a:endParaRPr>
          </a:p>
          <a:p>
            <a:r>
              <a:rPr lang="en-US" sz="1200" dirty="0">
                <a:solidFill>
                  <a:schemeClr val="tx1"/>
                </a:solidFill>
              </a:rPr>
              <a:t>This poll was created in Nearpod.  You may wish to create your own poll so that you will be able to view/share the results.  There are a variety of tools that can be used to create a poll including, but not limited to:</a:t>
            </a:r>
          </a:p>
          <a:p>
            <a:pPr marL="171450" indent="-171450">
              <a:buFont typeface="Arial" panose="020B0604020202020204" pitchFamily="34" charset="0"/>
              <a:buChar char="•"/>
            </a:pPr>
            <a:r>
              <a:rPr lang="en-US" sz="1200" dirty="0">
                <a:solidFill>
                  <a:schemeClr val="tx1"/>
                </a:solidFill>
              </a:rPr>
              <a:t>Nearpod</a:t>
            </a:r>
          </a:p>
          <a:p>
            <a:pPr marL="171450" indent="-171450">
              <a:buFont typeface="Arial" panose="020B0604020202020204" pitchFamily="34" charset="0"/>
              <a:buChar char="•"/>
            </a:pPr>
            <a:r>
              <a:rPr lang="en-US" sz="1200" dirty="0">
                <a:solidFill>
                  <a:schemeClr val="tx1"/>
                </a:solidFill>
              </a:rPr>
              <a:t>Poll Everywhere</a:t>
            </a:r>
          </a:p>
          <a:p>
            <a:pPr marL="171450" indent="-171450">
              <a:buFont typeface="Arial" panose="020B0604020202020204" pitchFamily="34" charset="0"/>
              <a:buChar char="•"/>
            </a:pPr>
            <a:r>
              <a:rPr lang="en-US" sz="1200" dirty="0" err="1">
                <a:solidFill>
                  <a:schemeClr val="tx1"/>
                </a:solidFill>
              </a:rPr>
              <a:t>Mentimeter</a:t>
            </a:r>
            <a:endParaRPr lang="en-US" sz="1200" dirty="0">
              <a:solidFill>
                <a:schemeClr val="tx1"/>
              </a:solidFill>
            </a:endParaRPr>
          </a:p>
          <a:p>
            <a:pPr algn="ctr"/>
            <a:endParaRPr lang="en-US" sz="2800" dirty="0"/>
          </a:p>
        </p:txBody>
      </p:sp>
    </p:spTree>
    <p:extLst>
      <p:ext uri="{BB962C8B-B14F-4D97-AF65-F5344CB8AC3E}">
        <p14:creationId xmlns:p14="http://schemas.microsoft.com/office/powerpoint/2010/main" val="29659753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1CF10882A6C3864AADF3EEB5EC83E967" ma:contentTypeVersion="2" ma:contentTypeDescription="Create a new document." ma:contentTypeScope="" ma:versionID="fd069ccab9071c6c3f0f3ecc29e408d9">
  <xsd:schema xmlns:xsd="http://www.w3.org/2001/XMLSchema" xmlns:xs="http://www.w3.org/2001/XMLSchema" xmlns:p="http://schemas.microsoft.com/office/2006/metadata/properties" xmlns:ns2="d535d925-503f-4ea1-87e8-07d9ce261dfe" targetNamespace="http://schemas.microsoft.com/office/2006/metadata/properties" ma:root="true" ma:fieldsID="dd56ec76a65070c7da03a6b8706c91de" ns2:_="">
    <xsd:import namespace="d535d925-503f-4ea1-87e8-07d9ce261dfe"/>
    <xsd:element name="properties">
      <xsd:complexType>
        <xsd:sequence>
          <xsd:element name="documentManagement">
            <xsd:complexType>
              <xsd:all>
                <xsd:element ref="ns2:SharedWithUsers"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535d925-503f-4ea1-87e8-07d9ce261dfe"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E7DFF17-62B8-4A86-B0B4-1548087E7C00}">
  <ds:schemaRefs>
    <ds:schemaRef ds:uri="http://schemas.microsoft.com/sharepoint/v3/contenttype/forms"/>
  </ds:schemaRefs>
</ds:datastoreItem>
</file>

<file path=customXml/itemProps2.xml><?xml version="1.0" encoding="utf-8"?>
<ds:datastoreItem xmlns:ds="http://schemas.openxmlformats.org/officeDocument/2006/customXml" ds:itemID="{08B81254-7148-4859-87CC-E5FE07E30873}">
  <ds:schemaRefs>
    <ds:schemaRef ds:uri="d535d925-503f-4ea1-87e8-07d9ce261dfe"/>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purl.org/dc/dcmitype/"/>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4F5AD163-2343-4AC4-B7F8-5D64D361EB4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535d925-503f-4ea1-87e8-07d9ce261df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781</Words>
  <Application>Microsoft Office PowerPoint</Application>
  <PresentationFormat>On-screen Show (4:3)</PresentationFormat>
  <Paragraphs>88</Paragraphs>
  <Slides>10</Slides>
  <Notes>10</Notes>
  <HiddenSlides>0</HiddenSlides>
  <MMClips>2</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Calibri</vt:lpstr>
      <vt:lpstr>Office Theme</vt:lpstr>
      <vt:lpstr>Digital  Citizenship Parent Workshop Digital Footprints</vt:lpstr>
      <vt:lpstr>What is a good Digital Citizen</vt:lpstr>
      <vt:lpstr>PowerPoint Presentation</vt:lpstr>
      <vt:lpstr>What is a Digital Footprint?</vt:lpstr>
      <vt:lpstr>My child’s Digital Footprint from Common Sense Media Curriculum: Grades 3-5, Unit 1</vt:lpstr>
      <vt:lpstr>Creating a Positive Online Community from Common Sense Media Curriculum: Grades 3-5, Unit 1</vt:lpstr>
      <vt:lpstr>What are the consequences?</vt:lpstr>
      <vt:lpstr>PowerPoint Presentation</vt:lpstr>
      <vt:lpstr>Go to this link and respond to the poll question...  </vt:lpstr>
      <vt:lpstr>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Digital  Citizenship Parent Workshop Digital Footprints</dc:title>
  <cp:lastModifiedBy>Van Looy, Heather</cp:lastModifiedBy>
  <cp:revision>3</cp:revision>
  <dcterms:modified xsi:type="dcterms:W3CDTF">2017-10-04T19:38:28Z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0x0101001CF10882A6C3864AADF3EEB5EC83E967</vt:lpwstr>
  </property>
  <property fmtid="{D5CDD505-2E9C-101B-9397-08002B2CF9AE}" pid="3" name="FCS_x0020_Document_x0020_Category">
    <vt:lpwstr/>
  </property>
  <property fmtid="{D5CDD505-2E9C-101B-9397-08002B2CF9AE}" pid="4" name="FCS Document Category">
    <vt:lpwstr/>
  </property>
</Properties>
</file>