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8" r:id="rId5"/>
    <p:sldId id="260" r:id="rId6"/>
    <p:sldId id="269" r:id="rId7"/>
    <p:sldId id="271" r:id="rId8"/>
    <p:sldId id="272" r:id="rId9"/>
    <p:sldId id="259" r:id="rId10"/>
    <p:sldId id="261" r:id="rId11"/>
    <p:sldId id="265" r:id="rId12"/>
    <p:sldId id="262" r:id="rId13"/>
    <p:sldId id="263" r:id="rId14"/>
    <p:sldId id="270" r:id="rId15"/>
    <p:sldId id="266" r:id="rId16"/>
    <p:sldId id="267" r:id="rId17"/>
    <p:sldId id="268"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0C0863E-9B4F-1640-AD1F-E2BA8B758A9C}">
          <p14:sldIdLst>
            <p14:sldId id="258"/>
            <p14:sldId id="260"/>
            <p14:sldId id="269"/>
            <p14:sldId id="271"/>
            <p14:sldId id="272"/>
            <p14:sldId id="259"/>
            <p14:sldId id="261"/>
            <p14:sldId id="265"/>
            <p14:sldId id="262"/>
            <p14:sldId id="263"/>
            <p14:sldId id="270"/>
            <p14:sldId id="266"/>
            <p14:sldId id="267"/>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2841"/>
    <a:srgbClr val="C99F41"/>
    <a:srgbClr val="990000"/>
    <a:srgbClr val="F5F5EB"/>
    <a:srgbClr val="F9F6E7"/>
    <a:srgbClr val="F4EBD8"/>
    <a:srgbClr val="000000"/>
    <a:srgbClr val="00764F"/>
    <a:srgbClr val="00593C"/>
    <a:srgbClr val="FCF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5C137B-DE1F-6C04-1962-B475A2EC31A7}" v="5" dt="2020-02-27T14:12:29.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D71409C-AACA-4979-9E55-8FA135FD9AD9}" type="datetimeFigureOut">
              <a:rPr lang="en-US" smtClean="0"/>
              <a:pPr/>
              <a:t>2/3/2021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BA8BBA4-09F6-4A7E-A968-068F979DFDF2}"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A8BBA4-09F6-4A7E-A968-068F979DFDF2}" type="slidenum">
              <a:rPr lang="en-US" smtClean="0"/>
              <a:pPr/>
              <a:t>1</a:t>
            </a:fld>
            <a:endParaRPr lang="en-US"/>
          </a:p>
        </p:txBody>
      </p:sp>
    </p:spTree>
    <p:extLst>
      <p:ext uri="{BB962C8B-B14F-4D97-AF65-F5344CB8AC3E}">
        <p14:creationId xmlns:p14="http://schemas.microsoft.com/office/powerpoint/2010/main" val="3192218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For most social</a:t>
            </a:r>
            <a:r>
              <a:rPr lang="en-US" b="1" baseline="0"/>
              <a:t> media sites the age limit is 13 or over. Some sites allow kids to create an account with a parent’s consent. Think about that, most of our elementary age students really shouldn’t be using most social media platforms. If they are, please follow the above guidelines.</a:t>
            </a:r>
          </a:p>
          <a:p>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10</a:t>
            </a:fld>
            <a:endParaRPr lang="en-US"/>
          </a:p>
        </p:txBody>
      </p:sp>
    </p:spTree>
    <p:extLst>
      <p:ext uri="{BB962C8B-B14F-4D97-AF65-F5344CB8AC3E}">
        <p14:creationId xmlns:p14="http://schemas.microsoft.com/office/powerpoint/2010/main" val="3073345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This list from netsmartz.org provides</a:t>
            </a:r>
            <a:r>
              <a:rPr lang="en-US" b="1" baseline="0"/>
              <a:t> a great list of things parents can do to ensure that kids stay safe and behave appropriately online.</a:t>
            </a:r>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11</a:t>
            </a:fld>
            <a:endParaRPr lang="en-US"/>
          </a:p>
        </p:txBody>
      </p:sp>
    </p:spTree>
    <p:extLst>
      <p:ext uri="{BB962C8B-B14F-4D97-AF65-F5344CB8AC3E}">
        <p14:creationId xmlns:p14="http://schemas.microsoft.com/office/powerpoint/2010/main" val="1796760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Even if the picture associated</a:t>
            </a:r>
            <a:r>
              <a:rPr lang="en-US" b="1" baseline="0"/>
              <a:t> with an account looks like a child, there is no way know if it is someone you DO NOT know in the real world. </a:t>
            </a:r>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13</a:t>
            </a:fld>
            <a:endParaRPr lang="en-US"/>
          </a:p>
        </p:txBody>
      </p:sp>
    </p:spTree>
    <p:extLst>
      <p:ext uri="{BB962C8B-B14F-4D97-AF65-F5344CB8AC3E}">
        <p14:creationId xmlns:p14="http://schemas.microsoft.com/office/powerpoint/2010/main" val="3085288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According</a:t>
            </a:r>
            <a:r>
              <a:rPr lang="en-US" b="1" baseline="0"/>
              <a:t> to Common Sense Media, while there is certainly risk in using the internet, most children (like most adults) use it to explore topics they are interested in. So you may find your child engrossed in baseball statistics. Teenagers are more likely to be targeted than younger children. And those teens will likely be targeted by another teen or a young adult.</a:t>
            </a:r>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2</a:t>
            </a:fld>
            <a:endParaRPr lang="en-US"/>
          </a:p>
        </p:txBody>
      </p:sp>
    </p:spTree>
    <p:extLst>
      <p:ext uri="{BB962C8B-B14F-4D97-AF65-F5344CB8AC3E}">
        <p14:creationId xmlns:p14="http://schemas.microsoft.com/office/powerpoint/2010/main" val="3260387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The Georgia Bureau of Investigation advises the</a:t>
            </a:r>
            <a:r>
              <a:rPr lang="en-US" b="1" baseline="0"/>
              <a:t> use NetSmartz.org to help keep children safe on the internet.  The next few slides contain information from a </a:t>
            </a:r>
            <a:r>
              <a:rPr lang="en-US" b="1" baseline="0" err="1"/>
              <a:t>NetSmartz</a:t>
            </a:r>
            <a:r>
              <a:rPr lang="en-US" b="1" baseline="0"/>
              <a:t> parent presentation.  </a:t>
            </a:r>
            <a:r>
              <a:rPr lang="en-US" b="1"/>
              <a:t>We need to adjust our internet safety conversations</a:t>
            </a:r>
            <a:r>
              <a:rPr lang="en-US" b="1" baseline="0"/>
              <a:t> with our children according to their age. This chart from netsmartz.org does a great job of breaking it down. </a:t>
            </a:r>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3</a:t>
            </a:fld>
            <a:endParaRPr lang="en-US"/>
          </a:p>
        </p:txBody>
      </p:sp>
    </p:spTree>
    <p:extLst>
      <p:ext uri="{BB962C8B-B14F-4D97-AF65-F5344CB8AC3E}">
        <p14:creationId xmlns:p14="http://schemas.microsoft.com/office/powerpoint/2010/main" val="3329322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Online predators often “groom” children</a:t>
            </a:r>
            <a:r>
              <a:rPr lang="en-US" b="1" baseline="0"/>
              <a:t> they are targeting.  </a:t>
            </a:r>
            <a:r>
              <a:rPr lang="en-US" b="1" baseline="0" err="1"/>
              <a:t>NetSmartz</a:t>
            </a:r>
            <a:r>
              <a:rPr lang="en-US" b="1" baseline="0"/>
              <a:t> is part of the Nation Center for Missing and Exploited Children.</a:t>
            </a:r>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4</a:t>
            </a:fld>
            <a:endParaRPr lang="en-US"/>
          </a:p>
        </p:txBody>
      </p:sp>
    </p:spTree>
    <p:extLst>
      <p:ext uri="{BB962C8B-B14F-4D97-AF65-F5344CB8AC3E}">
        <p14:creationId xmlns:p14="http://schemas.microsoft.com/office/powerpoint/2010/main" val="3017686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If you are worried</a:t>
            </a:r>
            <a:r>
              <a:rPr lang="en-US" b="1" baseline="0"/>
              <a:t> that your child may be susceptible to grooming by an online predator, </a:t>
            </a:r>
            <a:r>
              <a:rPr lang="en-US" b="1"/>
              <a:t>here are signs you can look</a:t>
            </a:r>
            <a:r>
              <a:rPr lang="en-US" b="1" baseline="0"/>
              <a:t> for. But, remember this is far more common with teens than with younger children.</a:t>
            </a:r>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5</a:t>
            </a:fld>
            <a:endParaRPr lang="en-US"/>
          </a:p>
        </p:txBody>
      </p:sp>
    </p:spTree>
    <p:extLst>
      <p:ext uri="{BB962C8B-B14F-4D97-AF65-F5344CB8AC3E}">
        <p14:creationId xmlns:p14="http://schemas.microsoft.com/office/powerpoint/2010/main" val="1650940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(This</a:t>
            </a:r>
            <a:r>
              <a:rPr lang="en-US" i="1" baseline="0"/>
              <a:t> presentation breaks the topic of keeping kids safe into 2 main categories: On Website and On Social Media.)</a:t>
            </a:r>
          </a:p>
          <a:p>
            <a:endParaRPr lang="en-US" baseline="0"/>
          </a:p>
          <a:p>
            <a:r>
              <a:rPr lang="en-US" b="1" baseline="0"/>
              <a:t>Your children may stumble upon inappropriate content without really trying. If they come to you with a question, it’s important to stay calm and let them know it’s okay. If they feel comfortable talking to a trusted adult, they won’t get embarrassed. The trusted adult can calmly explain that the site is just not appropriate for them. A really good way to make sure your kids don’t stumble onto inappropriate content is to bookmark sites for them and make sure they know how to navigate to those sites.</a:t>
            </a:r>
          </a:p>
          <a:p>
            <a:endParaRPr lang="en-US" b="1" baseline="0"/>
          </a:p>
          <a:p>
            <a:r>
              <a:rPr lang="en-US" b="1" baseline="0"/>
              <a:t>No filtering system in 100% perfect.</a:t>
            </a:r>
            <a:r>
              <a:rPr lang="en-US" b="1"/>
              <a:t> </a:t>
            </a:r>
          </a:p>
          <a:p>
            <a:endParaRPr lang="en-US" b="1"/>
          </a:p>
          <a:p>
            <a:r>
              <a:rPr lang="en-US" b="1"/>
              <a:t>DISCUSSION BREAK! Discuss with your fellow parents who their child/children would be able to talk to if they felt unsafe. A Teacher, family friend, older sibling etc...</a:t>
            </a:r>
          </a:p>
        </p:txBody>
      </p:sp>
      <p:sp>
        <p:nvSpPr>
          <p:cNvPr id="4" name="Slide Number Placeholder 3"/>
          <p:cNvSpPr>
            <a:spLocks noGrp="1"/>
          </p:cNvSpPr>
          <p:nvPr>
            <p:ph type="sldNum" sz="quarter" idx="10"/>
          </p:nvPr>
        </p:nvSpPr>
        <p:spPr/>
        <p:txBody>
          <a:bodyPr/>
          <a:lstStyle/>
          <a:p>
            <a:fld id="{4BA8BBA4-09F6-4A7E-A968-068F979DFDF2}" type="slidenum">
              <a:rPr lang="en-US" smtClean="0"/>
              <a:pPr/>
              <a:t>6</a:t>
            </a:fld>
            <a:endParaRPr lang="en-US"/>
          </a:p>
        </p:txBody>
      </p:sp>
    </p:spTree>
    <p:extLst>
      <p:ext uri="{BB962C8B-B14F-4D97-AF65-F5344CB8AC3E}">
        <p14:creationId xmlns:p14="http://schemas.microsoft.com/office/powerpoint/2010/main" val="197793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This is</a:t>
            </a:r>
            <a:r>
              <a:rPr lang="en-US" b="1" baseline="0"/>
              <a:t> a good way for you and your children to decide if a site is appropriate for them. They can show you sites they have visited and you can discuss which color you would assign them. Then you can create your bookmarks based on the green sites. </a:t>
            </a:r>
            <a:r>
              <a:rPr lang="en-US" b="1"/>
              <a:t> Be prepared that you may not agree on the red sites, you as the parent have the final say.</a:t>
            </a:r>
            <a:endParaRPr lang="en-US" b="1" baseline="0"/>
          </a:p>
          <a:p>
            <a:r>
              <a:rPr lang="en-US" sz="1050" b="0" i="1" baseline="0"/>
              <a:t>(At my house, we had a “Kids Folder” for our girls to go to when they used the computer. We also kept our computer in the family room so when they were younger, they couldn’t get on the internet w/o a parent nearby.)</a:t>
            </a:r>
            <a:endParaRPr lang="en-US" sz="1050" b="0" i="1"/>
          </a:p>
        </p:txBody>
      </p:sp>
      <p:sp>
        <p:nvSpPr>
          <p:cNvPr id="4" name="Slide Number Placeholder 3"/>
          <p:cNvSpPr>
            <a:spLocks noGrp="1"/>
          </p:cNvSpPr>
          <p:nvPr>
            <p:ph type="sldNum" sz="quarter" idx="10"/>
          </p:nvPr>
        </p:nvSpPr>
        <p:spPr/>
        <p:txBody>
          <a:bodyPr/>
          <a:lstStyle/>
          <a:p>
            <a:fld id="{4BA8BBA4-09F6-4A7E-A968-068F979DFDF2}" type="slidenum">
              <a:rPr lang="en-US" smtClean="0"/>
              <a:pPr/>
              <a:t>7</a:t>
            </a:fld>
            <a:endParaRPr lang="en-US"/>
          </a:p>
        </p:txBody>
      </p:sp>
    </p:spTree>
    <p:extLst>
      <p:ext uri="{BB962C8B-B14F-4D97-AF65-F5344CB8AC3E}">
        <p14:creationId xmlns:p14="http://schemas.microsoft.com/office/powerpoint/2010/main" val="65733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(We’ll keep revisiting the</a:t>
            </a:r>
            <a:r>
              <a:rPr lang="en-US" i="1" baseline="0"/>
              <a:t> idea throughout all of these lessons that students should NOT share private information. Make sure you make that point numerous times in your presentations.)</a:t>
            </a:r>
          </a:p>
          <a:p>
            <a:r>
              <a:rPr lang="en-US" b="1" i="0" baseline="0"/>
              <a:t>We, as parents and educators have always been good about discussing stranger danger with our children.  We need to approach online safety and ONLINE stranger danger in the same manner.  We need to teach our children that private information is information that we would never walk up to a stranger and share.</a:t>
            </a:r>
            <a:endParaRPr lang="en-US" b="1" i="0"/>
          </a:p>
        </p:txBody>
      </p:sp>
      <p:sp>
        <p:nvSpPr>
          <p:cNvPr id="4" name="Slide Number Placeholder 3"/>
          <p:cNvSpPr>
            <a:spLocks noGrp="1"/>
          </p:cNvSpPr>
          <p:nvPr>
            <p:ph type="sldNum" sz="quarter" idx="10"/>
          </p:nvPr>
        </p:nvSpPr>
        <p:spPr/>
        <p:txBody>
          <a:bodyPr/>
          <a:lstStyle/>
          <a:p>
            <a:fld id="{4BA8BBA4-09F6-4A7E-A968-068F979DFDF2}" type="slidenum">
              <a:rPr lang="en-US" smtClean="0"/>
              <a:pPr/>
              <a:t>8</a:t>
            </a:fld>
            <a:endParaRPr lang="en-US"/>
          </a:p>
        </p:txBody>
      </p:sp>
    </p:spTree>
    <p:extLst>
      <p:ext uri="{BB962C8B-B14F-4D97-AF65-F5344CB8AC3E}">
        <p14:creationId xmlns:p14="http://schemas.microsoft.com/office/powerpoint/2010/main" val="2678060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A8BBA4-09F6-4A7E-A968-068F979DFDF2}" type="slidenum">
              <a:rPr lang="en-US" smtClean="0"/>
              <a:pPr/>
              <a:t>9</a:t>
            </a:fld>
            <a:endParaRPr lang="en-US"/>
          </a:p>
        </p:txBody>
      </p:sp>
    </p:spTree>
    <p:extLst>
      <p:ext uri="{BB962C8B-B14F-4D97-AF65-F5344CB8AC3E}">
        <p14:creationId xmlns:p14="http://schemas.microsoft.com/office/powerpoint/2010/main" val="11242022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447800"/>
            <a:ext cx="5638800" cy="2209800"/>
          </a:xfrm>
        </p:spPr>
        <p:txBody>
          <a:bodyPr>
            <a:noAutofit/>
          </a:bodyPr>
          <a:lstStyle>
            <a:lvl1pPr algn="l">
              <a:defRPr sz="5000"/>
            </a:lvl1pPr>
          </a:lstStyle>
          <a:p>
            <a:endParaRPr lang="en-US"/>
          </a:p>
        </p:txBody>
      </p:sp>
      <p:sp>
        <p:nvSpPr>
          <p:cNvPr id="3" name="Subtitle 2"/>
          <p:cNvSpPr>
            <a:spLocks noGrp="1"/>
          </p:cNvSpPr>
          <p:nvPr>
            <p:ph type="subTitle" idx="1"/>
          </p:nvPr>
        </p:nvSpPr>
        <p:spPr>
          <a:xfrm>
            <a:off x="3124200" y="2895600"/>
            <a:ext cx="6400800" cy="1600200"/>
          </a:xfrm>
        </p:spPr>
        <p:txBody>
          <a:bodyPr>
            <a:normAutofit/>
          </a:bodyPr>
          <a:lstStyle>
            <a:lvl1pPr marL="0" indent="0" algn="l">
              <a:spcBef>
                <a:spcPts val="0"/>
              </a:spcBef>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a:p>
        </p:txBody>
      </p:sp>
      <p:sp>
        <p:nvSpPr>
          <p:cNvPr id="4" name="Date Placeholder 3"/>
          <p:cNvSpPr>
            <a:spLocks noGrp="1"/>
          </p:cNvSpPr>
          <p:nvPr>
            <p:ph type="dt" sz="half" idx="10"/>
          </p:nvPr>
        </p:nvSpPr>
        <p:spPr>
          <a:xfrm>
            <a:off x="457200" y="6356350"/>
            <a:ext cx="914400" cy="365125"/>
          </a:xfrm>
        </p:spPr>
        <p:txBody>
          <a:bodyPr/>
          <a:lstStyle/>
          <a:p>
            <a:fld id="{73D1EC24-6F21-4B5D-9300-A41AFCD96A84}" type="datetimeFigureOut">
              <a:rPr lang="en-US" smtClean="0"/>
              <a:pPr/>
              <a:t>2/3/2021</a:t>
            </a:fld>
            <a:endParaRPr lang="en-US"/>
          </a:p>
        </p:txBody>
      </p:sp>
      <p:pic>
        <p:nvPicPr>
          <p:cNvPr id="23" name="Picture 22" descr="FC Logo Green and Gold .wmf"/>
          <p:cNvPicPr>
            <a:picLocks noChangeAspect="1"/>
          </p:cNvPicPr>
          <p:nvPr userDrawn="1"/>
        </p:nvPicPr>
        <p:blipFill>
          <a:blip r:embed="rId3" cstate="print"/>
          <a:stretch>
            <a:fillRect/>
          </a:stretch>
        </p:blipFill>
        <p:spPr>
          <a:xfrm>
            <a:off x="533400" y="2209800"/>
            <a:ext cx="2133600" cy="1013924"/>
          </a:xfrm>
          <a:prstGeom prst="rect">
            <a:avLst/>
          </a:prstGeom>
        </p:spPr>
      </p:pic>
      <p:pic>
        <p:nvPicPr>
          <p:cNvPr id="14" name="Picture 13" descr="FC Icon_Student1st_reverse.ai"/>
          <p:cNvPicPr>
            <a:picLocks noChangeAspect="1"/>
          </p:cNvPicPr>
          <p:nvPr userDrawn="1"/>
        </p:nvPicPr>
        <p:blipFill>
          <a:blip r:embed="rId4"/>
          <a:stretch>
            <a:fillRect/>
          </a:stretch>
        </p:blipFill>
        <p:spPr>
          <a:xfrm>
            <a:off x="6248400" y="4953000"/>
            <a:ext cx="3407229" cy="265006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3716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0574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371600"/>
            <a:ext cx="7772400" cy="457200"/>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D1EC24-6F21-4B5D-9300-A41AFCD96A84}" type="datetimeFigureOut">
              <a:rPr lang="en-US" smtClean="0"/>
              <a:pPr/>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098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098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D1EC24-6F21-4B5D-9300-A41AFCD96A84}" type="datetimeFigureOut">
              <a:rPr lang="en-US" smtClean="0"/>
              <a:pPr/>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2669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906712"/>
            <a:ext cx="4040188" cy="34178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2669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906712"/>
            <a:ext cx="4041775" cy="34178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D1EC24-6F21-4B5D-9300-A41AFCD96A84}" type="datetimeFigureOut">
              <a:rPr lang="en-US" smtClean="0"/>
              <a:pPr/>
              <a:t>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1EC24-6F21-4B5D-9300-A41AFCD96A84}" type="datetimeFigureOut">
              <a:rPr lang="en-US" smtClean="0"/>
              <a:pPr/>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1EC24-6F21-4B5D-9300-A41AFCD96A84}" type="datetimeFigureOut">
              <a:rPr lang="en-US" smtClean="0"/>
              <a:pPr/>
              <a:t>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371600"/>
            <a:ext cx="5111750" cy="4648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3716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6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5626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0"/>
            <a:ext cx="8229600" cy="6858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2286000"/>
            <a:ext cx="82296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1EC24-6F21-4B5D-9300-A41AFCD96A84}" type="datetimeFigureOut">
              <a:rPr lang="en-US" smtClean="0"/>
              <a:pPr/>
              <a:t>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088A4-3C37-4E76-8976-50884477B095}" type="slidenum">
              <a:rPr lang="en-US" smtClean="0"/>
              <a:pPr/>
              <a:t>‹#›</a:t>
            </a:fld>
            <a:endParaRPr lang="en-US"/>
          </a:p>
        </p:txBody>
      </p:sp>
      <p:pic>
        <p:nvPicPr>
          <p:cNvPr id="30" name="Picture 29" descr="FC Logo white.wmf"/>
          <p:cNvPicPr>
            <a:picLocks noChangeAspect="1"/>
          </p:cNvPicPr>
          <p:nvPr userDrawn="1"/>
        </p:nvPicPr>
        <p:blipFill>
          <a:blip r:embed="rId14" cstate="print"/>
          <a:stretch>
            <a:fillRect/>
          </a:stretch>
        </p:blipFill>
        <p:spPr>
          <a:xfrm>
            <a:off x="457200" y="296047"/>
            <a:ext cx="1295400" cy="618353"/>
          </a:xfrm>
          <a:prstGeom prst="rect">
            <a:avLst/>
          </a:prstGeom>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netmartz.org/" TargetMode="External"/><Relationship Id="rId2" Type="http://schemas.openxmlformats.org/officeDocument/2006/relationships/hyperlink" Target="http://www.adweek.com/digital/social-media-minimum-age/"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commonsensemedia.org/educators/digital-citizenship/internet-safety"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adweek.com/digital/social-media-minimum-age/"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838200"/>
            <a:ext cx="5410200" cy="1828800"/>
          </a:xfrm>
        </p:spPr>
        <p:txBody>
          <a:bodyPr>
            <a:normAutofit fontScale="90000"/>
          </a:bodyPr>
          <a:lstStyle/>
          <a:p>
            <a:r>
              <a:rPr lang="en-US" sz="5000"/>
              <a:t>Digital </a:t>
            </a:r>
            <a:br>
              <a:rPr lang="en-US" sz="5000"/>
            </a:br>
            <a:r>
              <a:rPr lang="en-US"/>
              <a:t>Citizenship</a:t>
            </a:r>
            <a:br>
              <a:rPr lang="en-US"/>
            </a:br>
            <a:r>
              <a:rPr lang="en-US" sz="2700" b="0"/>
              <a:t>Parent Workshop</a:t>
            </a:r>
            <a:br>
              <a:rPr lang="en-US" sz="2700" b="0"/>
            </a:br>
            <a:r>
              <a:rPr lang="en-US" sz="2700" b="0"/>
              <a:t>Internet Safety</a:t>
            </a:r>
            <a:endParaRPr lang="en-US" sz="5000" b="0"/>
          </a:p>
        </p:txBody>
      </p:sp>
      <p:sp>
        <p:nvSpPr>
          <p:cNvPr id="5" name="Rectangle 4"/>
          <p:cNvSpPr/>
          <p:nvPr/>
        </p:nvSpPr>
        <p:spPr>
          <a:xfrm>
            <a:off x="457200" y="304800"/>
            <a:ext cx="21336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Keeping our kids safe online:</a:t>
            </a:r>
          </a:p>
        </p:txBody>
      </p:sp>
      <p:sp>
        <p:nvSpPr>
          <p:cNvPr id="3" name="TextBox 2"/>
          <p:cNvSpPr txBox="1"/>
          <p:nvPr/>
        </p:nvSpPr>
        <p:spPr>
          <a:xfrm>
            <a:off x="708338" y="2240924"/>
            <a:ext cx="7791718" cy="3385542"/>
          </a:xfrm>
          <a:prstGeom prst="rect">
            <a:avLst/>
          </a:prstGeom>
          <a:noFill/>
        </p:spPr>
        <p:txBody>
          <a:bodyPr wrap="square" rtlCol="0">
            <a:spAutoFit/>
          </a:bodyPr>
          <a:lstStyle/>
          <a:p>
            <a:r>
              <a:rPr lang="en-US" sz="2800"/>
              <a:t>On Social Media:</a:t>
            </a:r>
          </a:p>
          <a:p>
            <a:pPr marL="285750" indent="-285750">
              <a:buFont typeface="Arial" panose="020B0604020202020204" pitchFamily="34" charset="0"/>
              <a:buChar char="•"/>
            </a:pPr>
            <a:r>
              <a:rPr lang="en-US" sz="2800"/>
              <a:t>Check Terms of Agreement</a:t>
            </a:r>
          </a:p>
          <a:p>
            <a:pPr marL="285750" indent="-285750">
              <a:buFont typeface="Arial" panose="020B0604020202020204" pitchFamily="34" charset="0"/>
              <a:buChar char="•"/>
            </a:pPr>
            <a:r>
              <a:rPr lang="en-US" sz="2800"/>
              <a:t>Monitor accounts</a:t>
            </a:r>
          </a:p>
          <a:p>
            <a:pPr marL="285750" indent="-285750">
              <a:buFont typeface="Arial" panose="020B0604020202020204" pitchFamily="34" charset="0"/>
              <a:buChar char="•"/>
            </a:pPr>
            <a:r>
              <a:rPr lang="en-US" sz="2800"/>
              <a:t>“Friend” your children</a:t>
            </a:r>
          </a:p>
          <a:p>
            <a:pPr marL="285750" indent="-285750">
              <a:buFont typeface="Arial" panose="020B0604020202020204" pitchFamily="34" charset="0"/>
              <a:buChar char="•"/>
            </a:pPr>
            <a:r>
              <a:rPr lang="en-US" sz="2800"/>
              <a:t>If they feel uncomfortable, </a:t>
            </a:r>
            <a:r>
              <a:rPr lang="en-US" sz="2800" b="1"/>
              <a:t>TELL A TRUSTED ADULT!!</a:t>
            </a:r>
          </a:p>
          <a:p>
            <a:pPr marL="285750" indent="-285750">
              <a:buFont typeface="Arial" panose="020B0604020202020204" pitchFamily="34" charset="0"/>
              <a:buChar char="•"/>
            </a:pPr>
            <a:endParaRPr lang="en-US" sz="2800"/>
          </a:p>
          <a:p>
            <a:endParaRPr lang="en-US"/>
          </a:p>
        </p:txBody>
      </p:sp>
    </p:spTree>
    <p:extLst>
      <p:ext uri="{BB962C8B-B14F-4D97-AF65-F5344CB8AC3E}">
        <p14:creationId xmlns:p14="http://schemas.microsoft.com/office/powerpoint/2010/main" val="2855738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383506" y="2057400"/>
            <a:ext cx="6376988" cy="3758078"/>
          </a:xfrm>
          <a:prstGeom prst="rect">
            <a:avLst/>
          </a:prstGeom>
        </p:spPr>
      </p:pic>
      <p:sp>
        <p:nvSpPr>
          <p:cNvPr id="3" name="Title 2"/>
          <p:cNvSpPr>
            <a:spLocks noGrp="1"/>
          </p:cNvSpPr>
          <p:nvPr>
            <p:ph type="title"/>
          </p:nvPr>
        </p:nvSpPr>
        <p:spPr/>
        <p:txBody>
          <a:bodyPr>
            <a:normAutofit fontScale="90000"/>
          </a:bodyPr>
          <a:lstStyle/>
          <a:p>
            <a:r>
              <a:rPr lang="en-US"/>
              <a:t>Parents set an example…</a:t>
            </a:r>
          </a:p>
        </p:txBody>
      </p:sp>
      <p:sp>
        <p:nvSpPr>
          <p:cNvPr id="4" name="TextBox 3"/>
          <p:cNvSpPr txBox="1"/>
          <p:nvPr/>
        </p:nvSpPr>
        <p:spPr>
          <a:xfrm>
            <a:off x="4800600" y="5815478"/>
            <a:ext cx="2959894" cy="530915"/>
          </a:xfrm>
          <a:prstGeom prst="rect">
            <a:avLst/>
          </a:prstGeom>
          <a:noFill/>
        </p:spPr>
        <p:txBody>
          <a:bodyPr wrap="square" rtlCol="0">
            <a:spAutoFit/>
          </a:bodyPr>
          <a:lstStyle/>
          <a:p>
            <a:r>
              <a:rPr lang="en-US" sz="1050"/>
              <a:t>http://www.netsmartz.org/Presentations/Parents</a:t>
            </a:r>
          </a:p>
          <a:p>
            <a:endParaRPr lang="en-US"/>
          </a:p>
        </p:txBody>
      </p:sp>
    </p:spTree>
    <p:extLst>
      <p:ext uri="{BB962C8B-B14F-4D97-AF65-F5344CB8AC3E}">
        <p14:creationId xmlns:p14="http://schemas.microsoft.com/office/powerpoint/2010/main" val="989392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Keeping our kids safe online</a:t>
            </a:r>
          </a:p>
        </p:txBody>
      </p:sp>
      <p:sp>
        <p:nvSpPr>
          <p:cNvPr id="4" name="TextBox 3"/>
          <p:cNvSpPr txBox="1"/>
          <p:nvPr/>
        </p:nvSpPr>
        <p:spPr>
          <a:xfrm>
            <a:off x="592428" y="2202287"/>
            <a:ext cx="7753082" cy="3108543"/>
          </a:xfrm>
          <a:prstGeom prst="rect">
            <a:avLst/>
          </a:prstGeom>
          <a:noFill/>
        </p:spPr>
        <p:txBody>
          <a:bodyPr wrap="square" rtlCol="0">
            <a:spAutoFit/>
          </a:bodyPr>
          <a:lstStyle/>
          <a:p>
            <a:r>
              <a:rPr lang="en-US" sz="2800"/>
              <a:t>On Social Media DON’T share private information</a:t>
            </a:r>
          </a:p>
          <a:p>
            <a:pPr marL="914400" lvl="1" indent="-457200">
              <a:buFont typeface="Arial" panose="020B0604020202020204" pitchFamily="34" charset="0"/>
              <a:buChar char="•"/>
            </a:pPr>
            <a:r>
              <a:rPr lang="en-US" sz="2800"/>
              <a:t>Address</a:t>
            </a:r>
          </a:p>
          <a:p>
            <a:pPr marL="914400" lvl="1" indent="-457200">
              <a:buFont typeface="Arial" panose="020B0604020202020204" pitchFamily="34" charset="0"/>
              <a:buChar char="•"/>
            </a:pPr>
            <a:r>
              <a:rPr lang="en-US" sz="2800"/>
              <a:t>Telephone number</a:t>
            </a:r>
          </a:p>
          <a:p>
            <a:pPr marL="914400" lvl="1" indent="-457200">
              <a:buFont typeface="Arial" panose="020B0604020202020204" pitchFamily="34" charset="0"/>
              <a:buChar char="•"/>
            </a:pPr>
            <a:r>
              <a:rPr lang="en-US" sz="2800"/>
              <a:t>First name</a:t>
            </a:r>
          </a:p>
          <a:p>
            <a:pPr marL="914400" lvl="1" indent="-457200">
              <a:buFont typeface="Arial" panose="020B0604020202020204" pitchFamily="34" charset="0"/>
              <a:buChar char="•"/>
            </a:pPr>
            <a:r>
              <a:rPr lang="en-US" sz="2800"/>
              <a:t>Last name</a:t>
            </a:r>
          </a:p>
          <a:p>
            <a:pPr marL="914400" lvl="1" indent="-457200">
              <a:buFont typeface="Arial" panose="020B0604020202020204" pitchFamily="34" charset="0"/>
              <a:buChar char="•"/>
            </a:pPr>
            <a:r>
              <a:rPr lang="en-US" sz="2800"/>
              <a:t>Location information: school, name of the team you play for, name of park you visit, etc.</a:t>
            </a:r>
          </a:p>
        </p:txBody>
      </p:sp>
    </p:spTree>
    <p:extLst>
      <p:ext uri="{BB962C8B-B14F-4D97-AF65-F5344CB8AC3E}">
        <p14:creationId xmlns:p14="http://schemas.microsoft.com/office/powerpoint/2010/main" val="904934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Online Friends vs. In Person Friends</a:t>
            </a:r>
            <a:br>
              <a:rPr lang="en-US"/>
            </a:br>
            <a:r>
              <a:rPr lang="en-US" sz="2200"/>
              <a:t>from Common Sense Media Curriculum: 3-5 Unit 3</a:t>
            </a:r>
          </a:p>
        </p:txBody>
      </p:sp>
      <p:sp>
        <p:nvSpPr>
          <p:cNvPr id="3" name="TextBox 2"/>
          <p:cNvSpPr txBox="1"/>
          <p:nvPr/>
        </p:nvSpPr>
        <p:spPr>
          <a:xfrm>
            <a:off x="656823" y="2289220"/>
            <a:ext cx="7431109" cy="1384995"/>
          </a:xfrm>
          <a:prstGeom prst="rect">
            <a:avLst/>
          </a:prstGeom>
          <a:noFill/>
        </p:spPr>
        <p:txBody>
          <a:bodyPr wrap="square" rtlCol="0">
            <a:spAutoFit/>
          </a:bodyPr>
          <a:lstStyle/>
          <a:p>
            <a:pPr marL="285750" indent="-285750">
              <a:buFont typeface="Arial" panose="020B0604020202020204" pitchFamily="34" charset="0"/>
              <a:buChar char="•"/>
            </a:pPr>
            <a:r>
              <a:rPr lang="en-US" sz="2800"/>
              <a:t>Can’t tell if online friends are male or female</a:t>
            </a:r>
          </a:p>
          <a:p>
            <a:pPr marL="285750" indent="-285750">
              <a:buFont typeface="Arial" panose="020B0604020202020204" pitchFamily="34" charset="0"/>
              <a:buChar char="•"/>
            </a:pPr>
            <a:r>
              <a:rPr lang="en-US" sz="2800"/>
              <a:t>Can’t tell their age</a:t>
            </a:r>
          </a:p>
          <a:p>
            <a:endParaRPr lang="en-US" sz="2800"/>
          </a:p>
        </p:txBody>
      </p:sp>
    </p:spTree>
    <p:extLst>
      <p:ext uri="{BB962C8B-B14F-4D97-AF65-F5344CB8AC3E}">
        <p14:creationId xmlns:p14="http://schemas.microsoft.com/office/powerpoint/2010/main" val="3692011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Resources</a:t>
            </a:r>
          </a:p>
        </p:txBody>
      </p:sp>
      <p:sp>
        <p:nvSpPr>
          <p:cNvPr id="3" name="TextBox 2"/>
          <p:cNvSpPr txBox="1"/>
          <p:nvPr/>
        </p:nvSpPr>
        <p:spPr>
          <a:xfrm>
            <a:off x="579549" y="2057400"/>
            <a:ext cx="7933386" cy="4062651"/>
          </a:xfrm>
          <a:prstGeom prst="rect">
            <a:avLst/>
          </a:prstGeom>
          <a:noFill/>
        </p:spPr>
        <p:txBody>
          <a:bodyPr wrap="square" rtlCol="0">
            <a:spAutoFit/>
          </a:bodyPr>
          <a:lstStyle/>
          <a:p>
            <a:r>
              <a:rPr lang="en-US" sz="1600"/>
              <a:t>Bennett, </a:t>
            </a:r>
            <a:r>
              <a:rPr lang="en-US" sz="1600" err="1"/>
              <a:t>Shea</a:t>
            </a:r>
            <a:r>
              <a:rPr lang="en-US" sz="1600"/>
              <a:t>, 2014. September 29. “Minimum Age Requirements: Twitter, Facebook, Instagram, Snapchat, WhatsApp, Secret.” </a:t>
            </a:r>
            <a:r>
              <a:rPr lang="en-US" sz="1600" i="1" err="1"/>
              <a:t>Adweek</a:t>
            </a:r>
            <a:r>
              <a:rPr lang="en-US" sz="1600"/>
              <a:t>. Retrieved from </a:t>
            </a:r>
            <a:r>
              <a:rPr lang="en-US" sz="1600">
                <a:hlinkClick r:id="rId2"/>
              </a:rPr>
              <a:t>http://www.adweek.com/digital/social-media-minimum-age/</a:t>
            </a:r>
            <a:endParaRPr lang="en-US" sz="1600"/>
          </a:p>
          <a:p>
            <a:endParaRPr lang="en-US" sz="1600"/>
          </a:p>
          <a:p>
            <a:r>
              <a:rPr lang="en-US" sz="1600"/>
              <a:t>“Internet Safety” </a:t>
            </a:r>
            <a:r>
              <a:rPr lang="en-US" sz="1600" i="1"/>
              <a:t>Common Sense Media: Digital Citizenship</a:t>
            </a:r>
            <a:r>
              <a:rPr lang="en-US" sz="1600"/>
              <a:t>. Common Sense Media, 2017. Web. 21 June 2017.</a:t>
            </a:r>
          </a:p>
          <a:p>
            <a:endParaRPr lang="en-US" sz="1600"/>
          </a:p>
          <a:p>
            <a:r>
              <a:rPr lang="en-US" sz="1600"/>
              <a:t>"Internet Safety." </a:t>
            </a:r>
            <a:r>
              <a:rPr lang="en-US" sz="1600" i="1" err="1"/>
              <a:t>NetSmartz</a:t>
            </a:r>
            <a:r>
              <a:rPr lang="en-US" sz="1600" i="1"/>
              <a:t> Workshop</a:t>
            </a:r>
            <a:r>
              <a:rPr lang="en-US" sz="1600"/>
              <a:t>. National Center for Missing &amp; Exploited Children, 2015. Web. 30 June 2017. </a:t>
            </a:r>
            <a:endParaRPr lang="en-US" sz="1600">
              <a:hlinkClick r:id="rId3"/>
            </a:endParaRPr>
          </a:p>
          <a:p>
            <a:r>
              <a:rPr lang="en-US" sz="1600">
                <a:hlinkClick r:id="rId3"/>
              </a:rPr>
              <a:t>www.netmartz.org</a:t>
            </a:r>
            <a:endParaRPr lang="en-US" sz="1600"/>
          </a:p>
          <a:p>
            <a:endParaRPr lang="en-US" sz="1600"/>
          </a:p>
          <a:p>
            <a:r>
              <a:rPr lang="en-US" sz="1600"/>
              <a:t>“Talking Safely Online (3-5).” </a:t>
            </a:r>
            <a:r>
              <a:rPr lang="en-US" sz="1600" i="1"/>
              <a:t>Common Sense Media: Curriculum: Unit 3 Lesson 1. </a:t>
            </a:r>
            <a:r>
              <a:rPr lang="en-US" sz="1600"/>
              <a:t>Common Sense Media. 2015. Web. 22 June 2017.</a:t>
            </a:r>
          </a:p>
          <a:p>
            <a:endParaRPr lang="en-US" sz="1600"/>
          </a:p>
          <a:p>
            <a:endParaRPr lang="en-US" sz="1600"/>
          </a:p>
          <a:p>
            <a:endParaRPr lang="en-US"/>
          </a:p>
        </p:txBody>
      </p:sp>
    </p:spTree>
    <p:extLst>
      <p:ext uri="{BB962C8B-B14F-4D97-AF65-F5344CB8AC3E}">
        <p14:creationId xmlns:p14="http://schemas.microsoft.com/office/powerpoint/2010/main" val="94883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From Common Sense Media:</a:t>
            </a:r>
          </a:p>
        </p:txBody>
      </p:sp>
      <p:sp>
        <p:nvSpPr>
          <p:cNvPr id="3" name="TextBox 2"/>
          <p:cNvSpPr txBox="1"/>
          <p:nvPr/>
        </p:nvSpPr>
        <p:spPr>
          <a:xfrm>
            <a:off x="965915" y="2266682"/>
            <a:ext cx="6903077" cy="2677656"/>
          </a:xfrm>
          <a:prstGeom prst="rect">
            <a:avLst/>
          </a:prstGeom>
          <a:noFill/>
        </p:spPr>
        <p:txBody>
          <a:bodyPr wrap="square" rtlCol="0">
            <a:spAutoFit/>
          </a:bodyPr>
          <a:lstStyle/>
          <a:p>
            <a:pPr marL="285750" indent="-285750">
              <a:buFont typeface="Arial" panose="020B0604020202020204" pitchFamily="34" charset="0"/>
              <a:buChar char="•"/>
            </a:pPr>
            <a:r>
              <a:rPr lang="en-US" sz="2800"/>
              <a:t>Teens are more likely to be targeted by online solicitors.</a:t>
            </a:r>
          </a:p>
          <a:p>
            <a:pPr marL="285750" indent="-285750">
              <a:buFont typeface="Arial" panose="020B0604020202020204" pitchFamily="34" charset="0"/>
              <a:buChar char="•"/>
            </a:pPr>
            <a:r>
              <a:rPr lang="en-US" sz="2800"/>
              <a:t>Online solicitations may come from someone they know.</a:t>
            </a:r>
          </a:p>
          <a:p>
            <a:pPr marL="285750" indent="-285750">
              <a:buFont typeface="Arial" panose="020B0604020202020204" pitchFamily="34" charset="0"/>
              <a:buChar char="•"/>
            </a:pPr>
            <a:r>
              <a:rPr lang="en-US" sz="2800"/>
              <a:t>Respect your “gut feeling” if something makes you feel uncomfortable.</a:t>
            </a:r>
          </a:p>
        </p:txBody>
      </p:sp>
    </p:spTree>
    <p:extLst>
      <p:ext uri="{BB962C8B-B14F-4D97-AF65-F5344CB8AC3E}">
        <p14:creationId xmlns:p14="http://schemas.microsoft.com/office/powerpoint/2010/main" val="54075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30572" y="1504694"/>
            <a:ext cx="7704041" cy="4305555"/>
          </a:xfrm>
          <a:prstGeom prst="rect">
            <a:avLst/>
          </a:prstGeom>
        </p:spPr>
      </p:pic>
      <p:sp>
        <p:nvSpPr>
          <p:cNvPr id="3" name="TextBox 2"/>
          <p:cNvSpPr txBox="1"/>
          <p:nvPr/>
        </p:nvSpPr>
        <p:spPr>
          <a:xfrm>
            <a:off x="5248677" y="5810249"/>
            <a:ext cx="2985936" cy="253916"/>
          </a:xfrm>
          <a:prstGeom prst="rect">
            <a:avLst/>
          </a:prstGeom>
          <a:noFill/>
        </p:spPr>
        <p:txBody>
          <a:bodyPr wrap="square" rtlCol="0">
            <a:spAutoFit/>
          </a:bodyPr>
          <a:lstStyle/>
          <a:p>
            <a:r>
              <a:rPr lang="en-US" sz="1050"/>
              <a:t>http://www.netsmartz.org/Presentations/Parents</a:t>
            </a:r>
          </a:p>
        </p:txBody>
      </p:sp>
    </p:spTree>
    <p:extLst>
      <p:ext uri="{BB962C8B-B14F-4D97-AF65-F5344CB8AC3E}">
        <p14:creationId xmlns:p14="http://schemas.microsoft.com/office/powerpoint/2010/main" val="2716548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If you are concerned…</a:t>
            </a:r>
          </a:p>
        </p:txBody>
      </p:sp>
      <p:pic>
        <p:nvPicPr>
          <p:cNvPr id="3" name="Picture 2"/>
          <p:cNvPicPr>
            <a:picLocks noChangeAspect="1"/>
          </p:cNvPicPr>
          <p:nvPr/>
        </p:nvPicPr>
        <p:blipFill>
          <a:blip r:embed="rId3"/>
          <a:stretch>
            <a:fillRect/>
          </a:stretch>
        </p:blipFill>
        <p:spPr>
          <a:xfrm>
            <a:off x="1304925" y="2247900"/>
            <a:ext cx="6115050" cy="3429000"/>
          </a:xfrm>
          <a:prstGeom prst="rect">
            <a:avLst/>
          </a:prstGeom>
        </p:spPr>
      </p:pic>
      <p:sp>
        <p:nvSpPr>
          <p:cNvPr id="4" name="TextBox 3"/>
          <p:cNvSpPr txBox="1"/>
          <p:nvPr/>
        </p:nvSpPr>
        <p:spPr>
          <a:xfrm>
            <a:off x="4362450" y="5867400"/>
            <a:ext cx="3448050" cy="530915"/>
          </a:xfrm>
          <a:prstGeom prst="rect">
            <a:avLst/>
          </a:prstGeom>
          <a:noFill/>
        </p:spPr>
        <p:txBody>
          <a:bodyPr wrap="square" rtlCol="0">
            <a:spAutoFit/>
          </a:bodyPr>
          <a:lstStyle/>
          <a:p>
            <a:r>
              <a:rPr lang="en-US" sz="1050"/>
              <a:t>http://www.netsmartz.org/Presentations/Parents</a:t>
            </a:r>
          </a:p>
          <a:p>
            <a:endParaRPr lang="en-US"/>
          </a:p>
        </p:txBody>
      </p:sp>
    </p:spTree>
    <p:extLst>
      <p:ext uri="{BB962C8B-B14F-4D97-AF65-F5344CB8AC3E}">
        <p14:creationId xmlns:p14="http://schemas.microsoft.com/office/powerpoint/2010/main" val="1017048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585912" y="1900237"/>
            <a:ext cx="5972175" cy="3286125"/>
          </a:xfrm>
          <a:prstGeom prst="rect">
            <a:avLst/>
          </a:prstGeom>
        </p:spPr>
      </p:pic>
      <p:sp>
        <p:nvSpPr>
          <p:cNvPr id="4" name="TextBox 3"/>
          <p:cNvSpPr txBox="1"/>
          <p:nvPr/>
        </p:nvSpPr>
        <p:spPr>
          <a:xfrm>
            <a:off x="4571999" y="5186362"/>
            <a:ext cx="3443287" cy="530915"/>
          </a:xfrm>
          <a:prstGeom prst="rect">
            <a:avLst/>
          </a:prstGeom>
          <a:noFill/>
        </p:spPr>
        <p:txBody>
          <a:bodyPr wrap="square" rtlCol="0">
            <a:spAutoFit/>
          </a:bodyPr>
          <a:lstStyle/>
          <a:p>
            <a:r>
              <a:rPr lang="en-US" sz="1050"/>
              <a:t>http://www.netsmartz.org/Presentations/Parents</a:t>
            </a:r>
          </a:p>
          <a:p>
            <a:endParaRPr lang="en-US"/>
          </a:p>
        </p:txBody>
      </p:sp>
    </p:spTree>
    <p:extLst>
      <p:ext uri="{BB962C8B-B14F-4D97-AF65-F5344CB8AC3E}">
        <p14:creationId xmlns:p14="http://schemas.microsoft.com/office/powerpoint/2010/main" val="2243654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Keeping our children safe online</a:t>
            </a:r>
          </a:p>
        </p:txBody>
      </p:sp>
      <p:sp>
        <p:nvSpPr>
          <p:cNvPr id="4" name="TextBox 3"/>
          <p:cNvSpPr txBox="1"/>
          <p:nvPr/>
        </p:nvSpPr>
        <p:spPr>
          <a:xfrm>
            <a:off x="592428" y="2202287"/>
            <a:ext cx="7753082" cy="3539430"/>
          </a:xfrm>
          <a:prstGeom prst="rect">
            <a:avLst/>
          </a:prstGeom>
          <a:noFill/>
        </p:spPr>
        <p:txBody>
          <a:bodyPr wrap="square" rtlCol="0">
            <a:spAutoFit/>
          </a:bodyPr>
          <a:lstStyle/>
          <a:p>
            <a:r>
              <a:rPr lang="en-US" sz="2800"/>
              <a:t>On Websites:</a:t>
            </a:r>
          </a:p>
          <a:p>
            <a:pPr marL="285750" indent="-285750">
              <a:buFont typeface="Arial" panose="020B0604020202020204" pitchFamily="34" charset="0"/>
              <a:buChar char="•"/>
            </a:pPr>
            <a:r>
              <a:rPr lang="en-US" sz="2800"/>
              <a:t>Age appropriate language/activities</a:t>
            </a:r>
          </a:p>
          <a:p>
            <a:pPr marL="285750" indent="-285750">
              <a:buFont typeface="Arial" panose="020B0604020202020204" pitchFamily="34" charset="0"/>
              <a:buChar char="•"/>
            </a:pPr>
            <a:r>
              <a:rPr lang="en-US" sz="2800" b="1"/>
              <a:t>DON’T</a:t>
            </a:r>
            <a:r>
              <a:rPr lang="en-US" sz="2800"/>
              <a:t> let young kids talk to people they don’t know</a:t>
            </a:r>
          </a:p>
          <a:p>
            <a:pPr marL="285750" indent="-285750">
              <a:buFont typeface="Arial" panose="020B0604020202020204" pitchFamily="34" charset="0"/>
              <a:buChar char="•"/>
            </a:pPr>
            <a:r>
              <a:rPr lang="en-US" sz="2800"/>
              <a:t>If they feel uncomfortable, </a:t>
            </a:r>
            <a:r>
              <a:rPr lang="en-US" sz="2800" b="1"/>
              <a:t>TELL A TRUSTED ADULT!!</a:t>
            </a:r>
          </a:p>
          <a:p>
            <a:pPr marL="285750" indent="-285750">
              <a:buFont typeface="Arial" panose="020B0604020202020204" pitchFamily="34" charset="0"/>
              <a:buChar char="•"/>
            </a:pPr>
            <a:r>
              <a:rPr lang="en-US" sz="2800"/>
              <a:t>Bookmark sites for them to access</a:t>
            </a:r>
          </a:p>
          <a:p>
            <a:endParaRPr lang="en-US" sz="2800"/>
          </a:p>
        </p:txBody>
      </p:sp>
    </p:spTree>
    <p:extLst>
      <p:ext uri="{BB962C8B-B14F-4D97-AF65-F5344CB8AC3E}">
        <p14:creationId xmlns:p14="http://schemas.microsoft.com/office/powerpoint/2010/main" val="416723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86738" y="1687133"/>
            <a:ext cx="1093322" cy="3717295"/>
          </a:xfrm>
          <a:prstGeom prst="rect">
            <a:avLst/>
          </a:prstGeom>
        </p:spPr>
      </p:pic>
      <p:sp>
        <p:nvSpPr>
          <p:cNvPr id="4" name="TextBox 3"/>
          <p:cNvSpPr txBox="1"/>
          <p:nvPr/>
        </p:nvSpPr>
        <p:spPr>
          <a:xfrm>
            <a:off x="450760" y="5760074"/>
            <a:ext cx="6233376" cy="369332"/>
          </a:xfrm>
          <a:prstGeom prst="rect">
            <a:avLst/>
          </a:prstGeom>
          <a:noFill/>
        </p:spPr>
        <p:txBody>
          <a:bodyPr wrap="square" rtlCol="0">
            <a:spAutoFit/>
          </a:bodyPr>
          <a:lstStyle/>
          <a:p>
            <a:r>
              <a:rPr lang="en-US"/>
              <a:t>https://commons.wikimedia.org/wiki/File:Traffic_lights_icon.svg</a:t>
            </a:r>
          </a:p>
        </p:txBody>
      </p:sp>
      <p:sp>
        <p:nvSpPr>
          <p:cNvPr id="6" name="TextBox 5"/>
          <p:cNvSpPr txBox="1"/>
          <p:nvPr/>
        </p:nvSpPr>
        <p:spPr>
          <a:xfrm>
            <a:off x="2228045" y="1687133"/>
            <a:ext cx="4623516" cy="2246769"/>
          </a:xfrm>
          <a:prstGeom prst="rect">
            <a:avLst/>
          </a:prstGeom>
          <a:noFill/>
        </p:spPr>
        <p:txBody>
          <a:bodyPr wrap="square" rtlCol="0">
            <a:spAutoFit/>
          </a:bodyPr>
          <a:lstStyle/>
          <a:p>
            <a:pPr marL="285750" indent="-285750">
              <a:buFont typeface="Arial" panose="020B0604020202020204" pitchFamily="34" charset="0"/>
              <a:buChar char="•"/>
            </a:pPr>
            <a:r>
              <a:rPr lang="en-US" sz="2800"/>
              <a:t>Red…risky</a:t>
            </a:r>
          </a:p>
          <a:p>
            <a:endParaRPr lang="en-US" sz="2800"/>
          </a:p>
          <a:p>
            <a:pPr marL="285750" indent="-285750">
              <a:buFont typeface="Arial" panose="020B0604020202020204" pitchFamily="34" charset="0"/>
              <a:buChar char="•"/>
            </a:pPr>
            <a:r>
              <a:rPr lang="en-US" sz="2800"/>
              <a:t>Yellow…iffy</a:t>
            </a:r>
          </a:p>
          <a:p>
            <a:pPr marL="285750" indent="-285750">
              <a:buFont typeface="Arial" panose="020B0604020202020204" pitchFamily="34" charset="0"/>
              <a:buChar char="•"/>
            </a:pPr>
            <a:endParaRPr lang="en-US" sz="2800"/>
          </a:p>
          <a:p>
            <a:pPr marL="285750" indent="-285750">
              <a:buFont typeface="Arial" panose="020B0604020202020204" pitchFamily="34" charset="0"/>
              <a:buChar char="•"/>
            </a:pPr>
            <a:r>
              <a:rPr lang="en-US" sz="2800"/>
              <a:t>Green…Okay</a:t>
            </a:r>
          </a:p>
        </p:txBody>
      </p:sp>
      <p:sp>
        <p:nvSpPr>
          <p:cNvPr id="7" name="TextBox 6"/>
          <p:cNvSpPr txBox="1"/>
          <p:nvPr/>
        </p:nvSpPr>
        <p:spPr>
          <a:xfrm>
            <a:off x="2820473" y="3966382"/>
            <a:ext cx="6323527" cy="646331"/>
          </a:xfrm>
          <a:prstGeom prst="rect">
            <a:avLst/>
          </a:prstGeom>
          <a:noFill/>
        </p:spPr>
        <p:txBody>
          <a:bodyPr wrap="square" rtlCol="0" anchor="t">
            <a:spAutoFit/>
          </a:bodyPr>
          <a:lstStyle/>
          <a:p>
            <a:r>
              <a:rPr lang="en-US" dirty="0">
                <a:hlinkClick r:id="rId4"/>
              </a:rPr>
              <a:t>https://www.commonsensemedia.org/educators/digital-citizenship/internet-safety</a:t>
            </a:r>
            <a:r>
              <a:rPr lang="en-US" dirty="0"/>
              <a:t> </a:t>
            </a:r>
            <a:endParaRPr lang="en-US"/>
          </a:p>
        </p:txBody>
      </p:sp>
    </p:spTree>
    <p:extLst>
      <p:ext uri="{BB962C8B-B14F-4D97-AF65-F5344CB8AC3E}">
        <p14:creationId xmlns:p14="http://schemas.microsoft.com/office/powerpoint/2010/main" val="755264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Keeping our kids safe online</a:t>
            </a:r>
          </a:p>
        </p:txBody>
      </p:sp>
      <p:sp>
        <p:nvSpPr>
          <p:cNvPr id="4" name="TextBox 3"/>
          <p:cNvSpPr txBox="1"/>
          <p:nvPr/>
        </p:nvSpPr>
        <p:spPr>
          <a:xfrm>
            <a:off x="592428" y="2202287"/>
            <a:ext cx="7753082" cy="3539430"/>
          </a:xfrm>
          <a:prstGeom prst="rect">
            <a:avLst/>
          </a:prstGeom>
          <a:noFill/>
        </p:spPr>
        <p:txBody>
          <a:bodyPr wrap="square" rtlCol="0">
            <a:spAutoFit/>
          </a:bodyPr>
          <a:lstStyle/>
          <a:p>
            <a:r>
              <a:rPr lang="en-US" sz="2800"/>
              <a:t>On Websites DON’T share private information</a:t>
            </a:r>
          </a:p>
          <a:p>
            <a:pPr marL="914400" lvl="1" indent="-457200">
              <a:buFont typeface="Arial" panose="020B0604020202020204" pitchFamily="34" charset="0"/>
              <a:buChar char="•"/>
            </a:pPr>
            <a:r>
              <a:rPr lang="en-US" sz="2800"/>
              <a:t>Address</a:t>
            </a:r>
          </a:p>
          <a:p>
            <a:pPr marL="914400" lvl="1" indent="-457200">
              <a:buFont typeface="Arial" panose="020B0604020202020204" pitchFamily="34" charset="0"/>
              <a:buChar char="•"/>
            </a:pPr>
            <a:r>
              <a:rPr lang="en-US" sz="2800"/>
              <a:t>Telephone number</a:t>
            </a:r>
          </a:p>
          <a:p>
            <a:pPr marL="914400" lvl="1" indent="-457200">
              <a:buFont typeface="Arial" panose="020B0604020202020204" pitchFamily="34" charset="0"/>
              <a:buChar char="•"/>
            </a:pPr>
            <a:r>
              <a:rPr lang="en-US" sz="2800"/>
              <a:t>First name</a:t>
            </a:r>
          </a:p>
          <a:p>
            <a:pPr marL="914400" lvl="1" indent="-457200">
              <a:buFont typeface="Arial" panose="020B0604020202020204" pitchFamily="34" charset="0"/>
              <a:buChar char="•"/>
            </a:pPr>
            <a:r>
              <a:rPr lang="en-US" sz="2800"/>
              <a:t>Last name</a:t>
            </a:r>
          </a:p>
          <a:p>
            <a:pPr marL="914400" lvl="1" indent="-457200">
              <a:buFont typeface="Arial" panose="020B0604020202020204" pitchFamily="34" charset="0"/>
              <a:buChar char="•"/>
            </a:pPr>
            <a:r>
              <a:rPr lang="en-US" sz="2800"/>
              <a:t>Location information: school, name of the team you play for, name of park you visit, etc.</a:t>
            </a:r>
          </a:p>
          <a:p>
            <a:pPr marL="914400" lvl="1" indent="-457200">
              <a:buFont typeface="Arial" panose="020B0604020202020204" pitchFamily="34" charset="0"/>
              <a:buChar char="•"/>
            </a:pPr>
            <a:endParaRPr lang="en-US" sz="2800"/>
          </a:p>
        </p:txBody>
      </p:sp>
    </p:spTree>
    <p:extLst>
      <p:ext uri="{BB962C8B-B14F-4D97-AF65-F5344CB8AC3E}">
        <p14:creationId xmlns:p14="http://schemas.microsoft.com/office/powerpoint/2010/main" val="3719198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Keeping our kids safe online</a:t>
            </a:r>
          </a:p>
        </p:txBody>
      </p:sp>
      <p:sp>
        <p:nvSpPr>
          <p:cNvPr id="4" name="TextBox 3"/>
          <p:cNvSpPr txBox="1"/>
          <p:nvPr/>
        </p:nvSpPr>
        <p:spPr>
          <a:xfrm>
            <a:off x="862884" y="2057400"/>
            <a:ext cx="7611414" cy="4062651"/>
          </a:xfrm>
          <a:prstGeom prst="rect">
            <a:avLst/>
          </a:prstGeom>
          <a:noFill/>
        </p:spPr>
        <p:txBody>
          <a:bodyPr wrap="square" rtlCol="0">
            <a:spAutoFit/>
          </a:bodyPr>
          <a:lstStyle/>
          <a:p>
            <a:r>
              <a:rPr lang="en-US" sz="2800"/>
              <a:t>On Social Media:</a:t>
            </a:r>
          </a:p>
          <a:p>
            <a:pPr algn="just"/>
            <a:r>
              <a:rPr lang="en-US" sz="2800"/>
              <a:t>	“Twitter doesn’t ask your age when you sign up, but Facebook does, and on Facebook the minimum age requirement is a hard and fast 13. It’s the same number on Instagram, Pinterest, Tumblr, Reddit, Snapchat and Secret, too.</a:t>
            </a:r>
          </a:p>
          <a:p>
            <a:endParaRPr lang="en-US">
              <a:hlinkClick r:id="rId3"/>
            </a:endParaRPr>
          </a:p>
          <a:p>
            <a:endParaRPr lang="en-US">
              <a:hlinkClick r:id="rId3"/>
            </a:endParaRPr>
          </a:p>
          <a:p>
            <a:endParaRPr lang="en-US">
              <a:hlinkClick r:id="rId3"/>
            </a:endParaRPr>
          </a:p>
          <a:p>
            <a:r>
              <a:rPr lang="en-US">
                <a:hlinkClick r:id="rId3"/>
              </a:rPr>
              <a:t>http://www.adweek.com/digital/social-media-minimum-age/</a:t>
            </a:r>
            <a:endParaRPr lang="en-US"/>
          </a:p>
          <a:p>
            <a:endParaRPr lang="en-US"/>
          </a:p>
        </p:txBody>
      </p:sp>
    </p:spTree>
    <p:extLst>
      <p:ext uri="{BB962C8B-B14F-4D97-AF65-F5344CB8AC3E}">
        <p14:creationId xmlns:p14="http://schemas.microsoft.com/office/powerpoint/2010/main" val="3970221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F10882A6C3864AADF3EEB5EC83E967" ma:contentTypeVersion="2" ma:contentTypeDescription="Create a new document." ma:contentTypeScope="" ma:versionID="fd069ccab9071c6c3f0f3ecc29e408d9">
  <xsd:schema xmlns:xsd="http://www.w3.org/2001/XMLSchema" xmlns:xs="http://www.w3.org/2001/XMLSchema" xmlns:p="http://schemas.microsoft.com/office/2006/metadata/properties" xmlns:ns2="d535d925-503f-4ea1-87e8-07d9ce261dfe" targetNamespace="http://schemas.microsoft.com/office/2006/metadata/properties" ma:root="true" ma:fieldsID="dd56ec76a65070c7da03a6b8706c91de" ns2:_="">
    <xsd:import namespace="d535d925-503f-4ea1-87e8-07d9ce261dfe"/>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5d925-503f-4ea1-87e8-07d9ce261df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E7DFF17-62B8-4A86-B0B4-1548087E7C00}">
  <ds:schemaRefs>
    <ds:schemaRef ds:uri="http://schemas.microsoft.com/sharepoint/v3/contenttype/forms"/>
  </ds:schemaRefs>
</ds:datastoreItem>
</file>

<file path=customXml/itemProps2.xml><?xml version="1.0" encoding="utf-8"?>
<ds:datastoreItem xmlns:ds="http://schemas.openxmlformats.org/officeDocument/2006/customXml" ds:itemID="{4F5AD163-2343-4AC4-B7F8-5D64D361EB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35d925-503f-4ea1-87e8-07d9ce261d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B81254-7148-4859-87CC-E5FE07E30873}">
  <ds:schemaRefs>
    <ds:schemaRef ds:uri="http://purl.org/dc/dcmitype/"/>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d535d925-503f-4ea1-87e8-07d9ce261dfe"/>
    <ds:schemaRef ds:uri="http://purl.org/dc/elements/1.1/"/>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14</Slides>
  <Notes>12</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Digital  Citizenship Parent Workshop Internet Safety</vt:lpstr>
      <vt:lpstr>From Common Sense Media:</vt:lpstr>
      <vt:lpstr>PowerPoint Presentation</vt:lpstr>
      <vt:lpstr>If you are concerned…</vt:lpstr>
      <vt:lpstr>PowerPoint Presentation</vt:lpstr>
      <vt:lpstr>Keeping our children safe online</vt:lpstr>
      <vt:lpstr>PowerPoint Presentation</vt:lpstr>
      <vt:lpstr>Keeping our kids safe online</vt:lpstr>
      <vt:lpstr>Keeping our kids safe online</vt:lpstr>
      <vt:lpstr>Keeping our kids safe online:</vt:lpstr>
      <vt:lpstr>Parents set an example…</vt:lpstr>
      <vt:lpstr>Keeping our kids safe online</vt:lpstr>
      <vt:lpstr>Online Friends vs. In Person Friends from Common Sense Media Curriculum: 3-5 Unit 3</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Citizenship Parent Workshop Internet Safety</dc:title>
  <cp:revision>4</cp:revision>
  <dcterms:modified xsi:type="dcterms:W3CDTF">2021-02-03T14:45:58Z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0x0101001CF10882A6C3864AADF3EEB5EC83E967</vt:lpwstr>
  </property>
  <property fmtid="{D5CDD505-2E9C-101B-9397-08002B2CF9AE}" pid="3" name="FCS_x0020_Document_x0020_Category">
    <vt:lpwstr/>
  </property>
  <property fmtid="{D5CDD505-2E9C-101B-9397-08002B2CF9AE}" pid="4" name="FCS Document Category">
    <vt:lpwstr/>
  </property>
</Properties>
</file>