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</p:sldIdLst>
  <p:sldSz cx="7772400" cy="10058400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swald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1A8313-319B-40F2-8F9D-87523F6423CC}" v="13" dt="2021-08-05T13:06:49.915"/>
  </p1510:revLst>
</p1510:revInfo>
</file>

<file path=ppt/tableStyles.xml><?xml version="1.0" encoding="utf-8"?>
<a:tblStyleLst xmlns:a="http://schemas.openxmlformats.org/drawingml/2006/main" def="{91322687-731A-4EFA-961B-CE3DF58A67DB}">
  <a:tblStyle styleId="{91322687-731A-4EFA-961B-CE3DF58A67DB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>
        <p:scale>
          <a:sx n="99" d="100"/>
          <a:sy n="99" d="100"/>
        </p:scale>
        <p:origin x="796" y="-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739b47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739b47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8e56f024c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g8e56f024c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/ Copyright">
  <p:cSld name="Blank w/ Copyrigh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/>
        </p:nvSpPr>
        <p:spPr>
          <a:xfrm>
            <a:off x="44970" y="326754"/>
            <a:ext cx="231185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Learning Effect is a successful business!</a:t>
            </a:r>
            <a:endParaRPr/>
          </a:p>
        </p:txBody>
      </p:sp>
      <p:sp>
        <p:nvSpPr>
          <p:cNvPr id="13" name="Google Shape;13;p2"/>
          <p:cNvSpPr txBox="1"/>
          <p:nvPr/>
        </p:nvSpPr>
        <p:spPr>
          <a:xfrm>
            <a:off x="2817495" y="9852514"/>
            <a:ext cx="213741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 2020 The Learning Effect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353" y="370631"/>
            <a:ext cx="6703695" cy="933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354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46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1685" algn="l" rtl="0">
              <a:lnSpc>
                <a:spcPct val="90000"/>
              </a:lnSpc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836"/>
              <a:buFont typeface="Arial"/>
              <a:buChar char="•"/>
              <a:defRPr sz="835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1685" algn="l" rtl="0">
              <a:lnSpc>
                <a:spcPct val="90000"/>
              </a:lnSpc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836"/>
              <a:buFont typeface="Arial"/>
              <a:buChar char="•"/>
              <a:defRPr sz="835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1685" algn="l" rtl="0">
              <a:lnSpc>
                <a:spcPct val="90000"/>
              </a:lnSpc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836"/>
              <a:buFont typeface="Arial"/>
              <a:buChar char="•"/>
              <a:defRPr sz="835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1685" algn="l" rtl="0">
              <a:lnSpc>
                <a:spcPct val="90000"/>
              </a:lnSpc>
              <a:spcBef>
                <a:spcPts val="232"/>
              </a:spcBef>
              <a:spcAft>
                <a:spcPts val="0"/>
              </a:spcAft>
              <a:buClr>
                <a:schemeClr val="dk1"/>
              </a:buClr>
              <a:buSzPts val="836"/>
              <a:buFont typeface="Arial"/>
              <a:buChar char="•"/>
              <a:defRPr sz="835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534353" y="9322650"/>
            <a:ext cx="1748790" cy="53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574609" y="9322650"/>
            <a:ext cx="2623185" cy="53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5489258" y="9322650"/>
            <a:ext cx="1748790" cy="53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9.xml"/><Relationship Id="rId10" Type="http://schemas.openxmlformats.org/officeDocument/2006/relationships/slide" Target="slide4.xml"/><Relationship Id="rId4" Type="http://schemas.openxmlformats.org/officeDocument/2006/relationships/slide" Target="slide2.xml"/><Relationship Id="rId9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hyperlink" Target="https://www.fultonschools.org/gullatt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4" Type="http://schemas.openxmlformats.org/officeDocument/2006/relationships/hyperlink" Target="http://www.fultonschools.org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hyperlink" Target="https://drive.google.com/file/d/1EHqdm7H_1dlrRfPWmzb0L0R0PwQTaLcc/view?usp=sharing" TargetMode="External"/><Relationship Id="rId4" Type="http://schemas.openxmlformats.org/officeDocument/2006/relationships/hyperlink" Target="https://drive.google.com/file/d/1bXbxosAe45di8Fa6S4c8sgEu2J3b5lOn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1388250" y="4575"/>
            <a:ext cx="4995900" cy="156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MS. WILLIAMS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AU 3RD-5TH GRADE</a:t>
            </a:r>
            <a:endParaRPr/>
          </a:p>
        </p:txBody>
      </p:sp>
      <p:sp>
        <p:nvSpPr>
          <p:cNvPr id="19" name="Google Shape;19;p3">
            <a:hlinkClick r:id="rId4" action="ppaction://hlinksldjump"/>
          </p:cNvPr>
          <p:cNvSpPr/>
          <p:nvPr/>
        </p:nvSpPr>
        <p:spPr>
          <a:xfrm>
            <a:off x="210275" y="1664750"/>
            <a:ext cx="65712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</a:t>
            </a:r>
            <a:endParaRPr/>
          </a:p>
        </p:txBody>
      </p:sp>
      <p:sp>
        <p:nvSpPr>
          <p:cNvPr id="20" name="Google Shape;20;p3">
            <a:hlinkClick r:id="" action="ppaction://noaction"/>
          </p:cNvPr>
          <p:cNvSpPr/>
          <p:nvPr/>
        </p:nvSpPr>
        <p:spPr>
          <a:xfrm>
            <a:off x="210275" y="8800375"/>
            <a:ext cx="65712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>
            <a:hlinkClick r:id="rId5" action="ppaction://hlinksldjump"/>
          </p:cNvPr>
          <p:cNvSpPr/>
          <p:nvPr/>
        </p:nvSpPr>
        <p:spPr>
          <a:xfrm>
            <a:off x="210275" y="7781000"/>
            <a:ext cx="65712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>
            <a:hlinkClick r:id="rId6" action="ppaction://hlinksldjump"/>
          </p:cNvPr>
          <p:cNvSpPr/>
          <p:nvPr/>
        </p:nvSpPr>
        <p:spPr>
          <a:xfrm>
            <a:off x="210275" y="6761625"/>
            <a:ext cx="65712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>
            <a:hlinkClick r:id="rId7" action="ppaction://hlinksldjump"/>
          </p:cNvPr>
          <p:cNvSpPr/>
          <p:nvPr/>
        </p:nvSpPr>
        <p:spPr>
          <a:xfrm>
            <a:off x="210275" y="5742250"/>
            <a:ext cx="65712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>
            <a:hlinkClick r:id="rId8" action="ppaction://hlinksldjump"/>
          </p:cNvPr>
          <p:cNvSpPr/>
          <p:nvPr/>
        </p:nvSpPr>
        <p:spPr>
          <a:xfrm>
            <a:off x="210275" y="4722875"/>
            <a:ext cx="65712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>
            <a:hlinkClick r:id="rId9" action="ppaction://hlinksldjump"/>
          </p:cNvPr>
          <p:cNvSpPr/>
          <p:nvPr/>
        </p:nvSpPr>
        <p:spPr>
          <a:xfrm>
            <a:off x="210275" y="3703500"/>
            <a:ext cx="65712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>
            <a:hlinkClick r:id="rId10" action="ppaction://hlinksldjump"/>
          </p:cNvPr>
          <p:cNvSpPr/>
          <p:nvPr/>
        </p:nvSpPr>
        <p:spPr>
          <a:xfrm>
            <a:off x="210275" y="2684125"/>
            <a:ext cx="65712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F66181-48E6-4F0E-9D0F-A79287668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1480466"/>
            <a:ext cx="5199688" cy="455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53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C35C22-4D84-4BA8-A783-ED0268A91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3" y="196355"/>
            <a:ext cx="7405353" cy="348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557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"/>
          <p:cNvSpPr txBox="1"/>
          <p:nvPr/>
        </p:nvSpPr>
        <p:spPr>
          <a:xfrm>
            <a:off x="1757400" y="1000775"/>
            <a:ext cx="5052900" cy="11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2675" y="2050550"/>
            <a:ext cx="3762175" cy="210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320040" y="1188719"/>
            <a:ext cx="2161347" cy="329320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picture here</a:t>
            </a:r>
            <a:endParaRPr/>
          </a:p>
        </p:txBody>
      </p:sp>
      <p:sp>
        <p:nvSpPr>
          <p:cNvPr id="32" name="Google Shape;32;p4"/>
          <p:cNvSpPr txBox="1"/>
          <p:nvPr/>
        </p:nvSpPr>
        <p:spPr>
          <a:xfrm>
            <a:off x="2665344" y="1188720"/>
            <a:ext cx="478701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name is Lakisha Williams. I will be the 3RD-5TH Grade Autism Teacher. I look forward to getting to know your child this year!!</a:t>
            </a:r>
            <a:endParaRPr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have over 20 years in the education field. I have worked in the general education field and the self-contained environment for many years. This is my 5th year at </a:t>
            </a:r>
            <a:r>
              <a:rPr lang="en-US" sz="11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Gullatt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Elementary School. I received my Bachelor of Arts degree from Georgia State University and Masters of Science from Capella University. </a:t>
            </a:r>
            <a:endParaRPr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 originally from Savannah, GA. I am mother of a 7 year old boy and 14 year old girl. </a:t>
            </a:r>
            <a:endParaRPr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282828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My philosophy of education is that all children are unique and must have a stimulating educational environment where they can grow physically, mentally, emotionally, and socially. It is my desire to create this type of atmosphere where students can meet their full potential. </a:t>
            </a:r>
            <a:endParaRPr sz="1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2590813" y="6514235"/>
            <a:ext cx="25907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 FEW OF MY FAVORITES</a:t>
            </a:r>
            <a:endParaRPr/>
          </a:p>
        </p:txBody>
      </p:sp>
      <p:graphicFrame>
        <p:nvGraphicFramePr>
          <p:cNvPr id="34" name="Google Shape;34;p4"/>
          <p:cNvGraphicFramePr/>
          <p:nvPr/>
        </p:nvGraphicFramePr>
        <p:xfrm>
          <a:off x="1506566" y="6965900"/>
          <a:ext cx="4759275" cy="2595950"/>
        </p:xfrm>
        <a:graphic>
          <a:graphicData uri="http://schemas.openxmlformats.org/drawingml/2006/table">
            <a:tbl>
              <a:tblPr firstRow="1" bandRow="1">
                <a:noFill/>
                <a:tableStyleId>{91322687-731A-4EFA-961B-CE3DF58A67DB}</a:tableStyleId>
              </a:tblPr>
              <a:tblGrid>
                <a:gridCol w="169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COLOR: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Green</a:t>
                      </a:r>
                      <a:endParaRPr sz="16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SEASON: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Spring</a:t>
                      </a:r>
                      <a:endParaRPr sz="16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ANIMAL: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Dogs</a:t>
                      </a:r>
                      <a:endParaRPr sz="16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SPORT: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Basketball</a:t>
                      </a:r>
                      <a:endParaRPr sz="16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FOOD: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Mac and Cheese</a:t>
                      </a:r>
                      <a:endParaRPr sz="16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DRINK: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Diet Coke</a:t>
                      </a:r>
                      <a:endParaRPr sz="16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RESTAURANT: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Cheesecake Factory</a:t>
                      </a:r>
                      <a:endParaRPr sz="16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5" name="Google Shape;35;p4"/>
          <p:cNvSpPr txBox="1"/>
          <p:nvPr/>
        </p:nvSpPr>
        <p:spPr>
          <a:xfrm>
            <a:off x="2677376" y="4574262"/>
            <a:ext cx="241764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CONTACT INFORMATION</a:t>
            </a:r>
            <a:endParaRPr/>
          </a:p>
        </p:txBody>
      </p:sp>
      <p:graphicFrame>
        <p:nvGraphicFramePr>
          <p:cNvPr id="36" name="Google Shape;36;p4"/>
          <p:cNvGraphicFramePr/>
          <p:nvPr/>
        </p:nvGraphicFramePr>
        <p:xfrm>
          <a:off x="1506566" y="5025927"/>
          <a:ext cx="5316900" cy="1320830"/>
        </p:xfrm>
        <a:graphic>
          <a:graphicData uri="http://schemas.openxmlformats.org/drawingml/2006/table">
            <a:tbl>
              <a:tblPr firstRow="1" bandRow="1">
                <a:noFill/>
                <a:tableStyleId>{91322687-731A-4EFA-961B-CE3DF58A67DB}</a:tableStyleId>
              </a:tblPr>
              <a:tblGrid>
                <a:gridCol w="133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EMAIL: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williamsla2@fultonschools.org</a:t>
                      </a:r>
                      <a:endParaRPr sz="16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PHONE: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(404) 254-3425</a:t>
                      </a:r>
                      <a:endParaRPr sz="16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WEBSITE: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https://sites.google.com/view/ms-l-williams-class/home</a:t>
                      </a:r>
                      <a:endParaRPr sz="16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Google Shape;37;p4">
            <a:hlinkClick r:id="rId4" action="ppaction://hlinksldjump"/>
          </p:cNvPr>
          <p:cNvSpPr/>
          <p:nvPr/>
        </p:nvSpPr>
        <p:spPr>
          <a:xfrm>
            <a:off x="6518675" y="8849300"/>
            <a:ext cx="1253700" cy="12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900" y="1077100"/>
            <a:ext cx="2417625" cy="3404824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320040" y="1188719"/>
            <a:ext cx="2161200" cy="3293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insert picture here</a:t>
            </a:r>
            <a:endParaRPr/>
          </a:p>
        </p:txBody>
      </p:sp>
      <p:sp>
        <p:nvSpPr>
          <p:cNvPr id="44" name="Google Shape;44;p5"/>
          <p:cNvSpPr txBox="1"/>
          <p:nvPr/>
        </p:nvSpPr>
        <p:spPr>
          <a:xfrm>
            <a:off x="2665344" y="1188720"/>
            <a:ext cx="4787100" cy="3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 fontAlgn="base"/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name is Mrs.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Kenya Livas. </a:t>
            </a:r>
            <a:r>
              <a:rPr lang="en-US" sz="1100" dirty="0">
                <a:latin typeface="Century Gothic" panose="020B0502020202020204" pitchFamily="34" charset="0"/>
              </a:rPr>
              <a:t>I am originally from </a:t>
            </a:r>
            <a:r>
              <a:rPr lang="en-US" sz="11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New Orleans, La. I attended Griffin Technical College &amp; Mercer University. </a:t>
            </a:r>
            <a:r>
              <a:rPr lang="en-US" sz="1100" b="0" i="0" dirty="0">
                <a:solidFill>
                  <a:srgbClr val="201F1E"/>
                </a:solidFill>
                <a:effectLst/>
                <a:latin typeface="Century Gothic" panose="020B0502020202020204" pitchFamily="34" charset="0"/>
              </a:rPr>
              <a:t>I have been working in education as a Paraprofessional  for 17 years.</a:t>
            </a:r>
          </a:p>
          <a:p>
            <a:pPr algn="l" fontAlgn="base"/>
            <a:endParaRPr lang="en-US" sz="1100" b="0" i="0" dirty="0">
              <a:solidFill>
                <a:srgbClr val="201F1E"/>
              </a:solidFill>
              <a:effectLst/>
              <a:latin typeface="Century Gothic" panose="020B0502020202020204" pitchFamily="34" charset="0"/>
            </a:endParaRPr>
          </a:p>
          <a:p>
            <a:pPr algn="l" fontAlgn="base"/>
            <a:r>
              <a:rPr lang="en-US" sz="1100" b="0" i="0" dirty="0">
                <a:solidFill>
                  <a:srgbClr val="201F1E"/>
                </a:solidFill>
                <a:effectLst/>
                <a:latin typeface="Century Gothic" panose="020B0502020202020204" pitchFamily="34" charset="0"/>
              </a:rPr>
              <a:t> I absolutely love working with kids. I have a passion for the Exceptional Ed kiddies. </a:t>
            </a:r>
          </a:p>
          <a:p>
            <a:pPr algn="l" fontAlgn="base"/>
            <a:endParaRPr lang="en-US" sz="1100" b="0" i="0" dirty="0">
              <a:solidFill>
                <a:srgbClr val="201F1E"/>
              </a:solidFill>
              <a:effectLst/>
              <a:latin typeface="Century Gothic" panose="020B0502020202020204" pitchFamily="34" charset="0"/>
            </a:endParaRPr>
          </a:p>
          <a:p>
            <a:pPr algn="l" fontAlgn="base"/>
            <a:r>
              <a:rPr lang="en-US" sz="1100" b="0" i="0" dirty="0">
                <a:solidFill>
                  <a:srgbClr val="201F1E"/>
                </a:solidFill>
                <a:effectLst/>
                <a:latin typeface="Century Gothic" panose="020B0502020202020204" pitchFamily="34" charset="0"/>
              </a:rPr>
              <a:t>My hobbies are </a:t>
            </a:r>
            <a:r>
              <a:rPr lang="en-US" sz="1100" dirty="0">
                <a:solidFill>
                  <a:srgbClr val="201F1E"/>
                </a:solidFill>
                <a:latin typeface="Century Gothic" panose="020B0502020202020204" pitchFamily="34" charset="0"/>
              </a:rPr>
              <a:t>t</a:t>
            </a:r>
            <a:r>
              <a:rPr lang="en-US" sz="1100" b="0" i="0" dirty="0">
                <a:solidFill>
                  <a:srgbClr val="201F1E"/>
                </a:solidFill>
                <a:effectLst/>
                <a:latin typeface="Century Gothic" panose="020B0502020202020204" pitchFamily="34" charset="0"/>
              </a:rPr>
              <a:t>raveling, crafting (which turned into a business) shopping (is that really a hobby)🤷🏽‍♀️</a:t>
            </a:r>
          </a:p>
          <a:p>
            <a:pPr algn="l" fontAlgn="base"/>
            <a:endParaRPr lang="en-US" sz="1100" b="0" i="0" dirty="0">
              <a:solidFill>
                <a:srgbClr val="201F1E"/>
              </a:solidFill>
              <a:effectLst/>
              <a:latin typeface="Century Gothic" panose="020B0502020202020204" pitchFamily="34" charset="0"/>
            </a:endParaRPr>
          </a:p>
          <a:p>
            <a:pPr algn="l" fontAlgn="base"/>
            <a:r>
              <a:rPr lang="en-US" sz="1100" dirty="0">
                <a:solidFill>
                  <a:srgbClr val="201F1E"/>
                </a:solidFill>
                <a:latin typeface="Century Gothic" panose="020B0502020202020204" pitchFamily="34" charset="0"/>
              </a:rPr>
              <a:t>I </a:t>
            </a:r>
            <a:r>
              <a:rPr lang="en-US" sz="1100" b="0" i="0" dirty="0">
                <a:solidFill>
                  <a:srgbClr val="201F1E"/>
                </a:solidFill>
                <a:effectLst/>
                <a:latin typeface="Century Gothic" panose="020B0502020202020204" pitchFamily="34" charset="0"/>
              </a:rPr>
              <a:t>trying different foods, hosting parties, seafood, pasta. I dislike Liver, Falcons Football Team, and COVID. I am a die-hard New Orleans Saints fan! Who </a:t>
            </a:r>
            <a:r>
              <a:rPr lang="en-US" sz="1100" b="0" i="0" dirty="0" err="1">
                <a:solidFill>
                  <a:srgbClr val="201F1E"/>
                </a:solidFill>
                <a:effectLst/>
                <a:latin typeface="Century Gothic" panose="020B0502020202020204" pitchFamily="34" charset="0"/>
              </a:rPr>
              <a:t>Dat</a:t>
            </a:r>
            <a:r>
              <a:rPr lang="en-US" sz="1100" b="0" i="0" dirty="0">
                <a:solidFill>
                  <a:srgbClr val="201F1E"/>
                </a:solidFill>
                <a:effectLst/>
                <a:latin typeface="Century Gothic" panose="020B0502020202020204" pitchFamily="34" charset="0"/>
              </a:rPr>
              <a:t> Baby🖤⚜️🖤⚜️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Google Shape;47;p5">
            <a:hlinkClick r:id="rId4" action="ppaction://hlinksldjump"/>
          </p:cNvPr>
          <p:cNvSpPr/>
          <p:nvPr/>
        </p:nvSpPr>
        <p:spPr>
          <a:xfrm>
            <a:off x="6518675" y="8849300"/>
            <a:ext cx="1253700" cy="12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C33867AB-F69F-4D63-B099-89397D054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56" y="1188719"/>
            <a:ext cx="2161284" cy="329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Google Shape;53;p6"/>
          <p:cNvGraphicFramePr/>
          <p:nvPr/>
        </p:nvGraphicFramePr>
        <p:xfrm>
          <a:off x="320040" y="1205180"/>
          <a:ext cx="7132300" cy="3175080"/>
        </p:xfrm>
        <a:graphic>
          <a:graphicData uri="http://schemas.openxmlformats.org/drawingml/2006/table">
            <a:tbl>
              <a:tblPr firstRow="1" bandRow="1">
                <a:noFill/>
                <a:tableStyleId>{91322687-731A-4EFA-961B-CE3DF58A67DB}</a:tableStyleId>
              </a:tblPr>
              <a:tblGrid>
                <a:gridCol w="299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SCHOOL NAME: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Gullatt Elementary School </a:t>
                      </a:r>
                      <a:endParaRPr sz="16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SCHOOL ADDRESS: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6110 Dodson Rd. Union City, GA 30291</a:t>
                      </a:r>
                      <a:endParaRPr sz="16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SCHOOL PHONE NUMBER: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(470) 254-3425</a:t>
                      </a:r>
                      <a:endParaRPr sz="16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PRINCIPAL: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Mrs. Shawanna Arnold </a:t>
                      </a:r>
                      <a:endParaRPr sz="16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VICE PRINCIPAL: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Ms. Kartisha Bentley</a:t>
                      </a:r>
                      <a:endParaRPr sz="16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COUNSELOR: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Mrs. Aundrea Hammock</a:t>
                      </a:r>
                      <a:endParaRPr sz="16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SCHOOL WEBSITE: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sng">
                          <a:solidFill>
                            <a:schemeClr val="hlink"/>
                          </a:solidFill>
                          <a:latin typeface="Arial"/>
                          <a:ea typeface="Arial"/>
                          <a:cs typeface="Arial"/>
                          <a:sym typeface="Arial"/>
                          <a:hlinkClick r:id="rId4"/>
                        </a:rPr>
                        <a:t>https://www.fultonschools.org/gullattes</a:t>
                      </a:r>
                      <a:endParaRPr sz="16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Oswald"/>
                          <a:ea typeface="Oswald"/>
                          <a:cs typeface="Oswald"/>
                          <a:sym typeface="Oswald"/>
                        </a:rPr>
                        <a:t>SCHOOL HOURS: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/>
                        <a:t>Building hours 7:10 am-4:00 pm (bell 7:40 am-2:20 pm) </a:t>
                      </a:r>
                      <a:endParaRPr sz="16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4" name="Google Shape;54;p6"/>
          <p:cNvSpPr txBox="1"/>
          <p:nvPr/>
        </p:nvSpPr>
        <p:spPr>
          <a:xfrm>
            <a:off x="320040" y="4321054"/>
            <a:ext cx="7132320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first day of school is: August 9, 2021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Elementary Expectations</a:t>
            </a:r>
            <a:endParaRPr sz="18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Instructional days are Monday through Friday 7:10 am-2:00 pm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333333"/>
              </a:solidFill>
              <a:latin typeface="Open Sans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Students must be present for half of the instructional day to be marked present for the day. Elementary attendance messages begin going out around 10:45 a.m. on the day of the absence. </a:t>
            </a:r>
            <a:endParaRPr sz="1800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6">
            <a:hlinkClick r:id="rId5" action="ppaction://hlinksldjump"/>
          </p:cNvPr>
          <p:cNvSpPr/>
          <p:nvPr/>
        </p:nvSpPr>
        <p:spPr>
          <a:xfrm>
            <a:off x="6518675" y="8849300"/>
            <a:ext cx="1253700" cy="12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/>
          <p:nvPr/>
        </p:nvSpPr>
        <p:spPr>
          <a:xfrm>
            <a:off x="320040" y="1196192"/>
            <a:ext cx="713232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are expected to arrive daily starting at 7:10 am. 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rgbClr val="4D4D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Teacher will reward Positive Behavior Intervention System (PBIS)  points for students who exhibit desired behaviors at school.</a:t>
            </a:r>
            <a:endParaRPr sz="1800" dirty="0">
              <a:solidFill>
                <a:srgbClr val="4D4D4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4D4D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will be able to utilize rewards to purchase prizes from the PBIS Store at the end of each month.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4D4D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Each student will have their own specialized designed token system to manage behaviors as well. </a:t>
            </a:r>
            <a:endParaRPr sz="1800" dirty="0">
              <a:solidFill>
                <a:srgbClr val="4D4D4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Parents will receive daily and/or weekly communication, monthly newsletter. 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7">
            <a:hlinkClick r:id="rId4" action="ppaction://hlinksldjump"/>
          </p:cNvPr>
          <p:cNvSpPr/>
          <p:nvPr/>
        </p:nvSpPr>
        <p:spPr>
          <a:xfrm>
            <a:off x="6518675" y="8849300"/>
            <a:ext cx="1253700" cy="12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Google Shape;66;p8"/>
          <p:cNvGraphicFramePr/>
          <p:nvPr>
            <p:extLst>
              <p:ext uri="{D42A27DB-BD31-4B8C-83A1-F6EECF244321}">
                <p14:modId xmlns:p14="http://schemas.microsoft.com/office/powerpoint/2010/main" val="230381346"/>
              </p:ext>
            </p:extLst>
          </p:nvPr>
        </p:nvGraphicFramePr>
        <p:xfrm>
          <a:off x="320040" y="1162758"/>
          <a:ext cx="6216025" cy="1852063"/>
        </p:xfrm>
        <a:graphic>
          <a:graphicData uri="http://schemas.openxmlformats.org/drawingml/2006/table">
            <a:tbl>
              <a:tblPr firstRow="1" bandRow="1">
                <a:noFill/>
                <a:tableStyleId>{91322687-731A-4EFA-961B-CE3DF58A67DB}</a:tableStyleId>
              </a:tblPr>
              <a:tblGrid>
                <a:gridCol w="621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6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7" name="Google Shape;67;p8"/>
          <p:cNvSpPr txBox="1"/>
          <p:nvPr/>
        </p:nvSpPr>
        <p:spPr>
          <a:xfrm>
            <a:off x="394240" y="5601134"/>
            <a:ext cx="713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SUPPLIES YOUR CHILD WILL NEED THIS YEAR</a:t>
            </a:r>
            <a:endParaRPr b="1"/>
          </a:p>
        </p:txBody>
      </p:sp>
      <p:sp>
        <p:nvSpPr>
          <p:cNvPr id="68" name="Google Shape;68;p8"/>
          <p:cNvSpPr txBox="1"/>
          <p:nvPr/>
        </p:nvSpPr>
        <p:spPr>
          <a:xfrm>
            <a:off x="204700" y="6224259"/>
            <a:ext cx="7132200" cy="17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1" indent="-304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PKG OF PENCILS W/ERASERS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(4) GLUE STICKS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(1) PAIR OF SCISSORS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(6) FOLDERS W/ POCKETS 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(2) PRIMARY WRITING JOURNALS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(1) BOX OF CRAYONS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(1) BOX OF MARKERS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CLOROX WIPES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BOXES OF KLEENEX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ZIP LOCK BAGS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(2) LIQUID HAND SOAP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(2) HAND SANITIZER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BOOK BAG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LATEX GLOVES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SMALL HEADPHONES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</a:pP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OF CLOTHES</a:t>
            </a:r>
            <a:endParaRPr sz="12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8">
            <a:hlinkClick r:id="rId4" action="ppaction://hlinksldjump"/>
          </p:cNvPr>
          <p:cNvSpPr/>
          <p:nvPr/>
        </p:nvSpPr>
        <p:spPr>
          <a:xfrm>
            <a:off x="6518675" y="8849300"/>
            <a:ext cx="1253700" cy="12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69941F-548A-4787-8C2A-69F01DB76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5" y="1538070"/>
            <a:ext cx="6610168" cy="36585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/>
          <p:nvPr/>
        </p:nvSpPr>
        <p:spPr>
          <a:xfrm>
            <a:off x="320040" y="1196192"/>
            <a:ext cx="71323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MATH</a:t>
            </a:r>
            <a:endParaRPr/>
          </a:p>
        </p:txBody>
      </p:sp>
      <p:sp>
        <p:nvSpPr>
          <p:cNvPr id="76" name="Google Shape;76;p9"/>
          <p:cNvSpPr txBox="1"/>
          <p:nvPr/>
        </p:nvSpPr>
        <p:spPr>
          <a:xfrm>
            <a:off x="320040" y="5894997"/>
            <a:ext cx="713232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will use the </a:t>
            </a:r>
            <a:r>
              <a:rPr lang="en-U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Unique Learning System® 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the classroom curriculum. The curriculum program has been designed specifically for children with special learning needs. </a:t>
            </a:r>
            <a:endParaRPr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will use </a:t>
            </a:r>
            <a:r>
              <a:rPr lang="en-US" sz="11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TeachTown</a:t>
            </a:r>
            <a:r>
              <a:rPr lang="en-US" sz="11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computer program as supplemental learning tool.. This program will teach language, social, academic, cognitive, and others things in a fun, interactive, effective on-computer lessons. </a:t>
            </a:r>
            <a:endParaRPr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will use </a:t>
            </a:r>
            <a:r>
              <a:rPr lang="en-US" sz="1100" b="1" dirty="0" err="1">
                <a:solidFill>
                  <a:srgbClr val="222222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-US" sz="1100" b="1" dirty="0">
                <a:solidFill>
                  <a:srgbClr val="222222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-Ready </a:t>
            </a:r>
            <a:r>
              <a:rPr lang="en-US" sz="1100" dirty="0">
                <a:solidFill>
                  <a:srgbClr val="222222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in our classroom.</a:t>
            </a:r>
            <a:r>
              <a:rPr lang="en-US" sz="1100" b="1" dirty="0">
                <a:solidFill>
                  <a:srgbClr val="222222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100" dirty="0" err="1">
                <a:solidFill>
                  <a:srgbClr val="222222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-US" sz="1100" dirty="0">
                <a:solidFill>
                  <a:srgbClr val="222222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-Ready is an interactive online learning environment designed to assess students and provide individualized instruction based on each one's unique needs.</a:t>
            </a:r>
            <a:endParaRPr sz="11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9"/>
          <p:cNvSpPr txBox="1"/>
          <p:nvPr/>
        </p:nvSpPr>
        <p:spPr>
          <a:xfrm>
            <a:off x="320040" y="1711728"/>
            <a:ext cx="71323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LANGUAGE ARTS</a:t>
            </a:r>
            <a:endParaRPr/>
          </a:p>
        </p:txBody>
      </p:sp>
      <p:sp>
        <p:nvSpPr>
          <p:cNvPr id="79" name="Google Shape;79;p9"/>
          <p:cNvSpPr txBox="1"/>
          <p:nvPr/>
        </p:nvSpPr>
        <p:spPr>
          <a:xfrm>
            <a:off x="320040" y="2284977"/>
            <a:ext cx="71323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READING</a:t>
            </a:r>
            <a:endParaRPr dirty="0"/>
          </a:p>
        </p:txBody>
      </p:sp>
      <p:sp>
        <p:nvSpPr>
          <p:cNvPr id="80" name="Google Shape;80;p9"/>
          <p:cNvSpPr txBox="1"/>
          <p:nvPr/>
        </p:nvSpPr>
        <p:spPr>
          <a:xfrm>
            <a:off x="320040" y="2756093"/>
            <a:ext cx="71323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WRITING</a:t>
            </a:r>
            <a:endParaRPr dirty="0"/>
          </a:p>
        </p:txBody>
      </p:sp>
      <p:sp>
        <p:nvSpPr>
          <p:cNvPr id="81" name="Google Shape;81;p9"/>
          <p:cNvSpPr txBox="1"/>
          <p:nvPr/>
        </p:nvSpPr>
        <p:spPr>
          <a:xfrm>
            <a:off x="320040" y="3298300"/>
            <a:ext cx="71323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SCIENCE</a:t>
            </a:r>
            <a:endParaRPr dirty="0"/>
          </a:p>
        </p:txBody>
      </p:sp>
      <p:sp>
        <p:nvSpPr>
          <p:cNvPr id="82" name="Google Shape;82;p9"/>
          <p:cNvSpPr txBox="1"/>
          <p:nvPr/>
        </p:nvSpPr>
        <p:spPr>
          <a:xfrm>
            <a:off x="242767" y="3840507"/>
            <a:ext cx="71323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SOCIAL STUDIES</a:t>
            </a:r>
            <a:endParaRPr dirty="0"/>
          </a:p>
        </p:txBody>
      </p:sp>
      <p:sp>
        <p:nvSpPr>
          <p:cNvPr id="83" name="Google Shape;83;p9"/>
          <p:cNvSpPr txBox="1"/>
          <p:nvPr/>
        </p:nvSpPr>
        <p:spPr>
          <a:xfrm>
            <a:off x="320040" y="4504884"/>
            <a:ext cx="71323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HEALTH</a:t>
            </a:r>
            <a:endParaRPr dirty="0"/>
          </a:p>
        </p:txBody>
      </p:sp>
      <p:sp>
        <p:nvSpPr>
          <p:cNvPr id="84" name="Google Shape;84;p9"/>
          <p:cNvSpPr txBox="1"/>
          <p:nvPr/>
        </p:nvSpPr>
        <p:spPr>
          <a:xfrm>
            <a:off x="320040" y="5320478"/>
            <a:ext cx="71323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>
                <a:latin typeface="Century Gothic"/>
                <a:ea typeface="Century Gothic"/>
                <a:cs typeface="Century Gothic"/>
                <a:sym typeface="Century Gothic"/>
              </a:rPr>
              <a:t>Curriculum and Instructional Support Resources</a:t>
            </a:r>
            <a:endParaRPr b="1" u="sng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" name="Google Shape;85;p9">
            <a:hlinkClick r:id="rId4" action="ppaction://hlinksldjump"/>
          </p:cNvPr>
          <p:cNvSpPr/>
          <p:nvPr/>
        </p:nvSpPr>
        <p:spPr>
          <a:xfrm>
            <a:off x="6518675" y="8849300"/>
            <a:ext cx="1253700" cy="12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 txBox="1"/>
          <p:nvPr/>
        </p:nvSpPr>
        <p:spPr>
          <a:xfrm>
            <a:off x="320040" y="1568530"/>
            <a:ext cx="71322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will receive numerical grades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Grades will be based on accuracy not completion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Incompletes grades will be used in lieu of zeros 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Minimum number of 7 assignments for students each quarter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●"/>
            </a:pP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homework will be given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10"/>
          <p:cNvSpPr txBox="1"/>
          <p:nvPr/>
        </p:nvSpPr>
        <p:spPr>
          <a:xfrm>
            <a:off x="320040" y="1196192"/>
            <a:ext cx="713232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Grading Policy </a:t>
            </a:r>
            <a:endParaRPr/>
          </a:p>
        </p:txBody>
      </p:sp>
      <p:sp>
        <p:nvSpPr>
          <p:cNvPr id="92" name="Google Shape;92;p10"/>
          <p:cNvSpPr txBox="1"/>
          <p:nvPr/>
        </p:nvSpPr>
        <p:spPr>
          <a:xfrm>
            <a:off x="407912" y="3745601"/>
            <a:ext cx="71322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Infinite Campus</a:t>
            </a:r>
            <a:endParaRPr sz="20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To see grades log into Infinite Campus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 dirty="0">
                <a:solidFill>
                  <a:srgbClr val="4D4D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Setting Up Your Infinite Campus Parent Portal Account</a:t>
            </a:r>
            <a:endParaRPr u="sng" dirty="0">
              <a:solidFill>
                <a:srgbClr val="4D4D4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50" dirty="0">
                <a:solidFill>
                  <a:srgbClr val="4D4D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CRITICAL that all FCS parents be connected through </a:t>
            </a:r>
            <a:r>
              <a:rPr lang="en-US" sz="1250" dirty="0" err="1">
                <a:solidFill>
                  <a:srgbClr val="4D4D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Infintie</a:t>
            </a:r>
            <a:r>
              <a:rPr lang="en-US" sz="1250" dirty="0">
                <a:solidFill>
                  <a:srgbClr val="4D4D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Campus. All portal accounts require a 1-time activation to create your ID and password. You must be a parent/guardian of a current FCS student and have the following information to activate an account.</a:t>
            </a:r>
            <a:endParaRPr sz="1250" dirty="0">
              <a:solidFill>
                <a:srgbClr val="4D4D4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7975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4D4D4D"/>
              </a:buClr>
              <a:buSzPts val="1250"/>
              <a:buFont typeface="Century Gothic"/>
              <a:buChar char="●"/>
            </a:pPr>
            <a:r>
              <a:rPr lang="en-US" sz="1250" dirty="0">
                <a:solidFill>
                  <a:srgbClr val="4D4D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Student first and last name (as entered on birth certificate)</a:t>
            </a:r>
            <a:endParaRPr sz="1250" dirty="0">
              <a:solidFill>
                <a:srgbClr val="4D4D4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250"/>
              <a:buFont typeface="Century Gothic"/>
              <a:buChar char="●"/>
            </a:pPr>
            <a:r>
              <a:rPr lang="en-US" sz="1250" dirty="0">
                <a:solidFill>
                  <a:srgbClr val="4D4D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Student ID number</a:t>
            </a:r>
            <a:endParaRPr sz="1250" dirty="0">
              <a:solidFill>
                <a:srgbClr val="4D4D4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250"/>
              <a:buFont typeface="Century Gothic"/>
              <a:buChar char="●"/>
            </a:pPr>
            <a:r>
              <a:rPr lang="en-US" sz="1250" dirty="0">
                <a:solidFill>
                  <a:srgbClr val="4D4D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Student Date of Birth (DD/MM/YYYY)</a:t>
            </a:r>
            <a:endParaRPr sz="1250" dirty="0">
              <a:solidFill>
                <a:srgbClr val="4D4D4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79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250"/>
              <a:buFont typeface="Century Gothic"/>
              <a:buChar char="●"/>
            </a:pPr>
            <a:r>
              <a:rPr lang="en-US" sz="1250" dirty="0">
                <a:solidFill>
                  <a:srgbClr val="4D4D4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Student grade level (19-20 grade level)</a:t>
            </a:r>
            <a:endParaRPr sz="1250" dirty="0">
              <a:solidFill>
                <a:srgbClr val="4D4D4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1250" dirty="0">
                <a:solidFill>
                  <a:srgbClr val="4D4D4D"/>
                </a:solidFill>
                <a:highlight>
                  <a:srgbClr val="FAEEF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To set-up your account, please visit </a:t>
            </a:r>
            <a:r>
              <a:rPr lang="en-US" sz="1250" dirty="0">
                <a:solidFill>
                  <a:srgbClr val="4D4D4D"/>
                </a:solidFill>
                <a:highlight>
                  <a:srgbClr val="FAEEF1"/>
                </a:highlight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www.fultonschools.org</a:t>
            </a:r>
            <a:r>
              <a:rPr lang="en-US" sz="1250" dirty="0">
                <a:solidFill>
                  <a:srgbClr val="4D4D4D"/>
                </a:solidFill>
                <a:highlight>
                  <a:srgbClr val="FAEEF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and clink on Campus Portal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0">
            <a:hlinkClick r:id="rId5" action="ppaction://hlinksldjump"/>
          </p:cNvPr>
          <p:cNvSpPr/>
          <p:nvPr/>
        </p:nvSpPr>
        <p:spPr>
          <a:xfrm>
            <a:off x="6518675" y="8849300"/>
            <a:ext cx="1253700" cy="12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7D1FBE-2073-4BCC-8EB0-D985B8C8A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5210" y="7625232"/>
            <a:ext cx="1402926" cy="155608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065C3AE-E884-4E55-BDA5-87D3BDDFE79A}"/>
              </a:ext>
            </a:extLst>
          </p:cNvPr>
          <p:cNvCxnSpPr/>
          <p:nvPr/>
        </p:nvCxnSpPr>
        <p:spPr>
          <a:xfrm flipH="1">
            <a:off x="4533363" y="7785278"/>
            <a:ext cx="727657" cy="3024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/>
          <p:nvPr/>
        </p:nvSpPr>
        <p:spPr>
          <a:xfrm>
            <a:off x="320040" y="1196192"/>
            <a:ext cx="713232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to access Microsoft Teams</a:t>
            </a:r>
            <a:endParaRPr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English </a:t>
            </a:r>
            <a:r>
              <a:rPr lang="en-US" sz="18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Verison</a:t>
            </a:r>
            <a:r>
              <a:rPr lang="en-US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</a:t>
            </a:r>
            <a:r>
              <a:rPr lang="en-US" sz="1800" b="1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/drive.google.com/file/d/1bXbxosAe45di8Fa6S4c8sgEu2J3b5lOn/view?usp=sharing</a:t>
            </a:r>
            <a:endParaRPr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Spanish </a:t>
            </a:r>
            <a:r>
              <a:rPr lang="en-US" sz="1800" b="1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Verison</a:t>
            </a:r>
            <a:endParaRPr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https://drive.google.com/file/d/1EHqdm7H_1dlrRfPWmzb0L0R0PwQTaLcc/view?usp=sharing</a:t>
            </a:r>
            <a:endParaRPr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Communication for school, home, and everywhere in between…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join there are two options: 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1">
            <a:hlinkClick r:id="rId6" action="ppaction://hlinksldjump"/>
          </p:cNvPr>
          <p:cNvSpPr/>
          <p:nvPr/>
        </p:nvSpPr>
        <p:spPr>
          <a:xfrm>
            <a:off x="6518675" y="8849300"/>
            <a:ext cx="1253700" cy="12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6275" y="4105365"/>
            <a:ext cx="22860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9625" y="5988300"/>
            <a:ext cx="4515074" cy="376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 Learning Effect">
  <a:themeElements>
    <a:clrScheme name="TLE">
      <a:dk1>
        <a:srgbClr val="000000"/>
      </a:dk1>
      <a:lt1>
        <a:srgbClr val="FFFFFF"/>
      </a:lt1>
      <a:dk2>
        <a:srgbClr val="282F71"/>
      </a:dk2>
      <a:lt2>
        <a:srgbClr val="00B6B6"/>
      </a:lt2>
      <a:accent1>
        <a:srgbClr val="F70089"/>
      </a:accent1>
      <a:accent2>
        <a:srgbClr val="FFA700"/>
      </a:accent2>
      <a:accent3>
        <a:srgbClr val="FF6C11"/>
      </a:accent3>
      <a:accent4>
        <a:srgbClr val="C2923C"/>
      </a:accent4>
      <a:accent5>
        <a:srgbClr val="85D3D0"/>
      </a:accent5>
      <a:accent6>
        <a:srgbClr val="738EA9"/>
      </a:accent6>
      <a:hlink>
        <a:srgbClr val="00B6B6"/>
      </a:hlink>
      <a:folHlink>
        <a:srgbClr val="F700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14B5E6BD3374FB6A784F2C6DA5802" ma:contentTypeVersion="12" ma:contentTypeDescription="Create a new document." ma:contentTypeScope="" ma:versionID="f7a7721dd28c70371b2c5f98ec7ad358">
  <xsd:schema xmlns:xsd="http://www.w3.org/2001/XMLSchema" xmlns:xs="http://www.w3.org/2001/XMLSchema" xmlns:p="http://schemas.microsoft.com/office/2006/metadata/properties" xmlns:ns2="d0afbb8c-4a58-4013-8c78-d0ae4ecb366b" xmlns:ns3="b66be3d7-8284-4639-a015-f231ab4ea634" targetNamespace="http://schemas.microsoft.com/office/2006/metadata/properties" ma:root="true" ma:fieldsID="1ab895d396cb38c846a069f08d4e1917" ns2:_="" ns3:_="">
    <xsd:import namespace="d0afbb8c-4a58-4013-8c78-d0ae4ecb366b"/>
    <xsd:import namespace="b66be3d7-8284-4639-a015-f231ab4ea6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afbb8c-4a58-4013-8c78-d0ae4ecb36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6be3d7-8284-4639-a015-f231ab4ea63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C15A17-2BA7-49C2-87F4-4E95FAE26962}"/>
</file>

<file path=customXml/itemProps2.xml><?xml version="1.0" encoding="utf-8"?>
<ds:datastoreItem xmlns:ds="http://schemas.openxmlformats.org/officeDocument/2006/customXml" ds:itemID="{14E13E5A-A870-42FE-BCB0-32D73D515224}"/>
</file>

<file path=customXml/itemProps3.xml><?xml version="1.0" encoding="utf-8"?>
<ds:datastoreItem xmlns:ds="http://schemas.openxmlformats.org/officeDocument/2006/customXml" ds:itemID="{23B693B2-4059-493E-B657-F187EE92B95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980</Words>
  <Application>Microsoft Office PowerPoint</Application>
  <PresentationFormat>Custom</PresentationFormat>
  <Paragraphs>135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Open Sans</vt:lpstr>
      <vt:lpstr>Noto Sans Symbols</vt:lpstr>
      <vt:lpstr>Oswald</vt:lpstr>
      <vt:lpstr>Century Gothic</vt:lpstr>
      <vt:lpstr>Arial</vt:lpstr>
      <vt:lpstr>The Learning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Williams, Lakisha</cp:lastModifiedBy>
  <cp:revision>1</cp:revision>
  <dcterms:modified xsi:type="dcterms:W3CDTF">2021-08-05T13:47:34Z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etDate">
    <vt:lpwstr>2021-08-04T13:44:33Z</vt:lpwstr>
  </property>
  <property fmtid="{D5CDD505-2E9C-101B-9397-08002B2CF9AE}" pid="4" name="MSIP_Label_0ee3c538-ec52-435f-ae58-017644bd9513_Method">
    <vt:lpwstr>Standard</vt:lpwstr>
  </property>
  <property fmtid="{D5CDD505-2E9C-101B-9397-08002B2CF9AE}" pid="5" name="MSIP_Label_0ee3c538-ec52-435f-ae58-017644bd9513_Name">
    <vt:lpwstr>0ee3c538-ec52-435f-ae58-017644bd9513</vt:lpwstr>
  </property>
  <property fmtid="{D5CDD505-2E9C-101B-9397-08002B2CF9AE}" pid="6" name="MSIP_Label_0ee3c538-ec52-435f-ae58-017644bd9513_SiteId">
    <vt:lpwstr>0cdcb198-8169-4b70-ba9f-da7e3ba700c2</vt:lpwstr>
  </property>
  <property fmtid="{D5CDD505-2E9C-101B-9397-08002B2CF9AE}" pid="7" name="MSIP_Label_0ee3c538-ec52-435f-ae58-017644bd9513_ActionId">
    <vt:lpwstr>9773c8e4-ea02-4947-94bb-2277127f75ff</vt:lpwstr>
  </property>
  <property fmtid="{D5CDD505-2E9C-101B-9397-08002B2CF9AE}" pid="8" name="MSIP_Label_0ee3c538-ec52-435f-ae58-017644bd9513_ContentBits">
    <vt:lpwstr>0</vt:lpwstr>
  </property>
  <property fmtid="{D5CDD505-2E9C-101B-9397-08002B2CF9AE}" pid="9" name="ContentTypeId">
    <vt:lpwstr>0x0101008C614B5E6BD3374FB6A784F2C6DA5802</vt:lpwstr>
  </property>
</Properties>
</file>