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87" r:id="rId6"/>
    <p:sldId id="269" r:id="rId7"/>
    <p:sldId id="270" r:id="rId8"/>
    <p:sldId id="260" r:id="rId9"/>
    <p:sldId id="261" r:id="rId10"/>
    <p:sldId id="262" r:id="rId11"/>
    <p:sldId id="264" r:id="rId12"/>
    <p:sldId id="263" r:id="rId13"/>
    <p:sldId id="271" r:id="rId14"/>
    <p:sldId id="272" r:id="rId15"/>
    <p:sldId id="266" r:id="rId16"/>
    <p:sldId id="276" r:id="rId17"/>
    <p:sldId id="278" r:id="rId18"/>
    <p:sldId id="274" r:id="rId19"/>
    <p:sldId id="277" r:id="rId20"/>
    <p:sldId id="267" r:id="rId21"/>
    <p:sldId id="265" r:id="rId22"/>
    <p:sldId id="288" r:id="rId23"/>
    <p:sldId id="286" r:id="rId24"/>
    <p:sldId id="285" r:id="rId2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A812C6-6456-48FF-A854-82E08E740B9F}" v="479" dt="2021-08-03T18:27:26.472"/>
    <p1510:client id="{28C146CC-5A50-289E-C88F-40044CC740C0}" v="1" dt="2021-08-03T19:58:38.219"/>
    <p1510:client id="{3AA8FE51-818D-E172-E154-743674FBE966}" v="14" dt="2021-08-05T16:03:01.949"/>
    <p1510:client id="{5E0DE3D7-89BF-84B5-FB49-48B5B1C5D560}" v="47" dt="2021-08-03T23:45:27.154"/>
    <p1510:client id="{CC63ACAB-5D1C-4337-A684-6470A7458B30}" v="17" dt="2021-08-04T17:10:13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36C9-6A1A-4086-B235-5520FB5B469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C36C9-6A1A-4086-B235-5520FB5B469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EF936-AEBA-472A-B6AB-B5A7A5F1BD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ed21palencia.blogspot.com.e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2095500"/>
            <a:ext cx="7772400" cy="35433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>
                <a:latin typeface="KG What the Teacher Wants" panose="02000000000000000000" pitchFamily="2" charset="0"/>
              </a:rPr>
              <a:t>Orientation</a:t>
            </a:r>
            <a:endParaRPr lang="en-US" sz="11500" dirty="0">
              <a:latin typeface="KG What the Teacher Wants" panose="02000000000000000000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5400" dirty="0">
                <a:latin typeface="KG Always A Good Time"/>
              </a:rPr>
              <a:t>C.H Gullatt ES </a:t>
            </a:r>
            <a:endParaRPr lang="en-US" sz="5400" dirty="0">
              <a:latin typeface="KG Always A Good Time" panose="02000505000000020003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latin typeface="KG What the Teacher Wants"/>
              </a:rPr>
              <a:t>2021-2022</a:t>
            </a:r>
            <a:endParaRPr lang="en-US" sz="7200" dirty="0">
              <a:latin typeface="KG What the Teacher Wants" panose="02000000000000000000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14400" y="1104900"/>
            <a:ext cx="7315200" cy="1752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Always A Good Time" panose="02000505000000020003" pitchFamily="2" charset="0"/>
              </a:rPr>
              <a:t>Pre-K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553362"/>
            <a:ext cx="4953000" cy="5573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When picking up or dropping off your child please adhere to the directions of staff and follow the rules of the car riding zone: 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dirty="0">
                <a:latin typeface="HelloNatellie" panose="02000603000000000000" pitchFamily="2" charset="0"/>
                <a:ea typeface="HelloNatellie" panose="02000603000000000000" pitchFamily="2" charset="0"/>
              </a:rPr>
              <a:t>DO NOT park or leave your car unattended.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dirty="0">
                <a:latin typeface="HelloNatellie" panose="02000603000000000000" pitchFamily="2" charset="0"/>
                <a:ea typeface="HelloNatellie" panose="02000603000000000000" pitchFamily="2" charset="0"/>
              </a:rPr>
              <a:t>DO NOT drop students off in the parking lot. 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dirty="0">
                <a:latin typeface="HelloNatellie" panose="02000603000000000000" pitchFamily="2" charset="0"/>
                <a:ea typeface="HelloNatellie" panose="02000603000000000000" pitchFamily="2" charset="0"/>
              </a:rPr>
              <a:t>ALL vehicles should stay in a single lane of    ONE WAY traffic in the morning. 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dirty="0">
                <a:latin typeface="HelloNatellie" panose="02000603000000000000" pitchFamily="2" charset="0"/>
                <a:ea typeface="HelloNatellie" panose="02000603000000000000" pitchFamily="2" charset="0"/>
              </a:rPr>
              <a:t>Students may load or unload from either side of their vehicle, so DO NOT PASS any vehicle.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dirty="0">
                <a:latin typeface="HelloNatellie" panose="02000603000000000000" pitchFamily="2" charset="0"/>
                <a:ea typeface="HelloNatellie" panose="02000603000000000000" pitchFamily="2" charset="0"/>
              </a:rPr>
              <a:t>Do not attempt to conference with teachers while in the loading zone, work to keep traffic flowing. 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dirty="0">
                <a:latin typeface="HelloNatellie" panose="02000603000000000000" pitchFamily="2" charset="0"/>
                <a:ea typeface="HelloNatellie" panose="02000603000000000000" pitchFamily="2" charset="0"/>
              </a:rPr>
              <a:t>Children will not be allowed to leave the loading area to cross the loading zone or the parking lot unless escorted by a parent or staff member.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loNatellie" panose="02000603000000000000" pitchFamily="2" charset="0"/>
              <a:ea typeface="HelloNatellie" panose="02000603000000000000" pitchFamily="2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84A1904-D5D2-4BA9-83D7-52EB77FAF706}"/>
              </a:ext>
            </a:extLst>
          </p:cNvPr>
          <p:cNvSpPr txBox="1">
            <a:spLocks/>
          </p:cNvSpPr>
          <p:nvPr/>
        </p:nvSpPr>
        <p:spPr>
          <a:xfrm>
            <a:off x="381000" y="773186"/>
            <a:ext cx="8229600" cy="79345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Always A Good Time" panose="02000505000000020003" pitchFamily="2" charset="0"/>
              </a:rPr>
              <a:t>Car Rider Policy</a:t>
            </a:r>
          </a:p>
        </p:txBody>
      </p:sp>
      <p:pic>
        <p:nvPicPr>
          <p:cNvPr id="2054" name="Picture 6" descr="Big picture">
            <a:extLst>
              <a:ext uri="{FF2B5EF4-FFF2-40B4-BE49-F238E27FC236}">
                <a16:creationId xmlns:a16="http://schemas.microsoft.com/office/drawing/2014/main" id="{BC990B8D-53D8-4396-8460-C68946176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564" y="4495800"/>
            <a:ext cx="1597828" cy="199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ree Traffic Signs Clipart, Download Free Clip Art, Free Clip Art ...">
            <a:extLst>
              <a:ext uri="{FF2B5EF4-FFF2-40B4-BE49-F238E27FC236}">
                <a16:creationId xmlns:a16="http://schemas.microsoft.com/office/drawing/2014/main" id="{801D3BC4-BDDB-4FBF-87CB-56B3C748F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344" y="2088789"/>
            <a:ext cx="1482911" cy="196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chool Zone Traffic Sign Slow Children At Play, PNG, 1817x2425px ...">
            <a:extLst>
              <a:ext uri="{FF2B5EF4-FFF2-40B4-BE49-F238E27FC236}">
                <a16:creationId xmlns:a16="http://schemas.microsoft.com/office/drawing/2014/main" id="{6E410FB6-0F76-438D-8ED3-3BB3655D7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161" y="2707547"/>
            <a:ext cx="2061797" cy="250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345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460609" y="1963610"/>
            <a:ext cx="2616591" cy="40052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000" u="sng" dirty="0">
                <a:latin typeface="HelloNatellie" panose="02000603000000000000" pitchFamily="2" charset="0"/>
                <a:ea typeface="HelloNatellie" panose="02000603000000000000" pitchFamily="2" charset="0"/>
              </a:rPr>
              <a:t>Polo Shirt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loNatellie" panose="02000603000000000000" pitchFamily="2" charset="0"/>
              <a:ea typeface="HelloNatellie" panose="02000603000000000000" pitchFamily="2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latin typeface="HelloNatellie"/>
                <a:ea typeface="HelloNatellie" panose="02000603000000000000" pitchFamily="2" charset="0"/>
              </a:rPr>
              <a:t>Gold, royal blue or White</a:t>
            </a:r>
          </a:p>
          <a:p>
            <a:pPr lvl="0" algn="ctr">
              <a:spcBef>
                <a:spcPct val="20000"/>
              </a:spcBef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loNatellie" panose="02000603000000000000" pitchFamily="2" charset="0"/>
              <a:ea typeface="HelloNatellie" panose="02000603000000000000" pitchFamily="2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2000" u="sng" dirty="0">
                <a:latin typeface="HelloNatellie" panose="02000603000000000000" pitchFamily="2" charset="0"/>
                <a:ea typeface="HelloNatellie" panose="02000603000000000000" pitchFamily="2" charset="0"/>
              </a:rPr>
              <a:t>BOTTOMS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Khaki or Black</a:t>
            </a:r>
          </a:p>
          <a:p>
            <a:pPr lvl="0" algn="ctr">
              <a:spcBef>
                <a:spcPct val="20000"/>
              </a:spcBef>
              <a:defRPr/>
            </a:pPr>
            <a:endParaRPr lang="en-US" sz="2000" dirty="0">
              <a:latin typeface="HelloNatellie" panose="02000603000000000000" pitchFamily="2" charset="0"/>
              <a:ea typeface="HelloNatellie" panose="02000603000000000000" pitchFamily="2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loNatellie"/>
              <a:ea typeface="HelloNatellie" panose="02000603000000000000" pitchFamily="2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2000" dirty="0">
              <a:latin typeface="HelloNatellie" panose="02000603000000000000" pitchFamily="2" charset="0"/>
              <a:ea typeface="HelloNatellie" panose="02000603000000000000" pitchFamily="2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loNatellie" panose="02000603000000000000" pitchFamily="2" charset="0"/>
              <a:ea typeface="HelloNatellie" panose="02000603000000000000" pitchFamily="2" charset="0"/>
            </a:endParaRPr>
          </a:p>
          <a:p>
            <a:pPr lvl="0" algn="ctr">
              <a:spcBef>
                <a:spcPct val="20000"/>
              </a:spcBef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loNatellie" panose="02000603000000000000" pitchFamily="2" charset="0"/>
              <a:ea typeface="HelloNatellie" panose="02000603000000000000" pitchFamily="2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84A1904-D5D2-4BA9-83D7-52EB77FAF706}"/>
              </a:ext>
            </a:extLst>
          </p:cNvPr>
          <p:cNvSpPr txBox="1">
            <a:spLocks/>
          </p:cNvSpPr>
          <p:nvPr/>
        </p:nvSpPr>
        <p:spPr>
          <a:xfrm>
            <a:off x="381000" y="10668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G Always A Good Time" panose="02000505000000020003" pitchFamily="2" charset="0"/>
            </a:endParaRPr>
          </a:p>
        </p:txBody>
      </p:sp>
      <p:pic>
        <p:nvPicPr>
          <p:cNvPr id="1026" name="Picture 2" descr="STE Uniforms ">
            <a:extLst>
              <a:ext uri="{FF2B5EF4-FFF2-40B4-BE49-F238E27FC236}">
                <a16:creationId xmlns:a16="http://schemas.microsoft.com/office/drawing/2014/main" id="{C5264FAD-3BA5-471E-AFF0-BD4C26AA70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t="22457" r="34144" b="1346"/>
          <a:stretch/>
        </p:blipFill>
        <p:spPr bwMode="auto">
          <a:xfrm>
            <a:off x="1115961" y="1963610"/>
            <a:ext cx="4191000" cy="4005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4248BB75-5ED7-41D9-83AC-08FB2A67C1DF}"/>
              </a:ext>
            </a:extLst>
          </p:cNvPr>
          <p:cNvSpPr txBox="1">
            <a:spLocks/>
          </p:cNvSpPr>
          <p:nvPr/>
        </p:nvSpPr>
        <p:spPr>
          <a:xfrm>
            <a:off x="381000" y="9906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Always A Good Time" panose="02000505000000020003" pitchFamily="2" charset="0"/>
              </a:rPr>
              <a:t>Uniforms Encouraged</a:t>
            </a:r>
          </a:p>
        </p:txBody>
      </p:sp>
    </p:spTree>
    <p:extLst>
      <p:ext uri="{BB962C8B-B14F-4D97-AF65-F5344CB8AC3E}">
        <p14:creationId xmlns:p14="http://schemas.microsoft.com/office/powerpoint/2010/main" val="3486511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05000"/>
            <a:ext cx="32004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loNatellie" panose="02000603000000000000" pitchFamily="2" charset="0"/>
              <a:ea typeface="HelloNatellie" panose="02000603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2951A80-A70E-402C-A936-2A91D3CDF0B4}"/>
              </a:ext>
            </a:extLst>
          </p:cNvPr>
          <p:cNvSpPr txBox="1">
            <a:spLocks/>
          </p:cNvSpPr>
          <p:nvPr/>
        </p:nvSpPr>
        <p:spPr>
          <a:xfrm>
            <a:off x="381000" y="914400"/>
            <a:ext cx="82296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Always A Good Time" panose="02000505000000020003" pitchFamily="2" charset="0"/>
              </a:rPr>
              <a:t>Class Schedule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2FD151-B5A8-4886-94D5-ED6C9916133E}"/>
              </a:ext>
            </a:extLst>
          </p:cNvPr>
          <p:cNvSpPr/>
          <p:nvPr/>
        </p:nvSpPr>
        <p:spPr>
          <a:xfrm>
            <a:off x="1066800" y="1543883"/>
            <a:ext cx="3962400" cy="329320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dirty="0">
                <a:latin typeface="HelloNatellie"/>
                <a:ea typeface="HelloNatellie" panose="02000603000000000000" pitchFamily="2" charset="0"/>
              </a:rPr>
              <a:t>7:10–7:55 	  Arrival/Breakfast</a:t>
            </a:r>
          </a:p>
          <a:p>
            <a:r>
              <a:rPr lang="en-US" sz="1600" dirty="0">
                <a:latin typeface="HelloNatellie" panose="02000603000000000000" pitchFamily="2" charset="0"/>
                <a:ea typeface="HelloNatellie" panose="02000603000000000000" pitchFamily="2" charset="0"/>
              </a:rPr>
              <a:t>8:00–8:30    Morning Meeting </a:t>
            </a:r>
          </a:p>
          <a:p>
            <a:r>
              <a:rPr lang="en-US" sz="1600" dirty="0">
                <a:latin typeface="HelloNatellie" panose="02000603000000000000" pitchFamily="2" charset="0"/>
                <a:ea typeface="HelloNatellie" panose="02000603000000000000" pitchFamily="2" charset="0"/>
              </a:rPr>
              <a:t>8:30–8:35	  Music with Movement </a:t>
            </a:r>
          </a:p>
          <a:p>
            <a:r>
              <a:rPr lang="en-US" sz="1600" dirty="0">
                <a:latin typeface="HelloNatellie" panose="02000603000000000000" pitchFamily="2" charset="0"/>
                <a:ea typeface="HelloNatellie" panose="02000603000000000000" pitchFamily="2" charset="0"/>
              </a:rPr>
              <a:t>8:35-8:55	  Literacy Circle/Phonological 	  	  Awareness/Phonemes </a:t>
            </a:r>
          </a:p>
          <a:p>
            <a:r>
              <a:rPr lang="en-US" sz="1600" dirty="0">
                <a:latin typeface="HelloNatellie" panose="02000603000000000000" pitchFamily="2" charset="0"/>
                <a:ea typeface="HelloNatellie" panose="02000603000000000000" pitchFamily="2" charset="0"/>
              </a:rPr>
              <a:t>8:55–9	  Music and Movement </a:t>
            </a:r>
          </a:p>
          <a:p>
            <a:r>
              <a:rPr lang="en-US" sz="1600" dirty="0">
                <a:latin typeface="HelloNatellie" panose="02000603000000000000" pitchFamily="2" charset="0"/>
                <a:ea typeface="HelloNatellie" panose="02000603000000000000" pitchFamily="2" charset="0"/>
              </a:rPr>
              <a:t>9:00–9:35	  Small Group/Transition to Carpet </a:t>
            </a:r>
          </a:p>
          <a:p>
            <a:r>
              <a:rPr lang="en-US" sz="1600" dirty="0">
                <a:latin typeface="HelloNatellie" panose="02000603000000000000" pitchFamily="2" charset="0"/>
                <a:ea typeface="HelloNatellie" panose="02000603000000000000" pitchFamily="2" charset="0"/>
              </a:rPr>
              <a:t>9:35–9:50	  Second Step </a:t>
            </a:r>
          </a:p>
          <a:p>
            <a:r>
              <a:rPr lang="en-US" sz="1600" dirty="0">
                <a:latin typeface="HelloNatellie" panose="02000603000000000000" pitchFamily="2" charset="0"/>
                <a:ea typeface="HelloNatellie" panose="02000603000000000000" pitchFamily="2" charset="0"/>
              </a:rPr>
              <a:t>9:50–10	  Restroom Break-Handwashing </a:t>
            </a:r>
          </a:p>
          <a:p>
            <a:r>
              <a:rPr lang="en-US" sz="1600" dirty="0">
                <a:latin typeface="HelloNatellie" panose="02000603000000000000" pitchFamily="2" charset="0"/>
                <a:ea typeface="HelloNatellie" panose="02000603000000000000" pitchFamily="2" charset="0"/>
              </a:rPr>
              <a:t>10-10:30 	  Lunch </a:t>
            </a:r>
          </a:p>
          <a:p>
            <a:r>
              <a:rPr lang="en-US" sz="1600" dirty="0">
                <a:latin typeface="HelloNatellie" panose="02000603000000000000" pitchFamily="2" charset="0"/>
                <a:ea typeface="HelloNatellie" panose="02000603000000000000" pitchFamily="2" charset="0"/>
              </a:rPr>
              <a:t>10:30–11	  Recess </a:t>
            </a:r>
          </a:p>
          <a:p>
            <a:r>
              <a:rPr lang="en-US" sz="1600" dirty="0">
                <a:latin typeface="HelloNatellie" panose="02000603000000000000" pitchFamily="2" charset="0"/>
                <a:ea typeface="HelloNatellie" panose="02000603000000000000" pitchFamily="2" charset="0"/>
              </a:rPr>
              <a:t>11:00-11:10	  Restroom/Water </a:t>
            </a:r>
          </a:p>
          <a:p>
            <a:endParaRPr lang="en-US" sz="1600" dirty="0">
              <a:latin typeface="HelloNatellie" panose="02000603000000000000" pitchFamily="2" charset="0"/>
              <a:ea typeface="HelloNatellie" panose="02000603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8F0BDD-0ECA-48E5-8D0F-511AAB365ACC}"/>
              </a:ext>
            </a:extLst>
          </p:cNvPr>
          <p:cNvSpPr/>
          <p:nvPr/>
        </p:nvSpPr>
        <p:spPr>
          <a:xfrm>
            <a:off x="4454092" y="3863876"/>
            <a:ext cx="37755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HelloNatellie" panose="02000603000000000000" pitchFamily="2" charset="0"/>
                <a:ea typeface="HelloNatellie" panose="02000603000000000000" pitchFamily="2" charset="0"/>
              </a:rPr>
              <a:t>11:10-11:25	  Math Circle </a:t>
            </a:r>
          </a:p>
          <a:p>
            <a:r>
              <a:rPr lang="en-US" sz="1600" dirty="0">
                <a:latin typeface="HelloNatellie" panose="02000603000000000000" pitchFamily="2" charset="0"/>
                <a:ea typeface="HelloNatellie" panose="02000603000000000000" pitchFamily="2" charset="0"/>
              </a:rPr>
              <a:t>11:25-12:25	  Centers/Free Play </a:t>
            </a:r>
          </a:p>
          <a:p>
            <a:r>
              <a:rPr lang="en-US" sz="1600" dirty="0">
                <a:latin typeface="HelloNatellie" panose="02000603000000000000" pitchFamily="2" charset="0"/>
                <a:ea typeface="HelloNatellie" panose="02000603000000000000" pitchFamily="2" charset="0"/>
              </a:rPr>
              <a:t>12:25–12:35	  Clean Up </a:t>
            </a:r>
          </a:p>
          <a:p>
            <a:r>
              <a:rPr lang="en-US" sz="1600" dirty="0">
                <a:latin typeface="HelloNatellie" panose="02000603000000000000" pitchFamily="2" charset="0"/>
                <a:ea typeface="HelloNatellie" panose="02000603000000000000" pitchFamily="2" charset="0"/>
              </a:rPr>
              <a:t>12:35-12:45	  Story Time </a:t>
            </a:r>
          </a:p>
          <a:p>
            <a:r>
              <a:rPr lang="en-US" sz="1600" dirty="0">
                <a:latin typeface="HelloNatellie" panose="02000603000000000000" pitchFamily="2" charset="0"/>
                <a:ea typeface="HelloNatellie" panose="02000603000000000000" pitchFamily="2" charset="0"/>
              </a:rPr>
              <a:t>12:45-:45 	  Rest Time </a:t>
            </a:r>
          </a:p>
          <a:p>
            <a:r>
              <a:rPr lang="en-US" sz="1600" dirty="0">
                <a:latin typeface="HelloNatellie" panose="02000603000000000000" pitchFamily="2" charset="0"/>
                <a:ea typeface="HelloNatellie" panose="02000603000000000000" pitchFamily="2" charset="0"/>
              </a:rPr>
              <a:t>1:45-2:00 	  Snack/Restroom </a:t>
            </a:r>
          </a:p>
          <a:p>
            <a:r>
              <a:rPr lang="en-US" sz="1600" dirty="0">
                <a:latin typeface="HelloNatellie" panose="02000603000000000000" pitchFamily="2" charset="0"/>
                <a:ea typeface="HelloNatellie" panose="02000603000000000000" pitchFamily="2" charset="0"/>
              </a:rPr>
              <a:t>2:00-2:15     Closing Circle/Literacy/Story </a:t>
            </a:r>
          </a:p>
          <a:p>
            <a:r>
              <a:rPr lang="en-US" sz="1600" dirty="0">
                <a:latin typeface="HelloNatellie" panose="02000603000000000000" pitchFamily="2" charset="0"/>
                <a:ea typeface="HelloNatellie" panose="02000603000000000000" pitchFamily="2" charset="0"/>
              </a:rPr>
              <a:t>2:15	  Dismissal</a:t>
            </a:r>
          </a:p>
        </p:txBody>
      </p:sp>
      <p:pic>
        <p:nvPicPr>
          <p:cNvPr id="4102" name="Picture 6" descr="Bee Clipart Busy Bee - Boys And Girls Club, HD Png Download - kindpng">
            <a:extLst>
              <a:ext uri="{FF2B5EF4-FFF2-40B4-BE49-F238E27FC236}">
                <a16:creationId xmlns:a16="http://schemas.microsoft.com/office/drawing/2014/main" id="{A844687B-84B5-4AF8-95D4-9A6FB65B3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11" y="4573028"/>
            <a:ext cx="2900289" cy="144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Scripps National Spelling Bee - Flying Bee Clipart Png , Free ...">
            <a:extLst>
              <a:ext uri="{FF2B5EF4-FFF2-40B4-BE49-F238E27FC236}">
                <a16:creationId xmlns:a16="http://schemas.microsoft.com/office/drawing/2014/main" id="{FFC5F6B7-D80E-4726-8772-50C914593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8398">
            <a:off x="4809584" y="1843911"/>
            <a:ext cx="3071739" cy="114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714500"/>
            <a:ext cx="7315200" cy="156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4EC7CF2-DC2D-43AB-9EF5-CB06E0EBB859}"/>
              </a:ext>
            </a:extLst>
          </p:cNvPr>
          <p:cNvSpPr txBox="1">
            <a:spLocks/>
          </p:cNvSpPr>
          <p:nvPr/>
        </p:nvSpPr>
        <p:spPr>
          <a:xfrm>
            <a:off x="838200" y="914400"/>
            <a:ext cx="7467600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G Always A Good Time" panose="02000505000000020003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C75A8E4-4E00-42B4-82C1-9634FFB1F349}"/>
              </a:ext>
            </a:extLst>
          </p:cNvPr>
          <p:cNvSpPr txBox="1">
            <a:spLocks/>
          </p:cNvSpPr>
          <p:nvPr/>
        </p:nvSpPr>
        <p:spPr>
          <a:xfrm>
            <a:off x="838200" y="960535"/>
            <a:ext cx="7467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Always A Good Time" panose="02000505000000020003" pitchFamily="2" charset="0"/>
              </a:rPr>
              <a:t>Supplies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D62CC6-0F03-4F5B-AEB2-E371E1E848A4}"/>
              </a:ext>
            </a:extLst>
          </p:cNvPr>
          <p:cNvSpPr txBox="1"/>
          <p:nvPr/>
        </p:nvSpPr>
        <p:spPr>
          <a:xfrm>
            <a:off x="914400" y="1828800"/>
            <a:ext cx="457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Natellie" panose="02000603000000000000" pitchFamily="2" charset="0"/>
                <a:ea typeface="HelloNatellie" panose="02000603000000000000" pitchFamily="2" charset="0"/>
              </a:rPr>
              <a:t>Full Size Book Bag </a:t>
            </a:r>
            <a:r>
              <a:rPr lang="en-US" sz="1200" dirty="0">
                <a:solidFill>
                  <a:prstClr val="black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(label w/name)</a:t>
            </a:r>
            <a:endParaRPr lang="en-US" dirty="0">
              <a:solidFill>
                <a:prstClr val="black"/>
              </a:solidFill>
              <a:latin typeface="HelloNatellie" panose="02000603000000000000" pitchFamily="2" charset="0"/>
              <a:ea typeface="HelloNatellie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Natellie" panose="02000603000000000000" pitchFamily="2" charset="0"/>
                <a:ea typeface="HelloNatellie" panose="02000603000000000000" pitchFamily="2" charset="0"/>
              </a:rPr>
              <a:t>1- pair of Personal Headphones </a:t>
            </a:r>
            <a:r>
              <a:rPr lang="en-US" sz="1200" dirty="0">
                <a:latin typeface="HelloNatellie" panose="02000603000000000000" pitchFamily="2" charset="0"/>
                <a:ea typeface="HelloNatellie" panose="02000603000000000000" pitchFamily="2" charset="0"/>
              </a:rPr>
              <a:t>(label w/name)</a:t>
            </a:r>
            <a:endParaRPr lang="en-US" dirty="0">
              <a:latin typeface="HelloNatellie" panose="02000603000000000000" pitchFamily="2" charset="0"/>
              <a:ea typeface="HelloNatellie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Natellie" panose="02000603000000000000" pitchFamily="2" charset="0"/>
                <a:ea typeface="HelloNatellie" panose="02000603000000000000" pitchFamily="2" charset="0"/>
              </a:rPr>
              <a:t>2- pair of Blunt Tip Scissors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Natellie" panose="02000603000000000000" pitchFamily="2" charset="0"/>
                <a:ea typeface="HelloNatellie" panose="02000603000000000000" pitchFamily="2" charset="0"/>
              </a:rPr>
              <a:t>2- 24 pk of Crayola Crayons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Natellie" panose="02000603000000000000" pitchFamily="2" charset="0"/>
                <a:ea typeface="HelloNatellie" panose="02000603000000000000" pitchFamily="2" charset="0"/>
              </a:rPr>
              <a:t>10- Glue Sticks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Natellie" panose="02000603000000000000" pitchFamily="2" charset="0"/>
                <a:ea typeface="HelloNatellie" panose="02000603000000000000" pitchFamily="2" charset="0"/>
              </a:rPr>
              <a:t>1- pk of Fine Tip Expo Markers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Natellie" panose="02000603000000000000" pitchFamily="2" charset="0"/>
                <a:ea typeface="HelloNatellie" panose="02000603000000000000" pitchFamily="2" charset="0"/>
              </a:rPr>
              <a:t>1- pk of Blunt Tip Expo Markers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Natellie" panose="02000603000000000000" pitchFamily="2" charset="0"/>
                <a:ea typeface="HelloNatellie" panose="02000603000000000000" pitchFamily="2" charset="0"/>
              </a:rPr>
              <a:t>2- pks of Ticonderoga or Dixon Large Pencils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Natellie" panose="02000603000000000000" pitchFamily="2" charset="0"/>
                <a:ea typeface="HelloNatellie" panose="02000603000000000000" pitchFamily="2" charset="0"/>
              </a:rPr>
              <a:t>1- box of Regular #2 Pencils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Natellie" panose="02000603000000000000" pitchFamily="2" charset="0"/>
                <a:ea typeface="HelloNatellie" panose="02000603000000000000" pitchFamily="2" charset="0"/>
              </a:rPr>
              <a:t>1- Plastic School Supply Box </a:t>
            </a:r>
            <a:r>
              <a:rPr lang="en-US" sz="1200" dirty="0">
                <a:latin typeface="HelloNatellie" panose="02000603000000000000" pitchFamily="2" charset="0"/>
                <a:ea typeface="HelloNatellie" panose="02000603000000000000" pitchFamily="2" charset="0"/>
              </a:rPr>
              <a:t>(label w/name)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Natellie" panose="02000603000000000000" pitchFamily="2" charset="0"/>
                <a:ea typeface="HelloNatellie" panose="02000603000000000000" pitchFamily="2" charset="0"/>
              </a:rPr>
              <a:t>2- reams of White Copy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Natellie" panose="02000603000000000000" pitchFamily="2" charset="0"/>
                <a:ea typeface="HelloNatellie" panose="02000603000000000000" pitchFamily="2" charset="0"/>
              </a:rPr>
              <a:t>1- roll of Clear Packing Tape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Natellie" panose="02000603000000000000" pitchFamily="2" charset="0"/>
                <a:ea typeface="HelloNatellie" panose="02000603000000000000" pitchFamily="2" charset="0"/>
              </a:rPr>
              <a:t>1- pk of Paper Plates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Natellie" panose="02000603000000000000" pitchFamily="2" charset="0"/>
                <a:ea typeface="HelloNatellie" panose="02000603000000000000" pitchFamily="2" charset="0"/>
              </a:rPr>
              <a:t>1- pk of Brown Lunch Bags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EF4FBC-EB6F-4659-BF3F-27EC5F897D28}"/>
              </a:ext>
            </a:extLst>
          </p:cNvPr>
          <p:cNvSpPr txBox="1"/>
          <p:nvPr/>
        </p:nvSpPr>
        <p:spPr>
          <a:xfrm>
            <a:off x="5334000" y="1998702"/>
            <a:ext cx="342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Natellie" panose="02000603000000000000" pitchFamily="2" charset="0"/>
                <a:ea typeface="HelloNatellie" panose="02000603000000000000" pitchFamily="2" charset="0"/>
              </a:rPr>
              <a:t>3- rolls of Paper Towel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Natellie" panose="02000603000000000000" pitchFamily="2" charset="0"/>
                <a:ea typeface="HelloNatellie" panose="02000603000000000000" pitchFamily="2" charset="0"/>
              </a:rPr>
              <a:t>3- pks. Baby Wipes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Natellie" panose="02000603000000000000" pitchFamily="2" charset="0"/>
                <a:ea typeface="HelloNatellie" panose="02000603000000000000" pitchFamily="2" charset="0"/>
              </a:rPr>
              <a:t>3- pks. Clorox/Lysol Wipes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Natellie" panose="02000603000000000000" pitchFamily="2" charset="0"/>
                <a:ea typeface="HelloNatellie" panose="02000603000000000000" pitchFamily="2" charset="0"/>
              </a:rPr>
              <a:t>2- cans Clorox/Lysol Spray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Natellie" panose="02000603000000000000" pitchFamily="2" charset="0"/>
                <a:ea typeface="HelloNatellie" panose="02000603000000000000" pitchFamily="2" charset="0"/>
              </a:rPr>
              <a:t>3- boxes of Kleenex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Natellie" panose="02000603000000000000" pitchFamily="2" charset="0"/>
                <a:ea typeface="HelloNatellie" panose="02000603000000000000" pitchFamily="2" charset="0"/>
              </a:rPr>
              <a:t>2- Bottles of Hand Sanitizer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Natellie" panose="02000603000000000000" pitchFamily="2" charset="0"/>
                <a:ea typeface="HelloNatellie" panose="02000603000000000000" pitchFamily="2" charset="0"/>
              </a:rPr>
              <a:t>2- Bottles of Hand Soap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Natellie" panose="02000603000000000000" pitchFamily="2" charset="0"/>
                <a:ea typeface="HelloNatellie" panose="02000603000000000000" pitchFamily="2" charset="0"/>
              </a:rPr>
              <a:t>1- box Gallon Ziploc Bags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Natellie" panose="02000603000000000000" pitchFamily="2" charset="0"/>
                <a:ea typeface="HelloNatellie" panose="02000603000000000000" pitchFamily="2" charset="0"/>
              </a:rPr>
              <a:t>1- box Sandwich Ziploc Bags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Natellie" panose="02000603000000000000" pitchFamily="2" charset="0"/>
                <a:ea typeface="HelloNatellie" panose="02000603000000000000" pitchFamily="2" charset="0"/>
              </a:rPr>
              <a:t>1- box of Band Aids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FC272A-8B08-4BA5-A4A7-4C8A5A604FDC}"/>
              </a:ext>
            </a:extLst>
          </p:cNvPr>
          <p:cNvSpPr/>
          <p:nvPr/>
        </p:nvSpPr>
        <p:spPr>
          <a:xfrm>
            <a:off x="4152900" y="4800600"/>
            <a:ext cx="2362200" cy="15519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1- Poster Board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HelloTypewriterThin" panose="02000203000000000000" pitchFamily="2" charset="0"/>
                <a:ea typeface="HelloTypewriterThin" panose="02000203000000000000" pitchFamily="2" charset="0"/>
              </a:rPr>
              <a:t>All About Me Project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HelloTypewriterThin"/>
                <a:ea typeface="HelloTypewriterThin" panose="02000203000000000000" pitchFamily="2" charset="0"/>
              </a:rPr>
              <a:t>Due Thurs. Sept. 2nd</a:t>
            </a:r>
          </a:p>
        </p:txBody>
      </p:sp>
    </p:spTree>
    <p:extLst>
      <p:ext uri="{BB962C8B-B14F-4D97-AF65-F5344CB8AC3E}">
        <p14:creationId xmlns:p14="http://schemas.microsoft.com/office/powerpoint/2010/main" val="2378498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0" y="1828800"/>
            <a:ext cx="6858001" cy="16177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HelloNatellie" panose="02000603000000000000" pitchFamily="2" charset="0"/>
                <a:ea typeface="HelloNatellie" panose="02000603000000000000" pitchFamily="2" charset="0"/>
              </a:rPr>
              <a:t>Towel or Small Sheet </a:t>
            </a:r>
            <a:r>
              <a:rPr lang="en-US" sz="1400" dirty="0">
                <a:latin typeface="HelloNatellie" panose="02000603000000000000" pitchFamily="2" charset="0"/>
                <a:ea typeface="HelloNatellie" panose="02000603000000000000" pitchFamily="2" charset="0"/>
              </a:rPr>
              <a:t>(to lay on)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HelloNatellie" panose="02000603000000000000" pitchFamily="2" charset="0"/>
                <a:ea typeface="HelloNatellie" panose="02000603000000000000" pitchFamily="2" charset="0"/>
              </a:rPr>
              <a:t>Small Blanket or Beach Towel </a:t>
            </a:r>
            <a:r>
              <a:rPr lang="en-US" sz="1400" dirty="0">
                <a:latin typeface="HelloNatellie" panose="02000603000000000000" pitchFamily="2" charset="0"/>
                <a:ea typeface="HelloNatellie" panose="02000603000000000000" pitchFamily="2" charset="0"/>
              </a:rPr>
              <a:t>(to cover up with)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HelloNatellie" panose="02000603000000000000" pitchFamily="2" charset="0"/>
                <a:ea typeface="HelloNatellie" panose="02000603000000000000" pitchFamily="2" charset="0"/>
              </a:rPr>
              <a:t>Small Pillow </a:t>
            </a:r>
            <a:r>
              <a:rPr lang="en-US" sz="1400" dirty="0">
                <a:latin typeface="HelloNatellie" panose="02000603000000000000" pitchFamily="2" charset="0"/>
                <a:ea typeface="HelloNatellie" panose="02000603000000000000" pitchFamily="2" charset="0"/>
              </a:rPr>
              <a:t>(optional)</a:t>
            </a:r>
          </a:p>
          <a:p>
            <a:pPr lvl="0">
              <a:spcBef>
                <a:spcPct val="20000"/>
              </a:spcBef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loNatellie" panose="02000603000000000000" pitchFamily="2" charset="0"/>
              <a:ea typeface="HelloNatellie" panose="02000603000000000000" pitchFamily="2" charset="0"/>
            </a:endParaRPr>
          </a:p>
          <a:p>
            <a:pPr lvl="0">
              <a:spcBef>
                <a:spcPct val="20000"/>
              </a:spcBef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loNatellie" panose="02000603000000000000" pitchFamily="2" charset="0"/>
              <a:ea typeface="HelloNatellie" panose="02000603000000000000" pitchFamily="2" charset="0"/>
            </a:endParaRPr>
          </a:p>
          <a:p>
            <a:pPr lvl="0">
              <a:spcBef>
                <a:spcPct val="20000"/>
              </a:spcBef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loNatellie" panose="02000603000000000000" pitchFamily="2" charset="0"/>
              <a:ea typeface="HelloNatellie" panose="02000603000000000000" pitchFamily="2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84A1904-D5D2-4BA9-83D7-52EB77FAF706}"/>
              </a:ext>
            </a:extLst>
          </p:cNvPr>
          <p:cNvSpPr txBox="1">
            <a:spLocks/>
          </p:cNvSpPr>
          <p:nvPr/>
        </p:nvSpPr>
        <p:spPr>
          <a:xfrm>
            <a:off x="381000" y="10668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G Always A Good Time" panose="02000505000000020003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248BB75-5ED7-41D9-83AC-08FB2A67C1DF}"/>
              </a:ext>
            </a:extLst>
          </p:cNvPr>
          <p:cNvSpPr txBox="1">
            <a:spLocks/>
          </p:cNvSpPr>
          <p:nvPr/>
        </p:nvSpPr>
        <p:spPr>
          <a:xfrm>
            <a:off x="381000" y="914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Always A Good Time" panose="02000505000000020003" pitchFamily="2" charset="0"/>
              </a:rPr>
              <a:t>Nap Time</a:t>
            </a:r>
          </a:p>
        </p:txBody>
      </p:sp>
      <p:pic>
        <p:nvPicPr>
          <p:cNvPr id="5124" name="Picture 4" descr="Toddler clipart sleep, Picture #268500 toddler clipart sleep">
            <a:extLst>
              <a:ext uri="{FF2B5EF4-FFF2-40B4-BE49-F238E27FC236}">
                <a16:creationId xmlns:a16="http://schemas.microsoft.com/office/drawing/2014/main" id="{5FEC982C-A11C-4CEC-8876-454ACC61E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8580"/>
            <a:ext cx="3572247" cy="24688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D568F906-E85D-4C0E-BA5C-43CBF7EE2D43}"/>
              </a:ext>
            </a:extLst>
          </p:cNvPr>
          <p:cNvSpPr txBox="1">
            <a:spLocks noChangeArrowheads="1"/>
          </p:cNvSpPr>
          <p:nvPr/>
        </p:nvSpPr>
        <p:spPr>
          <a:xfrm>
            <a:off x="2819400" y="3522789"/>
            <a:ext cx="5410200" cy="20398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All items must be able to fit inside students book bag. Items are sent home every Friday to be washed and returned on Monday.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ALL students are required to lay down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during this time.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They DO NOT have to go to sleep, but they must remain quiet so they don’t disturb the other students.</a:t>
            </a:r>
          </a:p>
          <a:p>
            <a:pPr lvl="0">
              <a:spcBef>
                <a:spcPct val="20000"/>
              </a:spcBef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loNatellie" panose="02000603000000000000" pitchFamily="2" charset="0"/>
              <a:ea typeface="HelloNatellie" panose="02000603000000000000" pitchFamily="2" charset="0"/>
            </a:endParaRPr>
          </a:p>
          <a:p>
            <a:pPr lvl="0">
              <a:spcBef>
                <a:spcPct val="20000"/>
              </a:spcBef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loNatellie" panose="02000603000000000000" pitchFamily="2" charset="0"/>
              <a:ea typeface="HelloNatellie" panose="02000603000000000000" pitchFamily="2" charset="0"/>
            </a:endParaRPr>
          </a:p>
          <a:p>
            <a:pPr lvl="0">
              <a:spcBef>
                <a:spcPct val="20000"/>
              </a:spcBef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loNatellie" panose="02000603000000000000" pitchFamily="2" charset="0"/>
              <a:ea typeface="HelloNatellie" panose="02000603000000000000" pitchFamily="2" charset="0"/>
            </a:endParaRPr>
          </a:p>
        </p:txBody>
      </p:sp>
      <p:pic>
        <p:nvPicPr>
          <p:cNvPr id="5126" name="Picture 6" descr="Energy And How Is It Made To Fuel Your Workouts | John The Bodyman">
            <a:extLst>
              <a:ext uri="{FF2B5EF4-FFF2-40B4-BE49-F238E27FC236}">
                <a16:creationId xmlns:a16="http://schemas.microsoft.com/office/drawing/2014/main" id="{9037C1FF-36F2-40CD-98BC-D209B247E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85" y="852556"/>
            <a:ext cx="1775015" cy="177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550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15B8317-A2C0-4DCF-B317-D27CAA944360}"/>
              </a:ext>
            </a:extLst>
          </p:cNvPr>
          <p:cNvSpPr txBox="1">
            <a:spLocks/>
          </p:cNvSpPr>
          <p:nvPr/>
        </p:nvSpPr>
        <p:spPr>
          <a:xfrm>
            <a:off x="838200" y="990600"/>
            <a:ext cx="7467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Always A Good Time" panose="02000505000000020003" pitchFamily="2" charset="0"/>
              </a:rPr>
              <a:t>Change of Clothes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6F0F57-B5BC-47B7-A87D-2A50A0C712C3}"/>
              </a:ext>
            </a:extLst>
          </p:cNvPr>
          <p:cNvSpPr/>
          <p:nvPr/>
        </p:nvSpPr>
        <p:spPr>
          <a:xfrm>
            <a:off x="1066800" y="1925628"/>
            <a:ext cx="6999914" cy="418576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800" dirty="0">
                <a:latin typeface="HelloNatellie"/>
                <a:ea typeface="HelloNatellie" panose="02000603000000000000" pitchFamily="2" charset="0"/>
              </a:rPr>
              <a:t>Each student needs complete sets of extra clothes. Please include the following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HelloNatellie" panose="02000603000000000000" pitchFamily="2" charset="0"/>
                <a:ea typeface="HelloNatellie" panose="02000603000000000000" pitchFamily="2" charset="0"/>
              </a:rPr>
              <a:t>Underwear &amp; Socks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HelloNatellie"/>
                <a:ea typeface="HelloNatellie" panose="02000603000000000000" pitchFamily="2" charset="0"/>
              </a:rPr>
              <a:t>Shirt &amp; Shorts/Pants</a:t>
            </a:r>
          </a:p>
          <a:p>
            <a:pPr algn="ctr"/>
            <a:r>
              <a:rPr lang="en-US" sz="2800" dirty="0">
                <a:latin typeface="HelloNatellie" panose="02000603000000000000" pitchFamily="2" charset="0"/>
                <a:ea typeface="HelloNatellie" panose="02000603000000000000" pitchFamily="2" charset="0"/>
              </a:rPr>
              <a:t>Place all items in a </a:t>
            </a:r>
            <a:r>
              <a:rPr lang="en-US" sz="2800" dirty="0" err="1">
                <a:latin typeface="HelloNatellie" panose="02000603000000000000" pitchFamily="2" charset="0"/>
                <a:ea typeface="HelloNatellie" panose="02000603000000000000" pitchFamily="2" charset="0"/>
              </a:rPr>
              <a:t>ziploc</a:t>
            </a:r>
            <a:r>
              <a:rPr lang="en-US" sz="2800" dirty="0">
                <a:latin typeface="HelloNatellie" panose="02000603000000000000" pitchFamily="2" charset="0"/>
                <a:ea typeface="HelloNatellie" panose="02000603000000000000" pitchFamily="2" charset="0"/>
              </a:rPr>
              <a:t> bag labeled with child’s name. Please be mindful that students are experiencing new things, so their change of clothes are </a:t>
            </a:r>
            <a:r>
              <a:rPr lang="en-US" sz="2800" dirty="0">
                <a:solidFill>
                  <a:srgbClr val="FF0000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NOT</a:t>
            </a:r>
            <a:r>
              <a:rPr lang="en-US" sz="2800" dirty="0">
                <a:latin typeface="HelloNatellie" panose="02000603000000000000" pitchFamily="2" charset="0"/>
                <a:ea typeface="HelloNatellie" panose="02000603000000000000" pitchFamily="2" charset="0"/>
              </a:rPr>
              <a:t> just for bathroom accidents.</a:t>
            </a:r>
          </a:p>
          <a:p>
            <a:pPr algn="ctr"/>
            <a:endParaRPr lang="en-US" sz="1400" dirty="0">
              <a:latin typeface="HelloNatellie" panose="02000603000000000000" pitchFamily="2" charset="0"/>
              <a:ea typeface="HelloNatellie" panose="02000603000000000000" pitchFamily="2" charset="0"/>
            </a:endParaRPr>
          </a:p>
          <a:p>
            <a:pPr algn="ctr"/>
            <a:r>
              <a:rPr lang="en-US" sz="1400" dirty="0">
                <a:latin typeface="HelloNatellie" panose="02000603000000000000" pitchFamily="2" charset="0"/>
                <a:ea typeface="HelloNatellie" panose="02000603000000000000" pitchFamily="2" charset="0"/>
              </a:rPr>
              <a:t>Ex., opening milk cartons &amp; condiment packages, carrying lunch trays, painting w/washable paints</a:t>
            </a:r>
          </a:p>
        </p:txBody>
      </p:sp>
    </p:spTree>
    <p:extLst>
      <p:ext uri="{BB962C8B-B14F-4D97-AF65-F5344CB8AC3E}">
        <p14:creationId xmlns:p14="http://schemas.microsoft.com/office/powerpoint/2010/main" val="2720191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B849DC8-E9F4-469A-83F9-18ACC43FAAF3}"/>
              </a:ext>
            </a:extLst>
          </p:cNvPr>
          <p:cNvSpPr txBox="1">
            <a:spLocks/>
          </p:cNvSpPr>
          <p:nvPr/>
        </p:nvSpPr>
        <p:spPr>
          <a:xfrm>
            <a:off x="762000" y="990600"/>
            <a:ext cx="7467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Always A Good Time" panose="02000505000000020003" pitchFamily="2" charset="0"/>
              </a:rPr>
              <a:t>Snack Calendar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F66F6-7519-4A94-A188-9C6B668F78EC}"/>
              </a:ext>
            </a:extLst>
          </p:cNvPr>
          <p:cNvSpPr/>
          <p:nvPr/>
        </p:nvSpPr>
        <p:spPr>
          <a:xfrm>
            <a:off x="1143000" y="1828800"/>
            <a:ext cx="6781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333333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The GA Pre-K program incorporates time for students to receive a snack before dismissal. In our class we use a Snack Calendar System. Each student is assigned a day once a month to provide snack for the entire class of 22 students. </a:t>
            </a:r>
          </a:p>
          <a:p>
            <a:pPr algn="ctr"/>
            <a:r>
              <a:rPr lang="en-US" sz="2000" dirty="0">
                <a:solidFill>
                  <a:srgbClr val="333333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Snacks </a:t>
            </a:r>
            <a:r>
              <a:rPr lang="en-US" sz="2000" dirty="0">
                <a:solidFill>
                  <a:srgbClr val="FF0000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DO NOT </a:t>
            </a:r>
            <a:r>
              <a:rPr lang="en-US" sz="2000" dirty="0">
                <a:solidFill>
                  <a:srgbClr val="333333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have to be individually wrapped. </a:t>
            </a:r>
          </a:p>
          <a:p>
            <a:pPr algn="ctr"/>
            <a:r>
              <a:rPr lang="en-US" sz="2000" dirty="0">
                <a:solidFill>
                  <a:srgbClr val="333333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For example you could send (1) big box of Honey Nut Cheerios, Fruit Loops, Cheetos, or a bag of Animal Crackers and we would distribute amongst the students.</a:t>
            </a:r>
          </a:p>
          <a:p>
            <a:pPr algn="ctr"/>
            <a:r>
              <a:rPr lang="en-US" sz="2000" dirty="0">
                <a:solidFill>
                  <a:srgbClr val="333333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Participation in the Snack Calendar System is completely </a:t>
            </a:r>
            <a:r>
              <a:rPr lang="en-US" sz="2000" b="1" dirty="0">
                <a:solidFill>
                  <a:srgbClr val="333333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OPTIONAL</a:t>
            </a:r>
            <a:r>
              <a:rPr lang="en-US" sz="2000" dirty="0">
                <a:solidFill>
                  <a:srgbClr val="333333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. If you choose not to participate, please sign the </a:t>
            </a:r>
          </a:p>
          <a:p>
            <a:pPr algn="ctr"/>
            <a:r>
              <a:rPr lang="en-US" sz="2000" b="1" dirty="0">
                <a:solidFill>
                  <a:srgbClr val="333333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OPT OUT FORM </a:t>
            </a:r>
            <a:r>
              <a:rPr lang="en-US" sz="2000" dirty="0">
                <a:solidFill>
                  <a:srgbClr val="333333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and </a:t>
            </a:r>
            <a:r>
              <a:rPr lang="en-US" sz="2000" b="1" dirty="0">
                <a:solidFill>
                  <a:srgbClr val="333333"/>
                </a:solidFill>
                <a:highlight>
                  <a:srgbClr val="FFFF00"/>
                </a:highlight>
                <a:latin typeface="HelloNatellie" panose="02000603000000000000" pitchFamily="2" charset="0"/>
                <a:ea typeface="HelloNatellie" panose="02000603000000000000" pitchFamily="2" charset="0"/>
              </a:rPr>
              <a:t>send your child a snack DAILY</a:t>
            </a:r>
            <a:r>
              <a:rPr lang="en-US" sz="2000" b="1" dirty="0">
                <a:solidFill>
                  <a:srgbClr val="333333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.</a:t>
            </a:r>
          </a:p>
          <a:p>
            <a:pPr algn="ctr"/>
            <a:endParaRPr lang="en-US" sz="2000" b="1" dirty="0">
              <a:solidFill>
                <a:srgbClr val="333333"/>
              </a:solidFill>
              <a:latin typeface="HelloNatellie" panose="02000603000000000000" pitchFamily="2" charset="0"/>
              <a:ea typeface="HelloNatellie" panose="02000603000000000000" pitchFamily="2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**NO PEANUTS OR PEANUT PRODUCTS**</a:t>
            </a:r>
          </a:p>
          <a:p>
            <a:pPr algn="ctr"/>
            <a:endParaRPr lang="en-US" sz="2000" dirty="0">
              <a:solidFill>
                <a:srgbClr val="333333"/>
              </a:solidFill>
              <a:latin typeface="HelloNatellie" panose="02000603000000000000" pitchFamily="2" charset="0"/>
              <a:ea typeface="HelloNatellie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864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7A81099C-E2AB-4829-B0A2-28D697B7D6A8}"/>
              </a:ext>
            </a:extLst>
          </p:cNvPr>
          <p:cNvSpPr txBox="1">
            <a:spLocks/>
          </p:cNvSpPr>
          <p:nvPr/>
        </p:nvSpPr>
        <p:spPr>
          <a:xfrm>
            <a:off x="838200" y="1066800"/>
            <a:ext cx="7467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Always A Good Time" panose="02000505000000020003" pitchFamily="2" charset="0"/>
              </a:rPr>
              <a:t>Celebrations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C168F2-91CD-4110-98F5-4F1CF128ECEF}"/>
              </a:ext>
            </a:extLst>
          </p:cNvPr>
          <p:cNvSpPr/>
          <p:nvPr/>
        </p:nvSpPr>
        <p:spPr>
          <a:xfrm>
            <a:off x="1143000" y="1828800"/>
            <a:ext cx="678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333333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There are (2) recognized by Fulton County Schools</a:t>
            </a:r>
            <a:endParaRPr lang="en-US" sz="2400" dirty="0">
              <a:solidFill>
                <a:srgbClr val="FF0000"/>
              </a:solidFill>
              <a:latin typeface="HelloNatellie" panose="02000603000000000000" pitchFamily="2" charset="0"/>
              <a:ea typeface="HelloNatellie" panose="02000603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AF6EE1-74CB-4525-88BB-082CAD70FD1E}"/>
              </a:ext>
            </a:extLst>
          </p:cNvPr>
          <p:cNvSpPr/>
          <p:nvPr/>
        </p:nvSpPr>
        <p:spPr>
          <a:xfrm>
            <a:off x="685800" y="2495490"/>
            <a:ext cx="3352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333333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Winter Holiday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held at the end of 1</a:t>
            </a:r>
            <a:r>
              <a:rPr lang="en-US" sz="2000" baseline="30000" dirty="0">
                <a:solidFill>
                  <a:srgbClr val="333333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st</a:t>
            </a:r>
            <a:r>
              <a:rPr lang="en-US" sz="2000" dirty="0">
                <a:solidFill>
                  <a:srgbClr val="333333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 semester &amp; right before students are released for Winter Break</a:t>
            </a:r>
            <a:endParaRPr lang="en-US" sz="2400" dirty="0">
              <a:solidFill>
                <a:srgbClr val="FF0000"/>
              </a:solidFill>
              <a:latin typeface="HelloNatellie" panose="02000603000000000000" pitchFamily="2" charset="0"/>
              <a:ea typeface="HelloNatellie" panose="02000603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249426-1CBB-4ADA-A165-904DC143E10D}"/>
              </a:ext>
            </a:extLst>
          </p:cNvPr>
          <p:cNvSpPr/>
          <p:nvPr/>
        </p:nvSpPr>
        <p:spPr>
          <a:xfrm>
            <a:off x="4724400" y="2490801"/>
            <a:ext cx="3352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333333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End of the Year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held at the end of 2</a:t>
            </a:r>
            <a:r>
              <a:rPr lang="en-US" sz="2000" baseline="30000" dirty="0">
                <a:solidFill>
                  <a:srgbClr val="333333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nd</a:t>
            </a:r>
            <a:r>
              <a:rPr lang="en-US" sz="2000" dirty="0">
                <a:solidFill>
                  <a:srgbClr val="333333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 semester &amp; right before students are released for Summer Break</a:t>
            </a:r>
            <a:endParaRPr lang="en-US" sz="2400" dirty="0">
              <a:solidFill>
                <a:srgbClr val="FF0000"/>
              </a:solidFill>
              <a:latin typeface="HelloNatellie" panose="02000603000000000000" pitchFamily="2" charset="0"/>
              <a:ea typeface="HelloNatellie" panose="02000603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82ACE1-D823-4C27-9041-5112DD7ADB25}"/>
              </a:ext>
            </a:extLst>
          </p:cNvPr>
          <p:cNvSpPr/>
          <p:nvPr/>
        </p:nvSpPr>
        <p:spPr>
          <a:xfrm>
            <a:off x="1116036" y="4454841"/>
            <a:ext cx="6961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333333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Birthday Parties are </a:t>
            </a:r>
            <a:r>
              <a:rPr lang="en-US" sz="3600" b="1" u="sng" dirty="0">
                <a:solidFill>
                  <a:srgbClr val="333333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not</a:t>
            </a:r>
            <a:r>
              <a:rPr lang="en-US" sz="3600" b="1" dirty="0">
                <a:solidFill>
                  <a:srgbClr val="333333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 permitted.</a:t>
            </a:r>
            <a:endParaRPr lang="en-US" sz="4000" b="1" dirty="0">
              <a:solidFill>
                <a:srgbClr val="FF0000"/>
              </a:solidFill>
              <a:latin typeface="HelloNatellie" panose="02000603000000000000" pitchFamily="2" charset="0"/>
              <a:ea typeface="HelloNatellie" panose="02000603000000000000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895600" y="2521478"/>
            <a:ext cx="5334000" cy="4787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loNatellie"/>
                <a:ea typeface="HelloNatellie" panose="02000603000000000000" pitchFamily="2" charset="0"/>
              </a:rPr>
              <a:t>Due </a:t>
            </a:r>
            <a:r>
              <a:rPr lang="en-US" sz="2400" dirty="0">
                <a:latin typeface="HelloNatellie"/>
                <a:ea typeface="HelloNatellie" panose="02000603000000000000" pitchFamily="2" charset="0"/>
              </a:rPr>
              <a:t>Tuesday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loNatellie"/>
                <a:ea typeface="HelloNatellie" panose="02000603000000000000" pitchFamily="2" charset="0"/>
              </a:rPr>
              <a:t>, August 31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HelloNatellie"/>
                <a:ea typeface="HelloNatellie" panose="02000603000000000000" pitchFamily="2" charset="0"/>
              </a:rPr>
              <a:t>st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loNatellie"/>
              <a:ea typeface="HelloNatellie" panose="02000603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loNatellie" panose="02000603000000000000" pitchFamily="2" charset="0"/>
              <a:ea typeface="HelloNatellie" panose="02000603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4686BCC-ADC1-42F3-966D-497DF5B79402}"/>
              </a:ext>
            </a:extLst>
          </p:cNvPr>
          <p:cNvSpPr txBox="1">
            <a:spLocks/>
          </p:cNvSpPr>
          <p:nvPr/>
        </p:nvSpPr>
        <p:spPr>
          <a:xfrm>
            <a:off x="2590800" y="1830384"/>
            <a:ext cx="6096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Always A Good Time" panose="02000505000000020003" pitchFamily="2" charset="0"/>
              </a:rPr>
              <a:t>Poster Board Project</a:t>
            </a:r>
          </a:p>
        </p:txBody>
      </p:sp>
      <p:pic>
        <p:nvPicPr>
          <p:cNvPr id="7170" name="Picture 2" descr="Free Me Cliparts, Download Free Clip Art, Free Clip Art on Clipart ...">
            <a:extLst>
              <a:ext uri="{FF2B5EF4-FFF2-40B4-BE49-F238E27FC236}">
                <a16:creationId xmlns:a16="http://schemas.microsoft.com/office/drawing/2014/main" id="{26E4AD58-CD6F-4D47-8077-B096F66B5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8894"/>
            <a:ext cx="6477000" cy="192285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E73796F5-59AF-47C8-AA51-5E1408A34378}"/>
              </a:ext>
            </a:extLst>
          </p:cNvPr>
          <p:cNvSpPr txBox="1">
            <a:spLocks noChangeArrowheads="1"/>
          </p:cNvSpPr>
          <p:nvPr/>
        </p:nvSpPr>
        <p:spPr>
          <a:xfrm>
            <a:off x="1246164" y="3568150"/>
            <a:ext cx="2362200" cy="2121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loNatellie" panose="02000603000000000000" pitchFamily="2" charset="0"/>
                <a:ea typeface="HelloNatellie" panose="02000603000000000000" pitchFamily="2" charset="0"/>
              </a:rPr>
              <a:t>Age		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Family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Pets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Friends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Birthday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loNatellie" panose="02000603000000000000" pitchFamily="2" charset="0"/>
              <a:ea typeface="HelloNatellie" panose="02000603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loSugar" panose="02000603000000000000" pitchFamily="2" charset="0"/>
              <a:ea typeface="HelloSugar" panose="02000603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2F02B02-D7FE-4D09-86F0-F2F7052B1C4C}"/>
              </a:ext>
            </a:extLst>
          </p:cNvPr>
          <p:cNvSpPr txBox="1">
            <a:spLocks noChangeArrowheads="1"/>
          </p:cNvSpPr>
          <p:nvPr/>
        </p:nvSpPr>
        <p:spPr>
          <a:xfrm>
            <a:off x="5562600" y="3303914"/>
            <a:ext cx="1905000" cy="28682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Include all of Your Favorites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Color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Toy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Food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loNatellie" panose="02000603000000000000" pitchFamily="2" charset="0"/>
                <a:ea typeface="HelloNatellie" panose="02000603000000000000" pitchFamily="2" charset="0"/>
              </a:rPr>
              <a:t>Place to </a:t>
            </a: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Go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loNatellie" panose="02000603000000000000" pitchFamily="2" charset="0"/>
                <a:ea typeface="HelloNatellie" panose="02000603000000000000" pitchFamily="2" charset="0"/>
              </a:rPr>
              <a:t>Thing to Do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loNatellie" panose="02000603000000000000" pitchFamily="2" charset="0"/>
              <a:ea typeface="HelloNatellie" panose="02000603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loSugar" panose="02000603000000000000" pitchFamily="2" charset="0"/>
              <a:ea typeface="HelloSugar" panose="02000603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3177FBD-4904-4A57-A094-E749F1E43D46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3064763"/>
            <a:ext cx="7315200" cy="478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400" dirty="0">
                <a:latin typeface="HelloNatellie" panose="02000603000000000000" pitchFamily="2" charset="0"/>
                <a:ea typeface="HelloNatellie" panose="02000603000000000000" pitchFamily="2" charset="0"/>
              </a:rPr>
              <a:t>Tell us about yourself…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loNatellie" panose="02000603000000000000" pitchFamily="2" charset="0"/>
              <a:ea typeface="HelloNatellie" panose="02000603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  <p:pic>
        <p:nvPicPr>
          <p:cNvPr id="7172" name="Picture 4" descr="Kinder &amp; 5th Grade Graduation Photos | APA News Room">
            <a:extLst>
              <a:ext uri="{FF2B5EF4-FFF2-40B4-BE49-F238E27FC236}">
                <a16:creationId xmlns:a16="http://schemas.microsoft.com/office/drawing/2014/main" id="{A6355220-441F-4981-A4C7-B415918D3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3559306"/>
            <a:ext cx="1052512" cy="200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18EB8D43-9BF9-4E10-9B55-52D63D78E138}"/>
              </a:ext>
            </a:extLst>
          </p:cNvPr>
          <p:cNvSpPr txBox="1">
            <a:spLocks noChangeArrowheads="1"/>
          </p:cNvSpPr>
          <p:nvPr/>
        </p:nvSpPr>
        <p:spPr>
          <a:xfrm>
            <a:off x="2895600" y="5562600"/>
            <a:ext cx="2552700" cy="478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dirty="0">
                <a:latin typeface="HelloNatellie" panose="02000603000000000000" pitchFamily="2" charset="0"/>
                <a:ea typeface="HelloNatellie" panose="02000603000000000000" pitchFamily="2" charset="0"/>
              </a:rPr>
              <a:t>Don’t forget the Pictures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loNatellie" panose="02000603000000000000" pitchFamily="2" charset="0"/>
              <a:ea typeface="HelloNatellie" panose="02000603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152400" y="-2373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0D794154-5593-4419-89F0-A47F1090C109}"/>
              </a:ext>
            </a:extLst>
          </p:cNvPr>
          <p:cNvSpPr txBox="1">
            <a:spLocks/>
          </p:cNvSpPr>
          <p:nvPr/>
        </p:nvSpPr>
        <p:spPr>
          <a:xfrm>
            <a:off x="838200" y="1219200"/>
            <a:ext cx="7467600" cy="7620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dirty="0">
                <a:latin typeface="HelloNatellie"/>
              </a:rPr>
              <a:t>Office Hours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latin typeface="HelloNatellie"/>
              </a:rPr>
              <a:t>My Office Hours for any questions or concerns will be from 2:30-3:30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2400" dirty="0">
              <a:latin typeface="HelloNatellie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latin typeface="HelloNatellie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loNatellie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400" dirty="0">
              <a:latin typeface="HelloNatellie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loNatellie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8800" dirty="0">
              <a:latin typeface="KG Always A Good Time" panose="02000505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06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-6246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2057400"/>
            <a:ext cx="73152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7686254-2CCE-4A1E-A244-F3166DB83B8C}"/>
              </a:ext>
            </a:extLst>
          </p:cNvPr>
          <p:cNvSpPr txBox="1">
            <a:spLocks/>
          </p:cNvSpPr>
          <p:nvPr/>
        </p:nvSpPr>
        <p:spPr>
          <a:xfrm>
            <a:off x="762000" y="1066800"/>
            <a:ext cx="7467600" cy="838200"/>
          </a:xfrm>
          <a:prstGeom prst="rect">
            <a:avLst/>
          </a:prstGeom>
        </p:spPr>
        <p:txBody>
          <a:bodyPr lIns="91440" tIns="45720" rIns="91440" bIns="45720" anchor="t">
            <a:normAutofit fontScale="2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7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Always A Good Time" panose="02000505000000020003" pitchFamily="2" charset="0"/>
              </a:rPr>
              <a:t>Teachers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G Always A Good Time" panose="02000505000000020003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loNatellie"/>
              </a:rPr>
              <a:t>Lead Teacher</a:t>
            </a:r>
            <a:r>
              <a:rPr lang="en-US" sz="11200" dirty="0">
                <a:latin typeface="HelloNatellie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loNatellie"/>
              </a:rPr>
              <a:t>Ms. </a:t>
            </a:r>
            <a:r>
              <a:rPr lang="en-US" sz="11200" dirty="0">
                <a:latin typeface="HelloNatellie"/>
              </a:rPr>
              <a:t>Dockery</a:t>
            </a:r>
            <a:endParaRPr lang="en-US" sz="1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loNatellie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1200" dirty="0">
              <a:latin typeface="HelloNatellie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loNatellie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1200" dirty="0">
                <a:latin typeface="HelloNatellie"/>
              </a:rPr>
              <a:t>Assistant Teacher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kumimoji="0" lang="en-US" sz="1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loNatellie"/>
              </a:rPr>
              <a:t>Ms. </a:t>
            </a:r>
            <a:r>
              <a:rPr lang="en-US" sz="11200" dirty="0">
                <a:latin typeface="HelloNatellie"/>
              </a:rPr>
              <a:t>James  </a:t>
            </a:r>
            <a:endParaRPr lang="en-US" sz="1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loNatellie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200" dirty="0">
              <a:latin typeface="HelloNatellie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G Always A Good Time" panose="02000505000000020003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G Always A Good Time" panose="02000505000000020003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G Always A Good Time" panose="02000505000000020003" pitchFamily="2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304D9C6-3233-439C-AC3B-ABBC1640A9E0}"/>
              </a:ext>
            </a:extLst>
          </p:cNvPr>
          <p:cNvSpPr txBox="1">
            <a:spLocks noChangeArrowheads="1"/>
          </p:cNvSpPr>
          <p:nvPr/>
        </p:nvSpPr>
        <p:spPr>
          <a:xfrm>
            <a:off x="1066800" y="2057400"/>
            <a:ext cx="73152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KG Primary Penmanship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latin typeface="KG Primary Penmanship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KG Primary Penmanship" pitchFamily="2" charset="0"/>
              </a:rPr>
              <a:t>        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7B0DB94-38BD-442A-8477-FE97521D8965}"/>
              </a:ext>
            </a:extLst>
          </p:cNvPr>
          <p:cNvSpPr txBox="1">
            <a:spLocks noChangeArrowheads="1"/>
          </p:cNvSpPr>
          <p:nvPr/>
        </p:nvSpPr>
        <p:spPr>
          <a:xfrm>
            <a:off x="3581400" y="2667000"/>
            <a:ext cx="2346796" cy="3454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What the Teacher Wants" panose="02000000000000000000" pitchFamily="2" charset="0"/>
              <a:ea typeface="HelloNatellie" panose="02000603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  <p:pic>
        <p:nvPicPr>
          <p:cNvPr id="3" name="Picture 5" descr="A picture containing person, smiling, posing&#10;&#10;Description automatically generated">
            <a:extLst>
              <a:ext uri="{FF2B5EF4-FFF2-40B4-BE49-F238E27FC236}">
                <a16:creationId xmlns:a16="http://schemas.microsoft.com/office/drawing/2014/main" id="{68F75960-9D39-43EB-A4A5-AD0910EF8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960" y="3969426"/>
            <a:ext cx="2397155" cy="2169883"/>
          </a:xfrm>
          <a:prstGeom prst="rect">
            <a:avLst/>
          </a:prstGeom>
        </p:spPr>
      </p:pic>
      <p:pic>
        <p:nvPicPr>
          <p:cNvPr id="6" name="Picture 8" descr="A picture containing person, indoor, smiling&#10;&#10;Description automatically generated">
            <a:extLst>
              <a:ext uri="{FF2B5EF4-FFF2-40B4-BE49-F238E27FC236}">
                <a16:creationId xmlns:a16="http://schemas.microsoft.com/office/drawing/2014/main" id="{FC92FA1F-07D4-431C-ABE8-A3BBADF80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919" y="1159035"/>
            <a:ext cx="1958916" cy="23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4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152400" y="-2373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0D794154-5593-4419-89F0-A47F1090C109}"/>
              </a:ext>
            </a:extLst>
          </p:cNvPr>
          <p:cNvSpPr txBox="1">
            <a:spLocks/>
          </p:cNvSpPr>
          <p:nvPr/>
        </p:nvSpPr>
        <p:spPr>
          <a:xfrm>
            <a:off x="838200" y="1219200"/>
            <a:ext cx="7467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dirty="0">
                <a:latin typeface="HelloNatellie"/>
              </a:rPr>
              <a:t>Parents what we need from you?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latin typeface="HelloNatellie"/>
              </a:rPr>
              <a:t>Parents we need your email address and phone number so we can send you your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latin typeface="HelloNatellie"/>
              </a:rPr>
              <a:t> child Seesaw information, and other information that you may need relating to your child.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latin typeface="HelloNatellie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latin typeface="HelloNatellie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800" dirty="0">
              <a:latin typeface="HelloNatellie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latin typeface="HelloNatellie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>
              <a:latin typeface="HelloNatellie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loNatellie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latin typeface="HelloNatellie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G Always A Good Time" panose="02000505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37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-152400" y="-2373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0D794154-5593-4419-89F0-A47F1090C109}"/>
              </a:ext>
            </a:extLst>
          </p:cNvPr>
          <p:cNvSpPr txBox="1">
            <a:spLocks/>
          </p:cNvSpPr>
          <p:nvPr/>
        </p:nvSpPr>
        <p:spPr>
          <a:xfrm>
            <a:off x="838200" y="1219200"/>
            <a:ext cx="7467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200" dirty="0">
                <a:latin typeface="KG Always A Good Time" panose="02000505000000020003"/>
              </a:rPr>
              <a:t>Questions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200" dirty="0">
                <a:latin typeface="KG Always A Good Time" panose="02000505000000020003"/>
              </a:rPr>
              <a:t>Or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200" dirty="0">
                <a:latin typeface="KG Always A Good Time" panose="02000505000000020003"/>
              </a:rPr>
              <a:t>Concerns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latin typeface="HelloNatellie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loNatellie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latin typeface="HelloNatellie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G Always A Good Time" panose="02000505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364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7686254-2CCE-4A1E-A244-F3166DB83B8C}"/>
              </a:ext>
            </a:extLst>
          </p:cNvPr>
          <p:cNvSpPr txBox="1">
            <a:spLocks/>
          </p:cNvSpPr>
          <p:nvPr/>
        </p:nvSpPr>
        <p:spPr>
          <a:xfrm>
            <a:off x="777662" y="923880"/>
            <a:ext cx="7528138" cy="104256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Always A Good Time" panose="02000505000000020003" pitchFamily="2" charset="0"/>
              </a:rPr>
              <a:t>Administration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5048B5-7EC6-4E91-9532-A452298B3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677" y="2362840"/>
            <a:ext cx="2604282" cy="24625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AA7589-4113-4B2D-B5C8-8AB3923DE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92081">
            <a:off x="5496409" y="2466396"/>
            <a:ext cx="2461470" cy="2294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AF3B2CEA-3424-4B12-BC4A-7A28C000B181}"/>
              </a:ext>
            </a:extLst>
          </p:cNvPr>
          <p:cNvSpPr txBox="1">
            <a:spLocks noChangeArrowheads="1"/>
          </p:cNvSpPr>
          <p:nvPr/>
        </p:nvSpPr>
        <p:spPr>
          <a:xfrm>
            <a:off x="2832348" y="5069100"/>
            <a:ext cx="2346796" cy="11173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700" dirty="0">
                <a:latin typeface="KG What the Teacher Wants"/>
                <a:ea typeface="HelloNatellie" panose="02000603000000000000" pitchFamily="2" charset="0"/>
              </a:rPr>
              <a:t>Mrs. Arnold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What the Teacher Wants"/>
              <a:ea typeface="HelloNatellie" panose="02000603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G What the Teacher Wants" panose="02000000000000000000" pitchFamily="2" charset="0"/>
                <a:ea typeface="HelloNatellie" panose="02000603000000000000" pitchFamily="2" charset="0"/>
              </a:rPr>
              <a:t>Principal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599C3C1-DCDB-4051-AA7A-345184AE10C8}"/>
              </a:ext>
            </a:extLst>
          </p:cNvPr>
          <p:cNvSpPr txBox="1">
            <a:spLocks noChangeArrowheads="1"/>
          </p:cNvSpPr>
          <p:nvPr/>
        </p:nvSpPr>
        <p:spPr>
          <a:xfrm>
            <a:off x="5633851" y="5202592"/>
            <a:ext cx="2895600" cy="8503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>
                <a:latin typeface="KG What the Teacher Wants"/>
                <a:ea typeface="HelloNatellie" panose="02000603000000000000" pitchFamily="2" charset="0"/>
              </a:rPr>
              <a:t>Ms. Bentley</a:t>
            </a:r>
            <a:endParaRPr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What the Teacher Wants" panose="02000000000000000000" pitchFamily="2" charset="0"/>
              <a:ea typeface="HelloNatellie" panose="02000603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KG What the Teacher Wants" panose="02000000000000000000" pitchFamily="2" charset="0"/>
                <a:ea typeface="HelloNatellie" panose="02000603000000000000" pitchFamily="2" charset="0"/>
              </a:rPr>
              <a:t>Asst. Principal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1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191000" y="2133600"/>
            <a:ext cx="3743038" cy="350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This is your direct line of communication with us before, during, &amp; after the school day.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It is an INSTANT:</a:t>
            </a:r>
          </a:p>
          <a:p>
            <a:pPr marL="342900" lvl="0" indent="-342900" algn="ctr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 text messaging service</a:t>
            </a:r>
          </a:p>
          <a:p>
            <a:pPr marL="342900" lvl="0" indent="-342900" algn="ctr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behavior notification tool</a:t>
            </a:r>
          </a:p>
          <a:p>
            <a:pPr marL="342900" lvl="0" indent="-342900" algn="ctr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loNatellie" panose="02000603000000000000" pitchFamily="2" charset="0"/>
                <a:ea typeface="HelloNatellie" panose="02000603000000000000" pitchFamily="2" charset="0"/>
              </a:rPr>
              <a:t>video recorder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The schools </a:t>
            </a:r>
            <a:r>
              <a:rPr lang="en-US" sz="2000" dirty="0">
                <a:solidFill>
                  <a:srgbClr val="FF0000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preferred</a:t>
            </a: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 method of parent teacher communication.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loNatellie" panose="02000603000000000000" pitchFamily="2" charset="0"/>
              <a:ea typeface="HelloNatellie" panose="02000603000000000000" pitchFamily="2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84A1904-D5D2-4BA9-83D7-52EB77FAF706}"/>
              </a:ext>
            </a:extLst>
          </p:cNvPr>
          <p:cNvSpPr txBox="1">
            <a:spLocks/>
          </p:cNvSpPr>
          <p:nvPr/>
        </p:nvSpPr>
        <p:spPr>
          <a:xfrm>
            <a:off x="381000" y="10668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Always A Good Time" panose="02000505000000020003" pitchFamily="2" charset="0"/>
              </a:rPr>
              <a:t>Daily Communication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20CAB9-10AD-4883-89BC-DA4DAEBB8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0163" y="2446090"/>
            <a:ext cx="3450867" cy="2362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36599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1"/>
          <p:cNvSpPr txBox="1">
            <a:spLocks/>
          </p:cNvSpPr>
          <p:nvPr/>
        </p:nvSpPr>
        <p:spPr>
          <a:xfrm>
            <a:off x="1524000" y="4780935"/>
            <a:ext cx="5100484" cy="81607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Excessive tardiness and/or absences</a:t>
            </a:r>
          </a:p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A pattern of checking out a student early</a:t>
            </a:r>
          </a:p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kumimoji="0" lang="en-US" sz="20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Love Ya Like A Sister Solid" pitchFamily="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714500"/>
            <a:ext cx="7315200" cy="23990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loNatellie" panose="02000603000000000000" pitchFamily="2" charset="0"/>
                <a:ea typeface="HelloNatellie" panose="02000603000000000000" pitchFamily="2" charset="0"/>
              </a:rPr>
              <a:t>School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elloNatellie" panose="02000603000000000000" pitchFamily="2" charset="0"/>
                <a:ea typeface="HelloNatellie" panose="02000603000000000000" pitchFamily="2" charset="0"/>
              </a:rPr>
              <a:t>starts at 7:40 a.m. 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Arrival </a:t>
            </a:r>
            <a:r>
              <a:rPr lang="en-US" sz="2000" dirty="0">
                <a:solidFill>
                  <a:schemeClr val="accent1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after 7:40 a.m. is TARDY</a:t>
            </a: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. You must escort the student inside the building and check them in at the front office. The student will need a </a:t>
            </a:r>
            <a:r>
              <a:rPr lang="en-US" sz="2000" dirty="0">
                <a:solidFill>
                  <a:schemeClr val="accent1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TARDY SLIP </a:t>
            </a: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to enter class.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HelloNatellie" panose="02000603000000000000" pitchFamily="2" charset="0"/>
              <a:ea typeface="HelloNatellie" panose="02000603000000000000" pitchFamily="2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Arrival </a:t>
            </a:r>
            <a:r>
              <a:rPr lang="en-US" sz="2000" dirty="0">
                <a:solidFill>
                  <a:srgbClr val="FF0000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after 11:00 a.m., </a:t>
            </a: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the student’s attendance will reflect the student as being </a:t>
            </a:r>
            <a:r>
              <a:rPr lang="en-US" sz="2000" dirty="0">
                <a:solidFill>
                  <a:srgbClr val="FF0000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ABSENT</a:t>
            </a: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.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Check out for </a:t>
            </a:r>
            <a:r>
              <a:rPr lang="en-US" sz="2000" dirty="0">
                <a:solidFill>
                  <a:srgbClr val="7030A0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early dismissal ends at 2:00 p.m.</a:t>
            </a:r>
            <a:endParaRPr lang="en-US" sz="2000" dirty="0">
              <a:latin typeface="HelloNatellie" panose="02000603000000000000" pitchFamily="2" charset="0"/>
              <a:ea typeface="HelloNatellie" panose="02000603000000000000" pitchFamily="2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222FF6A-FC2E-45F5-8CF7-58EBA4DBD325}"/>
              </a:ext>
            </a:extLst>
          </p:cNvPr>
          <p:cNvSpPr txBox="1">
            <a:spLocks/>
          </p:cNvSpPr>
          <p:nvPr/>
        </p:nvSpPr>
        <p:spPr>
          <a:xfrm>
            <a:off x="838200" y="822821"/>
            <a:ext cx="7467600" cy="89832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Always A Good Time" panose="02000505000000020003" pitchFamily="2" charset="0"/>
              </a:rPr>
              <a:t>Attendance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1E54814-754E-406F-9CC2-9530CC6CC7C1}"/>
              </a:ext>
            </a:extLst>
          </p:cNvPr>
          <p:cNvSpPr txBox="1">
            <a:spLocks/>
          </p:cNvSpPr>
          <p:nvPr/>
        </p:nvSpPr>
        <p:spPr>
          <a:xfrm>
            <a:off x="76200" y="4311445"/>
            <a:ext cx="7315200" cy="457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Always A Good Time" panose="02000505000000020003" pitchFamily="2" charset="0"/>
              </a:rPr>
              <a:t>School Social Worker Referral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1714500"/>
            <a:ext cx="7315200" cy="156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Doctor’s note </a:t>
            </a:r>
            <a:r>
              <a:rPr lang="en-US" sz="1600" dirty="0">
                <a:latin typeface="HelloNatellie" panose="02000603000000000000" pitchFamily="2" charset="0"/>
                <a:ea typeface="HelloNatellie" panose="02000603000000000000" pitchFamily="2" charset="0"/>
              </a:rPr>
              <a:t>(upon return) </a:t>
            </a: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with seen in office date and/or can return to school date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loNatellie" panose="02000603000000000000" pitchFamily="2" charset="0"/>
                <a:ea typeface="HelloNatellie" panose="02000603000000000000" pitchFamily="2" charset="0"/>
              </a:rPr>
              <a:t>Death in the family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Wedding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loNatellie" panose="02000603000000000000" pitchFamily="2" charset="0"/>
              <a:ea typeface="HelloNatellie" panose="02000603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4EC7CF2-DC2D-43AB-9EF5-CB06E0EBB859}"/>
              </a:ext>
            </a:extLst>
          </p:cNvPr>
          <p:cNvSpPr txBox="1">
            <a:spLocks/>
          </p:cNvSpPr>
          <p:nvPr/>
        </p:nvSpPr>
        <p:spPr>
          <a:xfrm>
            <a:off x="838200" y="914400"/>
            <a:ext cx="7467600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G Always A Good Time" panose="02000505000000020003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C75A8E4-4E00-42B4-82C1-9634FFB1F349}"/>
              </a:ext>
            </a:extLst>
          </p:cNvPr>
          <p:cNvSpPr txBox="1">
            <a:spLocks/>
          </p:cNvSpPr>
          <p:nvPr/>
        </p:nvSpPr>
        <p:spPr>
          <a:xfrm>
            <a:off x="838200" y="1066800"/>
            <a:ext cx="7467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Always A Good Time" panose="02000505000000020003" pitchFamily="2" charset="0"/>
              </a:rPr>
              <a:t>What is an Excused Absence?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CF91067-D3A5-4BC5-81BA-040DBAC65FF4}"/>
              </a:ext>
            </a:extLst>
          </p:cNvPr>
          <p:cNvSpPr txBox="1">
            <a:spLocks/>
          </p:cNvSpPr>
          <p:nvPr/>
        </p:nvSpPr>
        <p:spPr>
          <a:xfrm>
            <a:off x="838200" y="3276600"/>
            <a:ext cx="7467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Always A Good Time" panose="02000505000000020003" pitchFamily="2" charset="0"/>
              </a:rPr>
              <a:t>What is an Unexcused Absence?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64B702D-8C4A-4534-BB3F-843F67BA41D5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3921842"/>
            <a:ext cx="7315200" cy="1160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Car trouble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loNatellie" panose="02000603000000000000" pitchFamily="2" charset="0"/>
                <a:ea typeface="HelloNatellie" panose="02000603000000000000" pitchFamily="2" charset="0"/>
              </a:rPr>
              <a:t>Overslept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Child not feeling well so you kept them home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loNatellie" panose="02000603000000000000" pitchFamily="2" charset="0"/>
              <a:ea typeface="HelloNatellie" panose="02000603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loNatellie" panose="02000603000000000000" pitchFamily="2" charset="0"/>
              <a:ea typeface="HelloNatellie" panose="02000603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loNatellie" panose="02000603000000000000" pitchFamily="2" charset="0"/>
              <a:ea typeface="HelloNatellie" panose="02000603000000000000" pitchFamily="2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DCA5196-3C29-49B9-BCFF-F9D1B32164FC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5088194"/>
            <a:ext cx="7315200" cy="11602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ALL absences require a WRITTEN note whether they are excused or unexcused for student records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loNatellie" panose="02000603000000000000" pitchFamily="2" charset="0"/>
              <a:ea typeface="HelloNatellie" panose="02000603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loNatellie" panose="02000603000000000000" pitchFamily="2" charset="0"/>
              <a:ea typeface="HelloNatellie" panose="02000603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loNatellie" panose="02000603000000000000" pitchFamily="2" charset="0"/>
              <a:ea typeface="HelloNatellie" panose="02000603000000000000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73152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KG Primary Penmanship" pitchFamily="2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15B8317-A2C0-4DCF-B317-D27CAA944360}"/>
              </a:ext>
            </a:extLst>
          </p:cNvPr>
          <p:cNvSpPr txBox="1">
            <a:spLocks/>
          </p:cNvSpPr>
          <p:nvPr/>
        </p:nvSpPr>
        <p:spPr>
          <a:xfrm>
            <a:off x="838200" y="990600"/>
            <a:ext cx="7467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Always A Good Time" panose="02000505000000020003" pitchFamily="2" charset="0"/>
              </a:rPr>
              <a:t>Early Dismissal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6F0F57-B5BC-47B7-A87D-2A50A0C712C3}"/>
              </a:ext>
            </a:extLst>
          </p:cNvPr>
          <p:cNvSpPr/>
          <p:nvPr/>
        </p:nvSpPr>
        <p:spPr>
          <a:xfrm>
            <a:off x="1066800" y="1925628"/>
            <a:ext cx="701040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33333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If a student needs to leave </a:t>
            </a: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before</a:t>
            </a:r>
            <a:r>
              <a:rPr lang="en-US" sz="2000" dirty="0">
                <a:solidFill>
                  <a:srgbClr val="FF0000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 </a:t>
            </a: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school is dismissed at 2:20 p.m.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 Notify the teacher the morning of via ClassDojo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Parent, guardian, or authorized person must come to the office to sign out the student and escort them from the 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A picture ID is required</a:t>
            </a:r>
          </a:p>
          <a:p>
            <a:pPr algn="ctr"/>
            <a:endParaRPr lang="en-US" sz="2000" b="1" dirty="0">
              <a:solidFill>
                <a:srgbClr val="333333"/>
              </a:solidFill>
              <a:latin typeface="HelloNatellie" panose="02000603000000000000" pitchFamily="2" charset="0"/>
              <a:ea typeface="HelloNatellie" panose="02000603000000000000" pitchFamily="2" charset="0"/>
            </a:endParaRPr>
          </a:p>
          <a:p>
            <a:pPr algn="ctr"/>
            <a:r>
              <a:rPr lang="en-US" sz="2000" b="1" dirty="0">
                <a:solidFill>
                  <a:srgbClr val="333333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No student will be released to any person </a:t>
            </a:r>
          </a:p>
          <a:p>
            <a:pPr algn="ctr"/>
            <a:r>
              <a:rPr lang="en-US" sz="2000" b="1" dirty="0">
                <a:solidFill>
                  <a:srgbClr val="333333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without prior permission from the parent or guardian unless their name appears on the student contact card.</a:t>
            </a:r>
          </a:p>
          <a:p>
            <a:pPr algn="ctr"/>
            <a:endParaRPr lang="en-US" sz="500" dirty="0">
              <a:solidFill>
                <a:srgbClr val="333333"/>
              </a:solidFill>
              <a:latin typeface="HelloNatellie" panose="02000603000000000000" pitchFamily="2" charset="0"/>
              <a:ea typeface="HelloNatellie" panose="02000603000000000000" pitchFamily="2" charset="0"/>
            </a:endParaRPr>
          </a:p>
          <a:p>
            <a:pPr algn="ctr"/>
            <a:endParaRPr lang="en-US" sz="1600" dirty="0">
              <a:solidFill>
                <a:srgbClr val="FF0000"/>
              </a:solidFill>
              <a:latin typeface="HelloNatellie" panose="02000603000000000000" pitchFamily="2" charset="0"/>
              <a:ea typeface="HelloNatellie" panose="02000603000000000000" pitchFamily="2" charset="0"/>
            </a:endParaRP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NO CHECKOUTS AFTER 2:00 p.m.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14400" y="1981200"/>
            <a:ext cx="3200400" cy="29655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Requests to change your child’s mode of transportation must be submitted in writing by 1:45 p.m. Phone calls to request changes must be made by 1:45 p.m. and documented with a written or faxed message. Feel free to use the Transportation Change form located in the front office.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loNatellie" panose="02000603000000000000" pitchFamily="2" charset="0"/>
              <a:ea typeface="HelloNatellie" panose="02000603000000000000" pitchFamily="2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84A1904-D5D2-4BA9-83D7-52EB77FAF706}"/>
              </a:ext>
            </a:extLst>
          </p:cNvPr>
          <p:cNvSpPr txBox="1">
            <a:spLocks/>
          </p:cNvSpPr>
          <p:nvPr/>
        </p:nvSpPr>
        <p:spPr>
          <a:xfrm>
            <a:off x="381000" y="9906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Always A Good Time" panose="02000505000000020003" pitchFamily="2" charset="0"/>
              </a:rPr>
              <a:t>Transportation Changes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961795-DCB0-4ED5-883C-EBA0D810FFA6}"/>
              </a:ext>
            </a:extLst>
          </p:cNvPr>
          <p:cNvSpPr/>
          <p:nvPr/>
        </p:nvSpPr>
        <p:spPr>
          <a:xfrm>
            <a:off x="4610100" y="1854441"/>
            <a:ext cx="4038600" cy="258532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dirty="0">
                <a:solidFill>
                  <a:srgbClr val="610420"/>
                </a:solidFill>
                <a:latin typeface="Open Sans"/>
              </a:rPr>
              <a:t>School Contact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Open Sans"/>
              </a:rPr>
              <a:t>C.H. Gullatt Elementary School</a:t>
            </a:r>
            <a:endParaRPr lang="en-US" dirty="0">
              <a:solidFill>
                <a:srgbClr val="333333"/>
              </a:solidFill>
              <a:latin typeface="Open Sans"/>
              <a:ea typeface="Open Sans"/>
              <a:cs typeface="Open Sans"/>
            </a:endParaRPr>
          </a:p>
          <a:p>
            <a:r>
              <a:rPr lang="en-US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  6110 Dodson Rd, Union City, GA </a:t>
            </a:r>
          </a:p>
          <a:p>
            <a:r>
              <a:rPr lang="en-US" dirty="0">
                <a:solidFill>
                  <a:srgbClr val="333333"/>
                </a:solidFill>
                <a:latin typeface="Open Sans"/>
                <a:ea typeface="Open Sans"/>
                <a:cs typeface="Open Sans"/>
              </a:rPr>
              <a:t>30291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  <a:latin typeface="Open Sans"/>
              </a:rPr>
              <a:t>Phone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: 470-254-3425</a:t>
            </a:r>
            <a:endParaRPr lang="en-US" dirty="0">
              <a:solidFill>
                <a:srgbClr val="333333"/>
              </a:solidFill>
              <a:latin typeface="Open Sans"/>
              <a:ea typeface="Open Sans"/>
              <a:cs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  <a:latin typeface="Open Sans"/>
              </a:rPr>
              <a:t>School Hours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Open Sans"/>
              </a:rPr>
              <a:t>7:40 a.m.-2:15 p.m.</a:t>
            </a:r>
            <a:endParaRPr lang="en-US" dirty="0">
              <a:solidFill>
                <a:srgbClr val="333333"/>
              </a:solidFill>
              <a:latin typeface="Open Sans"/>
              <a:ea typeface="Open Sans"/>
              <a:cs typeface="Open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  <a:latin typeface="Open Sans"/>
              </a:rPr>
              <a:t>Business Hours</a:t>
            </a:r>
            <a:r>
              <a:rPr lang="en-US" dirty="0">
                <a:solidFill>
                  <a:srgbClr val="333333"/>
                </a:solidFill>
                <a:latin typeface="Open Sans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Open Sans"/>
              </a:rPr>
              <a:t>8:00 a.m.-4:00 p.m.</a:t>
            </a:r>
            <a:endParaRPr lang="en-US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6146" name="Picture 2" descr="Newton ISD - Elementary Home">
            <a:extLst>
              <a:ext uri="{FF2B5EF4-FFF2-40B4-BE49-F238E27FC236}">
                <a16:creationId xmlns:a16="http://schemas.microsoft.com/office/drawing/2014/main" id="{97C661DA-2510-465E-A65C-6CB5260D7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8451"/>
            <a:ext cx="9144000" cy="17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B849DC8-E9F4-469A-83F9-18ACC43FAAF3}"/>
              </a:ext>
            </a:extLst>
          </p:cNvPr>
          <p:cNvSpPr txBox="1">
            <a:spLocks/>
          </p:cNvSpPr>
          <p:nvPr/>
        </p:nvSpPr>
        <p:spPr>
          <a:xfrm>
            <a:off x="762000" y="1066800"/>
            <a:ext cx="74676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G Always A Good Time" panose="02000505000000020003" pitchFamily="2" charset="0"/>
              </a:rPr>
              <a:t>Student Health Services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F66F6-7519-4A94-A188-9C6B668F78EC}"/>
              </a:ext>
            </a:extLst>
          </p:cNvPr>
          <p:cNvSpPr/>
          <p:nvPr/>
        </p:nvSpPr>
        <p:spPr>
          <a:xfrm>
            <a:off x="1143000" y="1828800"/>
            <a:ext cx="6781800" cy="200054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dirty="0">
                <a:solidFill>
                  <a:srgbClr val="333333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If your child must be given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any medication during school hours</a:t>
            </a:r>
            <a:r>
              <a:rPr lang="en-US" sz="2000" dirty="0">
                <a:latin typeface="HelloNatellie" panose="02000603000000000000" pitchFamily="2" charset="0"/>
                <a:ea typeface="HelloNatellie" panose="02000603000000000000" pitchFamily="2" charset="0"/>
              </a:rPr>
              <a:t>,</a:t>
            </a:r>
            <a:r>
              <a:rPr lang="en-US" sz="2000" dirty="0">
                <a:solidFill>
                  <a:srgbClr val="333333"/>
                </a:solidFill>
                <a:latin typeface="HelloNatellie" panose="02000603000000000000" pitchFamily="2" charset="0"/>
                <a:ea typeface="HelloNatellie" panose="02000603000000000000" pitchFamily="2" charset="0"/>
              </a:rPr>
              <a:t> </a:t>
            </a:r>
          </a:p>
          <a:p>
            <a:pPr algn="ctr"/>
            <a:r>
              <a:rPr lang="en-US" sz="2000" dirty="0">
                <a:solidFill>
                  <a:srgbClr val="333333"/>
                </a:solidFill>
                <a:latin typeface="HelloNatellie"/>
                <a:ea typeface="HelloNatellie" panose="02000603000000000000" pitchFamily="2" charset="0"/>
              </a:rPr>
              <a:t>you must complete and return an Authorization &amp; Instruction form to Mr. Makini. This form may be picked up from Mr. Makini in the school clinic.</a:t>
            </a:r>
          </a:p>
          <a:p>
            <a:pPr algn="ctr"/>
            <a:endParaRPr lang="en-US" sz="2000" dirty="0">
              <a:solidFill>
                <a:srgbClr val="333333"/>
              </a:solidFill>
              <a:latin typeface="HelloNatellie" panose="02000603000000000000" pitchFamily="2" charset="0"/>
              <a:ea typeface="HelloNatellie" panose="02000603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SecurityGroups xmlns="1bca53dc-3eb9-4f41-9d27-fbd3652dd934" xsi:nil="true"/>
    <MigrationWizIdDocumentLibraryPermissions xmlns="1bca53dc-3eb9-4f41-9d27-fbd3652dd934" xsi:nil="true"/>
    <MigrationWizIdPermissionLevels xmlns="1bca53dc-3eb9-4f41-9d27-fbd3652dd934" xsi:nil="true"/>
    <MigrationWizId xmlns="1bca53dc-3eb9-4f41-9d27-fbd3652dd934" xsi:nil="true"/>
    <MigrationWizIdPermissions xmlns="1bca53dc-3eb9-4f41-9d27-fbd3652dd93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8D20423966E14C87A0BB9028E4D6D2" ma:contentTypeVersion="15" ma:contentTypeDescription="Create a new document." ma:contentTypeScope="" ma:versionID="801c5239626ba5ec948fa8ec43c5a711">
  <xsd:schema xmlns:xsd="http://www.w3.org/2001/XMLSchema" xmlns:xs="http://www.w3.org/2001/XMLSchema" xmlns:p="http://schemas.microsoft.com/office/2006/metadata/properties" xmlns:ns3="1bca53dc-3eb9-4f41-9d27-fbd3652dd934" targetNamespace="http://schemas.microsoft.com/office/2006/metadata/properties" ma:root="true" ma:fieldsID="1d99c45676589d702aa9ccd449b63bdf" ns3:_="">
    <xsd:import namespace="1bca53dc-3eb9-4f41-9d27-fbd3652dd93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a53dc-3eb9-4f41-9d27-fbd3652dd9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igrationWizId" ma:index="18" nillable="true" ma:displayName="MigrationWizId" ma:internalName="MigrationWizId">
      <xsd:simpleType>
        <xsd:restriction base="dms:Text"/>
      </xsd:simpleType>
    </xsd:element>
    <xsd:element name="MigrationWizIdPermissions" ma:index="1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2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2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22" nillable="true" ma:displayName="MigrationWizIdSecurityGroups" ma:internalName="MigrationWizIdSecurityGroup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C46828-4AA2-448E-880A-6EB8F955D0A5}">
  <ds:schemaRefs>
    <ds:schemaRef ds:uri="http://schemas.microsoft.com/office/2006/metadata/properties"/>
    <ds:schemaRef ds:uri="http://schemas.microsoft.com/office/infopath/2007/PartnerControls"/>
    <ds:schemaRef ds:uri="1bca53dc-3eb9-4f41-9d27-fbd3652dd934"/>
  </ds:schemaRefs>
</ds:datastoreItem>
</file>

<file path=customXml/itemProps2.xml><?xml version="1.0" encoding="utf-8"?>
<ds:datastoreItem xmlns:ds="http://schemas.openxmlformats.org/officeDocument/2006/customXml" ds:itemID="{F0BEC87B-BAEA-4C40-9A03-0716E0935A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20C854-2596-43B9-BA71-3A2D669FBA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ca53dc-3eb9-4f41-9d27-fbd3652dd9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1897</TotalTime>
  <Words>1341</Words>
  <Application>Microsoft Office PowerPoint</Application>
  <PresentationFormat>On-screen Show (4:3)</PresentationFormat>
  <Paragraphs>205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HelloNatellie</vt:lpstr>
      <vt:lpstr>HelloSugar</vt:lpstr>
      <vt:lpstr>HelloTypewriterThin</vt:lpstr>
      <vt:lpstr>KG Always A Good Time</vt:lpstr>
      <vt:lpstr>KG Primary Penmanship</vt:lpstr>
      <vt:lpstr>KG What the Teacher Wants</vt:lpstr>
      <vt:lpstr>Love Ya Like A Sister Solid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</dc:creator>
  <cp:lastModifiedBy>Heath, Candyce</cp:lastModifiedBy>
  <cp:revision>277</cp:revision>
  <dcterms:created xsi:type="dcterms:W3CDTF">2013-09-21T12:11:13Z</dcterms:created>
  <dcterms:modified xsi:type="dcterms:W3CDTF">2021-08-05T16:21:02Z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0x010100E98D20423966E14C87A0BB9028E4D6D2</vt:lpwstr>
  </property>
  <property fmtid="{D5CDD505-2E9C-101B-9397-08002B2CF9AE}" pid="3" name="MSIP_Label_0ee3c538-ec52-435f-ae58-017644bd9513_Enabled">
    <vt:lpwstr>true</vt:lpwstr>
  </property>
  <property fmtid="{D5CDD505-2E9C-101B-9397-08002B2CF9AE}" pid="4" name="MSIP_Label_0ee3c538-ec52-435f-ae58-017644bd9513_SetDate">
    <vt:lpwstr>2021-08-05T16:20:59Z</vt:lpwstr>
  </property>
  <property fmtid="{D5CDD505-2E9C-101B-9397-08002B2CF9AE}" pid="5" name="MSIP_Label_0ee3c538-ec52-435f-ae58-017644bd9513_Method">
    <vt:lpwstr>Standard</vt:lpwstr>
  </property>
  <property fmtid="{D5CDD505-2E9C-101B-9397-08002B2CF9AE}" pid="6" name="MSIP_Label_0ee3c538-ec52-435f-ae58-017644bd9513_Name">
    <vt:lpwstr>0ee3c538-ec52-435f-ae58-017644bd9513</vt:lpwstr>
  </property>
  <property fmtid="{D5CDD505-2E9C-101B-9397-08002B2CF9AE}" pid="7" name="MSIP_Label_0ee3c538-ec52-435f-ae58-017644bd9513_SiteId">
    <vt:lpwstr>0cdcb198-8169-4b70-ba9f-da7e3ba700c2</vt:lpwstr>
  </property>
  <property fmtid="{D5CDD505-2E9C-101B-9397-08002B2CF9AE}" pid="8" name="MSIP_Label_0ee3c538-ec52-435f-ae58-017644bd9513_ContentBits">
    <vt:lpwstr>0</vt:lpwstr>
  </property>
</Properties>
</file>