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7" r:id="rId2"/>
    <p:sldId id="258" r:id="rId3"/>
    <p:sldId id="265" r:id="rId4"/>
    <p:sldId id="266" r:id="rId5"/>
    <p:sldId id="267" r:id="rId6"/>
  </p:sldIdLst>
  <p:sldSz cx="10058400" cy="77724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SP Template" id="{EACAEA11-0CB5-4EF3-8D7A-D88486B6282A}">
          <p14:sldIdLst>
            <p14:sldId id="257"/>
            <p14:sldId id="258"/>
            <p14:sldId id="265"/>
            <p14:sldId id="266"/>
            <p14:sldId id="267"/>
          </p14:sldIdLst>
        </p14:section>
        <p14:section name="Process" id="{AD72D7BD-2F63-4C29-BAA7-5F5D504CBBCD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0231E"/>
    <a:srgbClr val="00583D"/>
    <a:srgbClr val="595959"/>
    <a:srgbClr val="8E0C3A"/>
    <a:srgbClr val="C2A204"/>
    <a:srgbClr val="203C74"/>
    <a:srgbClr val="025842"/>
    <a:srgbClr val="902C47"/>
    <a:srgbClr val="BC9A04"/>
    <a:srgbClr val="0059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1"/>
    <p:restoredTop sz="94656"/>
  </p:normalViewPr>
  <p:slideViewPr>
    <p:cSldViewPr snapToGrid="0">
      <p:cViewPr varScale="1">
        <p:scale>
          <a:sx n="111" d="100"/>
          <a:sy n="111" d="100"/>
        </p:scale>
        <p:origin x="123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433681-5546-41ED-A101-0024059796A1}" type="datetimeFigureOut">
              <a:rPr lang="en-US" smtClean="0"/>
              <a:t>8/8/19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74788" y="1162050"/>
            <a:ext cx="406082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E31E03-7BDC-4BF1-8F29-C223FC1908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063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74788" y="1162050"/>
            <a:ext cx="406082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E31E03-7BDC-4BF1-8F29-C223FC1908C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692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0625-2B80-496B-BF3E-1541C00366C7}" type="datetimeFigureOut">
              <a:rPr lang="en-US" smtClean="0"/>
              <a:t>8/8/19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3E18C-7958-4AD3-9EEF-D1CA690B5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143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0625-2B80-496B-BF3E-1541C00366C7}" type="datetimeFigureOut">
              <a:rPr lang="en-US" smtClean="0"/>
              <a:t>8/8/19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3E18C-7958-4AD3-9EEF-D1CA690B5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800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0625-2B80-496B-BF3E-1541C00366C7}" type="datetimeFigureOut">
              <a:rPr lang="en-US" smtClean="0"/>
              <a:t>8/8/19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3E18C-7958-4AD3-9EEF-D1CA690B5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649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0625-2B80-496B-BF3E-1541C00366C7}" type="datetimeFigureOut">
              <a:rPr lang="en-US" smtClean="0"/>
              <a:t>8/8/19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3E18C-7958-4AD3-9EEF-D1CA690B5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137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0625-2B80-496B-BF3E-1541C00366C7}" type="datetimeFigureOut">
              <a:rPr lang="en-US" smtClean="0"/>
              <a:t>8/8/19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3E18C-7958-4AD3-9EEF-D1CA690B5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405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0625-2B80-496B-BF3E-1541C00366C7}" type="datetimeFigureOut">
              <a:rPr lang="en-US" smtClean="0"/>
              <a:t>8/8/19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3E18C-7958-4AD3-9EEF-D1CA690B5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014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0625-2B80-496B-BF3E-1541C00366C7}" type="datetimeFigureOut">
              <a:rPr lang="en-US" smtClean="0"/>
              <a:t>8/8/19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3E18C-7958-4AD3-9EEF-D1CA690B5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078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0625-2B80-496B-BF3E-1541C00366C7}" type="datetimeFigureOut">
              <a:rPr lang="en-US" smtClean="0"/>
              <a:t>8/8/19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3E18C-7958-4AD3-9EEF-D1CA690B5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72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0625-2B80-496B-BF3E-1541C00366C7}" type="datetimeFigureOut">
              <a:rPr lang="en-US" smtClean="0"/>
              <a:t>8/8/19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3E18C-7958-4AD3-9EEF-D1CA690B5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057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0625-2B80-496B-BF3E-1541C00366C7}" type="datetimeFigureOut">
              <a:rPr lang="en-US" smtClean="0"/>
              <a:t>8/8/19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3E18C-7958-4AD3-9EEF-D1CA690B5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755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0625-2B80-496B-BF3E-1541C00366C7}" type="datetimeFigureOut">
              <a:rPr lang="en-US" smtClean="0"/>
              <a:t>8/8/19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3E18C-7958-4AD3-9EEF-D1CA690B5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24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D00625-2B80-496B-BF3E-1541C00366C7}" type="datetimeFigureOut">
              <a:rPr lang="en-US" smtClean="0"/>
              <a:t>8/8/19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E3E18C-7958-4AD3-9EEF-D1CA690B5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001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15518" y="345042"/>
            <a:ext cx="5613931" cy="5847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32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Elkins Pointe Middle School</a:t>
            </a:r>
          </a:p>
        </p:txBody>
      </p:sp>
      <p:sp>
        <p:nvSpPr>
          <p:cNvPr id="25" name="Rectangle 24"/>
          <p:cNvSpPr/>
          <p:nvPr/>
        </p:nvSpPr>
        <p:spPr>
          <a:xfrm rot="16200000">
            <a:off x="-598138" y="3636386"/>
            <a:ext cx="2224380" cy="60896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US" sz="1320" b="1">
                <a:solidFill>
                  <a:schemeClr val="bg1"/>
                </a:solidFill>
              </a:rPr>
              <a:t>Outcomes: </a:t>
            </a:r>
            <a:r>
              <a:rPr lang="en-US" sz="1320">
                <a:solidFill>
                  <a:schemeClr val="bg1"/>
                </a:solidFill>
              </a:rPr>
              <a:t>What will success look like for our school?</a:t>
            </a:r>
          </a:p>
        </p:txBody>
      </p:sp>
      <p:sp>
        <p:nvSpPr>
          <p:cNvPr id="26" name="Rectangle 25"/>
          <p:cNvSpPr/>
          <p:nvPr/>
        </p:nvSpPr>
        <p:spPr>
          <a:xfrm rot="16200000">
            <a:off x="-332314" y="5641572"/>
            <a:ext cx="1692736" cy="60896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US" sz="1320" b="1">
                <a:solidFill>
                  <a:schemeClr val="bg1"/>
                </a:solidFill>
              </a:rPr>
              <a:t>Initiatives: </a:t>
            </a:r>
            <a:r>
              <a:rPr lang="en-US" sz="1320">
                <a:solidFill>
                  <a:schemeClr val="bg1"/>
                </a:solidFill>
              </a:rPr>
              <a:t>What will we do to achieve success?</a:t>
            </a:r>
          </a:p>
        </p:txBody>
      </p:sp>
      <p:sp>
        <p:nvSpPr>
          <p:cNvPr id="42" name="Rectangle 41"/>
          <p:cNvSpPr/>
          <p:nvPr/>
        </p:nvSpPr>
        <p:spPr>
          <a:xfrm>
            <a:off x="911048" y="5090017"/>
            <a:ext cx="2187702" cy="1702406"/>
          </a:xfrm>
          <a:prstGeom prst="rect">
            <a:avLst/>
          </a:prstGeom>
          <a:solidFill>
            <a:srgbClr val="203C74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Student Focused Learning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Provide students the tools, strategies, and learning environments to build the essential skills necessary to pursue their paths of choice</a:t>
            </a:r>
          </a:p>
        </p:txBody>
      </p:sp>
      <p:sp>
        <p:nvSpPr>
          <p:cNvPr id="44" name="Rectangle 43"/>
          <p:cNvSpPr/>
          <p:nvPr/>
        </p:nvSpPr>
        <p:spPr>
          <a:xfrm>
            <a:off x="911048" y="2838159"/>
            <a:ext cx="2187702" cy="1093851"/>
          </a:xfrm>
          <a:prstGeom prst="rect">
            <a:avLst/>
          </a:prstGeom>
          <a:solidFill>
            <a:srgbClr val="203C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Middle School Proficiency</a:t>
            </a: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65% of 8</a:t>
            </a:r>
            <a:r>
              <a:rPr lang="en-US" sz="1000" baseline="30000" dirty="0">
                <a:solidFill>
                  <a:schemeClr val="bg1"/>
                </a:solidFill>
              </a:rPr>
              <a:t>th</a:t>
            </a:r>
            <a:r>
              <a:rPr lang="en-US" sz="1000" dirty="0">
                <a:solidFill>
                  <a:schemeClr val="bg1"/>
                </a:solidFill>
              </a:rPr>
              <a:t> graders will score at or above the 50</a:t>
            </a:r>
            <a:r>
              <a:rPr lang="en-US" sz="1000" baseline="30000" dirty="0">
                <a:solidFill>
                  <a:schemeClr val="bg1"/>
                </a:solidFill>
              </a:rPr>
              <a:t>th</a:t>
            </a:r>
            <a:r>
              <a:rPr lang="en-US" sz="1000" dirty="0">
                <a:solidFill>
                  <a:schemeClr val="bg1"/>
                </a:solidFill>
              </a:rPr>
              <a:t> percentile rank on the IOWA assessment</a:t>
            </a:r>
          </a:p>
        </p:txBody>
      </p:sp>
      <p:sp>
        <p:nvSpPr>
          <p:cNvPr id="37" name="Rectangle 36"/>
          <p:cNvSpPr/>
          <p:nvPr/>
        </p:nvSpPr>
        <p:spPr>
          <a:xfrm>
            <a:off x="3191263" y="2816775"/>
            <a:ext cx="2187702" cy="1093851"/>
          </a:xfrm>
          <a:prstGeom prst="rect">
            <a:avLst/>
          </a:prstGeom>
          <a:solidFill>
            <a:srgbClr val="BC9A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School and District Culture</a:t>
            </a: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Increase the percentage of families and students who would recommend Elkins Pointe Middle School as a place to attend school to a family member or friend</a:t>
            </a:r>
          </a:p>
        </p:txBody>
      </p:sp>
      <p:sp>
        <p:nvSpPr>
          <p:cNvPr id="38" name="Rectangle 37"/>
          <p:cNvSpPr/>
          <p:nvPr/>
        </p:nvSpPr>
        <p:spPr>
          <a:xfrm>
            <a:off x="3191263" y="5090017"/>
            <a:ext cx="2187702" cy="829818"/>
          </a:xfrm>
          <a:prstGeom prst="rect">
            <a:avLst/>
          </a:prstGeom>
          <a:solidFill>
            <a:srgbClr val="BC9A04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Smart, Happy, Connected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Teachers and staff will focus on the “Whole Child” so that all students are healthy, safe, engaged, supported, and challenged</a:t>
            </a:r>
            <a:endParaRPr lang="en-US" sz="1000" i="1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3191263" y="5962605"/>
            <a:ext cx="2187702" cy="829818"/>
          </a:xfrm>
          <a:prstGeom prst="rect">
            <a:avLst/>
          </a:prstGeom>
          <a:solidFill>
            <a:srgbClr val="BC9A04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Staff Development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Provide staff with the necessary coaching and opportunities to grow as educators and enhance their performance with students</a:t>
            </a:r>
          </a:p>
        </p:txBody>
      </p:sp>
      <p:sp>
        <p:nvSpPr>
          <p:cNvPr id="40" name="Rectangle 39"/>
          <p:cNvSpPr/>
          <p:nvPr/>
        </p:nvSpPr>
        <p:spPr>
          <a:xfrm>
            <a:off x="3191263" y="3953396"/>
            <a:ext cx="2187702" cy="1093851"/>
          </a:xfrm>
          <a:prstGeom prst="rect">
            <a:avLst/>
          </a:prstGeom>
          <a:solidFill>
            <a:srgbClr val="BC9A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Staff Engagement</a:t>
            </a: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Increase the percentage of employees who would recommend Elkins Pointe as a place to work to a family member or friend</a:t>
            </a:r>
          </a:p>
        </p:txBody>
      </p:sp>
      <p:sp>
        <p:nvSpPr>
          <p:cNvPr id="6" name="Rectangle 5"/>
          <p:cNvSpPr/>
          <p:nvPr/>
        </p:nvSpPr>
        <p:spPr>
          <a:xfrm>
            <a:off x="5471477" y="2816775"/>
            <a:ext cx="2187702" cy="1093851"/>
          </a:xfrm>
          <a:prstGeom prst="rect">
            <a:avLst/>
          </a:prstGeom>
          <a:solidFill>
            <a:srgbClr val="902C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Partnerships</a:t>
            </a: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Increase the percentage of schools with impactful partnerships that align to school goals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471478" y="5090017"/>
            <a:ext cx="2187702" cy="1702406"/>
          </a:xfrm>
          <a:prstGeom prst="rect">
            <a:avLst/>
          </a:prstGeom>
          <a:solidFill>
            <a:srgbClr val="902C47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Community Champions</a:t>
            </a:r>
          </a:p>
          <a:p>
            <a:pPr algn="ctr"/>
            <a:r>
              <a:rPr lang="en-US" sz="10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Cultivate and sustain community champions to support student achievement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471478" y="3953396"/>
            <a:ext cx="2187702" cy="1093851"/>
          </a:xfrm>
          <a:prstGeom prst="rect">
            <a:avLst/>
          </a:prstGeom>
          <a:solidFill>
            <a:srgbClr val="902C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Family Engagement</a:t>
            </a: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Increase the percentage of families who feel empowered to support their students’ educational journeys</a:t>
            </a:r>
          </a:p>
        </p:txBody>
      </p:sp>
      <p:sp>
        <p:nvSpPr>
          <p:cNvPr id="27" name="Rectangle 26"/>
          <p:cNvSpPr/>
          <p:nvPr/>
        </p:nvSpPr>
        <p:spPr>
          <a:xfrm>
            <a:off x="7751693" y="5090017"/>
            <a:ext cx="2187702" cy="1702406"/>
          </a:xfrm>
          <a:prstGeom prst="rect">
            <a:avLst/>
          </a:prstGeom>
          <a:solidFill>
            <a:srgbClr val="025842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90" b="1" dirty="0">
                <a:solidFill>
                  <a:schemeClr val="tx1"/>
                </a:solidFill>
              </a:rPr>
              <a:t>Effective Budgeting</a:t>
            </a:r>
          </a:p>
          <a:p>
            <a:pPr algn="ctr"/>
            <a:r>
              <a:rPr lang="en-US" sz="990" dirty="0">
                <a:solidFill>
                  <a:schemeClr val="tx1"/>
                </a:solidFill>
              </a:rPr>
              <a:t>Refine and adjust our modified zero-based budgeting process to ensure that resources are used effectively and efficiently to impact district goals</a:t>
            </a:r>
          </a:p>
        </p:txBody>
      </p:sp>
      <p:sp>
        <p:nvSpPr>
          <p:cNvPr id="34" name="Rectangle 33"/>
          <p:cNvSpPr/>
          <p:nvPr/>
        </p:nvSpPr>
        <p:spPr>
          <a:xfrm>
            <a:off x="7751693" y="2816775"/>
            <a:ext cx="2187702" cy="2230471"/>
          </a:xfrm>
          <a:prstGeom prst="rect">
            <a:avLst/>
          </a:prstGeom>
          <a:solidFill>
            <a:srgbClr val="0258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90" b="1" dirty="0">
                <a:solidFill>
                  <a:schemeClr val="bg1"/>
                </a:solidFill>
              </a:rPr>
              <a:t>Transparent and Efficient</a:t>
            </a:r>
          </a:p>
          <a:p>
            <a:pPr algn="ctr"/>
            <a:r>
              <a:rPr lang="en-US" sz="990" b="1" dirty="0">
                <a:solidFill>
                  <a:schemeClr val="bg1"/>
                </a:solidFill>
              </a:rPr>
              <a:t>Management of Local Funds</a:t>
            </a:r>
            <a:endParaRPr lang="en-US" sz="990" dirty="0">
              <a:solidFill>
                <a:schemeClr val="bg1"/>
              </a:solidFill>
            </a:endParaRPr>
          </a:p>
          <a:p>
            <a:pPr algn="ctr"/>
            <a:r>
              <a:rPr lang="en-US" sz="990" dirty="0">
                <a:solidFill>
                  <a:schemeClr val="bg1"/>
                </a:solidFill>
              </a:rPr>
              <a:t>Reduce the number of audit</a:t>
            </a:r>
          </a:p>
          <a:p>
            <a:pPr algn="ctr"/>
            <a:r>
              <a:rPr lang="en-US" sz="990" dirty="0">
                <a:solidFill>
                  <a:schemeClr val="bg1"/>
                </a:solidFill>
              </a:rPr>
              <a:t>findings for Student Activity funds</a:t>
            </a:r>
          </a:p>
          <a:p>
            <a:pPr algn="ctr"/>
            <a:r>
              <a:rPr lang="en-US" sz="990" dirty="0">
                <a:solidFill>
                  <a:schemeClr val="bg1"/>
                </a:solidFill>
              </a:rPr>
              <a:t>and ensure effective management</a:t>
            </a:r>
          </a:p>
          <a:p>
            <a:pPr algn="ctr"/>
            <a:r>
              <a:rPr lang="en-US" sz="990" dirty="0">
                <a:solidFill>
                  <a:schemeClr val="bg1"/>
                </a:solidFill>
              </a:rPr>
              <a:t>of funds between schools and</a:t>
            </a:r>
          </a:p>
          <a:p>
            <a:pPr algn="ctr"/>
            <a:r>
              <a:rPr lang="en-US" sz="990" dirty="0">
                <a:solidFill>
                  <a:schemeClr val="bg1"/>
                </a:solidFill>
              </a:rPr>
              <a:t>School Governance Councils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B5ADC16-C76E-4162-AEA0-84C9C4CF44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5519" y="1253445"/>
            <a:ext cx="1051293" cy="145469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F0B0D6F-D5D0-44F2-9DB4-1B03080A0B8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16588" y="1236413"/>
            <a:ext cx="1081059" cy="148669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FE27795-5686-4AA4-9C62-15866E278AC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17432" y="1239306"/>
            <a:ext cx="1095794" cy="148379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5A8F415-5F21-46D7-9D89-5B058843972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01911" y="1236412"/>
            <a:ext cx="1087267" cy="1483799"/>
          </a:xfrm>
          <a:prstGeom prst="rect">
            <a:avLst/>
          </a:prstGeom>
        </p:spPr>
      </p:pic>
      <p:sp>
        <p:nvSpPr>
          <p:cNvPr id="24" name="Rectangle 23"/>
          <p:cNvSpPr/>
          <p:nvPr/>
        </p:nvSpPr>
        <p:spPr>
          <a:xfrm>
            <a:off x="911048" y="3953395"/>
            <a:ext cx="2187702" cy="1093851"/>
          </a:xfrm>
          <a:prstGeom prst="rect">
            <a:avLst/>
          </a:prstGeom>
          <a:solidFill>
            <a:srgbClr val="203C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8</a:t>
            </a:r>
            <a:r>
              <a:rPr lang="en-US" sz="1000" b="1" baseline="30000" dirty="0">
                <a:solidFill>
                  <a:schemeClr val="bg1"/>
                </a:solidFill>
              </a:rPr>
              <a:t>th</a:t>
            </a:r>
            <a:r>
              <a:rPr lang="en-US" sz="1000" b="1" dirty="0">
                <a:solidFill>
                  <a:schemeClr val="bg1"/>
                </a:solidFill>
              </a:rPr>
              <a:t> Grade English Language Arts</a:t>
            </a: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65% of 8</a:t>
            </a:r>
            <a:r>
              <a:rPr lang="en-US" sz="1000" baseline="30000" dirty="0">
                <a:solidFill>
                  <a:schemeClr val="bg1"/>
                </a:solidFill>
              </a:rPr>
              <a:t>th</a:t>
            </a:r>
            <a:r>
              <a:rPr lang="en-US" sz="1000" dirty="0">
                <a:solidFill>
                  <a:schemeClr val="bg1"/>
                </a:solidFill>
              </a:rPr>
              <a:t> grade students will perform at proficient or distinguished levels in ELA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BDABB1F-926B-4F7E-A6B6-D056FFB113DC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7433" r="71903" b="37126"/>
          <a:stretch/>
        </p:blipFill>
        <p:spPr>
          <a:xfrm>
            <a:off x="7113226" y="6728923"/>
            <a:ext cx="2826169" cy="979977"/>
          </a:xfrm>
          <a:prstGeom prst="rect">
            <a:avLst/>
          </a:prstGeom>
        </p:spPr>
      </p:pic>
      <p:pic>
        <p:nvPicPr>
          <p:cNvPr id="33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7779" y="9348"/>
            <a:ext cx="1227739" cy="1227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914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/>
          <p:cNvSpPr/>
          <p:nvPr/>
        </p:nvSpPr>
        <p:spPr>
          <a:xfrm>
            <a:off x="1863572" y="1940096"/>
            <a:ext cx="2323678" cy="2263140"/>
          </a:xfrm>
          <a:prstGeom prst="rect">
            <a:avLst/>
          </a:prstGeom>
          <a:solidFill>
            <a:srgbClr val="203C74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bg1"/>
                </a:solidFill>
              </a:rPr>
              <a:t>Provide training for teachers on Growth Mindset Model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bg1"/>
                </a:solidFill>
              </a:rPr>
              <a:t>Provide more in-depth training in systems of supports for all learners focusing on early detection of needs.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bg1"/>
                </a:solidFill>
              </a:rPr>
              <a:t>Fulfill schoolwide mastery connect assessment expectations to drive personalized learning.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bg1"/>
                </a:solidFill>
              </a:rPr>
              <a:t>Integrate appropriate literacy standards and SIOP strategies across the curriculum.</a:t>
            </a:r>
          </a:p>
        </p:txBody>
      </p:sp>
      <p:sp>
        <p:nvSpPr>
          <p:cNvPr id="42" name="Rectangle 41"/>
          <p:cNvSpPr/>
          <p:nvPr/>
        </p:nvSpPr>
        <p:spPr>
          <a:xfrm>
            <a:off x="192759" y="2174548"/>
            <a:ext cx="1282446" cy="1427082"/>
          </a:xfrm>
          <a:prstGeom prst="rect">
            <a:avLst/>
          </a:prstGeom>
          <a:solidFill>
            <a:srgbClr val="203C74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</a:rPr>
              <a:t>Student Focused Learning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4586729" y="1940096"/>
            <a:ext cx="2323678" cy="2263140"/>
          </a:xfrm>
          <a:prstGeom prst="rect">
            <a:avLst/>
          </a:prstGeom>
          <a:solidFill>
            <a:srgbClr val="203C74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bg1"/>
                </a:solidFill>
              </a:rPr>
              <a:t>Increase student achievement scores on Georgia Milestones ELA and Math for the following subgroups: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bg1"/>
                </a:solidFill>
              </a:rPr>
              <a:t>SWD 3%-5% each year.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bg1"/>
                </a:solidFill>
              </a:rPr>
              <a:t>African American SWD 3%-5% each year.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bg1"/>
                </a:solidFill>
              </a:rPr>
              <a:t>EL SWD 3%-5% each year.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bg1"/>
                </a:solidFill>
              </a:rPr>
              <a:t>EDSWD 3%-5% each year.</a:t>
            </a:r>
          </a:p>
          <a:p>
            <a:pPr lvl="1"/>
            <a:endParaRPr lang="en-US" sz="1000" dirty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bg1"/>
                </a:solidFill>
              </a:rPr>
              <a:t>Decrease in the number of students referred for remedial instruction.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bg1"/>
                </a:solidFill>
              </a:rPr>
              <a:t>Increase in student attendance.</a:t>
            </a:r>
          </a:p>
        </p:txBody>
      </p:sp>
      <p:sp>
        <p:nvSpPr>
          <p:cNvPr id="20" name="Rectangle 19"/>
          <p:cNvSpPr/>
          <p:nvPr/>
        </p:nvSpPr>
        <p:spPr>
          <a:xfrm>
            <a:off x="7309886" y="1940096"/>
            <a:ext cx="2323678" cy="2263140"/>
          </a:xfrm>
          <a:prstGeom prst="rect">
            <a:avLst/>
          </a:prstGeom>
          <a:solidFill>
            <a:srgbClr val="203C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Middle School Proficiency</a:t>
            </a: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65% of 8</a:t>
            </a:r>
            <a:r>
              <a:rPr lang="en-US" sz="1000" baseline="30000" dirty="0">
                <a:solidFill>
                  <a:schemeClr val="bg1"/>
                </a:solidFill>
              </a:rPr>
              <a:t>th</a:t>
            </a:r>
            <a:r>
              <a:rPr lang="en-US" sz="1000" dirty="0">
                <a:solidFill>
                  <a:schemeClr val="bg1"/>
                </a:solidFill>
              </a:rPr>
              <a:t> graders will score at or above the 50</a:t>
            </a:r>
            <a:r>
              <a:rPr lang="en-US" sz="1000" baseline="30000" dirty="0">
                <a:solidFill>
                  <a:schemeClr val="bg1"/>
                </a:solidFill>
              </a:rPr>
              <a:t>th</a:t>
            </a:r>
            <a:r>
              <a:rPr lang="en-US" sz="1000" dirty="0">
                <a:solidFill>
                  <a:schemeClr val="bg1"/>
                </a:solidFill>
              </a:rPr>
              <a:t> percentile rank on the IOWA assessment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92759" y="5062085"/>
            <a:ext cx="1282446" cy="1509229"/>
          </a:xfrm>
          <a:prstGeom prst="rect">
            <a:avLst/>
          </a:prstGeom>
          <a:solidFill>
            <a:srgbClr val="203C74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</a:rPr>
              <a:t>Student Focused Learning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863571" y="4496859"/>
            <a:ext cx="2323678" cy="2375682"/>
          </a:xfrm>
          <a:prstGeom prst="rect">
            <a:avLst/>
          </a:prstGeom>
          <a:solidFill>
            <a:srgbClr val="203C74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bg1"/>
                </a:solidFill>
              </a:rPr>
              <a:t>Teachers will maximize instructional time by increasing the use of personalized learning strategies.</a:t>
            </a:r>
            <a:br>
              <a:rPr lang="en-US" sz="1000" dirty="0">
                <a:solidFill>
                  <a:schemeClr val="bg1"/>
                </a:solidFill>
              </a:rPr>
            </a:br>
            <a:endParaRPr lang="en-US" sz="1000" dirty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bg1"/>
                </a:solidFill>
              </a:rPr>
              <a:t>Increase the consistent and effective use of TAG and AVID strategies.</a:t>
            </a:r>
            <a:br>
              <a:rPr lang="en-US" sz="1000" dirty="0">
                <a:solidFill>
                  <a:schemeClr val="bg1"/>
                </a:solidFill>
              </a:rPr>
            </a:br>
            <a:endParaRPr lang="en-US" sz="1000" dirty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bg1"/>
                </a:solidFill>
              </a:rPr>
              <a:t>Encourage student ownership and engagement in their own success.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586728" y="4496858"/>
            <a:ext cx="2323678" cy="2375683"/>
          </a:xfrm>
          <a:prstGeom prst="rect">
            <a:avLst/>
          </a:prstGeom>
          <a:solidFill>
            <a:srgbClr val="203C74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1"/>
                </a:solidFill>
              </a:rPr>
              <a:t>Increase student achievement scores on Georgia Milestones ELA and Math for the following subgroups: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1"/>
                </a:solidFill>
              </a:rPr>
              <a:t>TAG SWD 3%-5% each year.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1"/>
                </a:solidFill>
              </a:rPr>
              <a:t>Advanced and Accelerated Learners SWD 3%-5% each year.</a:t>
            </a:r>
          </a:p>
          <a:p>
            <a:pPr lvl="1"/>
            <a:endParaRPr lang="en-US" sz="900" dirty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1"/>
                </a:solidFill>
              </a:rPr>
              <a:t>An increase in quantity and quality of personalized learning, AVID, and TAG strategies as evidenced by lesson plans, unit plans, and observations.</a:t>
            </a:r>
          </a:p>
          <a:p>
            <a:endParaRPr lang="en-US" sz="900" dirty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1"/>
                </a:solidFill>
              </a:rPr>
              <a:t>Students will self assess achievement through student data talks every nine weeks during WINN time (advisory).</a:t>
            </a:r>
          </a:p>
          <a:p>
            <a:endParaRPr lang="en-US" sz="900" dirty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1"/>
                </a:solidFill>
              </a:rPr>
              <a:t> TKES walkthroughs. </a:t>
            </a:r>
          </a:p>
        </p:txBody>
      </p:sp>
      <p:sp>
        <p:nvSpPr>
          <p:cNvPr id="34" name="Rectangle 33"/>
          <p:cNvSpPr/>
          <p:nvPr/>
        </p:nvSpPr>
        <p:spPr>
          <a:xfrm>
            <a:off x="7309885" y="4496859"/>
            <a:ext cx="2323678" cy="2375682"/>
          </a:xfrm>
          <a:prstGeom prst="rect">
            <a:avLst/>
          </a:prstGeom>
          <a:solidFill>
            <a:srgbClr val="203C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8</a:t>
            </a:r>
            <a:r>
              <a:rPr lang="en-US" sz="1000" b="1" baseline="30000" dirty="0">
                <a:solidFill>
                  <a:schemeClr val="bg1"/>
                </a:solidFill>
              </a:rPr>
              <a:t>th</a:t>
            </a:r>
            <a:r>
              <a:rPr lang="en-US" sz="1000" b="1" dirty="0">
                <a:solidFill>
                  <a:schemeClr val="bg1"/>
                </a:solidFill>
              </a:rPr>
              <a:t> Grade English Language Arts</a:t>
            </a: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65% of 8</a:t>
            </a:r>
            <a:r>
              <a:rPr lang="en-US" sz="1000" baseline="30000" dirty="0">
                <a:solidFill>
                  <a:schemeClr val="bg1"/>
                </a:solidFill>
              </a:rPr>
              <a:t>th</a:t>
            </a:r>
            <a:r>
              <a:rPr lang="en-US" sz="1000" dirty="0">
                <a:solidFill>
                  <a:schemeClr val="bg1"/>
                </a:solidFill>
              </a:rPr>
              <a:t> grade students will perform at proficient or distinguished levels in ELA</a:t>
            </a:r>
          </a:p>
        </p:txBody>
      </p:sp>
      <p:sp>
        <p:nvSpPr>
          <p:cNvPr id="3" name="Arrow: Right 2"/>
          <p:cNvSpPr/>
          <p:nvPr/>
        </p:nvSpPr>
        <p:spPr>
          <a:xfrm>
            <a:off x="1544338" y="2951651"/>
            <a:ext cx="238982" cy="240030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/>
          </a:p>
        </p:txBody>
      </p:sp>
      <p:sp>
        <p:nvSpPr>
          <p:cNvPr id="88" name="Arrow: Right 87"/>
          <p:cNvSpPr/>
          <p:nvPr/>
        </p:nvSpPr>
        <p:spPr>
          <a:xfrm>
            <a:off x="1544338" y="5508414"/>
            <a:ext cx="238982" cy="240030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/>
          </a:p>
        </p:txBody>
      </p:sp>
      <p:sp>
        <p:nvSpPr>
          <p:cNvPr id="93" name="Rectangle 92"/>
          <p:cNvSpPr/>
          <p:nvPr/>
        </p:nvSpPr>
        <p:spPr>
          <a:xfrm>
            <a:off x="311260" y="1307522"/>
            <a:ext cx="1045446" cy="85789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55" b="1">
                <a:solidFill>
                  <a:schemeClr val="bg1"/>
                </a:solidFill>
              </a:rPr>
              <a:t>Initiatives: What will we do to achieve success?</a:t>
            </a:r>
          </a:p>
        </p:txBody>
      </p:sp>
      <p:sp>
        <p:nvSpPr>
          <p:cNvPr id="94" name="Rectangle 93"/>
          <p:cNvSpPr/>
          <p:nvPr/>
        </p:nvSpPr>
        <p:spPr>
          <a:xfrm>
            <a:off x="1863570" y="1307522"/>
            <a:ext cx="2323490" cy="52766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55" b="1">
                <a:solidFill>
                  <a:schemeClr val="bg1"/>
                </a:solidFill>
              </a:rPr>
              <a:t>Critical actions: </a:t>
            </a:r>
            <a:r>
              <a:rPr lang="en-US" sz="1155">
                <a:solidFill>
                  <a:schemeClr val="bg1"/>
                </a:solidFill>
              </a:rPr>
              <a:t>What major actions will we complete and by when?</a:t>
            </a:r>
          </a:p>
        </p:txBody>
      </p:sp>
      <p:sp>
        <p:nvSpPr>
          <p:cNvPr id="95" name="Rectangle 94"/>
          <p:cNvSpPr/>
          <p:nvPr/>
        </p:nvSpPr>
        <p:spPr>
          <a:xfrm>
            <a:off x="4583751" y="1298213"/>
            <a:ext cx="2323490" cy="54476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55" b="1">
                <a:solidFill>
                  <a:schemeClr val="bg1"/>
                </a:solidFill>
              </a:rPr>
              <a:t>Evidence of progress: </a:t>
            </a:r>
            <a:r>
              <a:rPr lang="en-US" sz="1155">
                <a:solidFill>
                  <a:schemeClr val="bg1"/>
                </a:solidFill>
              </a:rPr>
              <a:t>How will we know that the initiative is working?</a:t>
            </a:r>
          </a:p>
        </p:txBody>
      </p:sp>
      <p:sp>
        <p:nvSpPr>
          <p:cNvPr id="96" name="Rectangle 95"/>
          <p:cNvSpPr/>
          <p:nvPr/>
        </p:nvSpPr>
        <p:spPr>
          <a:xfrm>
            <a:off x="7303930" y="1298213"/>
            <a:ext cx="2323490" cy="54476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55" b="1">
                <a:solidFill>
                  <a:schemeClr val="bg1"/>
                </a:solidFill>
              </a:rPr>
              <a:t>Outcomes: </a:t>
            </a:r>
            <a:r>
              <a:rPr lang="en-US" sz="1155">
                <a:solidFill>
                  <a:schemeClr val="bg1"/>
                </a:solidFill>
              </a:rPr>
              <a:t>What will success look like for our school?</a:t>
            </a:r>
          </a:p>
        </p:txBody>
      </p:sp>
      <p:sp>
        <p:nvSpPr>
          <p:cNvPr id="97" name="Arrow: Right 96"/>
          <p:cNvSpPr/>
          <p:nvPr/>
        </p:nvSpPr>
        <p:spPr>
          <a:xfrm>
            <a:off x="4266237" y="2951651"/>
            <a:ext cx="238982" cy="240030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/>
          </a:p>
        </p:txBody>
      </p:sp>
      <p:sp>
        <p:nvSpPr>
          <p:cNvPr id="98" name="Arrow: Right 97"/>
          <p:cNvSpPr/>
          <p:nvPr/>
        </p:nvSpPr>
        <p:spPr>
          <a:xfrm>
            <a:off x="4266237" y="5508414"/>
            <a:ext cx="238982" cy="240030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/>
          </a:p>
        </p:txBody>
      </p:sp>
      <p:sp>
        <p:nvSpPr>
          <p:cNvPr id="109" name="Arrow: Right 108"/>
          <p:cNvSpPr/>
          <p:nvPr/>
        </p:nvSpPr>
        <p:spPr>
          <a:xfrm>
            <a:off x="6990654" y="2951651"/>
            <a:ext cx="238982" cy="240030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/>
          </a:p>
        </p:txBody>
      </p:sp>
      <p:sp>
        <p:nvSpPr>
          <p:cNvPr id="110" name="Arrow: Right 109"/>
          <p:cNvSpPr/>
          <p:nvPr/>
        </p:nvSpPr>
        <p:spPr>
          <a:xfrm>
            <a:off x="6990654" y="5508414"/>
            <a:ext cx="238982" cy="240030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/>
          </a:p>
        </p:txBody>
      </p:sp>
      <p:sp>
        <p:nvSpPr>
          <p:cNvPr id="22" name="Slide Number Placeholder 5"/>
          <p:cNvSpPr txBox="1">
            <a:spLocks/>
          </p:cNvSpPr>
          <p:nvPr/>
        </p:nvSpPr>
        <p:spPr>
          <a:xfrm>
            <a:off x="9713810" y="6571314"/>
            <a:ext cx="253500" cy="301228"/>
          </a:xfrm>
          <a:prstGeom prst="rect">
            <a:avLst/>
          </a:prstGeom>
        </p:spPr>
        <p:txBody>
          <a:bodyPr vert="horz" lIns="75438" tIns="37719" rIns="75438" bIns="37719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DE3E18C-7958-4AD3-9EEF-D1CA690B5419}" type="slidenum">
              <a:rPr lang="en-US" sz="743"/>
              <a:pPr/>
              <a:t>2</a:t>
            </a:fld>
            <a:endParaRPr lang="en-US" sz="743"/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6CCB449E-E231-4321-A6DB-6323BA49B6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759" y="3610759"/>
            <a:ext cx="1282445" cy="1442197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C3CAFBC0-2FDC-40CE-8980-EC8C93091042}"/>
              </a:ext>
            </a:extLst>
          </p:cNvPr>
          <p:cNvSpPr txBox="1"/>
          <p:nvPr/>
        </p:nvSpPr>
        <p:spPr>
          <a:xfrm>
            <a:off x="1415518" y="345042"/>
            <a:ext cx="5766332" cy="5847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32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Elkins Pointe Middle School</a:t>
            </a: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1101BF1E-9ABA-4484-923A-BE880DA3E36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7433" r="71903" b="37126"/>
          <a:stretch/>
        </p:blipFill>
        <p:spPr>
          <a:xfrm>
            <a:off x="7113226" y="6728923"/>
            <a:ext cx="2826169" cy="979977"/>
          </a:xfrm>
          <a:prstGeom prst="rect">
            <a:avLst/>
          </a:prstGeom>
        </p:spPr>
      </p:pic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7779" y="9348"/>
            <a:ext cx="1227739" cy="1227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793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>
          <a:xfrm>
            <a:off x="7309885" y="4496859"/>
            <a:ext cx="2323678" cy="2263140"/>
          </a:xfrm>
          <a:prstGeom prst="rect">
            <a:avLst/>
          </a:prstGeom>
          <a:solidFill>
            <a:srgbClr val="C2A2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Staff Engagement</a:t>
            </a: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Increase the percentage of employees who would recommend Elkins Pointe as a place to work to a family member or friend</a:t>
            </a:r>
          </a:p>
        </p:txBody>
      </p:sp>
      <p:sp>
        <p:nvSpPr>
          <p:cNvPr id="26" name="Rectangle 25"/>
          <p:cNvSpPr/>
          <p:nvPr/>
        </p:nvSpPr>
        <p:spPr>
          <a:xfrm>
            <a:off x="7309885" y="1940096"/>
            <a:ext cx="2323678" cy="2263140"/>
          </a:xfrm>
          <a:prstGeom prst="rect">
            <a:avLst/>
          </a:prstGeom>
          <a:solidFill>
            <a:srgbClr val="C2A2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School and District Culture</a:t>
            </a: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Increase the percentage of families and students who would recommend Elkins Pointe Middle School as a place to attend school to a family member or friend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586728" y="1940096"/>
            <a:ext cx="2323678" cy="2263140"/>
          </a:xfrm>
          <a:prstGeom prst="rect">
            <a:avLst/>
          </a:prstGeom>
          <a:solidFill>
            <a:srgbClr val="C2A204">
              <a:alpha val="7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bg1"/>
                </a:solidFill>
              </a:rPr>
              <a:t>Number of student led conferences held by the end of the year</a:t>
            </a:r>
            <a:br>
              <a:rPr lang="en-US" sz="1000" dirty="0">
                <a:solidFill>
                  <a:schemeClr val="bg1"/>
                </a:solidFill>
              </a:rPr>
            </a:br>
            <a:endParaRPr lang="en-US" sz="1000" dirty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bg1"/>
                </a:solidFill>
              </a:rPr>
              <a:t>Increase the percentage of families and students who would recommend Elkins Pointe Middle School as a place to attend school to a family member or friend.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bg1"/>
                </a:solidFill>
              </a:rPr>
              <a:t>Increased student attendance.</a:t>
            </a:r>
            <a:br>
              <a:rPr lang="en-US" sz="1000" dirty="0">
                <a:solidFill>
                  <a:schemeClr val="bg1"/>
                </a:solidFill>
              </a:rPr>
            </a:br>
            <a:endParaRPr lang="en-US" sz="1000" dirty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bg1"/>
                </a:solidFill>
              </a:rPr>
              <a:t>Increase percentage of rising 5</a:t>
            </a:r>
            <a:r>
              <a:rPr lang="en-US" sz="1000" baseline="30000" dirty="0">
                <a:solidFill>
                  <a:schemeClr val="bg1"/>
                </a:solidFill>
              </a:rPr>
              <a:t>th</a:t>
            </a:r>
            <a:r>
              <a:rPr lang="en-US" sz="1000" dirty="0">
                <a:solidFill>
                  <a:schemeClr val="bg1"/>
                </a:solidFill>
              </a:rPr>
              <a:t> grade students beginning 6</a:t>
            </a:r>
            <a:r>
              <a:rPr lang="en-US" sz="1000" baseline="30000" dirty="0">
                <a:solidFill>
                  <a:schemeClr val="bg1"/>
                </a:solidFill>
              </a:rPr>
              <a:t>th</a:t>
            </a:r>
            <a:r>
              <a:rPr lang="en-US" sz="1000" dirty="0">
                <a:solidFill>
                  <a:schemeClr val="bg1"/>
                </a:solidFill>
              </a:rPr>
              <a:t> grade reading on or above grade level.</a:t>
            </a:r>
          </a:p>
        </p:txBody>
      </p:sp>
      <p:sp>
        <p:nvSpPr>
          <p:cNvPr id="28" name="Rectangle 27"/>
          <p:cNvSpPr/>
          <p:nvPr/>
        </p:nvSpPr>
        <p:spPr>
          <a:xfrm>
            <a:off x="4586727" y="4496859"/>
            <a:ext cx="2323678" cy="2263140"/>
          </a:xfrm>
          <a:prstGeom prst="rect">
            <a:avLst/>
          </a:prstGeom>
          <a:solidFill>
            <a:srgbClr val="C2A204">
              <a:alpha val="7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bg1"/>
                </a:solidFill>
              </a:rPr>
              <a:t>Increase the percentage of employees who would recommend FCS as a place to work to a family member or friend.</a:t>
            </a:r>
          </a:p>
          <a:p>
            <a:endParaRPr lang="en-US" sz="1000" dirty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bg1"/>
                </a:solidFill>
              </a:rPr>
              <a:t>Classroom environments will reflect the school’s instructional and cultural commitments to support student success as evidenced by walkthroughs and lesson plans.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863571" y="1940096"/>
            <a:ext cx="2323678" cy="2263140"/>
          </a:xfrm>
          <a:prstGeom prst="rect">
            <a:avLst/>
          </a:prstGeom>
          <a:solidFill>
            <a:srgbClr val="C2A204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1"/>
                </a:solidFill>
              </a:rPr>
              <a:t>Train stakeholders on the Dream Diversity framework.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900" dirty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1"/>
                </a:solidFill>
              </a:rPr>
              <a:t>Students will participate in “friendship groups” in order to promote cultural awareness .</a:t>
            </a:r>
            <a:br>
              <a:rPr lang="en-US" sz="900" dirty="0">
                <a:solidFill>
                  <a:schemeClr val="bg1"/>
                </a:solidFill>
              </a:rPr>
            </a:br>
            <a:endParaRPr lang="en-US" sz="900" dirty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1"/>
                </a:solidFill>
              </a:rPr>
              <a:t>Student led conferences to support students taking ownership of their learning.</a:t>
            </a:r>
          </a:p>
          <a:p>
            <a:endParaRPr lang="en-US" sz="900" dirty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1"/>
                </a:solidFill>
              </a:rPr>
              <a:t>Students will have broadened recourse to influence</a:t>
            </a:r>
            <a:r>
              <a:rPr lang="en-US" sz="900" i="1" dirty="0">
                <a:solidFill>
                  <a:schemeClr val="bg1"/>
                </a:solidFill>
              </a:rPr>
              <a:t> </a:t>
            </a:r>
            <a:r>
              <a:rPr lang="en-US" sz="900" dirty="0">
                <a:solidFill>
                  <a:schemeClr val="bg1"/>
                </a:solidFill>
              </a:rPr>
              <a:t>choice opportunities that best supports their areas of interest. </a:t>
            </a:r>
          </a:p>
        </p:txBody>
      </p:sp>
      <p:sp>
        <p:nvSpPr>
          <p:cNvPr id="27" name="Rectangle 26"/>
          <p:cNvSpPr/>
          <p:nvPr/>
        </p:nvSpPr>
        <p:spPr>
          <a:xfrm>
            <a:off x="1863570" y="4496858"/>
            <a:ext cx="2323678" cy="2263141"/>
          </a:xfrm>
          <a:prstGeom prst="rect">
            <a:avLst/>
          </a:prstGeom>
          <a:solidFill>
            <a:srgbClr val="C2A204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chemeClr val="bg1"/>
                </a:solidFill>
              </a:rPr>
              <a:t>Teachers will be given three days throughout the school year to focus on teacher training and professional development/student led conference to support the implementation of the instructional and school culture framework to increase rigor,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chemeClr val="bg1"/>
                </a:solidFill>
              </a:rPr>
              <a:t>Teachers will complete at least three learning walks per year in our building and/or others that will support Elkins Pointe teaching and learning goals.</a:t>
            </a:r>
            <a:br>
              <a:rPr lang="en-US" sz="800" dirty="0">
                <a:solidFill>
                  <a:schemeClr val="bg1"/>
                </a:solidFill>
              </a:rPr>
            </a:br>
            <a:endParaRPr lang="en-US" sz="800" dirty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chemeClr val="bg1"/>
                </a:solidFill>
              </a:rPr>
              <a:t>Elkins Pointe will foster a K-12 “Teacher to Teacher” support program that ties all feeder elementary schools and high to link the literacy missions together to support student achievement for all at EPMS.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90686" y="2262910"/>
            <a:ext cx="1282446" cy="1320075"/>
          </a:xfrm>
          <a:prstGeom prst="rect">
            <a:avLst/>
          </a:prstGeom>
          <a:solidFill>
            <a:srgbClr val="C2A204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Smart, Happy, Connected</a:t>
            </a:r>
            <a:endParaRPr lang="en-US" sz="1000" i="1" dirty="0">
              <a:solidFill>
                <a:schemeClr val="tx1"/>
              </a:solidFill>
            </a:endParaRPr>
          </a:p>
        </p:txBody>
      </p:sp>
      <p:sp>
        <p:nvSpPr>
          <p:cNvPr id="3" name="Arrow: Right 2"/>
          <p:cNvSpPr/>
          <p:nvPr/>
        </p:nvSpPr>
        <p:spPr>
          <a:xfrm>
            <a:off x="1544338" y="2951651"/>
            <a:ext cx="238982" cy="240030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/>
          </a:p>
        </p:txBody>
      </p:sp>
      <p:sp>
        <p:nvSpPr>
          <p:cNvPr id="88" name="Arrow: Right 87"/>
          <p:cNvSpPr/>
          <p:nvPr/>
        </p:nvSpPr>
        <p:spPr>
          <a:xfrm>
            <a:off x="1544338" y="5508414"/>
            <a:ext cx="238982" cy="240030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/>
          </a:p>
        </p:txBody>
      </p:sp>
      <p:sp>
        <p:nvSpPr>
          <p:cNvPr id="94" name="Rectangle 93"/>
          <p:cNvSpPr/>
          <p:nvPr/>
        </p:nvSpPr>
        <p:spPr>
          <a:xfrm>
            <a:off x="1863570" y="1307522"/>
            <a:ext cx="2323490" cy="52766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55" b="1">
                <a:solidFill>
                  <a:schemeClr val="bg1"/>
                </a:solidFill>
              </a:rPr>
              <a:t>Critical actions: </a:t>
            </a:r>
            <a:r>
              <a:rPr lang="en-US" sz="1155">
                <a:solidFill>
                  <a:schemeClr val="bg1"/>
                </a:solidFill>
              </a:rPr>
              <a:t>What major actions will we complete and by when?</a:t>
            </a:r>
          </a:p>
        </p:txBody>
      </p:sp>
      <p:sp>
        <p:nvSpPr>
          <p:cNvPr id="95" name="Rectangle 94"/>
          <p:cNvSpPr/>
          <p:nvPr/>
        </p:nvSpPr>
        <p:spPr>
          <a:xfrm>
            <a:off x="4583751" y="1298213"/>
            <a:ext cx="2323490" cy="54476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55" b="1">
                <a:solidFill>
                  <a:schemeClr val="bg1"/>
                </a:solidFill>
              </a:rPr>
              <a:t>Evidence of progress: </a:t>
            </a:r>
            <a:r>
              <a:rPr lang="en-US" sz="1155">
                <a:solidFill>
                  <a:schemeClr val="bg1"/>
                </a:solidFill>
              </a:rPr>
              <a:t>How will we know that the initiative is working?</a:t>
            </a:r>
          </a:p>
        </p:txBody>
      </p:sp>
      <p:sp>
        <p:nvSpPr>
          <p:cNvPr id="96" name="Rectangle 95"/>
          <p:cNvSpPr/>
          <p:nvPr/>
        </p:nvSpPr>
        <p:spPr>
          <a:xfrm>
            <a:off x="7303930" y="1298213"/>
            <a:ext cx="2323490" cy="54476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55" b="1">
                <a:solidFill>
                  <a:schemeClr val="bg1"/>
                </a:solidFill>
              </a:rPr>
              <a:t>Outcomes: </a:t>
            </a:r>
            <a:r>
              <a:rPr lang="en-US" sz="1155">
                <a:solidFill>
                  <a:schemeClr val="bg1"/>
                </a:solidFill>
              </a:rPr>
              <a:t>What will success look like for our school?</a:t>
            </a:r>
          </a:p>
        </p:txBody>
      </p:sp>
      <p:sp>
        <p:nvSpPr>
          <p:cNvPr id="97" name="Arrow: Right 96"/>
          <p:cNvSpPr/>
          <p:nvPr/>
        </p:nvSpPr>
        <p:spPr>
          <a:xfrm>
            <a:off x="4266237" y="2951651"/>
            <a:ext cx="238982" cy="240030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/>
          </a:p>
        </p:txBody>
      </p:sp>
      <p:sp>
        <p:nvSpPr>
          <p:cNvPr id="98" name="Arrow: Right 97"/>
          <p:cNvSpPr/>
          <p:nvPr/>
        </p:nvSpPr>
        <p:spPr>
          <a:xfrm>
            <a:off x="4266237" y="5508414"/>
            <a:ext cx="238982" cy="240030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/>
          </a:p>
        </p:txBody>
      </p:sp>
      <p:sp>
        <p:nvSpPr>
          <p:cNvPr id="109" name="Arrow: Right 108"/>
          <p:cNvSpPr/>
          <p:nvPr/>
        </p:nvSpPr>
        <p:spPr>
          <a:xfrm>
            <a:off x="6990654" y="2951651"/>
            <a:ext cx="238982" cy="240030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/>
          </a:p>
        </p:txBody>
      </p:sp>
      <p:sp>
        <p:nvSpPr>
          <p:cNvPr id="110" name="Arrow: Right 109"/>
          <p:cNvSpPr/>
          <p:nvPr/>
        </p:nvSpPr>
        <p:spPr>
          <a:xfrm>
            <a:off x="6990654" y="5508414"/>
            <a:ext cx="238982" cy="240030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/>
          </a:p>
        </p:txBody>
      </p:sp>
      <p:sp>
        <p:nvSpPr>
          <p:cNvPr id="29" name="Rectangle 28"/>
          <p:cNvSpPr/>
          <p:nvPr/>
        </p:nvSpPr>
        <p:spPr>
          <a:xfrm>
            <a:off x="180383" y="5159829"/>
            <a:ext cx="1282446" cy="1411485"/>
          </a:xfrm>
          <a:prstGeom prst="rect">
            <a:avLst/>
          </a:prstGeom>
          <a:solidFill>
            <a:srgbClr val="C2A204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Staff Development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11260" y="1307522"/>
            <a:ext cx="1045446" cy="85789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55" b="1">
                <a:solidFill>
                  <a:schemeClr val="bg1"/>
                </a:solidFill>
              </a:rPr>
              <a:t>Initiatives: What will we do to achieve success?</a:t>
            </a:r>
          </a:p>
        </p:txBody>
      </p:sp>
      <p:sp>
        <p:nvSpPr>
          <p:cNvPr id="3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713810" y="6571314"/>
            <a:ext cx="253500" cy="301228"/>
          </a:xfrm>
        </p:spPr>
        <p:txBody>
          <a:bodyPr/>
          <a:lstStyle/>
          <a:p>
            <a:fld id="{0DE3E18C-7958-4AD3-9EEF-D1CA690B5419}" type="slidenum">
              <a:rPr lang="en-US" sz="743"/>
              <a:t>3</a:t>
            </a:fld>
            <a:endParaRPr lang="en-US" sz="743"/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F22DA56F-2B1C-4AA9-B451-A8D1FB33BA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686" y="3765277"/>
            <a:ext cx="1282446" cy="1303671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13003925-AFF6-4D13-B862-D8B169E44118}"/>
              </a:ext>
            </a:extLst>
          </p:cNvPr>
          <p:cNvSpPr txBox="1"/>
          <p:nvPr/>
        </p:nvSpPr>
        <p:spPr>
          <a:xfrm>
            <a:off x="1415518" y="345042"/>
            <a:ext cx="6094235" cy="5847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32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Elkins Pointe Middle School</a:t>
            </a:r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F9E71D1F-D5AC-4B10-9CE5-2276E45D750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7433" r="71903" b="37126"/>
          <a:stretch/>
        </p:blipFill>
        <p:spPr>
          <a:xfrm>
            <a:off x="7113226" y="6728923"/>
            <a:ext cx="2826169" cy="979977"/>
          </a:xfrm>
          <a:prstGeom prst="rect">
            <a:avLst/>
          </a:prstGeom>
        </p:spPr>
      </p:pic>
      <p:pic>
        <p:nvPicPr>
          <p:cNvPr id="3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7779" y="9348"/>
            <a:ext cx="1227739" cy="1227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1186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/>
          <p:cNvSpPr/>
          <p:nvPr/>
        </p:nvSpPr>
        <p:spPr>
          <a:xfrm>
            <a:off x="1863572" y="1940096"/>
            <a:ext cx="2323678" cy="2263140"/>
          </a:xfrm>
          <a:prstGeom prst="rect">
            <a:avLst/>
          </a:prstGeom>
          <a:solidFill>
            <a:srgbClr val="8E0C3A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bg1"/>
                </a:solidFill>
              </a:rPr>
              <a:t>Increase the number of community champions from both college and vocational realms so that students realize broader, post high school options and alternatives.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bg1"/>
                </a:solidFill>
              </a:rPr>
              <a:t>Stakeholders will develop a joint </a:t>
            </a:r>
            <a:r>
              <a:rPr lang="en-US" sz="1000" i="1" dirty="0">
                <a:solidFill>
                  <a:schemeClr val="bg1"/>
                </a:solidFill>
              </a:rPr>
              <a:t>vision statement</a:t>
            </a:r>
            <a:r>
              <a:rPr lang="en-US" sz="1000" dirty="0">
                <a:solidFill>
                  <a:schemeClr val="bg1"/>
                </a:solidFill>
              </a:rPr>
              <a:t> as part of the partner onboard process/invitation to include key indicators of a successful alliance: </a:t>
            </a:r>
            <a:r>
              <a:rPr lang="en-US" sz="1000" i="1" dirty="0">
                <a:solidFill>
                  <a:schemeClr val="bg1"/>
                </a:solidFill>
              </a:rPr>
              <a:t>Why? What? </a:t>
            </a:r>
            <a:r>
              <a:rPr lang="en-US" sz="1000" dirty="0">
                <a:solidFill>
                  <a:schemeClr val="bg1"/>
                </a:solidFill>
              </a:rPr>
              <a:t>and </a:t>
            </a:r>
            <a:r>
              <a:rPr lang="en-US" sz="1000" i="1" dirty="0">
                <a:solidFill>
                  <a:schemeClr val="bg1"/>
                </a:solidFill>
              </a:rPr>
              <a:t>How?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42" name="Rectangle 41"/>
          <p:cNvSpPr/>
          <p:nvPr/>
        </p:nvSpPr>
        <p:spPr>
          <a:xfrm>
            <a:off x="190686" y="2196243"/>
            <a:ext cx="1282446" cy="1574210"/>
          </a:xfrm>
          <a:prstGeom prst="rect">
            <a:avLst/>
          </a:prstGeom>
          <a:solidFill>
            <a:srgbClr val="8E0C3A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</a:rPr>
              <a:t>Community Champions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4586729" y="1940096"/>
            <a:ext cx="2323678" cy="2263140"/>
          </a:xfrm>
          <a:prstGeom prst="rect">
            <a:avLst/>
          </a:prstGeom>
          <a:solidFill>
            <a:srgbClr val="8E0C3A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solidFill>
                  <a:schemeClr val="bg1"/>
                </a:solidFill>
              </a:rPr>
              <a:t>Increase the percentage of students from 3-5% each year that feel as though they have a variety of options to pursue once they leave high school.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90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solidFill>
                  <a:schemeClr val="bg1"/>
                </a:solidFill>
              </a:rPr>
              <a:t>Encourage community attendance at quarterly presentations by vocational and college speakers as well as community and market thought leaders.</a:t>
            </a:r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309886" y="1940096"/>
            <a:ext cx="2323678" cy="2263140"/>
          </a:xfrm>
          <a:prstGeom prst="rect">
            <a:avLst/>
          </a:prstGeom>
          <a:solidFill>
            <a:srgbClr val="8E0C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Partnerships</a:t>
            </a: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Increase the percentage of schools with impactful partnerships that align to school goals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93043" y="5246913"/>
            <a:ext cx="1282446" cy="1513085"/>
          </a:xfrm>
          <a:prstGeom prst="rect">
            <a:avLst/>
          </a:prstGeom>
          <a:solidFill>
            <a:srgbClr val="8E0C3A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</a:rPr>
              <a:t>Community Champions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863571" y="4496859"/>
            <a:ext cx="2323678" cy="2263140"/>
          </a:xfrm>
          <a:prstGeom prst="rect">
            <a:avLst/>
          </a:prstGeom>
          <a:solidFill>
            <a:srgbClr val="8E0C3A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bg1"/>
                </a:solidFill>
              </a:rPr>
              <a:t>Host monthly multilingual parent workshops and seminars that support parents in supporting student needs.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bg1"/>
                </a:solidFill>
              </a:rPr>
              <a:t>Include a spotlight on distinctive programs highlighting the unique offerings of the school through “Get Connected” Night each semester.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bg1"/>
                </a:solidFill>
              </a:rPr>
              <a:t>Parent/Community Career Expo.</a:t>
            </a:r>
          </a:p>
        </p:txBody>
      </p:sp>
      <p:sp>
        <p:nvSpPr>
          <p:cNvPr id="33" name="Rectangle 32"/>
          <p:cNvSpPr/>
          <p:nvPr/>
        </p:nvSpPr>
        <p:spPr>
          <a:xfrm>
            <a:off x="4586728" y="4496859"/>
            <a:ext cx="2323678" cy="2263140"/>
          </a:xfrm>
          <a:prstGeom prst="rect">
            <a:avLst/>
          </a:prstGeom>
          <a:solidFill>
            <a:srgbClr val="8E0C3A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bg1"/>
                </a:solidFill>
              </a:rPr>
              <a:t>Increase the percentage of subgroup families that feel supported at Elkins Pointe by 3-5% each year.</a:t>
            </a:r>
          </a:p>
          <a:p>
            <a:endParaRPr lang="en-US" sz="1000" dirty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bg1"/>
                </a:solidFill>
              </a:rPr>
              <a:t>Reduce the percentage of homeschool students zoned for Elkins Pointe not attending Elkins Pointe by 5%.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bg1"/>
                </a:solidFill>
              </a:rPr>
              <a:t>Increase the percentage of parents in attendance of school-wide functions and parent meetings from 3-5% each year.</a:t>
            </a:r>
          </a:p>
        </p:txBody>
      </p:sp>
      <p:sp>
        <p:nvSpPr>
          <p:cNvPr id="34" name="Rectangle 33"/>
          <p:cNvSpPr/>
          <p:nvPr/>
        </p:nvSpPr>
        <p:spPr>
          <a:xfrm>
            <a:off x="7309885" y="4496859"/>
            <a:ext cx="2323678" cy="2263140"/>
          </a:xfrm>
          <a:prstGeom prst="rect">
            <a:avLst/>
          </a:prstGeom>
          <a:solidFill>
            <a:srgbClr val="8E0C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Family Engagement</a:t>
            </a: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Increase the percentage of families who feel empowered to support their students educational journeys</a:t>
            </a:r>
          </a:p>
        </p:txBody>
      </p:sp>
      <p:sp>
        <p:nvSpPr>
          <p:cNvPr id="3" name="Arrow: Right 2"/>
          <p:cNvSpPr/>
          <p:nvPr/>
        </p:nvSpPr>
        <p:spPr>
          <a:xfrm>
            <a:off x="1544338" y="2951651"/>
            <a:ext cx="238982" cy="240030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/>
          </a:p>
        </p:txBody>
      </p:sp>
      <p:sp>
        <p:nvSpPr>
          <p:cNvPr id="88" name="Arrow: Right 87"/>
          <p:cNvSpPr/>
          <p:nvPr/>
        </p:nvSpPr>
        <p:spPr>
          <a:xfrm>
            <a:off x="1544338" y="5508414"/>
            <a:ext cx="238982" cy="240030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/>
          </a:p>
        </p:txBody>
      </p:sp>
      <p:sp>
        <p:nvSpPr>
          <p:cNvPr id="94" name="Rectangle 93"/>
          <p:cNvSpPr/>
          <p:nvPr/>
        </p:nvSpPr>
        <p:spPr>
          <a:xfrm>
            <a:off x="1863570" y="1307522"/>
            <a:ext cx="2323490" cy="52766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55" b="1">
                <a:solidFill>
                  <a:schemeClr val="bg1"/>
                </a:solidFill>
              </a:rPr>
              <a:t>Critical actions: </a:t>
            </a:r>
            <a:r>
              <a:rPr lang="en-US" sz="1155">
                <a:solidFill>
                  <a:schemeClr val="bg1"/>
                </a:solidFill>
              </a:rPr>
              <a:t>What major actions will we complete and by when?</a:t>
            </a:r>
          </a:p>
        </p:txBody>
      </p:sp>
      <p:sp>
        <p:nvSpPr>
          <p:cNvPr id="95" name="Rectangle 94"/>
          <p:cNvSpPr/>
          <p:nvPr/>
        </p:nvSpPr>
        <p:spPr>
          <a:xfrm>
            <a:off x="4583751" y="1298213"/>
            <a:ext cx="2323490" cy="54476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55" b="1">
                <a:solidFill>
                  <a:schemeClr val="bg1"/>
                </a:solidFill>
              </a:rPr>
              <a:t>Evidence of progress: </a:t>
            </a:r>
            <a:r>
              <a:rPr lang="en-US" sz="1155">
                <a:solidFill>
                  <a:schemeClr val="bg1"/>
                </a:solidFill>
              </a:rPr>
              <a:t>How will we know that the initiative is working?</a:t>
            </a:r>
          </a:p>
        </p:txBody>
      </p:sp>
      <p:sp>
        <p:nvSpPr>
          <p:cNvPr id="96" name="Rectangle 95"/>
          <p:cNvSpPr/>
          <p:nvPr/>
        </p:nvSpPr>
        <p:spPr>
          <a:xfrm>
            <a:off x="7303930" y="1298213"/>
            <a:ext cx="2323490" cy="54476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55" b="1">
                <a:solidFill>
                  <a:schemeClr val="bg1"/>
                </a:solidFill>
              </a:rPr>
              <a:t>Outcomes: </a:t>
            </a:r>
            <a:r>
              <a:rPr lang="en-US" sz="1155">
                <a:solidFill>
                  <a:schemeClr val="bg1"/>
                </a:solidFill>
              </a:rPr>
              <a:t>What will success look like for our school?</a:t>
            </a:r>
          </a:p>
        </p:txBody>
      </p:sp>
      <p:sp>
        <p:nvSpPr>
          <p:cNvPr id="97" name="Arrow: Right 96"/>
          <p:cNvSpPr/>
          <p:nvPr/>
        </p:nvSpPr>
        <p:spPr>
          <a:xfrm>
            <a:off x="4266237" y="2951651"/>
            <a:ext cx="238982" cy="240030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/>
          </a:p>
        </p:txBody>
      </p:sp>
      <p:sp>
        <p:nvSpPr>
          <p:cNvPr id="98" name="Arrow: Right 97"/>
          <p:cNvSpPr/>
          <p:nvPr/>
        </p:nvSpPr>
        <p:spPr>
          <a:xfrm>
            <a:off x="4266237" y="5508414"/>
            <a:ext cx="238982" cy="240030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/>
          </a:p>
        </p:txBody>
      </p:sp>
      <p:sp>
        <p:nvSpPr>
          <p:cNvPr id="109" name="Arrow: Right 108"/>
          <p:cNvSpPr/>
          <p:nvPr/>
        </p:nvSpPr>
        <p:spPr>
          <a:xfrm>
            <a:off x="6990654" y="2951651"/>
            <a:ext cx="238982" cy="240030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/>
          </a:p>
        </p:txBody>
      </p:sp>
      <p:sp>
        <p:nvSpPr>
          <p:cNvPr id="110" name="Arrow: Right 109"/>
          <p:cNvSpPr/>
          <p:nvPr/>
        </p:nvSpPr>
        <p:spPr>
          <a:xfrm>
            <a:off x="6990654" y="5508414"/>
            <a:ext cx="238982" cy="240030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/>
          </a:p>
        </p:txBody>
      </p:sp>
      <p:sp>
        <p:nvSpPr>
          <p:cNvPr id="22" name="Rectangle 21"/>
          <p:cNvSpPr/>
          <p:nvPr/>
        </p:nvSpPr>
        <p:spPr>
          <a:xfrm>
            <a:off x="311260" y="1307522"/>
            <a:ext cx="1045446" cy="85789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55" b="1">
                <a:solidFill>
                  <a:schemeClr val="bg1"/>
                </a:solidFill>
              </a:rPr>
              <a:t>Initiatives: What will we do to achieve success?</a:t>
            </a:r>
          </a:p>
        </p:txBody>
      </p:sp>
      <p:sp>
        <p:nvSpPr>
          <p:cNvPr id="2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713810" y="6571314"/>
            <a:ext cx="253500" cy="301228"/>
          </a:xfrm>
        </p:spPr>
        <p:txBody>
          <a:bodyPr/>
          <a:lstStyle/>
          <a:p>
            <a:fld id="{0DE3E18C-7958-4AD3-9EEF-D1CA690B5419}" type="slidenum">
              <a:rPr lang="en-US" sz="743"/>
              <a:t>4</a:t>
            </a:fld>
            <a:endParaRPr lang="en-US" sz="743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90104976-06D2-46FA-BEF5-A0A6F119A0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686" y="3809948"/>
            <a:ext cx="1207832" cy="1397470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AF2096D6-60BB-4D00-A72A-7E028C7502EF}"/>
              </a:ext>
            </a:extLst>
          </p:cNvPr>
          <p:cNvSpPr txBox="1"/>
          <p:nvPr/>
        </p:nvSpPr>
        <p:spPr>
          <a:xfrm>
            <a:off x="1415518" y="345042"/>
            <a:ext cx="5888412" cy="5847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32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Elkins Pointe Middle School</a:t>
            </a: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79DFF3F2-570D-49EF-B19C-7B1D0E1CAFE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7433" r="71903" b="37126"/>
          <a:stretch/>
        </p:blipFill>
        <p:spPr>
          <a:xfrm>
            <a:off x="7113226" y="6728923"/>
            <a:ext cx="2826169" cy="979977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7779" y="9348"/>
            <a:ext cx="1227739" cy="1227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1280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/>
          <p:cNvSpPr/>
          <p:nvPr/>
        </p:nvSpPr>
        <p:spPr>
          <a:xfrm>
            <a:off x="1863572" y="1940096"/>
            <a:ext cx="2323678" cy="2263140"/>
          </a:xfrm>
          <a:prstGeom prst="rect">
            <a:avLst/>
          </a:prstGeom>
          <a:solidFill>
            <a:srgbClr val="00583D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28600" indent="-228600"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bg1"/>
              </a:solidFill>
            </a:endParaRP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bg1"/>
                </a:solidFill>
              </a:rPr>
              <a:t>Minimize monthly deficits by monitoring your budget.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bg1"/>
              </a:solidFill>
            </a:endParaRP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bg1"/>
                </a:solidFill>
              </a:rPr>
              <a:t>Principal and administrative staff will review the Budget Accountability Report (BAR) monthly.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bg1"/>
              </a:solidFill>
            </a:endParaRP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bg1"/>
                </a:solidFill>
              </a:rPr>
              <a:t>SGCs will monitor school General Fund on a quarterly basis.</a:t>
            </a:r>
          </a:p>
        </p:txBody>
      </p:sp>
      <p:sp>
        <p:nvSpPr>
          <p:cNvPr id="42" name="Rectangle 41"/>
          <p:cNvSpPr/>
          <p:nvPr/>
        </p:nvSpPr>
        <p:spPr>
          <a:xfrm>
            <a:off x="190686" y="2688013"/>
            <a:ext cx="1282446" cy="754380"/>
          </a:xfrm>
          <a:prstGeom prst="rect">
            <a:avLst/>
          </a:prstGeom>
          <a:solidFill>
            <a:srgbClr val="00583D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90" b="1" dirty="0">
                <a:solidFill>
                  <a:schemeClr val="tx1"/>
                </a:solidFill>
              </a:rPr>
              <a:t>Effective Budgeting</a:t>
            </a:r>
          </a:p>
        </p:txBody>
      </p:sp>
      <p:sp>
        <p:nvSpPr>
          <p:cNvPr id="44" name="Rectangle 43"/>
          <p:cNvSpPr/>
          <p:nvPr/>
        </p:nvSpPr>
        <p:spPr>
          <a:xfrm>
            <a:off x="4586729" y="1940096"/>
            <a:ext cx="2323678" cy="2263140"/>
          </a:xfrm>
          <a:prstGeom prst="rect">
            <a:avLst/>
          </a:prstGeom>
          <a:solidFill>
            <a:srgbClr val="00583D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28600" indent="-228600"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bg1"/>
              </a:solidFill>
            </a:endParaRP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bg1"/>
                </a:solidFill>
              </a:rPr>
              <a:t>Average monthly deficits  are 1 or less each month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bg1"/>
              </a:solidFill>
            </a:endParaRP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bg1"/>
                </a:solidFill>
              </a:rPr>
              <a:t>Carryover is projected to be less than 5% at the end of the school year.</a:t>
            </a:r>
            <a:endParaRPr lang="en-US" sz="1000" dirty="0"/>
          </a:p>
        </p:txBody>
      </p:sp>
      <p:sp>
        <p:nvSpPr>
          <p:cNvPr id="20" name="Rectangle 19"/>
          <p:cNvSpPr/>
          <p:nvPr/>
        </p:nvSpPr>
        <p:spPr>
          <a:xfrm>
            <a:off x="7309886" y="1940096"/>
            <a:ext cx="2323678" cy="2263140"/>
          </a:xfrm>
          <a:prstGeom prst="rect">
            <a:avLst/>
          </a:prstGeom>
          <a:solidFill>
            <a:srgbClr val="0058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90" b="1" dirty="0">
                <a:solidFill>
                  <a:schemeClr val="bg1"/>
                </a:solidFill>
              </a:rPr>
              <a:t>Transparent and Efficient</a:t>
            </a:r>
          </a:p>
          <a:p>
            <a:pPr algn="ctr"/>
            <a:r>
              <a:rPr lang="en-US" sz="990" b="1" dirty="0">
                <a:solidFill>
                  <a:schemeClr val="bg1"/>
                </a:solidFill>
              </a:rPr>
              <a:t>Management of Local Funds</a:t>
            </a:r>
            <a:endParaRPr lang="en-US" sz="990" dirty="0">
              <a:solidFill>
                <a:schemeClr val="bg1"/>
              </a:solidFill>
            </a:endParaRPr>
          </a:p>
          <a:p>
            <a:pPr algn="ctr"/>
            <a:r>
              <a:rPr lang="en-US" sz="990" dirty="0">
                <a:solidFill>
                  <a:schemeClr val="bg1"/>
                </a:solidFill>
              </a:rPr>
              <a:t>Reduce the number of audit</a:t>
            </a:r>
          </a:p>
          <a:p>
            <a:pPr algn="ctr"/>
            <a:r>
              <a:rPr lang="en-US" sz="990" dirty="0">
                <a:solidFill>
                  <a:schemeClr val="bg1"/>
                </a:solidFill>
              </a:rPr>
              <a:t>findings for Student Activity funds</a:t>
            </a:r>
          </a:p>
          <a:p>
            <a:pPr algn="ctr"/>
            <a:r>
              <a:rPr lang="en-US" sz="990" dirty="0">
                <a:solidFill>
                  <a:schemeClr val="bg1"/>
                </a:solidFill>
              </a:rPr>
              <a:t>and ensure effective management</a:t>
            </a:r>
          </a:p>
          <a:p>
            <a:pPr algn="ctr"/>
            <a:r>
              <a:rPr lang="en-US" sz="990" dirty="0">
                <a:solidFill>
                  <a:schemeClr val="bg1"/>
                </a:solidFill>
              </a:rPr>
              <a:t>of funds between schools and</a:t>
            </a:r>
          </a:p>
          <a:p>
            <a:pPr algn="ctr"/>
            <a:r>
              <a:rPr lang="en-US" sz="990" dirty="0">
                <a:solidFill>
                  <a:schemeClr val="bg1"/>
                </a:solidFill>
              </a:rPr>
              <a:t>School Governance Councils</a:t>
            </a:r>
          </a:p>
          <a:p>
            <a:pPr algn="ctr"/>
            <a:endParaRPr lang="en-US" sz="990" dirty="0">
              <a:solidFill>
                <a:schemeClr val="bg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93043" y="5244776"/>
            <a:ext cx="1282446" cy="754380"/>
          </a:xfrm>
          <a:prstGeom prst="rect">
            <a:avLst/>
          </a:prstGeom>
          <a:solidFill>
            <a:srgbClr val="00583D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9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863571" y="4496859"/>
            <a:ext cx="2323678" cy="2263140"/>
          </a:xfrm>
          <a:prstGeom prst="rect">
            <a:avLst/>
          </a:prstGeom>
          <a:solidFill>
            <a:srgbClr val="00583D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41451" indent="-141451">
              <a:buFont typeface="Arial" panose="020B0604020202020204" pitchFamily="34" charset="0"/>
              <a:buChar char="•"/>
            </a:pPr>
            <a:endParaRPr lang="en-US" sz="99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586728" y="4496859"/>
            <a:ext cx="2323678" cy="2263140"/>
          </a:xfrm>
          <a:prstGeom prst="rect">
            <a:avLst/>
          </a:prstGeom>
          <a:solidFill>
            <a:srgbClr val="00583D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41451" indent="-141451">
              <a:buFont typeface="Arial" panose="020B0604020202020204" pitchFamily="34" charset="0"/>
              <a:buChar char="•"/>
            </a:pPr>
            <a:endParaRPr lang="en-US" sz="990">
              <a:solidFill>
                <a:schemeClr val="bg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7309885" y="4496859"/>
            <a:ext cx="2323678" cy="2263140"/>
          </a:xfrm>
          <a:prstGeom prst="rect">
            <a:avLst/>
          </a:prstGeom>
          <a:solidFill>
            <a:srgbClr val="0058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90">
              <a:solidFill>
                <a:schemeClr val="bg1"/>
              </a:solidFill>
            </a:endParaRPr>
          </a:p>
        </p:txBody>
      </p:sp>
      <p:sp>
        <p:nvSpPr>
          <p:cNvPr id="3" name="Arrow: Right 2"/>
          <p:cNvSpPr/>
          <p:nvPr/>
        </p:nvSpPr>
        <p:spPr>
          <a:xfrm>
            <a:off x="1544338" y="2951651"/>
            <a:ext cx="238982" cy="240030"/>
          </a:xfrm>
          <a:prstGeom prst="rightArrow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/>
          </a:p>
        </p:txBody>
      </p:sp>
      <p:sp>
        <p:nvSpPr>
          <p:cNvPr id="88" name="Arrow: Right 87"/>
          <p:cNvSpPr/>
          <p:nvPr/>
        </p:nvSpPr>
        <p:spPr>
          <a:xfrm>
            <a:off x="1544338" y="5508414"/>
            <a:ext cx="238982" cy="240030"/>
          </a:xfrm>
          <a:prstGeom prst="rightArrow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/>
          </a:p>
        </p:txBody>
      </p:sp>
      <p:sp>
        <p:nvSpPr>
          <p:cNvPr id="94" name="Rectangle 93"/>
          <p:cNvSpPr/>
          <p:nvPr/>
        </p:nvSpPr>
        <p:spPr>
          <a:xfrm>
            <a:off x="1863570" y="1307522"/>
            <a:ext cx="2323490" cy="527665"/>
          </a:xfrm>
          <a:prstGeom prst="rect">
            <a:avLst/>
          </a:prstGeom>
          <a:solidFill>
            <a:srgbClr val="595959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55" b="1">
                <a:solidFill>
                  <a:schemeClr val="bg1"/>
                </a:solidFill>
              </a:rPr>
              <a:t>Critical actions: </a:t>
            </a:r>
            <a:r>
              <a:rPr lang="en-US" sz="1155">
                <a:solidFill>
                  <a:schemeClr val="bg1"/>
                </a:solidFill>
              </a:rPr>
              <a:t>What major actions will we complete and by when?</a:t>
            </a:r>
          </a:p>
        </p:txBody>
      </p:sp>
      <p:sp>
        <p:nvSpPr>
          <p:cNvPr id="95" name="Rectangle 94"/>
          <p:cNvSpPr/>
          <p:nvPr/>
        </p:nvSpPr>
        <p:spPr>
          <a:xfrm>
            <a:off x="4583751" y="1298213"/>
            <a:ext cx="2323490" cy="544760"/>
          </a:xfrm>
          <a:prstGeom prst="rect">
            <a:avLst/>
          </a:prstGeom>
          <a:solidFill>
            <a:srgbClr val="595959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55" b="1">
                <a:solidFill>
                  <a:schemeClr val="bg1"/>
                </a:solidFill>
              </a:rPr>
              <a:t>Evidence of progress: </a:t>
            </a:r>
            <a:r>
              <a:rPr lang="en-US" sz="1155">
                <a:solidFill>
                  <a:schemeClr val="bg1"/>
                </a:solidFill>
              </a:rPr>
              <a:t>How will we know that the initiative is working?</a:t>
            </a:r>
          </a:p>
        </p:txBody>
      </p:sp>
      <p:sp>
        <p:nvSpPr>
          <p:cNvPr id="96" name="Rectangle 95"/>
          <p:cNvSpPr/>
          <p:nvPr/>
        </p:nvSpPr>
        <p:spPr>
          <a:xfrm>
            <a:off x="7303930" y="1298213"/>
            <a:ext cx="2323490" cy="544760"/>
          </a:xfrm>
          <a:prstGeom prst="rect">
            <a:avLst/>
          </a:prstGeom>
          <a:solidFill>
            <a:srgbClr val="595959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55" b="1">
                <a:solidFill>
                  <a:schemeClr val="bg1"/>
                </a:solidFill>
              </a:rPr>
              <a:t>Outcomes: </a:t>
            </a:r>
            <a:r>
              <a:rPr lang="en-US" sz="1155">
                <a:solidFill>
                  <a:schemeClr val="bg1"/>
                </a:solidFill>
              </a:rPr>
              <a:t>What will success look like for our school?</a:t>
            </a:r>
          </a:p>
        </p:txBody>
      </p:sp>
      <p:sp>
        <p:nvSpPr>
          <p:cNvPr id="97" name="Arrow: Right 96"/>
          <p:cNvSpPr/>
          <p:nvPr/>
        </p:nvSpPr>
        <p:spPr>
          <a:xfrm>
            <a:off x="4266237" y="2951651"/>
            <a:ext cx="238982" cy="240030"/>
          </a:xfrm>
          <a:prstGeom prst="rightArrow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/>
          </a:p>
        </p:txBody>
      </p:sp>
      <p:sp>
        <p:nvSpPr>
          <p:cNvPr id="98" name="Arrow: Right 97"/>
          <p:cNvSpPr/>
          <p:nvPr/>
        </p:nvSpPr>
        <p:spPr>
          <a:xfrm>
            <a:off x="4266237" y="5508414"/>
            <a:ext cx="238982" cy="240030"/>
          </a:xfrm>
          <a:prstGeom prst="rightArrow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/>
          </a:p>
        </p:txBody>
      </p:sp>
      <p:sp>
        <p:nvSpPr>
          <p:cNvPr id="109" name="Arrow: Right 108"/>
          <p:cNvSpPr/>
          <p:nvPr/>
        </p:nvSpPr>
        <p:spPr>
          <a:xfrm>
            <a:off x="6990654" y="2951651"/>
            <a:ext cx="238982" cy="240030"/>
          </a:xfrm>
          <a:prstGeom prst="rightArrow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/>
          </a:p>
        </p:txBody>
      </p:sp>
      <p:sp>
        <p:nvSpPr>
          <p:cNvPr id="110" name="Arrow: Right 109"/>
          <p:cNvSpPr/>
          <p:nvPr/>
        </p:nvSpPr>
        <p:spPr>
          <a:xfrm>
            <a:off x="6990654" y="5508414"/>
            <a:ext cx="238982" cy="240030"/>
          </a:xfrm>
          <a:prstGeom prst="rightArrow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/>
          </a:p>
        </p:txBody>
      </p:sp>
      <p:sp>
        <p:nvSpPr>
          <p:cNvPr id="21" name="Rectangle 20"/>
          <p:cNvSpPr/>
          <p:nvPr/>
        </p:nvSpPr>
        <p:spPr>
          <a:xfrm>
            <a:off x="311260" y="1307522"/>
            <a:ext cx="1045446" cy="85789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55" b="1">
                <a:solidFill>
                  <a:schemeClr val="bg1"/>
                </a:solidFill>
              </a:rPr>
              <a:t>Initiatives: What will we do to achieve success?</a:t>
            </a:r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713810" y="6571314"/>
            <a:ext cx="253500" cy="301228"/>
          </a:xfrm>
        </p:spPr>
        <p:txBody>
          <a:bodyPr/>
          <a:lstStyle/>
          <a:p>
            <a:fld id="{0DE3E18C-7958-4AD3-9EEF-D1CA690B5419}" type="slidenum">
              <a:rPr lang="en-US" sz="743"/>
              <a:t>5</a:t>
            </a:fld>
            <a:endParaRPr lang="en-US" sz="743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D1DE8D32-4E09-4C2C-AE01-9458A14E75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647" y="3632644"/>
            <a:ext cx="1282445" cy="1483799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842D5F0D-D829-44E7-8B34-7132B4FAABE7}"/>
              </a:ext>
            </a:extLst>
          </p:cNvPr>
          <p:cNvSpPr txBox="1"/>
          <p:nvPr/>
        </p:nvSpPr>
        <p:spPr>
          <a:xfrm>
            <a:off x="1415518" y="345042"/>
            <a:ext cx="5814118" cy="5847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32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Elkins Pointe Middle School</a:t>
            </a: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C712112-4484-4F74-AE06-F9AB1A6DD13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7433" r="71903" b="37126"/>
          <a:stretch/>
        </p:blipFill>
        <p:spPr>
          <a:xfrm>
            <a:off x="7113226" y="6728923"/>
            <a:ext cx="2826169" cy="979977"/>
          </a:xfrm>
          <a:prstGeom prst="rect">
            <a:avLst/>
          </a:prstGeom>
        </p:spPr>
      </p:pic>
      <p:pic>
        <p:nvPicPr>
          <p:cNvPr id="3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7779" y="9348"/>
            <a:ext cx="1227739" cy="1227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3792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4540</TotalTime>
  <Words>1291</Words>
  <Application>Microsoft Macintosh PowerPoint</Application>
  <PresentationFormat>Custom</PresentationFormat>
  <Paragraphs>154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 Unicode MS</vt:lpstr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Benschine, Frederick</dc:creator>
  <cp:lastModifiedBy>O'Hanlon (Cowles), Lisa K</cp:lastModifiedBy>
  <cp:revision>38</cp:revision>
  <cp:lastPrinted>2018-01-05T18:54:10Z</cp:lastPrinted>
  <dcterms:modified xsi:type="dcterms:W3CDTF">2019-08-08T12:39:52Z</dcterms:modified>
</cp:coreProperties>
</file>