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F88C8-55AD-4F9F-A02C-C7F2CF862843}" type="datetimeFigureOut">
              <a:rPr lang="en-US" smtClean="0"/>
              <a:t>9/11/19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1D4AD-D27B-489A-B6AD-33634ED18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78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31E03-7BDC-4BF1-8F29-C223FC1908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9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211D-5D1C-4308-881E-BD82A9462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30202-C111-4759-A942-F62F5A97E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BBC84-3BDF-4E2C-A563-0ADCB9EF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98124-AB40-4970-BC56-FA63A7211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5E428-087D-45C1-9015-D08757162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3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B8F90-3798-4F89-B8F0-8BC5FC6B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175BF-5484-4E57-A373-1D8268264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7A822-4634-45AD-8C2A-327D414F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5355B-0CCB-4EFA-9CF0-058CFE6A7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1D94C-E616-400D-8C63-13C91C9A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9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D0C120-098A-43E3-9312-1CA7EE71AE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D25A4-3FEE-4D77-B6F6-9502C510D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78D44-DC7C-4FF9-B295-E722CA220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4C84-0D24-4C29-B7FD-A232B81B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EAE9C-7300-4FBD-9FE6-4C252192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9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9DB45-9225-4E8A-898E-60FCB3CD6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3B78F-E66F-40A8-ACB7-4EE3886F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322AC-B0F0-4268-A755-E6FEABFB5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1D54-97B6-4318-A9B3-DFBD88DAA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C3350-5A94-43E2-9685-CCECB74E4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5095B-D67F-42AA-BCC1-1791E1E7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B75C1-3EA9-464F-ADB4-98484324E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557B0-7212-4498-81C9-EBD164EB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B392D-0742-4505-B862-E73E1BF3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F6C25-2F95-4760-99B6-30A70C8C8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BFECD-7596-40A0-B84F-5C62148B9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3DCC3-BEC2-4ACC-8539-36E9438A1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22B2D-51BF-41DA-8071-0C124DE77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F3037-DE14-4037-9C3C-6FA12A0C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B9329-4BA2-48E6-B15F-08C5CFBFF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399BD-5787-4F57-BCFB-2B550DA4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6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AF8A8-00CA-46CB-B003-69BA3236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20110-2047-45AD-B931-7A149F59A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7AE4C-918D-4496-9EC7-0B92897AD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CFE400-3A25-4092-B026-0FD244DC8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88392-9D27-4D32-91DF-22BF01C37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C5C3D3-E1F6-4085-8D14-6907A82F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D0781-5F1A-4422-8922-BDF9BF0F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1B988F-3743-4858-8025-42FEA2ED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0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23666-2F0B-4AE7-B5D4-A419D279F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DA8604-7FED-4CDE-BAF2-745C9302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E1283-445B-44BA-BE53-8F4330B6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BD1E4-ABB3-4522-9968-E6417B06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0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F4914-EF35-4C6A-8062-FA8B3E721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436A1-F23C-4A5A-9EB6-1E4DE4939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8FEE0-1D20-4757-86C8-4B73FBD9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4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AA753-720D-4D91-A843-06472DC96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168E8-8425-4051-99F5-5F2C539D4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78020E-AE50-42E2-AEF4-3E3337980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62F5B-211D-4419-8390-81CF80CDA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A04E3-0EE5-46C3-8A76-48B8B4285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16599-E421-4E1E-AC52-6E06B9C0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0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689D1-F321-41A9-A16F-7C7696977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A8649-88C5-45A7-95A1-F5C09B184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534F9-0560-4FAC-A4C6-BA552794F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9B8E5-62D5-4989-9922-725C7411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3C009-A37B-4F01-9348-B1FAC13C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9C558-21D3-41BF-9938-1099101D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4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10ACB6-00C2-4C7F-B35B-5D98D0F93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0BFA2-F343-4CFA-A0DE-A23FC0BB5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3D255-4E47-4F9F-BE30-1335ED6F3C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D978E-2B1C-4EFB-998A-7095CB4F84E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7211B-DA3F-4834-A2CD-224001BF8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F377B-1330-4B11-96CD-813438A2D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5988-E93A-494E-BBF6-F654EA439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8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29663" y="289844"/>
            <a:ext cx="6432646" cy="5269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824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Campbell Elementary</a:t>
            </a:r>
          </a:p>
        </p:txBody>
      </p:sp>
      <p:sp>
        <p:nvSpPr>
          <p:cNvPr id="25" name="Rectangle 24"/>
          <p:cNvSpPr/>
          <p:nvPr/>
        </p:nvSpPr>
        <p:spPr>
          <a:xfrm rot="16200000">
            <a:off x="1130702" y="3208576"/>
            <a:ext cx="1962688" cy="5373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165" b="1">
                <a:solidFill>
                  <a:schemeClr val="bg1"/>
                </a:solidFill>
              </a:rPr>
              <a:t>Outcomes: </a:t>
            </a:r>
            <a:r>
              <a:rPr lang="en-US" sz="116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1365252" y="4977858"/>
            <a:ext cx="1493591" cy="5373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165" b="1">
                <a:solidFill>
                  <a:schemeClr val="bg1"/>
                </a:solidFill>
              </a:rPr>
              <a:t>Initiatives: </a:t>
            </a:r>
            <a:r>
              <a:rPr lang="en-US" sz="1165">
                <a:solidFill>
                  <a:schemeClr val="bg1"/>
                </a:solidFill>
              </a:rPr>
              <a:t>What will we do to achieve success?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462337" y="4491192"/>
            <a:ext cx="1930325" cy="732192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71" b="1" dirty="0">
                <a:solidFill>
                  <a:schemeClr val="tx1"/>
                </a:solidFill>
              </a:rPr>
              <a:t>Balanced Literacy Framework</a:t>
            </a:r>
            <a:r>
              <a:rPr lang="en-US" sz="971" dirty="0">
                <a:solidFill>
                  <a:schemeClr val="tx1"/>
                </a:solidFill>
              </a:rPr>
              <a:t>:</a:t>
            </a:r>
          </a:p>
          <a:p>
            <a:pPr lvl="0" algn="ctr"/>
            <a:r>
              <a:rPr lang="en-US" sz="971" dirty="0">
                <a:solidFill>
                  <a:schemeClr val="tx1"/>
                </a:solidFill>
              </a:rPr>
              <a:t>Campbell Elementary will implement Balanced Literacy Framework in grades K-5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462337" y="5261122"/>
            <a:ext cx="1930325" cy="732192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71" b="1" dirty="0">
                <a:solidFill>
                  <a:schemeClr val="tx1"/>
                </a:solidFill>
              </a:rPr>
              <a:t>Balanced Math Framework:</a:t>
            </a:r>
          </a:p>
          <a:p>
            <a:pPr lvl="0" algn="ctr"/>
            <a:r>
              <a:rPr lang="en-US" sz="971" dirty="0">
                <a:solidFill>
                  <a:schemeClr val="tx1"/>
                </a:solidFill>
              </a:rPr>
              <a:t>Campbell Elementary will implement Balanced Math Framework in grades K-5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462337" y="2504258"/>
            <a:ext cx="1930325" cy="965163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82" b="1" dirty="0"/>
              <a:t>               3</a:t>
            </a:r>
            <a:r>
              <a:rPr lang="en-US" sz="882" b="1" baseline="30000" dirty="0"/>
              <a:t>rd</a:t>
            </a:r>
            <a:r>
              <a:rPr lang="en-US" sz="882" b="1" dirty="0"/>
              <a:t> grade literacy:</a:t>
            </a:r>
          </a:p>
          <a:p>
            <a:pPr lvl="0" algn="ctr"/>
            <a:r>
              <a:rPr lang="en-US" sz="882" dirty="0"/>
              <a:t>85% of 3</a:t>
            </a:r>
            <a:r>
              <a:rPr lang="en-US" sz="882" baseline="30000" dirty="0"/>
              <a:t>rd</a:t>
            </a:r>
            <a:r>
              <a:rPr lang="en-US" sz="882" dirty="0"/>
              <a:t> grade </a:t>
            </a:r>
            <a:r>
              <a:rPr lang="en-US" sz="971" dirty="0"/>
              <a:t>students</a:t>
            </a:r>
            <a:r>
              <a:rPr lang="en-US" sz="882" dirty="0"/>
              <a:t> will read at or above grade level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474291" y="2485390"/>
            <a:ext cx="1930325" cy="965163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 dirty="0">
                <a:solidFill>
                  <a:schemeClr val="bg1"/>
                </a:solidFill>
              </a:rPr>
              <a:t>Climate and Culture:</a:t>
            </a:r>
          </a:p>
          <a:p>
            <a:pPr algn="ctr"/>
            <a:r>
              <a:rPr lang="en-US" sz="971" dirty="0">
                <a:solidFill>
                  <a:schemeClr val="bg1"/>
                </a:solidFill>
              </a:rPr>
              <a:t>Increase to and maintain a 5 star climate rating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474291" y="4491192"/>
            <a:ext cx="1930325" cy="732192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>
                <a:solidFill>
                  <a:schemeClr val="tx1"/>
                </a:solidFill>
              </a:rPr>
              <a:t>Stellar Customer Service:</a:t>
            </a:r>
          </a:p>
          <a:p>
            <a:pPr algn="ctr"/>
            <a:r>
              <a:rPr lang="en-US" sz="971">
                <a:solidFill>
                  <a:schemeClr val="tx1"/>
                </a:solidFill>
              </a:rPr>
              <a:t>Work to create a culture where families, students, and staff feel welcomed and appreciated</a:t>
            </a:r>
            <a:endParaRPr lang="en-US" sz="97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474291" y="5261122"/>
            <a:ext cx="1930325" cy="732192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 dirty="0">
                <a:solidFill>
                  <a:schemeClr val="tx1"/>
                </a:solidFill>
              </a:rPr>
              <a:t>Staff Leadership Development</a:t>
            </a:r>
            <a:r>
              <a:rPr lang="en-US" sz="97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971" dirty="0">
                <a:solidFill>
                  <a:schemeClr val="tx1"/>
                </a:solidFill>
              </a:rPr>
              <a:t>Provide staff with the necessary coaching and opportunities to grow.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74291" y="3488291"/>
            <a:ext cx="1930325" cy="965163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 dirty="0">
                <a:solidFill>
                  <a:schemeClr val="bg1"/>
                </a:solidFill>
              </a:rPr>
              <a:t>Teacher Retention:</a:t>
            </a:r>
          </a:p>
          <a:p>
            <a:pPr algn="ctr"/>
            <a:r>
              <a:rPr lang="en-US" sz="971" dirty="0">
                <a:solidFill>
                  <a:schemeClr val="bg1"/>
                </a:solidFill>
              </a:rPr>
              <a:t>Increase our retention rate of teachers who remain beyond 5 years to 75% or above</a:t>
            </a:r>
          </a:p>
        </p:txBody>
      </p:sp>
      <p:sp>
        <p:nvSpPr>
          <p:cNvPr id="6" name="Rectangle 5"/>
          <p:cNvSpPr/>
          <p:nvPr/>
        </p:nvSpPr>
        <p:spPr>
          <a:xfrm>
            <a:off x="6486245" y="2485390"/>
            <a:ext cx="1930325" cy="965163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 dirty="0">
                <a:solidFill>
                  <a:schemeClr val="bg1"/>
                </a:solidFill>
              </a:rPr>
              <a:t>Partnerships:</a:t>
            </a:r>
          </a:p>
          <a:p>
            <a:pPr algn="ctr"/>
            <a:r>
              <a:rPr lang="en-US" sz="971" dirty="0">
                <a:solidFill>
                  <a:schemeClr val="bg1"/>
                </a:solidFill>
              </a:rPr>
              <a:t>Increase the number of impactful partnerships that align to our school’s goals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486245" y="4491192"/>
            <a:ext cx="1930325" cy="732192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 dirty="0">
                <a:solidFill>
                  <a:schemeClr val="tx1"/>
                </a:solidFill>
              </a:rPr>
              <a:t>Campbell Community Champions:</a:t>
            </a:r>
          </a:p>
          <a:p>
            <a:pPr algn="ctr"/>
            <a:r>
              <a:rPr lang="en-US" sz="971" dirty="0">
                <a:solidFill>
                  <a:schemeClr val="tx1"/>
                </a:solidFill>
              </a:rPr>
              <a:t> cultivate and sustain community champions to support student outcomes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486245" y="5261122"/>
            <a:ext cx="1930325" cy="732192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 dirty="0">
                <a:solidFill>
                  <a:schemeClr val="tx1"/>
                </a:solidFill>
              </a:rPr>
              <a:t>Parent University:</a:t>
            </a:r>
          </a:p>
          <a:p>
            <a:pPr algn="ctr"/>
            <a:r>
              <a:rPr lang="en-US" sz="971" dirty="0">
                <a:solidFill>
                  <a:schemeClr val="tx1"/>
                </a:solidFill>
              </a:rPr>
              <a:t>Offer courses and activities to equip families with knowledge, skills, and resources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486245" y="3488291"/>
            <a:ext cx="1930325" cy="965163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 dirty="0">
                <a:solidFill>
                  <a:schemeClr val="bg1"/>
                </a:solidFill>
              </a:rPr>
              <a:t>Family Engagement:</a:t>
            </a:r>
          </a:p>
          <a:p>
            <a:pPr algn="ctr"/>
            <a:r>
              <a:rPr lang="en-US" sz="971" dirty="0">
                <a:solidFill>
                  <a:schemeClr val="bg1"/>
                </a:solidFill>
              </a:rPr>
              <a:t>Increase the percentage of families who feel empowered to support their student’s educational journeys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498200" y="4491191"/>
            <a:ext cx="1930325" cy="1502123"/>
          </a:xfrm>
          <a:prstGeom prst="rect">
            <a:avLst/>
          </a:prstGeom>
          <a:solidFill>
            <a:srgbClr val="02584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71" b="1" dirty="0">
                <a:solidFill>
                  <a:schemeClr val="tx1"/>
                </a:solidFill>
              </a:rPr>
              <a:t>Effective Budgeting:</a:t>
            </a:r>
          </a:p>
          <a:p>
            <a:pPr algn="ctr"/>
            <a:r>
              <a:rPr lang="en-US" sz="971" dirty="0">
                <a:solidFill>
                  <a:schemeClr val="tx1"/>
                </a:solidFill>
              </a:rPr>
              <a:t>Refine and adjust our modified zero-based budgeting process to ensure that resources ae used effectively and efficiently to impact district goals.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97146" y="2471521"/>
            <a:ext cx="1930325" cy="1980945"/>
          </a:xfrm>
          <a:prstGeom prst="rect">
            <a:avLst/>
          </a:prstGeom>
          <a:solidFill>
            <a:srgbClr val="025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3691"/>
            <a:r>
              <a:rPr lang="en-US" sz="971" b="1" dirty="0">
                <a:solidFill>
                  <a:schemeClr val="bg1"/>
                </a:solidFill>
              </a:rPr>
              <a:t>Transparent and Efficient</a:t>
            </a:r>
          </a:p>
          <a:p>
            <a:pPr algn="ctr" defTabSz="293691"/>
            <a:r>
              <a:rPr lang="en-US" sz="971" b="1" dirty="0">
                <a:solidFill>
                  <a:schemeClr val="bg1"/>
                </a:solidFill>
              </a:rPr>
              <a:t>Management of Local Funds</a:t>
            </a:r>
            <a:endParaRPr lang="en-US" sz="971" dirty="0">
              <a:solidFill>
                <a:schemeClr val="bg1"/>
              </a:solidFill>
            </a:endParaRPr>
          </a:p>
          <a:p>
            <a:pPr algn="ctr" defTabSz="293691"/>
            <a:r>
              <a:rPr lang="en-US" sz="971" dirty="0">
                <a:solidFill>
                  <a:schemeClr val="bg1"/>
                </a:solidFill>
              </a:rPr>
              <a:t>Reduce the number of audit</a:t>
            </a:r>
          </a:p>
          <a:p>
            <a:pPr algn="ctr" defTabSz="293691"/>
            <a:r>
              <a:rPr lang="en-US" sz="971" dirty="0">
                <a:solidFill>
                  <a:schemeClr val="bg1"/>
                </a:solidFill>
              </a:rPr>
              <a:t>findings for Student Activity funds and ensure effective management between schools and Student Governance Councils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ADC16-C76E-4162-AEA0-84C9C4CF4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459" y="1105981"/>
            <a:ext cx="927611" cy="12835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0B0D6F-D5D0-44F2-9DB4-1B03080A0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9578" y="1090953"/>
            <a:ext cx="953876" cy="13117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E27795-5686-4AA4-9C62-15866E278A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7969" y="1093506"/>
            <a:ext cx="966877" cy="13092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A8F415-5F21-46D7-9D89-5B05884397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83687" y="1090952"/>
            <a:ext cx="959353" cy="130923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462337" y="3488290"/>
            <a:ext cx="1930325" cy="965163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971" b="1" dirty="0"/>
              <a:t>                 5</a:t>
            </a:r>
            <a:r>
              <a:rPr lang="en-US" sz="971" b="1" baseline="30000" dirty="0"/>
              <a:t>th</a:t>
            </a:r>
            <a:r>
              <a:rPr lang="en-US" sz="971" b="1" dirty="0"/>
              <a:t> grade math</a:t>
            </a:r>
            <a:r>
              <a:rPr lang="en-US" sz="971" dirty="0"/>
              <a:t>:</a:t>
            </a:r>
          </a:p>
          <a:p>
            <a:pPr lvl="0" algn="ctr"/>
            <a:r>
              <a:rPr lang="en-US" sz="971" dirty="0"/>
              <a:t>85% of 5</a:t>
            </a:r>
            <a:r>
              <a:rPr lang="en-US" sz="971" baseline="30000" dirty="0"/>
              <a:t>th</a:t>
            </a:r>
            <a:r>
              <a:rPr lang="en-US" sz="971" dirty="0"/>
              <a:t> grade students will perform at proficient or distinguished levels in math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DABB1F-926B-4F7E-A6B6-D056FFB113D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934847" y="5937285"/>
            <a:ext cx="2493679" cy="86468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480469" y="3467361"/>
            <a:ext cx="1924148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35" dirty="0">
              <a:solidFill>
                <a:schemeClr val="bg1"/>
              </a:solidFill>
            </a:endParaRPr>
          </a:p>
          <a:p>
            <a:pPr algn="ctr"/>
            <a:endParaRPr lang="en-US" sz="1235" dirty="0">
              <a:solidFill>
                <a:schemeClr val="bg1"/>
              </a:solidFill>
              <a:latin typeface="Times New Roman" panose="02020603050405020304" pitchFamily="18" charset="0"/>
              <a:ea typeface="HelloBasic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869A17-2E27-4625-8546-C29A1C41039F}"/>
              </a:ext>
            </a:extLst>
          </p:cNvPr>
          <p:cNvSpPr txBox="1"/>
          <p:nvPr/>
        </p:nvSpPr>
        <p:spPr>
          <a:xfrm>
            <a:off x="1903746" y="289844"/>
            <a:ext cx="1071461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88" dirty="0"/>
              <a:t>School Logo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A3F59B-74AF-C84A-B4AA-9F4B8158A2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35" y="221669"/>
            <a:ext cx="2382756" cy="216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4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0D877FD44D840902E05FE83EC164B" ma:contentTypeVersion="2" ma:contentTypeDescription="Create a new document." ma:contentTypeScope="" ma:versionID="269470fea55ec34360a7b62bc462a5c2">
  <xsd:schema xmlns:xsd="http://www.w3.org/2001/XMLSchema" xmlns:xs="http://www.w3.org/2001/XMLSchema" xmlns:p="http://schemas.microsoft.com/office/2006/metadata/properties" xmlns:ns2="5646950d-f1d1-426d-8288-d32d214b65a5" targetNamespace="http://schemas.microsoft.com/office/2006/metadata/properties" ma:root="true" ma:fieldsID="22615e27a8aa190f6d4331941ad80978" ns2:_="">
    <xsd:import namespace="5646950d-f1d1-426d-8288-d32d214b6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46950d-f1d1-426d-8288-d32d214b65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3D5B42-16A3-49ED-B65F-7B75CA1604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6EAF28-03DF-471D-BCDD-D9D7297C11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46950d-f1d1-426d-8288-d32d214b6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6B05C2-FCFA-435B-BA9F-615B0E316B5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273</Words>
  <Application>Microsoft Macintosh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Unicode MS</vt:lpstr>
      <vt:lpstr>HelloBasic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McDaniel, Leah</dc:creator>
  <cp:lastModifiedBy>Donald, Deanna</cp:lastModifiedBy>
  <cp:revision>2</cp:revision>
  <dcterms:created xsi:type="dcterms:W3CDTF">2018-04-19T13:19:46Z</dcterms:created>
  <dcterms:modified xsi:type="dcterms:W3CDTF">2019-09-11T20:03:57Z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0x01010074E0D877FD44D840902E05FE83EC164B</vt:lpwstr>
  </property>
</Properties>
</file>