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25"/>
  </p:notesMasterIdLst>
  <p:sldIdLst>
    <p:sldId id="256" r:id="rId5"/>
    <p:sldId id="257" r:id="rId6"/>
    <p:sldId id="258" r:id="rId7"/>
    <p:sldId id="259" r:id="rId8"/>
    <p:sldId id="260" r:id="rId9"/>
    <p:sldId id="261" r:id="rId10"/>
    <p:sldId id="262" r:id="rId11"/>
    <p:sldId id="263" r:id="rId12"/>
    <p:sldId id="265" r:id="rId13"/>
    <p:sldId id="267" r:id="rId14"/>
    <p:sldId id="268" r:id="rId15"/>
    <p:sldId id="271" r:id="rId16"/>
    <p:sldId id="272" r:id="rId17"/>
    <p:sldId id="273" r:id="rId18"/>
    <p:sldId id="275" r:id="rId19"/>
    <p:sldId id="281" r:id="rId20"/>
    <p:sldId id="283" r:id="rId21"/>
    <p:sldId id="284" r:id="rId22"/>
    <p:sldId id="286" r:id="rId23"/>
    <p:sldId id="288" r:id="rId24"/>
  </p:sldIdLst>
  <p:sldSz cx="9144000" cy="6858000" type="screen4x3"/>
  <p:notesSz cx="6858000" cy="9144000"/>
  <p:embeddedFontLst>
    <p:embeddedFont>
      <p:font typeface="PMingLiU-ExtB" panose="02020500000000000000" pitchFamily="18" charset="-120"/>
      <p:regular r:id="rId26"/>
    </p:embeddedFont>
    <p:embeddedFont>
      <p:font typeface="Arial Narrow" panose="020B060602020203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hsCViVc3LfbBiPD0D+ndPFhQZH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font" Target="fonts/font1.fntdata"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font" Target="fonts/font9.fntdata" /><Relationship Id="rId47" Type="http://schemas.openxmlformats.org/officeDocument/2006/relationships/theme" Target="theme/theme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notesMaster" Target="notesMasters/notesMaster1.xml" /><Relationship Id="rId33" Type="http://schemas.openxmlformats.org/officeDocument/2006/relationships/font" Target="fonts/font8.fntdata" /><Relationship Id="rId46" Type="http://schemas.openxmlformats.org/officeDocument/2006/relationships/viewProps" Target="view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font" Target="fonts/font4.fntdata"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font" Target="fonts/font7.fntdata" /><Relationship Id="rId45" Type="http://schemas.openxmlformats.org/officeDocument/2006/relationships/presProps" Target="pres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font" Target="fonts/font3.fntdata" /><Relationship Id="rId36" Type="http://schemas.openxmlformats.org/officeDocument/2006/relationships/font" Target="fonts/font11.fntdata"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font" Target="fonts/font6.fntdata" /><Relationship Id="rId44" Type="http://customschemas.google.com/relationships/presentationmetadata" Target="metadata"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font" Target="fonts/font2.fntdata" /><Relationship Id="rId30" Type="http://schemas.openxmlformats.org/officeDocument/2006/relationships/font" Target="fonts/font5.fntdata" /><Relationship Id="rId35" Type="http://schemas.openxmlformats.org/officeDocument/2006/relationships/font" Target="fonts/font10.fntdata" /><Relationship Id="rId48"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 name="Google Shape;5;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079663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 name="Google Shape;8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222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 name="Google Shape;16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241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2" name="Google Shape;17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328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2" name="Google Shape;19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9713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8" name="Google Shape;19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895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4" name="Google Shape;20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8352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7" name="Google Shape;21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1536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3" name="Google Shape;25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21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6" name="Google Shape;26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3746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2" name="Google Shape;27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6586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5" name="Google Shape;28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442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6732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9" name="Google Shape;29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447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 name="Google Shape;10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827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cb05343b9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9cb05343b9_0_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0" name="Google Shape;110;g9cb05343b9_0_1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65940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cb05343b9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9cb05343b9_0_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 name="Google Shape;118;g9cb05343b9_0_1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620533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cb05343b9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9cb05343b9_0_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6" name="Google Shape;126;g9cb05343b9_0_2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3507031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3" name="Google Shape;13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6971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cb05343b9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9" name="Google Shape;139;g9cb05343b9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3959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4" name="Google Shape;15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247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5F72-C214-4AB3-A00C-1ADEAF26E4E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D01F20E-1B03-4370-B95E-5C65871A80E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FE4D6A1-6EC6-4738-9851-305661887C7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817849-2C17-4D87-A53D-CAAAE99FA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7F611-76B3-4564-97BF-2BDFDEA4A4E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34201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F721-FF64-4298-8502-7D80014A45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54A288-7D20-48B8-A058-04D53A5B8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EB1A4B-C3A8-43AA-B5B3-C728B09A55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6838059-763F-4280-B8A0-EC6009A48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88EED-7C1E-4AD4-96D8-0C68078532E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4121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E9F0B5-1462-44F2-A55E-C0BF3D0B35A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1E5845-E98C-4F23-854B-1BC75558B5A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9D6B3-8E8B-47BB-8EAC-8E5CE55AAF0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31D84D8-6892-421B-9A18-DEE0B6761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FFDC5-9091-4CCC-96B1-7C081F833E3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374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B820-DCFA-43F3-81A0-50DF870BBE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EAAB40-FC9E-4C8C-B3E4-A17EE957D2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B5CAF-BBD5-4AE6-ABAB-8D537D32CD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6E10FA-B288-4DB7-96CF-B767DD367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7D288-1521-43A3-BF54-249D764AB23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0440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FD8F-6979-4032-A5D8-4ADB72E8F62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512FF55-6CCD-423C-B6CE-2A9C60F632A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30BBD4-FDEA-4CD2-BF68-9C29BBD6050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AE7D609-4EA0-4886-9871-801D883AD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1E053-E7EB-43FC-9D11-23EB56FF239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5687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61AE-38EA-484B-87DA-F028123D8C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D515A-E0E6-46C9-8B00-0C86856C669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C4CE30-2A3F-4C65-97FD-192C89210B9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712B9F-B118-4BC4-8EF7-00A8651FE8F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1F2AA86-940B-48AA-9472-87DD69CD32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964021-F94F-4430-827F-ED981B0191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713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6F62-481D-4654-8548-221DB94D58C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8EC5D7-59F9-4DBE-B27E-4778CC2FA45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16F03B6-B943-4E55-9425-1D57775BA40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E1F099-5860-4CD4-ACE9-7A4907DEA8A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DE55363-C74F-46F8-B0B6-B370CE2F515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0CB35E-6D1D-4DCE-A4D4-52BE8FAD6D6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306D89D-2DBA-49F7-A211-3B258CAAA3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E345DE-0776-453D-92E1-2BDA1FCB34A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1344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A7E3-C40F-4E66-9F95-731DD6E88A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C07CE1-09EE-43FF-962C-D606CD53698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4C45AA7-75E2-4FDB-BDF6-B4A5842F17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195A31-6E9F-4634-9A35-16741CB9249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7072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3C475-0A45-4E38-A876-05B1CF22FA4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5AABECC-3A21-44A7-A014-751CEAA72C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DB4D0E-487A-4BFC-ADAF-A9625669854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6936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0F8CA-4B85-495B-BDD3-EDA2245A976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DEEB55E-A0D0-402C-A38A-5BE0EB39FD4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91D6DA-DD45-4C17-89E2-55A2E8A12ED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11552DF-3B53-4750-BDA7-1968CB05DBC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AEBDEF8-5983-4B39-82ED-A7993642C3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B2FEB0-FE87-45D4-9600-5D095243AE6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2785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B96A-A56F-42D4-9F7B-735B078CF84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9A2D95A-FF12-431E-AC6A-6C0A164A15F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07D925D-73C1-4772-85D9-648F34E2949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FB7A90F-B325-4A1E-8616-D2508B3D94B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076E8F6-89A9-48DE-980B-A3A1176E08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E059AE-DF0D-4DB6-AF00-B0B35F98E34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4863909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F4D62B-624A-4ACB-BBE8-25976F2D63B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7697CE-2EE7-4413-9EFB-2A15A071CD6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091122-DD31-4E49-AF4F-E51E50D4421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AFB8299-F358-4158-BA30-7AB2169F8AA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CBE20B-7A52-4D0D-B1BC-E83C93BEE0E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0608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nslow.k12.nc.us/southwesths" TargetMode="External" /><Relationship Id="rId2" Type="http://schemas.openxmlformats.org/officeDocument/2006/relationships/notesSlide" Target="../notesSlides/notesSlide1.xml" /><Relationship Id="rId1" Type="http://schemas.openxmlformats.org/officeDocument/2006/relationships/slideLayout" Target="../slideLayouts/slideLayout1.xml" /><Relationship Id="rId5" Type="http://schemas.openxmlformats.org/officeDocument/2006/relationships/image" Target="../media/image2.png" /><Relationship Id="rId4" Type="http://schemas.openxmlformats.org/officeDocument/2006/relationships/image" Target="../media/image1.jpg"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hyperlink" Target="mailto:eric.kliewer@onslow.k12.nc.us" TargetMode="External"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20.xml" /><Relationship Id="rId1" Type="http://schemas.openxmlformats.org/officeDocument/2006/relationships/slideLayout" Target="../slideLayouts/slideLayout2.xml" /><Relationship Id="rId4" Type="http://schemas.openxmlformats.org/officeDocument/2006/relationships/image" Target="../media/image2.png"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time_continue=11&amp;v=GvGJPCCQQvQ&amp;feature=emb_title" TargetMode="External" /><Relationship Id="rId2" Type="http://schemas.openxmlformats.org/officeDocument/2006/relationships/notesSlide" Target="../notesSlides/notesSlide4.xml" /><Relationship Id="rId1" Type="http://schemas.openxmlformats.org/officeDocument/2006/relationships/slideLayout" Target="../slideLayouts/slideLayout2.xml" /><Relationship Id="rId5" Type="http://schemas.openxmlformats.org/officeDocument/2006/relationships/image" Target="../media/image3.jpg" /><Relationship Id="rId4" Type="http://schemas.openxmlformats.org/officeDocument/2006/relationships/hyperlink" Target="http://www.youtube.com/watch?v=GvGJPCCQQvQ" TargetMode="External" /></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time_continue=174&amp;v=lKsdBAls_ws&amp;feature=emb_title" TargetMode="External" /><Relationship Id="rId2" Type="http://schemas.openxmlformats.org/officeDocument/2006/relationships/notesSlide" Target="../notesSlides/notesSlide5.xml" /><Relationship Id="rId1" Type="http://schemas.openxmlformats.org/officeDocument/2006/relationships/slideLayout" Target="../slideLayouts/slideLayout2.xml" /><Relationship Id="rId5" Type="http://schemas.openxmlformats.org/officeDocument/2006/relationships/image" Target="../media/image4.jpg" /><Relationship Id="rId4" Type="http://schemas.openxmlformats.org/officeDocument/2006/relationships/hyperlink" Target="http://www.youtube.com/watch?v=lKsdBAls_ws" TargetMode="External" /></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s7NjpiW4NY&amp;feature=youtu.be" TargetMode="External" /><Relationship Id="rId2" Type="http://schemas.openxmlformats.org/officeDocument/2006/relationships/notesSlide" Target="../notesSlides/notesSlide6.xml" /><Relationship Id="rId1" Type="http://schemas.openxmlformats.org/officeDocument/2006/relationships/slideLayout" Target="../slideLayouts/slideLayout2.xml" /><Relationship Id="rId5" Type="http://schemas.openxmlformats.org/officeDocument/2006/relationships/image" Target="../media/image5.jpg" /><Relationship Id="rId4" Type="http://schemas.openxmlformats.org/officeDocument/2006/relationships/hyperlink" Target="http://www.youtube.com/watch?v=is7NjpiW4NY" TargetMode="Externa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90"/>
        <p:cNvGrpSpPr/>
        <p:nvPr/>
      </p:nvGrpSpPr>
      <p:grpSpPr>
        <a:xfrm>
          <a:off x="0" y="0"/>
          <a:ext cx="0" cy="0"/>
          <a:chOff x="0" y="0"/>
          <a:chExt cx="0" cy="0"/>
        </a:xfrm>
      </p:grpSpPr>
      <p:sp>
        <p:nvSpPr>
          <p:cNvPr id="92" name="Google Shape;92;p1"/>
          <p:cNvSpPr txBox="1">
            <a:spLocks noGrp="1"/>
          </p:cNvSpPr>
          <p:nvPr>
            <p:ph type="ctrTitle"/>
          </p:nvPr>
        </p:nvSpPr>
        <p:spPr>
          <a:xfrm>
            <a:off x="5059971" y="1783959"/>
            <a:ext cx="3483937" cy="2889114"/>
          </a:xfrm>
          <a:prstGeom prst="rect">
            <a:avLst/>
          </a:prstGeom>
        </p:spPr>
        <p:txBody>
          <a:bodyPr spcFirstLastPara="1" lIns="91425" tIns="45700" rIns="91425" bIns="45700" anchor="b" anchorCtr="0">
            <a:normAutofit/>
          </a:bodyPr>
          <a:lstStyle/>
          <a:p>
            <a:pPr marL="0" lvl="0" indent="0" algn="l" rtl="0">
              <a:spcBef>
                <a:spcPts val="0"/>
              </a:spcBef>
              <a:spcAft>
                <a:spcPts val="0"/>
              </a:spcAft>
              <a:buClr>
                <a:srgbClr val="FF0000"/>
              </a:buClr>
              <a:buSzPts val="6000"/>
              <a:buFont typeface="PMingLiU-ExtB"/>
              <a:buNone/>
            </a:pPr>
            <a:r>
              <a:rPr lang="en-US" sz="4200">
                <a:latin typeface="PMingLiU-ExtB"/>
                <a:ea typeface="PMingLiU-ExtB"/>
                <a:cs typeface="PMingLiU-ExtB"/>
                <a:sym typeface="PMingLiU-ExtB"/>
              </a:rPr>
              <a:t>MANDATORY PRE-SEASON </a:t>
            </a:r>
          </a:p>
          <a:p>
            <a:pPr marL="0" lvl="0" indent="0" algn="l" rtl="0">
              <a:spcBef>
                <a:spcPts val="0"/>
              </a:spcBef>
              <a:spcAft>
                <a:spcPts val="0"/>
              </a:spcAft>
              <a:buClr>
                <a:srgbClr val="FF0000"/>
              </a:buClr>
              <a:buSzPts val="6000"/>
              <a:buFont typeface="PMingLiU-ExtB"/>
              <a:buNone/>
            </a:pPr>
            <a:r>
              <a:rPr lang="en-US" sz="4200">
                <a:latin typeface="PMingLiU-ExtB"/>
                <a:ea typeface="PMingLiU-ExtB"/>
                <a:cs typeface="PMingLiU-ExtB"/>
                <a:sym typeface="PMingLiU-ExtB"/>
              </a:rPr>
              <a:t>PARENT MEETING</a:t>
            </a:r>
            <a:endParaRPr lang="en-US" sz="4200"/>
          </a:p>
        </p:txBody>
      </p:sp>
      <p:sp>
        <p:nvSpPr>
          <p:cNvPr id="91" name="Google Shape;91;p1"/>
          <p:cNvSpPr txBox="1">
            <a:spLocks noGrp="1"/>
          </p:cNvSpPr>
          <p:nvPr>
            <p:ph type="subTitle" idx="1"/>
          </p:nvPr>
        </p:nvSpPr>
        <p:spPr>
          <a:xfrm>
            <a:off x="5059970" y="4750893"/>
            <a:ext cx="3483937" cy="1147863"/>
          </a:xfrm>
          <a:prstGeom prst="rect">
            <a:avLst/>
          </a:prstGeom>
        </p:spPr>
        <p:txBody>
          <a:bodyPr spcFirstLastPara="1" lIns="91425" tIns="45700" rIns="91425" bIns="45700" anchor="t" anchorCtr="0">
            <a:normAutofit fontScale="85000" lnSpcReduction="20000"/>
          </a:bodyPr>
          <a:lstStyle/>
          <a:p>
            <a:pPr marL="0" lvl="0" indent="0" algn="l" rtl="0">
              <a:spcBef>
                <a:spcPts val="0"/>
              </a:spcBef>
              <a:spcAft>
                <a:spcPts val="0"/>
              </a:spcAft>
              <a:buSzPts val="1572"/>
              <a:buNone/>
            </a:pPr>
            <a:r>
              <a:rPr lang="en-US" sz="1400" dirty="0"/>
              <a:t> </a:t>
            </a:r>
          </a:p>
          <a:p>
            <a:pPr marL="0" lvl="0" indent="0" algn="l" rtl="0">
              <a:spcBef>
                <a:spcPts val="1414"/>
              </a:spcBef>
              <a:spcAft>
                <a:spcPts val="0"/>
              </a:spcAft>
              <a:buSzPts val="4070"/>
              <a:buNone/>
            </a:pPr>
            <a:r>
              <a:rPr lang="en-US" sz="2200" dirty="0">
                <a:latin typeface="PMingLiU-ExtB"/>
                <a:ea typeface="PMingLiU-ExtB"/>
                <a:cs typeface="PMingLiU-ExtB"/>
                <a:sym typeface="PMingLiU-ExtB"/>
              </a:rPr>
              <a:t>Southwest High School</a:t>
            </a:r>
          </a:p>
          <a:p>
            <a:pPr marL="0" lvl="0" indent="0" algn="l">
              <a:spcBef>
                <a:spcPts val="1118"/>
              </a:spcBef>
              <a:buSzPts val="2590"/>
            </a:pPr>
            <a:r>
              <a:rPr lang="en-US" sz="2200" u="sng" dirty="0">
                <a:latin typeface="PMingLiU-ExtB"/>
                <a:ea typeface="PMingLiU-ExtB"/>
                <a:cs typeface="PMingLiU-ExtB"/>
                <a:sym typeface="PMingLiU-ExtB"/>
                <a:hlinkClick r:id="rId3"/>
              </a:rPr>
              <a:t>https://www.onslow.k12.nc.us/southwesths</a:t>
            </a:r>
            <a:endParaRPr lang="en-US" sz="2200" u="sng" dirty="0">
              <a:latin typeface="PMingLiU-ExtB"/>
              <a:ea typeface="PMingLiU-ExtB"/>
              <a:cs typeface="PMingLiU-ExtB"/>
              <a:sym typeface="PMingLiU-ExtB"/>
            </a:endParaRPr>
          </a:p>
          <a:p>
            <a:pPr marL="0" lvl="0" indent="0" algn="l">
              <a:spcBef>
                <a:spcPts val="1118"/>
              </a:spcBef>
              <a:buSzPts val="2590"/>
            </a:pPr>
            <a:endParaRPr lang="en-US" sz="1400" dirty="0">
              <a:latin typeface="PMingLiU-ExtB"/>
              <a:ea typeface="PMingLiU-ExtB"/>
              <a:cs typeface="PMingLiU-ExtB"/>
              <a:sym typeface="PMingLiU-ExtB"/>
            </a:endParaRPr>
          </a:p>
        </p:txBody>
      </p:sp>
      <p:sp>
        <p:nvSpPr>
          <p:cNvPr id="98" name="Freeform: Shape 9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horse&#10;&#10;Description automatically generated">
            <a:extLst>
              <a:ext uri="{FF2B5EF4-FFF2-40B4-BE49-F238E27FC236}">
                <a16:creationId xmlns:a16="http://schemas.microsoft.com/office/drawing/2014/main" id="{CDA3041F-A4BB-45C1-A582-C74901D19C24}"/>
              </a:ext>
            </a:extLst>
          </p:cNvPr>
          <p:cNvPicPr>
            <a:picLocks noChangeAspect="1"/>
          </p:cNvPicPr>
          <p:nvPr/>
        </p:nvPicPr>
        <p:blipFill rotWithShape="1">
          <a:blip r:embed="rId4"/>
          <a:srcRect l="20585" r="9515"/>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93" name="Google Shape;93;p1"/>
          <p:cNvPicPr preferRelativeResize="0"/>
          <p:nvPr/>
        </p:nvPicPr>
        <p:blipFill rotWithShape="1">
          <a:blip r:embed="rId5">
            <a:alphaModFix/>
          </a:blip>
          <a:srcRect/>
          <a:stretch/>
        </p:blipFill>
        <p:spPr>
          <a:xfrm>
            <a:off x="8610600" y="6324600"/>
            <a:ext cx="304800" cy="304800"/>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F0000"/>
              </a:buClr>
              <a:buSzPts val="4000"/>
              <a:buFont typeface="Arial Narrow"/>
              <a:buNone/>
            </a:pPr>
            <a:r>
              <a:rPr lang="en-US" sz="3600" dirty="0">
                <a:latin typeface="PMingLiU-ExtB"/>
                <a:ea typeface="PMingLiU-ExtB"/>
                <a:cs typeface="PMingLiU-ExtB"/>
                <a:sym typeface="PMingLiU-ExtB"/>
              </a:rPr>
              <a:t>CONCUSSION INFORMATION</a:t>
            </a:r>
            <a:endParaRPr sz="3600" dirty="0">
              <a:latin typeface="PMingLiU-ExtB"/>
              <a:ea typeface="PMingLiU-ExtB"/>
              <a:cs typeface="PMingLiU-ExtB"/>
              <a:sym typeface="PMingLiU-ExtB"/>
            </a:endParaRPr>
          </a:p>
        </p:txBody>
      </p:sp>
      <p:sp>
        <p:nvSpPr>
          <p:cNvPr id="169" name="Google Shape;169;p8"/>
          <p:cNvSpPr txBox="1">
            <a:spLocks noGrp="1"/>
          </p:cNvSpPr>
          <p:nvPr>
            <p:ph idx="1"/>
          </p:nvPr>
        </p:nvSpPr>
        <p:spPr>
          <a:xfrm>
            <a:off x="609600" y="1600200"/>
            <a:ext cx="79248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800"/>
              <a:buFont typeface="PMingLiU-ExtB"/>
              <a:buChar char="•"/>
            </a:pPr>
            <a:r>
              <a:rPr lang="en-US" sz="2800" dirty="0">
                <a:latin typeface="PMingLiU-ExtB"/>
                <a:ea typeface="PMingLiU-ExtB"/>
                <a:cs typeface="PMingLiU-ExtB"/>
                <a:sym typeface="PMingLiU-ExtB"/>
              </a:rPr>
              <a:t>After a traumatic event or head injury the student-athlete will be evaluated by the athletic trainer for signs and symptoms of a concussion (</a:t>
            </a:r>
            <a:r>
              <a:rPr lang="en-US" sz="2800" dirty="0" err="1">
                <a:latin typeface="PMingLiU-ExtB"/>
                <a:ea typeface="PMingLiU-ExtB"/>
                <a:cs typeface="PMingLiU-ExtB"/>
                <a:sym typeface="PMingLiU-ExtB"/>
              </a:rPr>
              <a:t>Gfeller</a:t>
            </a:r>
            <a:r>
              <a:rPr lang="en-US" sz="2800" dirty="0">
                <a:latin typeface="PMingLiU-ExtB"/>
                <a:ea typeface="PMingLiU-ExtB"/>
                <a:cs typeface="PMingLiU-ExtB"/>
                <a:sym typeface="PMingLiU-ExtB"/>
              </a:rPr>
              <a:t>-Waller Information Sheet)</a:t>
            </a:r>
            <a:endParaRPr dirty="0">
              <a:latin typeface="PMingLiU-ExtB"/>
              <a:ea typeface="PMingLiU-ExtB"/>
              <a:cs typeface="PMingLiU-ExtB"/>
              <a:sym typeface="PMingLiU-ExtB"/>
            </a:endParaRPr>
          </a:p>
          <a:p>
            <a:pPr marL="342900" lvl="0" indent="-342900" algn="l" rtl="0">
              <a:lnSpc>
                <a:spcPct val="100000"/>
              </a:lnSpc>
              <a:spcBef>
                <a:spcPts val="1160"/>
              </a:spcBef>
              <a:spcAft>
                <a:spcPts val="0"/>
              </a:spcAft>
              <a:buSzPts val="2800"/>
              <a:buFont typeface="PMingLiU-ExtB"/>
              <a:buChar char="•"/>
            </a:pPr>
            <a:r>
              <a:rPr lang="en-US" sz="2800" dirty="0">
                <a:latin typeface="PMingLiU-ExtB"/>
                <a:ea typeface="PMingLiU-ExtB"/>
                <a:cs typeface="PMingLiU-ExtB"/>
                <a:sym typeface="PMingLiU-ExtB"/>
              </a:rPr>
              <a:t>If a suspected concussion is present ONLY a LICENSED MEDICAL PROFESSIONAL may clear the student-athlete to return to play</a:t>
            </a:r>
            <a:endParaRPr dirty="0">
              <a:latin typeface="PMingLiU-ExtB"/>
              <a:ea typeface="PMingLiU-ExtB"/>
              <a:cs typeface="PMingLiU-ExtB"/>
              <a:sym typeface="PMingLiU-ExtB"/>
            </a:endParaRPr>
          </a:p>
          <a:p>
            <a:pPr marL="342900" lvl="0" indent="-342900" algn="l" rtl="0">
              <a:lnSpc>
                <a:spcPct val="100000"/>
              </a:lnSpc>
              <a:spcBef>
                <a:spcPts val="1160"/>
              </a:spcBef>
              <a:spcAft>
                <a:spcPts val="0"/>
              </a:spcAft>
              <a:buSzPts val="2800"/>
              <a:buFont typeface="PMingLiU-ExtB"/>
              <a:buChar char="•"/>
            </a:pPr>
            <a:r>
              <a:rPr lang="en-US" sz="2800" dirty="0">
                <a:latin typeface="PMingLiU-ExtB"/>
                <a:ea typeface="PMingLiU-ExtB"/>
                <a:cs typeface="PMingLiU-ExtB"/>
                <a:sym typeface="PMingLiU-ExtB"/>
              </a:rPr>
              <a:t>If diagnosed with a concussion, the student-athlete will enter the NCHSAA Return to Play Protocol</a:t>
            </a:r>
            <a:endParaRPr sz="2800" dirty="0">
              <a:latin typeface="PMingLiU-ExtB"/>
              <a:ea typeface="PMingLiU-ExtB"/>
              <a:cs typeface="PMingLiU-ExtB"/>
              <a:sym typeface="PMingLiU-Ext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685800" y="381000"/>
            <a:ext cx="7772400" cy="9525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F0000"/>
              </a:buClr>
              <a:buSzPts val="4400"/>
              <a:buFont typeface="PMingLiU-ExtB"/>
              <a:buNone/>
            </a:pPr>
            <a:r>
              <a:rPr lang="en-US" sz="3600" b="1" dirty="0">
                <a:latin typeface="PMingLiU-ExtB"/>
                <a:ea typeface="PMingLiU-ExtB"/>
                <a:cs typeface="PMingLiU-ExtB"/>
                <a:sym typeface="PMingLiU-ExtB"/>
              </a:rPr>
              <a:t>ASSUMPTION OF RISK</a:t>
            </a:r>
            <a:endParaRPr sz="2200" dirty="0"/>
          </a:p>
        </p:txBody>
      </p:sp>
      <p:sp>
        <p:nvSpPr>
          <p:cNvPr id="175" name="Google Shape;175;p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accent2"/>
              </a:buClr>
              <a:buSzPts val="2800"/>
              <a:buFont typeface="Noto Sans Symbols"/>
              <a:buChar char="▪"/>
            </a:pPr>
            <a:r>
              <a:rPr lang="en-US" sz="2800" b="1" dirty="0">
                <a:latin typeface="PMingLiU-ExtB"/>
                <a:ea typeface="PMingLiU-ExtB"/>
                <a:cs typeface="PMingLiU-ExtB"/>
                <a:sym typeface="PMingLiU-ExtB"/>
              </a:rPr>
              <a:t>Athletics are inherently dangerous</a:t>
            </a:r>
            <a:endParaRPr dirty="0"/>
          </a:p>
          <a:p>
            <a:pPr marL="342900" lvl="0" indent="-342900" algn="l" rtl="0">
              <a:lnSpc>
                <a:spcPct val="80000"/>
              </a:lnSpc>
              <a:spcBef>
                <a:spcPts val="1160"/>
              </a:spcBef>
              <a:spcAft>
                <a:spcPts val="0"/>
              </a:spcAft>
              <a:buClr>
                <a:schemeClr val="accent2"/>
              </a:buClr>
              <a:buSzPts val="2800"/>
              <a:buFont typeface="Noto Sans Symbols"/>
              <a:buChar char="▪"/>
            </a:pPr>
            <a:r>
              <a:rPr lang="en-US" sz="2800" b="1" dirty="0">
                <a:latin typeface="PMingLiU-ExtB"/>
                <a:ea typeface="PMingLiU-ExtB"/>
                <a:cs typeface="PMingLiU-ExtB"/>
                <a:sym typeface="PMingLiU-ExtB"/>
              </a:rPr>
              <a:t>Injuries do occur of various seriousness up to and including death</a:t>
            </a:r>
            <a:endParaRPr dirty="0"/>
          </a:p>
          <a:p>
            <a:pPr marL="342900" lvl="0" indent="-342900" algn="l" rtl="0">
              <a:lnSpc>
                <a:spcPct val="80000"/>
              </a:lnSpc>
              <a:spcBef>
                <a:spcPts val="1160"/>
              </a:spcBef>
              <a:spcAft>
                <a:spcPts val="0"/>
              </a:spcAft>
              <a:buClr>
                <a:schemeClr val="accent2"/>
              </a:buClr>
              <a:buSzPts val="2800"/>
              <a:buFont typeface="Noto Sans Symbols"/>
              <a:buChar char="▪"/>
            </a:pPr>
            <a:r>
              <a:rPr lang="en-US" sz="2800" b="1" dirty="0">
                <a:latin typeface="PMingLiU-ExtB"/>
                <a:ea typeface="PMingLiU-ExtB"/>
                <a:cs typeface="PMingLiU-ExtB"/>
                <a:sym typeface="PMingLiU-ExtB"/>
              </a:rPr>
              <a:t>90% of all athletes will suffer some injury</a:t>
            </a:r>
            <a:endParaRPr dirty="0"/>
          </a:p>
          <a:p>
            <a:pPr marL="342900" lvl="0" indent="-342900" algn="l" rtl="0">
              <a:lnSpc>
                <a:spcPct val="80000"/>
              </a:lnSpc>
              <a:spcBef>
                <a:spcPts val="1160"/>
              </a:spcBef>
              <a:spcAft>
                <a:spcPts val="0"/>
              </a:spcAft>
              <a:buClr>
                <a:schemeClr val="accent2"/>
              </a:buClr>
              <a:buSzPts val="2800"/>
              <a:buFont typeface="Noto Sans Symbols"/>
              <a:buChar char="▪"/>
            </a:pPr>
            <a:r>
              <a:rPr lang="en-US" sz="2800" b="1" dirty="0">
                <a:latin typeface="PMingLiU-ExtB"/>
                <a:ea typeface="PMingLiU-ExtB"/>
                <a:cs typeface="PMingLiU-ExtB"/>
                <a:sym typeface="PMingLiU-ExtB"/>
              </a:rPr>
              <a:t>50% of all athletes will suffer an injury that will cause the athlete to miss a practice or a game</a:t>
            </a:r>
            <a:endParaRPr dirty="0"/>
          </a:p>
          <a:p>
            <a:pPr marL="342900" lvl="0" indent="-342900" algn="l" rtl="0">
              <a:lnSpc>
                <a:spcPct val="80000"/>
              </a:lnSpc>
              <a:spcBef>
                <a:spcPts val="1160"/>
              </a:spcBef>
              <a:spcAft>
                <a:spcPts val="0"/>
              </a:spcAft>
              <a:buClr>
                <a:schemeClr val="accent2"/>
              </a:buClr>
              <a:buSzPts val="2800"/>
              <a:buFont typeface="Noto Sans Symbols"/>
              <a:buChar char="▪"/>
            </a:pPr>
            <a:r>
              <a:rPr lang="en-US" sz="2800" b="1" dirty="0">
                <a:latin typeface="PMingLiU-ExtB"/>
                <a:ea typeface="PMingLiU-ExtB"/>
                <a:cs typeface="PMingLiU-ExtB"/>
                <a:sym typeface="PMingLiU-ExtB"/>
              </a:rPr>
              <a:t>Coaches, trainers and other school personnel will do all possible to prevent injuries and care for the injuries when they occur</a:t>
            </a:r>
            <a:endParaRPr dirty="0"/>
          </a:p>
          <a:p>
            <a:pPr marL="342900" lvl="0" indent="-234950" algn="l" rtl="0">
              <a:lnSpc>
                <a:spcPct val="80000"/>
              </a:lnSpc>
              <a:spcBef>
                <a:spcPts val="940"/>
              </a:spcBef>
              <a:spcAft>
                <a:spcPts val="0"/>
              </a:spcAft>
              <a:buClr>
                <a:srgbClr val="FFFF66"/>
              </a:buClr>
              <a:buSzPts val="1700"/>
              <a:buFont typeface="Arial"/>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93"/>
        <p:cNvGrpSpPr/>
        <p:nvPr/>
      </p:nvGrpSpPr>
      <p:grpSpPr>
        <a:xfrm>
          <a:off x="0" y="0"/>
          <a:ext cx="0" cy="0"/>
          <a:chOff x="0" y="0"/>
          <a:chExt cx="0" cy="0"/>
        </a:xfrm>
      </p:grpSpPr>
      <p:sp>
        <p:nvSpPr>
          <p:cNvPr id="194" name="Google Shape;194;p12"/>
          <p:cNvSpPr txBox="1">
            <a:spLocks noGrp="1"/>
          </p:cNvSpPr>
          <p:nvPr>
            <p:ph type="title"/>
          </p:nvPr>
        </p:nvSpPr>
        <p:spPr>
          <a:xfrm>
            <a:off x="876300" y="0"/>
            <a:ext cx="7391400" cy="1524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66"/>
              </a:buClr>
              <a:buSzPts val="3000"/>
              <a:buFont typeface="Arial"/>
              <a:buNone/>
            </a:pPr>
            <a:r>
              <a:rPr lang="en-US" sz="3600" b="1" dirty="0">
                <a:latin typeface="PMingLiU-ExtB"/>
                <a:ea typeface="PMingLiU-ExtB"/>
                <a:cs typeface="PMingLiU-ExtB"/>
                <a:sym typeface="PMingLiU-ExtB"/>
              </a:rPr>
              <a:t>NCHSAA</a:t>
            </a:r>
            <a:br>
              <a:rPr lang="en-US" sz="3600" b="1" dirty="0">
                <a:latin typeface="PMingLiU-ExtB"/>
                <a:ea typeface="PMingLiU-ExtB"/>
                <a:cs typeface="PMingLiU-ExtB"/>
                <a:sym typeface="PMingLiU-ExtB"/>
              </a:rPr>
            </a:br>
            <a:r>
              <a:rPr lang="en-US" sz="3600" b="1" dirty="0">
                <a:latin typeface="PMingLiU-ExtB"/>
                <a:ea typeface="PMingLiU-ExtB"/>
                <a:cs typeface="PMingLiU-ExtB"/>
                <a:sym typeface="PMingLiU-ExtB"/>
              </a:rPr>
              <a:t> ACADEMIC REQUIREMENTS</a:t>
            </a:r>
            <a:endParaRPr sz="2600" dirty="0"/>
          </a:p>
        </p:txBody>
      </p:sp>
      <p:sp>
        <p:nvSpPr>
          <p:cNvPr id="195" name="Google Shape;195;p12"/>
          <p:cNvSpPr txBox="1">
            <a:spLocks noGrp="1"/>
          </p:cNvSpPr>
          <p:nvPr>
            <p:ph idx="1"/>
          </p:nvPr>
        </p:nvSpPr>
        <p:spPr>
          <a:xfrm>
            <a:off x="457200" y="2057400"/>
            <a:ext cx="8001000" cy="41148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accent2"/>
              </a:buClr>
              <a:buSzPts val="2800"/>
              <a:buFont typeface="Noto Sans Symbols"/>
              <a:buChar char="▪"/>
            </a:pPr>
            <a:r>
              <a:rPr lang="en-US" sz="2800" dirty="0">
                <a:latin typeface="PMingLiU-ExtB"/>
                <a:ea typeface="PMingLiU-ExtB"/>
                <a:cs typeface="PMingLiU-ExtB"/>
                <a:sym typeface="PMingLiU-ExtB"/>
              </a:rPr>
              <a:t>Must pass minimum of 3 out of 4 credited classes each semester</a:t>
            </a:r>
            <a:endParaRPr dirty="0"/>
          </a:p>
          <a:p>
            <a:pPr marL="742950" lvl="1" indent="-285750" algn="l" rtl="0">
              <a:lnSpc>
                <a:spcPct val="100000"/>
              </a:lnSpc>
              <a:spcBef>
                <a:spcPts val="1160"/>
              </a:spcBef>
              <a:spcAft>
                <a:spcPts val="0"/>
              </a:spcAft>
              <a:buClr>
                <a:schemeClr val="accent2"/>
              </a:buClr>
              <a:buSzPts val="2800"/>
              <a:buFont typeface="Noto Sans Symbols"/>
              <a:buChar char="⮚"/>
            </a:pPr>
            <a:r>
              <a:rPr lang="en-US" sz="2800" dirty="0">
                <a:latin typeface="PMingLiU-ExtB"/>
                <a:ea typeface="PMingLiU-ExtB"/>
                <a:cs typeface="PMingLiU-ExtB"/>
                <a:sym typeface="PMingLiU-ExtB"/>
              </a:rPr>
              <a:t>Can use dual enrollment as part of the 3 class requirement.</a:t>
            </a:r>
          </a:p>
          <a:p>
            <a:pPr marL="742950" lvl="1" indent="-285750" algn="l" rtl="0">
              <a:lnSpc>
                <a:spcPct val="100000"/>
              </a:lnSpc>
              <a:spcBef>
                <a:spcPts val="1160"/>
              </a:spcBef>
              <a:spcAft>
                <a:spcPts val="0"/>
              </a:spcAft>
              <a:buClr>
                <a:schemeClr val="accent2"/>
              </a:buClr>
              <a:buSzPts val="2800"/>
              <a:buFont typeface="Noto Sans Symbols"/>
              <a:buChar char="⮚"/>
            </a:pPr>
            <a:r>
              <a:rPr lang="en-US" sz="2800" dirty="0">
                <a:latin typeface="PMingLiU-ExtB"/>
                <a:ea typeface="PMingLiU-ExtB"/>
                <a:sym typeface="PMingLiU-ExtB"/>
              </a:rPr>
              <a:t>Any college classes that are taken for NO CREDIT, will NOT as a credited class (this is a rare case).</a:t>
            </a:r>
            <a:endParaRPr dirty="0"/>
          </a:p>
          <a:p>
            <a:pPr marL="742950" lvl="1" indent="-285750" algn="l" rtl="0">
              <a:lnSpc>
                <a:spcPct val="100000"/>
              </a:lnSpc>
              <a:spcBef>
                <a:spcPts val="1160"/>
              </a:spcBef>
              <a:spcAft>
                <a:spcPts val="0"/>
              </a:spcAft>
              <a:buClr>
                <a:schemeClr val="accent2"/>
              </a:buClr>
              <a:buSzPts val="2800"/>
              <a:buFont typeface="Noto Sans Symbols"/>
              <a:buChar char="⮚"/>
            </a:pPr>
            <a:r>
              <a:rPr lang="en-US" sz="2800" dirty="0">
                <a:latin typeface="PMingLiU-ExtB"/>
                <a:ea typeface="PMingLiU-ExtB"/>
                <a:cs typeface="PMingLiU-ExtB"/>
                <a:sym typeface="PMingLiU-ExtB"/>
              </a:rPr>
              <a:t>If student-athlete is deemed ineligible, he/she is ineligible for the entire semester.</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99"/>
        <p:cNvGrpSpPr/>
        <p:nvPr/>
      </p:nvGrpSpPr>
      <p:grpSpPr>
        <a:xfrm>
          <a:off x="0" y="0"/>
          <a:ext cx="0" cy="0"/>
          <a:chOff x="0" y="0"/>
          <a:chExt cx="0" cy="0"/>
        </a:xfrm>
      </p:grpSpPr>
      <p:sp>
        <p:nvSpPr>
          <p:cNvPr id="200" name="Google Shape;200;p13"/>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FFF66"/>
              </a:buClr>
              <a:buSzPts val="2700"/>
              <a:buFont typeface="Arial"/>
              <a:buNone/>
            </a:pPr>
            <a:r>
              <a:rPr lang="en-US" sz="3600" b="1" dirty="0">
                <a:latin typeface="PMingLiU-ExtB"/>
                <a:ea typeface="PMingLiU-ExtB"/>
                <a:cs typeface="PMingLiU-ExtB"/>
                <a:sym typeface="PMingLiU-ExtB"/>
              </a:rPr>
              <a:t>OCS SYSTEM</a:t>
            </a:r>
            <a:br>
              <a:rPr lang="en-US" sz="3600" b="1" dirty="0">
                <a:latin typeface="PMingLiU-ExtB"/>
                <a:ea typeface="PMingLiU-ExtB"/>
                <a:cs typeface="PMingLiU-ExtB"/>
                <a:sym typeface="PMingLiU-ExtB"/>
              </a:rPr>
            </a:br>
            <a:r>
              <a:rPr lang="en-US" sz="3600" b="1" dirty="0">
                <a:latin typeface="PMingLiU-ExtB"/>
                <a:ea typeface="PMingLiU-ExtB"/>
                <a:cs typeface="PMingLiU-ExtB"/>
                <a:sym typeface="PMingLiU-ExtB"/>
              </a:rPr>
              <a:t>ATTENDANCE REQUIREMENTS </a:t>
            </a:r>
            <a:endParaRPr dirty="0"/>
          </a:p>
        </p:txBody>
      </p:sp>
      <p:sp>
        <p:nvSpPr>
          <p:cNvPr id="201" name="Google Shape;201;p13"/>
          <p:cNvSpPr txBox="1">
            <a:spLocks noGrp="1"/>
          </p:cNvSpPr>
          <p:nvPr>
            <p:ph idx="1"/>
          </p:nvPr>
        </p:nvSpPr>
        <p:spPr>
          <a:xfrm>
            <a:off x="381000" y="1524000"/>
            <a:ext cx="8458200" cy="4876800"/>
          </a:xfrm>
          <a:prstGeom prst="rect">
            <a:avLst/>
          </a:prstGeom>
          <a:noFill/>
          <a:ln>
            <a:noFill/>
          </a:ln>
        </p:spPr>
        <p:txBody>
          <a:bodyPr spcFirstLastPara="1" wrap="square" lIns="91425" tIns="45700" rIns="91425" bIns="45700" anchor="t" anchorCtr="0">
            <a:normAutofit/>
          </a:bodyPr>
          <a:lstStyle/>
          <a:p>
            <a:pPr marL="342900" lvl="0" indent="-342900">
              <a:lnSpc>
                <a:spcPct val="100000"/>
              </a:lnSpc>
              <a:spcBef>
                <a:spcPts val="0"/>
              </a:spcBef>
              <a:buClr>
                <a:schemeClr val="accent2"/>
              </a:buClr>
              <a:buSzPts val="2400"/>
              <a:buFont typeface="Noto Sans Symbols"/>
              <a:buChar char="▪"/>
            </a:pPr>
            <a:r>
              <a:rPr lang="en-US" sz="2800" b="1" i="1" dirty="0">
                <a:latin typeface="PMingLiU-ExtB" panose="02020500000000000000" pitchFamily="18" charset="-120"/>
                <a:ea typeface="PMingLiU-ExtB" panose="02020500000000000000" pitchFamily="18" charset="-120"/>
              </a:rPr>
              <a:t>Students will forfeit athletic eligibility when unlawful/unexcused absences, out-of-school suspensions, or any combination of unlawful/unexcused absences and out-of-school suspensions during the previous semester exceed ten (10) days.  </a:t>
            </a:r>
          </a:p>
          <a:p>
            <a:pPr marL="342900" lvl="0" indent="-342900">
              <a:lnSpc>
                <a:spcPct val="100000"/>
              </a:lnSpc>
              <a:spcBef>
                <a:spcPts val="0"/>
              </a:spcBef>
              <a:buClr>
                <a:schemeClr val="accent2"/>
              </a:buClr>
              <a:buSzPts val="2400"/>
              <a:buFont typeface="Noto Sans Symbols"/>
              <a:buChar char="▪"/>
            </a:pPr>
            <a:r>
              <a:rPr lang="en-US" sz="2800" b="1" i="1" dirty="0">
                <a:latin typeface="PMingLiU-ExtB" panose="02020500000000000000" pitchFamily="18" charset="-120"/>
                <a:ea typeface="PMingLiU-ExtB" panose="02020500000000000000" pitchFamily="18" charset="-120"/>
              </a:rPr>
              <a:t>No process will exist to request a waiver of unexcused/unlawful absences or out-of-school suspensions.</a:t>
            </a:r>
            <a:endParaRPr sz="2800" b="1" i="1" dirty="0">
              <a:latin typeface="PMingLiU-ExtB" panose="02020500000000000000" pitchFamily="18" charset="-120"/>
              <a:ea typeface="PMingLiU-ExtB" panose="02020500000000000000" pitchFamily="18"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05"/>
        <p:cNvGrpSpPr/>
        <p:nvPr/>
      </p:nvGrpSpPr>
      <p:grpSpPr>
        <a:xfrm>
          <a:off x="0" y="0"/>
          <a:ext cx="0" cy="0"/>
          <a:chOff x="0" y="0"/>
          <a:chExt cx="0" cy="0"/>
        </a:xfrm>
      </p:grpSpPr>
      <p:sp>
        <p:nvSpPr>
          <p:cNvPr id="206" name="Google Shape;206;p1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F0000"/>
              </a:buClr>
              <a:buSzPts val="4400"/>
              <a:buFont typeface="PMingLiU-ExtB"/>
              <a:buNone/>
            </a:pPr>
            <a:r>
              <a:rPr lang="en-US" sz="3600" b="1" dirty="0">
                <a:latin typeface="PMingLiU-ExtB"/>
                <a:ea typeface="PMingLiU-ExtB"/>
                <a:cs typeface="PMingLiU-ExtB"/>
                <a:sym typeface="PMingLiU-ExtB"/>
              </a:rPr>
              <a:t>NCHSAA </a:t>
            </a:r>
            <a:br>
              <a:rPr lang="en-US" sz="3600" b="1" dirty="0">
                <a:latin typeface="PMingLiU-ExtB"/>
                <a:ea typeface="PMingLiU-ExtB"/>
                <a:cs typeface="PMingLiU-ExtB"/>
                <a:sym typeface="PMingLiU-ExtB"/>
              </a:rPr>
            </a:br>
            <a:r>
              <a:rPr lang="en-US" sz="3600" b="1" dirty="0">
                <a:latin typeface="PMingLiU-ExtB"/>
                <a:ea typeface="PMingLiU-ExtB"/>
                <a:cs typeface="PMingLiU-ExtB"/>
                <a:sym typeface="PMingLiU-ExtB"/>
              </a:rPr>
              <a:t>AGE REQUIREMENT</a:t>
            </a:r>
            <a:endParaRPr sz="2200" dirty="0"/>
          </a:p>
        </p:txBody>
      </p:sp>
      <p:sp>
        <p:nvSpPr>
          <p:cNvPr id="207" name="Google Shape;207;p14"/>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accent2"/>
              </a:buClr>
              <a:buSzPts val="3600"/>
              <a:buFont typeface="Noto Sans Symbols"/>
              <a:buChar char="▪"/>
            </a:pPr>
            <a:r>
              <a:rPr lang="en-US" sz="3600" dirty="0">
                <a:latin typeface="PMingLiU-ExtB"/>
                <a:ea typeface="PMingLiU-ExtB"/>
                <a:cs typeface="PMingLiU-ExtB"/>
                <a:sym typeface="PMingLiU-ExtB"/>
              </a:rPr>
              <a:t>Student-athletes may not be 19 before August 31, 2020.</a:t>
            </a:r>
            <a:endParaRPr sz="3600" dirty="0">
              <a:latin typeface="PMingLiU-ExtB"/>
              <a:ea typeface="PMingLiU-ExtB"/>
              <a:cs typeface="PMingLiU-ExtB"/>
              <a:sym typeface="PMingLiU-ExtB"/>
            </a:endParaRPr>
          </a:p>
          <a:p>
            <a:pPr marL="342900" lvl="0" indent="-342900" algn="l" rtl="0">
              <a:lnSpc>
                <a:spcPct val="100000"/>
              </a:lnSpc>
              <a:spcBef>
                <a:spcPts val="1320"/>
              </a:spcBef>
              <a:spcAft>
                <a:spcPts val="0"/>
              </a:spcAft>
              <a:buClr>
                <a:schemeClr val="accent2"/>
              </a:buClr>
              <a:buSzPts val="3600"/>
              <a:buFont typeface="Noto Sans Symbols"/>
              <a:buChar char="▪"/>
            </a:pPr>
            <a:r>
              <a:rPr lang="en-US" sz="3600" dirty="0">
                <a:latin typeface="PMingLiU-ExtB"/>
                <a:ea typeface="PMingLiU-ExtB"/>
                <a:cs typeface="PMingLiU-ExtB"/>
                <a:sym typeface="PMingLiU-ExtB"/>
              </a:rPr>
              <a:t>Birthday on or before August 31, 2020 will be ineligible. </a:t>
            </a:r>
            <a:endParaRPr dirty="0"/>
          </a:p>
        </p:txBody>
      </p:sp>
      <p:pic>
        <p:nvPicPr>
          <p:cNvPr id="208" name="Google Shape;208;p14"/>
          <p:cNvPicPr preferRelativeResize="0"/>
          <p:nvPr/>
        </p:nvPicPr>
        <p:blipFill rotWithShape="1">
          <a:blip r:embed="rId3">
            <a:alphaModFix/>
          </a:blip>
          <a:srcRect/>
          <a:stretch/>
        </p:blipFill>
        <p:spPr>
          <a:xfrm>
            <a:off x="6781800" y="4500563"/>
            <a:ext cx="2143125" cy="2143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19" name="Google Shape;219;p16"/>
          <p:cNvSpPr txBox="1">
            <a:spLocks noGrp="1"/>
          </p:cNvSpPr>
          <p:nvPr>
            <p:ph type="title"/>
          </p:nvPr>
        </p:nvSpPr>
        <p:spPr>
          <a:xfrm>
            <a:off x="228600" y="228600"/>
            <a:ext cx="8686800" cy="1676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FFF66"/>
              </a:buClr>
              <a:buSzPts val="2700"/>
              <a:buFont typeface="Arial"/>
              <a:buNone/>
            </a:pPr>
            <a:r>
              <a:rPr lang="en-US" sz="3600" b="1" dirty="0">
                <a:latin typeface="PMingLiU-ExtB"/>
                <a:ea typeface="PMingLiU-ExtB"/>
                <a:cs typeface="PMingLiU-ExtB"/>
                <a:sym typeface="PMingLiU-ExtB"/>
              </a:rPr>
              <a:t>NCHSAA </a:t>
            </a:r>
            <a:br>
              <a:rPr lang="en-US" sz="3600" b="1" dirty="0">
                <a:latin typeface="PMingLiU-ExtB"/>
                <a:ea typeface="PMingLiU-ExtB"/>
                <a:cs typeface="PMingLiU-ExtB"/>
                <a:sym typeface="PMingLiU-ExtB"/>
              </a:rPr>
            </a:br>
            <a:r>
              <a:rPr lang="en-US" sz="3600" b="1" dirty="0">
                <a:latin typeface="PMingLiU-ExtB"/>
                <a:ea typeface="PMingLiU-ExtB"/>
                <a:cs typeface="PMingLiU-ExtB"/>
                <a:sym typeface="PMingLiU-ExtB"/>
              </a:rPr>
              <a:t>EIGHT CONSECUTIVE SEMESTER REQUIREMENTS</a:t>
            </a:r>
            <a:endParaRPr dirty="0"/>
          </a:p>
        </p:txBody>
      </p:sp>
      <p:sp>
        <p:nvSpPr>
          <p:cNvPr id="220" name="Google Shape;220;p16"/>
          <p:cNvSpPr txBox="1">
            <a:spLocks noGrp="1"/>
          </p:cNvSpPr>
          <p:nvPr>
            <p:ph idx="1"/>
          </p:nvPr>
        </p:nvSpPr>
        <p:spPr>
          <a:xfrm>
            <a:off x="685800" y="2209800"/>
            <a:ext cx="7772400" cy="37338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accent2"/>
              </a:buClr>
              <a:buSzPts val="3200"/>
              <a:buFont typeface="Noto Sans Symbols"/>
              <a:buChar char="▪"/>
            </a:pPr>
            <a:r>
              <a:rPr lang="en-US" sz="3200" dirty="0">
                <a:latin typeface="PMingLiU-ExtB"/>
                <a:ea typeface="PMingLiU-ExtB"/>
                <a:cs typeface="PMingLiU-ExtB"/>
                <a:sym typeface="PMingLiU-ExtB"/>
              </a:rPr>
              <a:t>Student athlete has 8 consecutive semesters to compete in high school athletics.</a:t>
            </a:r>
            <a:endParaRPr dirty="0"/>
          </a:p>
          <a:p>
            <a:pPr marL="342900" lvl="0" indent="-342900" algn="l" rtl="0">
              <a:lnSpc>
                <a:spcPct val="100000"/>
              </a:lnSpc>
              <a:spcBef>
                <a:spcPts val="1240"/>
              </a:spcBef>
              <a:spcAft>
                <a:spcPts val="0"/>
              </a:spcAft>
              <a:buClr>
                <a:schemeClr val="accent2"/>
              </a:buClr>
              <a:buSzPts val="3200"/>
              <a:buFont typeface="Noto Sans Symbols"/>
              <a:buChar char="▪"/>
            </a:pPr>
            <a:r>
              <a:rPr lang="en-US" sz="3200" dirty="0">
                <a:latin typeface="PMingLiU-ExtB"/>
                <a:ea typeface="PMingLiU-ExtB"/>
                <a:cs typeface="PMingLiU-ExtB"/>
                <a:sym typeface="PMingLiU-ExtB"/>
              </a:rPr>
              <a:t>If he/she is ineligible for 1 or more semesters, he loses that semester of eligibility.</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2"/>
          <p:cNvSpPr txBox="1">
            <a:spLocks noGrp="1"/>
          </p:cNvSpPr>
          <p:nvPr>
            <p:ph type="title"/>
          </p:nvPr>
        </p:nvSpPr>
        <p:spPr>
          <a:xfrm>
            <a:off x="609600" y="274650"/>
            <a:ext cx="8169300"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F0000"/>
              </a:buClr>
              <a:buSzPts val="3200"/>
              <a:buFont typeface="PMingLiU-ExtB"/>
              <a:buNone/>
            </a:pPr>
            <a:r>
              <a:rPr lang="en-US" sz="3600" b="1" dirty="0">
                <a:latin typeface="PMingLiU-ExtB"/>
                <a:ea typeface="PMingLiU-ExtB"/>
                <a:cs typeface="PMingLiU-ExtB"/>
                <a:sym typeface="PMingLiU-ExtB"/>
              </a:rPr>
              <a:t>SOUTHWEST HIGH SCHOOL REQUIREMENTS AND EXPECTATIONS</a:t>
            </a:r>
            <a:endParaRPr sz="3400" dirty="0"/>
          </a:p>
        </p:txBody>
      </p:sp>
      <p:sp>
        <p:nvSpPr>
          <p:cNvPr id="256" name="Google Shape;256;p2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55600" algn="l" rtl="0">
              <a:lnSpc>
                <a:spcPct val="100000"/>
              </a:lnSpc>
              <a:spcBef>
                <a:spcPts val="0"/>
              </a:spcBef>
              <a:spcAft>
                <a:spcPts val="0"/>
              </a:spcAft>
              <a:buSzPts val="1772"/>
              <a:buFont typeface="PMingLiU-ExtB"/>
              <a:buChar char="▪"/>
            </a:pPr>
            <a:r>
              <a:rPr lang="en-US" sz="1772" dirty="0">
                <a:latin typeface="PMingLiU-ExtB"/>
                <a:ea typeface="PMingLiU-ExtB"/>
                <a:cs typeface="PMingLiU-ExtB"/>
                <a:sym typeface="PMingLiU-ExtB"/>
              </a:rPr>
              <a:t>Discipline: continued discipline issues and or suspensions could result in ineligibility from practice and games.</a:t>
            </a:r>
            <a:endParaRPr sz="1900" dirty="0">
              <a:latin typeface="PMingLiU-ExtB"/>
              <a:ea typeface="PMingLiU-ExtB"/>
              <a:cs typeface="PMingLiU-ExtB"/>
              <a:sym typeface="PMingLiU-ExtB"/>
            </a:endParaRPr>
          </a:p>
          <a:p>
            <a:pPr marL="342900" lvl="0" indent="-355600" algn="l" rtl="0">
              <a:lnSpc>
                <a:spcPct val="100000"/>
              </a:lnSpc>
              <a:spcBef>
                <a:spcPts val="914"/>
              </a:spcBef>
              <a:spcAft>
                <a:spcPts val="0"/>
              </a:spcAft>
              <a:buSzPts val="1772"/>
              <a:buFont typeface="PMingLiU-ExtB"/>
              <a:buChar char="▪"/>
            </a:pPr>
            <a:r>
              <a:rPr lang="en-US" sz="1772" dirty="0">
                <a:latin typeface="PMingLiU-ExtB"/>
                <a:ea typeface="PMingLiU-ExtB"/>
                <a:cs typeface="PMingLiU-ExtB"/>
                <a:sym typeface="PMingLiU-ExtB"/>
              </a:rPr>
              <a:t>Dropping and Transferring sports:  if an athlete quits a team they may not go out for another team/sport until the team they were on is completely finished to include playoffs.</a:t>
            </a:r>
            <a:endParaRPr sz="1900" dirty="0">
              <a:latin typeface="PMingLiU-ExtB"/>
              <a:ea typeface="PMingLiU-ExtB"/>
              <a:cs typeface="PMingLiU-ExtB"/>
              <a:sym typeface="PMingLiU-ExtB"/>
            </a:endParaRPr>
          </a:p>
          <a:p>
            <a:pPr marL="342900" lvl="0" indent="-355600" algn="l" rtl="0">
              <a:lnSpc>
                <a:spcPct val="100000"/>
              </a:lnSpc>
              <a:spcBef>
                <a:spcPts val="914"/>
              </a:spcBef>
              <a:spcAft>
                <a:spcPts val="0"/>
              </a:spcAft>
              <a:buSzPts val="1772"/>
              <a:buFont typeface="PMingLiU-ExtB"/>
              <a:buChar char="▪"/>
            </a:pPr>
            <a:r>
              <a:rPr lang="en-US" sz="1772" dirty="0">
                <a:latin typeface="PMingLiU-ExtB"/>
                <a:ea typeface="PMingLiU-ExtB"/>
                <a:cs typeface="PMingLiU-ExtB"/>
                <a:sym typeface="PMingLiU-ExtB"/>
              </a:rPr>
              <a:t>Uniforms/Equipment: students are financially responsible for all equipment issued to them.  They have 5 days from the date of last contest to return items and or pay for lost items.  Athletes will not be allowed to tryout for another team until this issue is taken care of.</a:t>
            </a:r>
            <a:endParaRPr sz="1900" dirty="0">
              <a:latin typeface="PMingLiU-ExtB"/>
              <a:ea typeface="PMingLiU-ExtB"/>
              <a:cs typeface="PMingLiU-ExtB"/>
              <a:sym typeface="PMingLiU-ExtB"/>
            </a:endParaRPr>
          </a:p>
          <a:p>
            <a:pPr marL="342900" lvl="0" indent="-355600" algn="l" rtl="0">
              <a:lnSpc>
                <a:spcPct val="100000"/>
              </a:lnSpc>
              <a:spcBef>
                <a:spcPts val="914"/>
              </a:spcBef>
              <a:spcAft>
                <a:spcPts val="0"/>
              </a:spcAft>
              <a:buSzPts val="1772"/>
              <a:buFont typeface="PMingLiU-ExtB"/>
              <a:buChar char="▪"/>
            </a:pPr>
            <a:r>
              <a:rPr lang="en-US" sz="1772" dirty="0">
                <a:latin typeface="PMingLiU-ExtB"/>
                <a:ea typeface="PMingLiU-ExtB"/>
                <a:cs typeface="PMingLiU-ExtB"/>
                <a:sym typeface="PMingLiU-ExtB"/>
              </a:rPr>
              <a:t>Good Sportsmanship is expected at all times.</a:t>
            </a:r>
            <a:endParaRPr sz="1772" dirty="0">
              <a:latin typeface="PMingLiU-ExtB"/>
              <a:ea typeface="PMingLiU-ExtB"/>
              <a:cs typeface="PMingLiU-ExtB"/>
              <a:sym typeface="PMingLiU-ExtB"/>
            </a:endParaRPr>
          </a:p>
          <a:p>
            <a:pPr marL="342900" lvl="0" indent="-355600" algn="l" rtl="0">
              <a:lnSpc>
                <a:spcPct val="100000"/>
              </a:lnSpc>
              <a:spcBef>
                <a:spcPts val="914"/>
              </a:spcBef>
              <a:spcAft>
                <a:spcPts val="0"/>
              </a:spcAft>
              <a:buSzPts val="1772"/>
              <a:buFont typeface="PMingLiU-ExtB"/>
              <a:buChar char="▪"/>
            </a:pPr>
            <a:r>
              <a:rPr lang="en-US" sz="1772" dirty="0">
                <a:latin typeface="PMingLiU-ExtB"/>
                <a:ea typeface="PMingLiU-ExtB"/>
                <a:cs typeface="PMingLiU-ExtB"/>
                <a:sym typeface="PMingLiU-ExtB"/>
              </a:rPr>
              <a:t>Hazing/Bullying: Will not be tolerated and are grounds for dismissal from a team</a:t>
            </a:r>
            <a:endParaRPr sz="1772" dirty="0">
              <a:latin typeface="PMingLiU-ExtB"/>
              <a:ea typeface="PMingLiU-ExtB"/>
              <a:cs typeface="PMingLiU-ExtB"/>
              <a:sym typeface="PMingLiU-ExtB"/>
            </a:endParaRPr>
          </a:p>
          <a:p>
            <a:pPr marL="342900" lvl="0" indent="-355600" algn="l" rtl="0">
              <a:lnSpc>
                <a:spcPct val="100000"/>
              </a:lnSpc>
              <a:spcBef>
                <a:spcPts val="914"/>
              </a:spcBef>
              <a:spcAft>
                <a:spcPts val="0"/>
              </a:spcAft>
              <a:buSzPts val="1772"/>
              <a:buFont typeface="PMingLiU-ExtB"/>
              <a:buChar char="▪"/>
            </a:pPr>
            <a:r>
              <a:rPr lang="en-US" sz="1772" dirty="0">
                <a:latin typeface="PMingLiU-ExtB"/>
                <a:ea typeface="PMingLiU-ExtB"/>
                <a:cs typeface="PMingLiU-ExtB"/>
                <a:sym typeface="PMingLiU-ExtB"/>
              </a:rPr>
              <a:t>Social Media- Inappropriate post will not be tolerated and are grounds for dismissal from a team.</a:t>
            </a:r>
            <a:endParaRPr sz="1772" dirty="0">
              <a:latin typeface="PMingLiU-ExtB"/>
              <a:ea typeface="PMingLiU-ExtB"/>
              <a:cs typeface="PMingLiU-ExtB"/>
              <a:sym typeface="PMingLiU-ExtB"/>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67"/>
        <p:cNvGrpSpPr/>
        <p:nvPr/>
      </p:nvGrpSpPr>
      <p:grpSpPr>
        <a:xfrm>
          <a:off x="0" y="0"/>
          <a:ext cx="0" cy="0"/>
          <a:chOff x="0" y="0"/>
          <a:chExt cx="0" cy="0"/>
        </a:xfrm>
      </p:grpSpPr>
      <p:sp>
        <p:nvSpPr>
          <p:cNvPr id="268" name="Google Shape;268;p24"/>
          <p:cNvSpPr txBox="1">
            <a:spLocks noGrp="1"/>
          </p:cNvSpPr>
          <p:nvPr>
            <p:ph type="title"/>
          </p:nvPr>
        </p:nvSpPr>
        <p:spPr>
          <a:xfrm>
            <a:off x="609600" y="741413"/>
            <a:ext cx="7924800"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FFF66"/>
              </a:buClr>
              <a:buSzPts val="3000"/>
              <a:buFont typeface="Arial"/>
              <a:buNone/>
            </a:pPr>
            <a:r>
              <a:rPr lang="en-US" sz="3500" b="1" dirty="0">
                <a:latin typeface="PMingLiU-ExtB"/>
                <a:ea typeface="PMingLiU-ExtB"/>
                <a:cs typeface="PMingLiU-ExtB"/>
                <a:sym typeface="PMingLiU-ExtB"/>
              </a:rPr>
              <a:t>COACHES REQUIREMENTS </a:t>
            </a:r>
            <a:endParaRPr sz="3500" b="1" dirty="0">
              <a:latin typeface="PMingLiU-ExtB"/>
              <a:ea typeface="PMingLiU-ExtB"/>
              <a:cs typeface="PMingLiU-ExtB"/>
              <a:sym typeface="PMingLiU-ExtB"/>
            </a:endParaRPr>
          </a:p>
          <a:p>
            <a:pPr marL="0" lvl="0" indent="0" algn="ctr" rtl="0">
              <a:spcBef>
                <a:spcPts val="0"/>
              </a:spcBef>
              <a:spcAft>
                <a:spcPts val="0"/>
              </a:spcAft>
              <a:buClr>
                <a:srgbClr val="FFFF66"/>
              </a:buClr>
              <a:buSzPts val="3000"/>
              <a:buFont typeface="Arial"/>
              <a:buNone/>
            </a:pPr>
            <a:r>
              <a:rPr lang="en-US" sz="3500" b="1" dirty="0">
                <a:latin typeface="PMingLiU-ExtB"/>
                <a:ea typeface="PMingLiU-ExtB"/>
                <a:cs typeface="PMingLiU-ExtB"/>
                <a:sym typeface="PMingLiU-ExtB"/>
              </a:rPr>
              <a:t>AND EXPECTATIONS</a:t>
            </a:r>
            <a:endParaRPr sz="2500" dirty="0"/>
          </a:p>
        </p:txBody>
      </p:sp>
      <p:sp>
        <p:nvSpPr>
          <p:cNvPr id="269" name="Google Shape;269;p24"/>
          <p:cNvSpPr txBox="1">
            <a:spLocks noGrp="1"/>
          </p:cNvSpPr>
          <p:nvPr>
            <p:ph idx="1"/>
          </p:nvPr>
        </p:nvSpPr>
        <p:spPr>
          <a:xfrm>
            <a:off x="609600" y="2461950"/>
            <a:ext cx="7924800" cy="41148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accent2"/>
              </a:buClr>
              <a:buSzPts val="2800"/>
              <a:buFont typeface="Noto Sans Symbols"/>
              <a:buChar char="▪"/>
            </a:pPr>
            <a:r>
              <a:rPr lang="en-US" sz="2800" dirty="0">
                <a:latin typeface="PMingLiU-ExtB"/>
                <a:ea typeface="PMingLiU-ExtB"/>
                <a:cs typeface="PMingLiU-ExtB"/>
                <a:sym typeface="PMingLiU-ExtB"/>
              </a:rPr>
              <a:t>Coaches have team rules that are reviewed by the AD and given to the student-athletes</a:t>
            </a:r>
            <a:endParaRPr dirty="0"/>
          </a:p>
          <a:p>
            <a:pPr marL="742950" lvl="1" indent="-285750" algn="l" rtl="0">
              <a:lnSpc>
                <a:spcPct val="90000"/>
              </a:lnSpc>
              <a:spcBef>
                <a:spcPts val="1160"/>
              </a:spcBef>
              <a:spcAft>
                <a:spcPts val="0"/>
              </a:spcAft>
              <a:buClr>
                <a:schemeClr val="accent2"/>
              </a:buClr>
              <a:buSzPts val="2800"/>
              <a:buFont typeface="Noto Sans Symbols"/>
              <a:buChar char="⮚"/>
            </a:pPr>
            <a:r>
              <a:rPr lang="en-US" sz="2800" dirty="0">
                <a:latin typeface="PMingLiU-ExtB"/>
                <a:ea typeface="PMingLiU-ExtB"/>
                <a:cs typeface="PMingLiU-ExtB"/>
                <a:sym typeface="PMingLiU-ExtB"/>
              </a:rPr>
              <a:t>These rules may be more, but not less, stringent than NCHSAA, OCS or SWHS rules</a:t>
            </a:r>
            <a:endParaRPr dirty="0"/>
          </a:p>
          <a:p>
            <a:pPr marL="742950" lvl="1" indent="-285750" algn="l" rtl="0">
              <a:lnSpc>
                <a:spcPct val="90000"/>
              </a:lnSpc>
              <a:spcBef>
                <a:spcPts val="1160"/>
              </a:spcBef>
              <a:spcAft>
                <a:spcPts val="0"/>
              </a:spcAft>
              <a:buClr>
                <a:schemeClr val="accent2"/>
              </a:buClr>
              <a:buSzPts val="2800"/>
              <a:buFont typeface="Noto Sans Symbols"/>
              <a:buChar char="⮚"/>
            </a:pPr>
            <a:r>
              <a:rPr lang="en-US" sz="2800" dirty="0">
                <a:latin typeface="PMingLiU-ExtB"/>
                <a:ea typeface="PMingLiU-ExtB"/>
                <a:cs typeface="PMingLiU-ExtB"/>
                <a:sym typeface="PMingLiU-ExtB"/>
              </a:rPr>
              <a:t>These rules will be discussed in the break-out meetings with the coaches</a:t>
            </a:r>
            <a:endParaRPr dirty="0"/>
          </a:p>
          <a:p>
            <a:pPr marL="342900" lvl="0" indent="-342900" algn="l" rtl="0">
              <a:lnSpc>
                <a:spcPct val="90000"/>
              </a:lnSpc>
              <a:spcBef>
                <a:spcPts val="1160"/>
              </a:spcBef>
              <a:spcAft>
                <a:spcPts val="0"/>
              </a:spcAft>
              <a:buClr>
                <a:schemeClr val="accent2"/>
              </a:buClr>
              <a:buSzPts val="2800"/>
              <a:buFont typeface="Noto Sans Symbols"/>
              <a:buChar char="▪"/>
            </a:pPr>
            <a:r>
              <a:rPr lang="en-US" sz="2800" dirty="0">
                <a:latin typeface="PMingLiU-ExtB"/>
                <a:ea typeface="PMingLiU-ExtB"/>
                <a:cs typeface="PMingLiU-ExtB"/>
                <a:sym typeface="PMingLiU-ExtB"/>
              </a:rPr>
              <a:t>Coaches have the right to expect student-athletes to be committed to the team for the duration of the season</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73"/>
        <p:cNvGrpSpPr/>
        <p:nvPr/>
      </p:nvGrpSpPr>
      <p:grpSpPr>
        <a:xfrm>
          <a:off x="0" y="0"/>
          <a:ext cx="0" cy="0"/>
          <a:chOff x="0" y="0"/>
          <a:chExt cx="0" cy="0"/>
        </a:xfrm>
      </p:grpSpPr>
      <p:sp>
        <p:nvSpPr>
          <p:cNvPr id="274" name="Google Shape;274;p25"/>
          <p:cNvSpPr txBox="1">
            <a:spLocks noGrp="1"/>
          </p:cNvSpPr>
          <p:nvPr>
            <p:ph type="title"/>
          </p:nvPr>
        </p:nvSpPr>
        <p:spPr>
          <a:xfrm>
            <a:off x="685800" y="0"/>
            <a:ext cx="7772400" cy="13716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F0000"/>
              </a:buClr>
              <a:buSzPts val="4000"/>
              <a:buFont typeface="PMingLiU-ExtB"/>
              <a:buNone/>
            </a:pPr>
            <a:r>
              <a:rPr lang="en-US" sz="3600" b="1" dirty="0">
                <a:latin typeface="PMingLiU-ExtB"/>
                <a:ea typeface="PMingLiU-ExtB"/>
                <a:cs typeface="PMingLiU-ExtB"/>
                <a:sym typeface="PMingLiU-ExtB"/>
              </a:rPr>
              <a:t>EXPECTATIONS OF THE PARENTS</a:t>
            </a:r>
            <a:endParaRPr sz="2600" dirty="0"/>
          </a:p>
        </p:txBody>
      </p:sp>
      <p:sp>
        <p:nvSpPr>
          <p:cNvPr id="275" name="Google Shape;275;p2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accent2"/>
              </a:buClr>
              <a:buSzPts val="3200"/>
              <a:buFont typeface="Noto Sans Symbols"/>
              <a:buChar char="▪"/>
            </a:pPr>
            <a:r>
              <a:rPr lang="en-US" sz="3200" dirty="0">
                <a:latin typeface="PMingLiU-ExtB"/>
                <a:ea typeface="PMingLiU-ExtB"/>
                <a:cs typeface="PMingLiU-ExtB"/>
                <a:sym typeface="PMingLiU-ExtB"/>
              </a:rPr>
              <a:t>Positive support and communication with the student-athlete</a:t>
            </a:r>
            <a:endParaRPr dirty="0"/>
          </a:p>
          <a:p>
            <a:pPr marL="342900" lvl="0" indent="-342900" algn="l" rtl="0">
              <a:lnSpc>
                <a:spcPct val="100000"/>
              </a:lnSpc>
              <a:spcBef>
                <a:spcPts val="1240"/>
              </a:spcBef>
              <a:spcAft>
                <a:spcPts val="0"/>
              </a:spcAft>
              <a:buClr>
                <a:schemeClr val="accent2"/>
              </a:buClr>
              <a:buSzPts val="3200"/>
              <a:buFont typeface="Noto Sans Symbols"/>
              <a:buChar char="▪"/>
            </a:pPr>
            <a:r>
              <a:rPr lang="en-US" sz="3200" dirty="0">
                <a:latin typeface="PMingLiU-ExtB"/>
                <a:ea typeface="PMingLiU-ExtB"/>
                <a:cs typeface="PMingLiU-ExtB"/>
                <a:sym typeface="PMingLiU-ExtB"/>
              </a:rPr>
              <a:t>Chain of communication: Head Coach, Athletic Director and School Administration</a:t>
            </a:r>
            <a:endParaRPr dirty="0"/>
          </a:p>
          <a:p>
            <a:pPr marL="342900" lvl="0" indent="-342900" algn="l" rtl="0">
              <a:lnSpc>
                <a:spcPct val="100000"/>
              </a:lnSpc>
              <a:spcBef>
                <a:spcPts val="1240"/>
              </a:spcBef>
              <a:spcAft>
                <a:spcPts val="0"/>
              </a:spcAft>
              <a:buClr>
                <a:schemeClr val="accent2"/>
              </a:buClr>
              <a:buSzPts val="3200"/>
              <a:buFont typeface="Noto Sans Symbols"/>
              <a:buChar char="▪"/>
            </a:pPr>
            <a:r>
              <a:rPr lang="en-US" sz="3200" dirty="0">
                <a:latin typeface="PMingLiU-ExtB"/>
                <a:ea typeface="PMingLiU-ExtB"/>
                <a:cs typeface="PMingLiU-ExtB"/>
                <a:sym typeface="PMingLiU-ExtB"/>
              </a:rPr>
              <a:t>Modeling positive sportsmanship and </a:t>
            </a:r>
            <a:r>
              <a:rPr lang="en-US" sz="3200" dirty="0" err="1">
                <a:latin typeface="PMingLiU-ExtB"/>
                <a:ea typeface="PMingLiU-ExtB"/>
                <a:cs typeface="PMingLiU-ExtB"/>
                <a:sym typeface="PMingLiU-ExtB"/>
              </a:rPr>
              <a:t>fairplay</a:t>
            </a:r>
            <a:r>
              <a:rPr lang="en-US" sz="3200" dirty="0">
                <a:latin typeface="PMingLiU-ExtB"/>
                <a:ea typeface="PMingLiU-ExtB"/>
                <a:cs typeface="PMingLiU-ExtB"/>
                <a:sym typeface="PMingLiU-ExtB"/>
              </a:rPr>
              <a:t> </a:t>
            </a:r>
            <a:endParaRPr dirty="0"/>
          </a:p>
          <a:p>
            <a:pPr marL="342900" lvl="0" indent="-342900" algn="l" rtl="0">
              <a:lnSpc>
                <a:spcPct val="100000"/>
              </a:lnSpc>
              <a:spcBef>
                <a:spcPts val="940"/>
              </a:spcBef>
              <a:spcAft>
                <a:spcPts val="0"/>
              </a:spcAft>
              <a:buClr>
                <a:srgbClr val="FFFF66"/>
              </a:buClr>
              <a:buSzPts val="1700"/>
              <a:buFont typeface="Arial"/>
              <a:buNone/>
            </a:pPr>
            <a:endParaRPr dirty="0"/>
          </a:p>
          <a:p>
            <a:pPr marL="342900" lvl="0" indent="-342900" algn="l" rtl="0">
              <a:lnSpc>
                <a:spcPct val="100000"/>
              </a:lnSpc>
              <a:spcBef>
                <a:spcPts val="940"/>
              </a:spcBef>
              <a:spcAft>
                <a:spcPts val="0"/>
              </a:spcAft>
              <a:buClr>
                <a:srgbClr val="FFFF66"/>
              </a:buClr>
              <a:buSzPts val="1700"/>
              <a:buFont typeface="Arial"/>
              <a:buNone/>
            </a:pPr>
            <a:endParaRPr dirty="0"/>
          </a:p>
        </p:txBody>
      </p:sp>
      <p:pic>
        <p:nvPicPr>
          <p:cNvPr id="276" name="Google Shape;276;p25"/>
          <p:cNvPicPr preferRelativeResize="0"/>
          <p:nvPr/>
        </p:nvPicPr>
        <p:blipFill rotWithShape="1">
          <a:blip r:embed="rId3">
            <a:alphaModFix/>
          </a:blip>
          <a:srcRect/>
          <a:stretch/>
        </p:blipFill>
        <p:spPr>
          <a:xfrm>
            <a:off x="3429000" y="4572000"/>
            <a:ext cx="2628900" cy="1733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86"/>
        <p:cNvGrpSpPr/>
        <p:nvPr/>
      </p:nvGrpSpPr>
      <p:grpSpPr>
        <a:xfrm>
          <a:off x="0" y="0"/>
          <a:ext cx="0" cy="0"/>
          <a:chOff x="0" y="0"/>
          <a:chExt cx="0" cy="0"/>
        </a:xfrm>
      </p:grpSpPr>
      <p:sp>
        <p:nvSpPr>
          <p:cNvPr id="287" name="Google Shape;287;p27"/>
          <p:cNvSpPr txBox="1">
            <a:spLocks noGrp="1"/>
          </p:cNvSpPr>
          <p:nvPr>
            <p:ph type="title"/>
          </p:nvPr>
        </p:nvSpPr>
        <p:spPr>
          <a:xfrm>
            <a:off x="1981200" y="0"/>
            <a:ext cx="5181600" cy="1524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66"/>
              </a:buClr>
              <a:buSzPts val="4950"/>
              <a:buFont typeface="Arial"/>
              <a:buNone/>
            </a:pPr>
            <a:r>
              <a:rPr lang="en-US" sz="5800" dirty="0">
                <a:latin typeface="PMingLiU-ExtB"/>
                <a:ea typeface="PMingLiU-ExtB"/>
                <a:cs typeface="PMingLiU-ExtB"/>
                <a:sym typeface="PMingLiU-ExtB"/>
              </a:rPr>
              <a:t>NEXT STEPS</a:t>
            </a:r>
            <a:r>
              <a:rPr lang="en-US" sz="6600" dirty="0">
                <a:latin typeface="PMingLiU-ExtB"/>
                <a:ea typeface="PMingLiU-ExtB"/>
                <a:cs typeface="PMingLiU-ExtB"/>
                <a:sym typeface="PMingLiU-ExtB"/>
              </a:rPr>
              <a:t> </a:t>
            </a:r>
            <a:endParaRPr dirty="0"/>
          </a:p>
        </p:txBody>
      </p:sp>
      <p:sp>
        <p:nvSpPr>
          <p:cNvPr id="288" name="Google Shape;288;p27"/>
          <p:cNvSpPr txBox="1">
            <a:spLocks noGrp="1"/>
          </p:cNvSpPr>
          <p:nvPr>
            <p:ph idx="1"/>
          </p:nvPr>
        </p:nvSpPr>
        <p:spPr>
          <a:xfrm>
            <a:off x="152400" y="1600200"/>
            <a:ext cx="8915400" cy="4988400"/>
          </a:xfrm>
          <a:prstGeom prst="rect">
            <a:avLst/>
          </a:prstGeom>
          <a:noFill/>
          <a:ln>
            <a:noFill/>
          </a:ln>
        </p:spPr>
        <p:txBody>
          <a:bodyPr spcFirstLastPara="1" wrap="square" lIns="91425" tIns="45700" rIns="91425" bIns="45700" anchor="t" anchorCtr="0">
            <a:normAutofit/>
          </a:bodyPr>
          <a:lstStyle/>
          <a:p>
            <a:pPr marL="342900" lvl="0" indent="0" algn="l" rtl="0">
              <a:lnSpc>
                <a:spcPct val="80000"/>
              </a:lnSpc>
              <a:spcBef>
                <a:spcPts val="0"/>
              </a:spcBef>
              <a:spcAft>
                <a:spcPts val="0"/>
              </a:spcAft>
              <a:buNone/>
            </a:pPr>
            <a:r>
              <a:rPr lang="en-US" sz="3000" b="1" u="sng" dirty="0">
                <a:latin typeface="PMingLiU-ExtB"/>
                <a:ea typeface="PMingLiU-ExtB"/>
                <a:cs typeface="PMingLiU-ExtB"/>
                <a:sym typeface="PMingLiU-ExtB"/>
              </a:rPr>
              <a:t>The following forms must be turned in prior to participating in skill development, practicing or trying out (NO EXCEPTIONS):</a:t>
            </a:r>
            <a:endParaRPr sz="3000" b="1" u="sng" dirty="0">
              <a:latin typeface="PMingLiU-ExtB"/>
              <a:ea typeface="PMingLiU-ExtB"/>
              <a:cs typeface="PMingLiU-ExtB"/>
              <a:sym typeface="PMingLiU-ExtB"/>
            </a:endParaRPr>
          </a:p>
          <a:p>
            <a:pPr marL="342900" lvl="0" indent="-356235" algn="l" rtl="0">
              <a:lnSpc>
                <a:spcPct val="80000"/>
              </a:lnSpc>
              <a:spcBef>
                <a:spcPts val="1118"/>
              </a:spcBef>
              <a:spcAft>
                <a:spcPts val="0"/>
              </a:spcAft>
              <a:buSzPts val="2800"/>
              <a:buFont typeface="PMingLiU-ExtB"/>
              <a:buChar char="•"/>
            </a:pPr>
            <a:r>
              <a:rPr lang="en-US" sz="2800" dirty="0">
                <a:latin typeface="PMingLiU-ExtB"/>
                <a:ea typeface="PMingLiU-ExtB"/>
                <a:cs typeface="PMingLiU-ExtB"/>
                <a:sym typeface="PMingLiU-ExtB"/>
              </a:rPr>
              <a:t>Valid Physical</a:t>
            </a:r>
            <a:endParaRPr sz="2800" dirty="0">
              <a:latin typeface="PMingLiU-ExtB"/>
              <a:ea typeface="PMingLiU-ExtB"/>
              <a:cs typeface="PMingLiU-ExtB"/>
              <a:sym typeface="PMingLiU-ExtB"/>
            </a:endParaRPr>
          </a:p>
          <a:p>
            <a:pPr marL="342900" lvl="0" indent="-356235">
              <a:lnSpc>
                <a:spcPct val="80000"/>
              </a:lnSpc>
              <a:spcBef>
                <a:spcPts val="1118"/>
              </a:spcBef>
              <a:buSzPts val="2800"/>
              <a:buFont typeface="PMingLiU-ExtB"/>
              <a:buChar char="•"/>
            </a:pPr>
            <a:r>
              <a:rPr lang="en-US" sz="2800" dirty="0">
                <a:latin typeface="PMingLiU-ExtB"/>
                <a:ea typeface="PMingLiU-ExtB"/>
                <a:cs typeface="PMingLiU-ExtB"/>
                <a:sym typeface="PMingLiU-ExtB"/>
              </a:rPr>
              <a:t>OCS Athletic Participation Parental Permission form 2020-2021</a:t>
            </a:r>
            <a:endParaRPr sz="2800" dirty="0">
              <a:latin typeface="PMingLiU-ExtB"/>
              <a:ea typeface="PMingLiU-ExtB"/>
              <a:cs typeface="PMingLiU-ExtB"/>
              <a:sym typeface="PMingLiU-ExtB"/>
            </a:endParaRPr>
          </a:p>
          <a:p>
            <a:pPr marL="342900" lvl="0" indent="-356235" algn="l" rtl="0">
              <a:lnSpc>
                <a:spcPct val="80000"/>
              </a:lnSpc>
              <a:spcBef>
                <a:spcPts val="1118"/>
              </a:spcBef>
              <a:spcAft>
                <a:spcPts val="0"/>
              </a:spcAft>
              <a:buSzPts val="2800"/>
              <a:buFont typeface="PMingLiU-ExtB"/>
              <a:buChar char="•"/>
            </a:pPr>
            <a:r>
              <a:rPr lang="en-US" sz="2800" dirty="0" err="1">
                <a:latin typeface="PMingLiU-ExtB"/>
                <a:ea typeface="PMingLiU-ExtB"/>
                <a:cs typeface="PMingLiU-ExtB"/>
                <a:sym typeface="PMingLiU-ExtB"/>
              </a:rPr>
              <a:t>Gfeller</a:t>
            </a:r>
            <a:r>
              <a:rPr lang="en-US" sz="2800" dirty="0">
                <a:latin typeface="PMingLiU-ExtB"/>
                <a:ea typeface="PMingLiU-ExtB"/>
                <a:cs typeface="PMingLiU-ExtB"/>
                <a:sym typeface="PMingLiU-ExtB"/>
              </a:rPr>
              <a:t>-Waller Concussion form</a:t>
            </a:r>
            <a:endParaRPr sz="2800" dirty="0">
              <a:latin typeface="PMingLiU-ExtB"/>
              <a:ea typeface="PMingLiU-ExtB"/>
              <a:cs typeface="PMingLiU-ExtB"/>
              <a:sym typeface="PMingLiU-ExtB"/>
            </a:endParaRPr>
          </a:p>
          <a:p>
            <a:pPr marL="342900" lvl="0" indent="-356235" algn="l" rtl="0">
              <a:lnSpc>
                <a:spcPct val="80000"/>
              </a:lnSpc>
              <a:spcBef>
                <a:spcPts val="1118"/>
              </a:spcBef>
              <a:spcAft>
                <a:spcPts val="0"/>
              </a:spcAft>
              <a:buSzPts val="2800"/>
              <a:buFont typeface="PMingLiU-ExtB"/>
              <a:buChar char="•"/>
            </a:pPr>
            <a:r>
              <a:rPr lang="en-US" sz="2800" dirty="0">
                <a:latin typeface="PMingLiU-ExtB"/>
                <a:ea typeface="PMingLiU-ExtB"/>
                <a:cs typeface="PMingLiU-ExtB"/>
                <a:sym typeface="PMingLiU-ExtB"/>
              </a:rPr>
              <a:t>NCHSAA Participation Consent form</a:t>
            </a:r>
            <a:endParaRPr sz="2800" dirty="0">
              <a:latin typeface="PMingLiU-ExtB"/>
              <a:ea typeface="PMingLiU-ExtB"/>
              <a:cs typeface="PMingLiU-ExtB"/>
              <a:sym typeface="PMingLiU-ExtB"/>
            </a:endParaRPr>
          </a:p>
          <a:p>
            <a:pPr marL="342900" lvl="0" indent="-356235" algn="l" rtl="0">
              <a:lnSpc>
                <a:spcPct val="80000"/>
              </a:lnSpc>
              <a:spcBef>
                <a:spcPts val="1118"/>
              </a:spcBef>
              <a:spcAft>
                <a:spcPts val="0"/>
              </a:spcAft>
              <a:buSzPts val="2800"/>
              <a:buFont typeface="PMingLiU-ExtB"/>
              <a:buChar char="•"/>
            </a:pPr>
            <a:r>
              <a:rPr lang="en-US" sz="2800" dirty="0">
                <a:latin typeface="PMingLiU-ExtB"/>
                <a:ea typeface="PMingLiU-ExtB"/>
                <a:cs typeface="PMingLiU-ExtB"/>
                <a:sym typeface="PMingLiU-ExtB"/>
              </a:rPr>
              <a:t>COVID-19 Initial Screening Form – NCHSAA / OCS</a:t>
            </a:r>
          </a:p>
          <a:p>
            <a:pPr marL="0" lvl="0" indent="0" algn="l" rtl="0">
              <a:lnSpc>
                <a:spcPct val="80000"/>
              </a:lnSpc>
              <a:spcBef>
                <a:spcPts val="1118"/>
              </a:spcBef>
              <a:spcAft>
                <a:spcPts val="0"/>
              </a:spcAft>
              <a:buSzPts val="2800"/>
              <a:buNone/>
            </a:pPr>
            <a:r>
              <a:rPr lang="en-US" sz="2800" dirty="0">
                <a:latin typeface="PMingLiU-ExtB"/>
                <a:ea typeface="PMingLiU-ExtB"/>
                <a:cs typeface="PMingLiU-ExtB"/>
                <a:sym typeface="PMingLiU-ExtB"/>
              </a:rPr>
              <a:t>THIS INFORMATION IS IN A PACKET THAT CAN BE PICKED UP FROM THE SCHOOL!!</a:t>
            </a:r>
            <a:endParaRPr sz="2800" dirty="0">
              <a:latin typeface="PMingLiU-ExtB"/>
              <a:ea typeface="PMingLiU-ExtB"/>
              <a:cs typeface="PMingLiU-ExtB"/>
              <a:sym typeface="PMingLiU-ExtB"/>
            </a:endParaRPr>
          </a:p>
          <a:p>
            <a:pPr marL="342900" lvl="0" indent="-178435" algn="l" rtl="0">
              <a:lnSpc>
                <a:spcPct val="80000"/>
              </a:lnSpc>
              <a:spcBef>
                <a:spcPts val="1118"/>
              </a:spcBef>
              <a:spcAft>
                <a:spcPts val="0"/>
              </a:spcAft>
              <a:buSzPts val="2590"/>
              <a:buNone/>
            </a:pPr>
            <a:endParaRPr sz="2590" dirty="0"/>
          </a:p>
          <a:p>
            <a:pPr marL="342900" lvl="0" indent="-342900" algn="l" rtl="0">
              <a:lnSpc>
                <a:spcPct val="80000"/>
              </a:lnSpc>
              <a:spcBef>
                <a:spcPts val="914"/>
              </a:spcBef>
              <a:spcAft>
                <a:spcPts val="0"/>
              </a:spcAft>
              <a:buClr>
                <a:srgbClr val="FFFF66"/>
              </a:buClr>
              <a:buSzPts val="1572"/>
              <a:buFont typeface="Arial"/>
              <a:buNone/>
            </a:pPr>
            <a:endParaRPr sz="157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1143000" y="381000"/>
            <a:ext cx="6858000"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3600"/>
              <a:buFont typeface="PMingLiU-ExtB"/>
              <a:buNone/>
            </a:pPr>
            <a:r>
              <a:rPr lang="en-US" sz="3600" b="1">
                <a:solidFill>
                  <a:schemeClr val="accent2"/>
                </a:solidFill>
                <a:latin typeface="PMingLiU-ExtB"/>
                <a:ea typeface="PMingLiU-ExtB"/>
                <a:cs typeface="PMingLiU-ExtB"/>
                <a:sym typeface="PMingLiU-ExtB"/>
              </a:rPr>
              <a:t>INTRODUCTION OF MEETING</a:t>
            </a:r>
            <a:endParaRPr lang="en-US" dirty="0">
              <a:solidFill>
                <a:schemeClr val="accent2"/>
              </a:solidFill>
            </a:endParaRPr>
          </a:p>
        </p:txBody>
      </p:sp>
      <p:sp>
        <p:nvSpPr>
          <p:cNvPr id="100" name="Google Shape;100;p2"/>
          <p:cNvSpPr txBox="1">
            <a:spLocks noGrp="1"/>
          </p:cNvSpPr>
          <p:nvPr>
            <p:ph idx="1"/>
          </p:nvPr>
        </p:nvSpPr>
        <p:spPr>
          <a:xfrm>
            <a:off x="609600" y="1600200"/>
            <a:ext cx="7924800" cy="48768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Clr>
                <a:schemeClr val="accent2"/>
              </a:buClr>
              <a:buSzPts val="2800"/>
              <a:buFont typeface="Noto Sans Symbols"/>
              <a:buChar char="▪"/>
            </a:pPr>
            <a:r>
              <a:rPr lang="en-US" sz="2800" b="1" dirty="0">
                <a:latin typeface="PMingLiU-ExtB"/>
                <a:ea typeface="PMingLiU-ExtB"/>
                <a:cs typeface="PMingLiU-ExtB"/>
                <a:sym typeface="PMingLiU-ExtB"/>
              </a:rPr>
              <a:t>Why are we here?</a:t>
            </a:r>
            <a:endParaRPr lang="en-US" dirty="0"/>
          </a:p>
          <a:p>
            <a:pPr marL="742950" lvl="1" indent="-285750" algn="l" rtl="0">
              <a:lnSpc>
                <a:spcPct val="90000"/>
              </a:lnSpc>
              <a:spcBef>
                <a:spcPts val="1080"/>
              </a:spcBef>
              <a:spcAft>
                <a:spcPts val="0"/>
              </a:spcAft>
              <a:buClr>
                <a:schemeClr val="accent2"/>
              </a:buClr>
              <a:buSzPts val="2400"/>
              <a:buFont typeface="Noto Sans Symbols"/>
              <a:buChar char="⮚"/>
            </a:pPr>
            <a:r>
              <a:rPr lang="en-US" sz="2400" b="1" dirty="0">
                <a:latin typeface="PMingLiU-ExtB"/>
                <a:ea typeface="PMingLiU-ExtB"/>
                <a:cs typeface="PMingLiU-ExtB"/>
                <a:sym typeface="PMingLiU-ExtB"/>
              </a:rPr>
              <a:t>Required by the North Carolina High School Athletic Association (NCHSAA)</a:t>
            </a:r>
            <a:endParaRPr lang="en-US" dirty="0"/>
          </a:p>
          <a:p>
            <a:pPr marL="742950" lvl="1" indent="-285750" algn="l" rtl="0">
              <a:lnSpc>
                <a:spcPct val="90000"/>
              </a:lnSpc>
              <a:spcBef>
                <a:spcPts val="1080"/>
              </a:spcBef>
              <a:spcAft>
                <a:spcPts val="0"/>
              </a:spcAft>
              <a:buClr>
                <a:schemeClr val="accent2"/>
              </a:buClr>
              <a:buSzPts val="2400"/>
              <a:buFont typeface="Noto Sans Symbols"/>
              <a:buChar char="⮚"/>
            </a:pPr>
            <a:r>
              <a:rPr lang="en-US" sz="2400" b="1" dirty="0">
                <a:latin typeface="PMingLiU-ExtB"/>
                <a:ea typeface="PMingLiU-ExtB"/>
                <a:cs typeface="PMingLiU-ExtB"/>
                <a:sym typeface="PMingLiU-ExtB"/>
              </a:rPr>
              <a:t>For the Student-Athletes</a:t>
            </a:r>
            <a:endParaRPr lang="en-US" dirty="0"/>
          </a:p>
          <a:p>
            <a:pPr marL="342900" lvl="0" indent="-342900" algn="l" rtl="0">
              <a:lnSpc>
                <a:spcPct val="90000"/>
              </a:lnSpc>
              <a:spcBef>
                <a:spcPts val="1160"/>
              </a:spcBef>
              <a:spcAft>
                <a:spcPts val="0"/>
              </a:spcAft>
              <a:buClr>
                <a:schemeClr val="accent2"/>
              </a:buClr>
              <a:buSzPts val="2800"/>
              <a:buFont typeface="Noto Sans Symbols"/>
              <a:buChar char="▪"/>
            </a:pPr>
            <a:r>
              <a:rPr lang="en-US" sz="2800" b="1" dirty="0">
                <a:latin typeface="PMingLiU-ExtB"/>
                <a:ea typeface="PMingLiU-ExtB"/>
                <a:cs typeface="PMingLiU-ExtB"/>
                <a:sym typeface="PMingLiU-ExtB"/>
              </a:rPr>
              <a:t>Introductions of Athletic Department</a:t>
            </a:r>
            <a:endParaRPr lang="en-US" dirty="0"/>
          </a:p>
          <a:p>
            <a:pPr marL="742950" lvl="1" indent="-285750" algn="l" rtl="0">
              <a:lnSpc>
                <a:spcPct val="90000"/>
              </a:lnSpc>
              <a:spcBef>
                <a:spcPts val="1080"/>
              </a:spcBef>
              <a:spcAft>
                <a:spcPts val="0"/>
              </a:spcAft>
              <a:buClr>
                <a:srgbClr val="FFFF00"/>
              </a:buClr>
              <a:buSzPts val="2400"/>
              <a:buNone/>
            </a:pPr>
            <a:r>
              <a:rPr lang="en-US" sz="2400" b="1" dirty="0">
                <a:latin typeface="PMingLiU-ExtB"/>
                <a:ea typeface="PMingLiU-ExtB"/>
                <a:cs typeface="PMingLiU-ExtB"/>
                <a:sym typeface="PMingLiU-ExtB"/>
              </a:rPr>
              <a:t>Eric Kliewer, Athletic Director @ </a:t>
            </a:r>
            <a:r>
              <a:rPr lang="en-US" sz="2400" b="1" u="sng" dirty="0">
                <a:latin typeface="PMingLiU-ExtB"/>
                <a:ea typeface="PMingLiU-ExtB"/>
                <a:cs typeface="PMingLiU-ExtB"/>
                <a:sym typeface="PMingLiU-ExtB"/>
                <a:hlinkClick r:id="rId3">
                  <a:extLst>
                    <a:ext uri="{A12FA001-AC4F-418D-AE19-62706E023703}">
                      <ahyp:hlinkClr xmlns:ahyp="http://schemas.microsoft.com/office/drawing/2018/hyperlinkcolor" val="tx"/>
                    </a:ext>
                  </a:extLst>
                </a:hlinkClick>
              </a:rPr>
              <a:t>eric.kliewer@onslow.k12.nc.us</a:t>
            </a:r>
            <a:endParaRPr lang="en-US" sz="2400" b="1" dirty="0">
              <a:latin typeface="PMingLiU-ExtB"/>
              <a:ea typeface="PMingLiU-ExtB"/>
              <a:cs typeface="PMingLiU-ExtB"/>
              <a:sym typeface="PMingLiU-ExtB"/>
            </a:endParaRPr>
          </a:p>
          <a:p>
            <a:pPr marL="742950" lvl="1" indent="-285750" algn="l" rtl="0">
              <a:lnSpc>
                <a:spcPct val="90000"/>
              </a:lnSpc>
              <a:spcBef>
                <a:spcPts val="1080"/>
              </a:spcBef>
              <a:spcAft>
                <a:spcPts val="0"/>
              </a:spcAft>
              <a:buClr>
                <a:srgbClr val="FFFF00"/>
              </a:buClr>
              <a:buSzPts val="2400"/>
              <a:buNone/>
            </a:pPr>
            <a:r>
              <a:rPr lang="en-US" sz="2400" b="1" dirty="0">
                <a:latin typeface="PMingLiU-ExtB"/>
                <a:ea typeface="PMingLiU-ExtB"/>
                <a:cs typeface="PMingLiU-ExtB"/>
                <a:sym typeface="PMingLiU-ExtB"/>
              </a:rPr>
              <a:t>School Number: 910-455-4888 </a:t>
            </a:r>
          </a:p>
          <a:p>
            <a:pPr marL="742950" lvl="1" indent="-285750" algn="l" rtl="0">
              <a:lnSpc>
                <a:spcPct val="90000"/>
              </a:lnSpc>
              <a:spcBef>
                <a:spcPts val="1080"/>
              </a:spcBef>
              <a:spcAft>
                <a:spcPts val="0"/>
              </a:spcAft>
              <a:buClr>
                <a:srgbClr val="FFFF00"/>
              </a:buClr>
              <a:buSzPts val="2400"/>
              <a:buFont typeface="Arial"/>
              <a:buNone/>
            </a:pPr>
            <a:r>
              <a:rPr lang="en-US" sz="2400" b="1" dirty="0">
                <a:latin typeface="PMingLiU-ExtB"/>
                <a:ea typeface="PMingLiU-ExtB"/>
                <a:cs typeface="PMingLiU-ExtB"/>
                <a:sym typeface="PMingLiU-ExtB"/>
              </a:rPr>
              <a:t>Tim Foster, Principal</a:t>
            </a:r>
            <a:endParaRPr lang="en-US" dirty="0"/>
          </a:p>
          <a:p>
            <a:pPr marL="742950" lvl="1" indent="-285750" algn="l" rtl="0">
              <a:lnSpc>
                <a:spcPct val="90000"/>
              </a:lnSpc>
              <a:spcBef>
                <a:spcPts val="1080"/>
              </a:spcBef>
              <a:spcAft>
                <a:spcPts val="0"/>
              </a:spcAft>
              <a:buClr>
                <a:srgbClr val="FFFF00"/>
              </a:buClr>
              <a:buSzPts val="2400"/>
              <a:buFont typeface="Arial"/>
              <a:buNone/>
            </a:pPr>
            <a:r>
              <a:rPr lang="en-US" sz="2400" b="1" dirty="0">
                <a:latin typeface="PMingLiU-ExtB"/>
                <a:ea typeface="PMingLiU-ExtB"/>
                <a:cs typeface="PMingLiU-ExtB"/>
                <a:sym typeface="PMingLiU-ExtB"/>
              </a:rPr>
              <a:t>Chelsea </a:t>
            </a:r>
            <a:r>
              <a:rPr lang="en-US" sz="2400" b="1" dirty="0" err="1">
                <a:latin typeface="PMingLiU-ExtB"/>
                <a:ea typeface="PMingLiU-ExtB"/>
                <a:cs typeface="PMingLiU-ExtB"/>
                <a:sym typeface="PMingLiU-ExtB"/>
              </a:rPr>
              <a:t>DZurilla</a:t>
            </a:r>
            <a:r>
              <a:rPr lang="en-US" sz="2400" b="1" dirty="0">
                <a:latin typeface="PMingLiU-ExtB"/>
                <a:ea typeface="PMingLiU-ExtB"/>
                <a:cs typeface="PMingLiU-ExtB"/>
                <a:sym typeface="PMingLiU-ExtB"/>
              </a:rPr>
              <a:t>, Asst. Athletic Director</a:t>
            </a:r>
            <a:endParaRPr lang="en-US" dirty="0"/>
          </a:p>
          <a:p>
            <a:pPr marL="742950" lvl="1" indent="-285750" algn="l" rtl="0">
              <a:lnSpc>
                <a:spcPct val="90000"/>
              </a:lnSpc>
              <a:spcBef>
                <a:spcPts val="1080"/>
              </a:spcBef>
              <a:spcAft>
                <a:spcPts val="0"/>
              </a:spcAft>
              <a:buClr>
                <a:srgbClr val="FFFF00"/>
              </a:buClr>
              <a:buSzPts val="2400"/>
              <a:buFont typeface="Arial"/>
              <a:buNone/>
            </a:pPr>
            <a:r>
              <a:rPr lang="en-US" sz="2400" b="1" dirty="0">
                <a:latin typeface="PMingLiU-ExtB"/>
                <a:ea typeface="PMingLiU-ExtB"/>
                <a:cs typeface="PMingLiU-ExtB"/>
                <a:sym typeface="PMingLiU-ExtB"/>
              </a:rPr>
              <a:t>Charlie Dempsey, Asst. Athletic Director</a:t>
            </a:r>
            <a:endParaRPr lang="en-US" dirty="0"/>
          </a:p>
          <a:p>
            <a:pPr marL="742950" lvl="1" indent="-285750" algn="l" rtl="0">
              <a:lnSpc>
                <a:spcPct val="90000"/>
              </a:lnSpc>
              <a:spcBef>
                <a:spcPts val="1080"/>
              </a:spcBef>
              <a:spcAft>
                <a:spcPts val="0"/>
              </a:spcAft>
              <a:buClr>
                <a:srgbClr val="FFFF66"/>
              </a:buClr>
              <a:buSzPts val="2400"/>
              <a:buFont typeface="Arial"/>
              <a:buNone/>
            </a:pPr>
            <a:endParaRPr lang="en-US" sz="2400" dirty="0"/>
          </a:p>
          <a:p>
            <a:pPr marL="742950" lvl="1" indent="-285750" algn="l" rtl="0">
              <a:lnSpc>
                <a:spcPct val="90000"/>
              </a:lnSpc>
              <a:spcBef>
                <a:spcPts val="1080"/>
              </a:spcBef>
              <a:spcAft>
                <a:spcPts val="0"/>
              </a:spcAft>
              <a:buClr>
                <a:srgbClr val="FFFF66"/>
              </a:buClr>
              <a:buSzPts val="2400"/>
              <a:buFont typeface="Arial"/>
              <a:buNone/>
            </a:pPr>
            <a:endParaRPr lang="en-US" sz="2400" dirty="0"/>
          </a:p>
          <a:p>
            <a:pPr marL="742950" lvl="1" indent="-285750" algn="l" rtl="0">
              <a:lnSpc>
                <a:spcPct val="90000"/>
              </a:lnSpc>
              <a:spcBef>
                <a:spcPts val="1080"/>
              </a:spcBef>
              <a:spcAft>
                <a:spcPts val="0"/>
              </a:spcAft>
              <a:buClr>
                <a:srgbClr val="FFFF66"/>
              </a:buClr>
              <a:buSzPts val="2400"/>
              <a:buFont typeface="Arial"/>
              <a:buNone/>
            </a:pP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300"/>
        <p:cNvGrpSpPr/>
        <p:nvPr/>
      </p:nvGrpSpPr>
      <p:grpSpPr>
        <a:xfrm>
          <a:off x="0" y="0"/>
          <a:ext cx="0" cy="0"/>
          <a:chOff x="0" y="0"/>
          <a:chExt cx="0" cy="0"/>
        </a:xfrm>
      </p:grpSpPr>
      <p:sp>
        <p:nvSpPr>
          <p:cNvPr id="301" name="Google Shape;301;p29"/>
          <p:cNvSpPr txBox="1">
            <a:spLocks noGrp="1"/>
          </p:cNvSpPr>
          <p:nvPr>
            <p:ph type="title"/>
          </p:nvPr>
        </p:nvSpPr>
        <p:spPr>
          <a:xfrm>
            <a:off x="4975600" y="1396289"/>
            <a:ext cx="3754752" cy="1325563"/>
          </a:xfrm>
          <a:prstGeom prst="rect">
            <a:avLst/>
          </a:prstGeom>
        </p:spPr>
        <p:txBody>
          <a:bodyPr spcFirstLastPara="1" lIns="91425" tIns="45700" rIns="91425" bIns="45700" anchorCtr="0">
            <a:normAutofit fontScale="90000"/>
          </a:bodyPr>
          <a:lstStyle/>
          <a:p>
            <a:pPr marL="0" lvl="0" indent="0" rtl="0">
              <a:spcBef>
                <a:spcPts val="0"/>
              </a:spcBef>
              <a:spcAft>
                <a:spcPts val="0"/>
              </a:spcAft>
              <a:buClr>
                <a:srgbClr val="FF0000"/>
              </a:buClr>
              <a:buSzPts val="4800"/>
              <a:buFont typeface="PMingLiU-ExtB"/>
              <a:buNone/>
            </a:pPr>
            <a:r>
              <a:rPr lang="en-US" dirty="0">
                <a:latin typeface="PMingLiU-ExtB"/>
                <a:ea typeface="PMingLiU-ExtB"/>
                <a:cs typeface="PMingLiU-ExtB"/>
                <a:sym typeface="PMingLiU-ExtB"/>
              </a:rPr>
              <a:t>THANKS FOR VIEWING THIS PRESENTATION!</a:t>
            </a:r>
            <a:endParaRPr lang="en-US" dirty="0"/>
          </a:p>
        </p:txBody>
      </p:sp>
      <p:sp>
        <p:nvSpPr>
          <p:cNvPr id="116" name="Freeform: Shape 115">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horse&#10;&#10;Description automatically generated">
            <a:extLst>
              <a:ext uri="{FF2B5EF4-FFF2-40B4-BE49-F238E27FC236}">
                <a16:creationId xmlns:a16="http://schemas.microsoft.com/office/drawing/2014/main" id="{DF251295-3673-45EE-AAD6-9ABB1245ABD8}"/>
              </a:ext>
            </a:extLst>
          </p:cNvPr>
          <p:cNvPicPr>
            <a:picLocks noChangeAspect="1"/>
          </p:cNvPicPr>
          <p:nvPr/>
        </p:nvPicPr>
        <p:blipFill rotWithShape="1">
          <a:blip r:embed="rId3"/>
          <a:srcRect l="20585" r="9515"/>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02" name="Google Shape;302;p29"/>
          <p:cNvSpPr txBox="1">
            <a:spLocks noGrp="1"/>
          </p:cNvSpPr>
          <p:nvPr>
            <p:ph idx="1"/>
          </p:nvPr>
        </p:nvSpPr>
        <p:spPr>
          <a:xfrm>
            <a:off x="4629586" y="2724025"/>
            <a:ext cx="3753055" cy="3181684"/>
          </a:xfrm>
          <a:prstGeom prst="rect">
            <a:avLst/>
          </a:prstGeom>
        </p:spPr>
        <p:txBody>
          <a:bodyPr spcFirstLastPara="1" lIns="91425" tIns="45700" rIns="91425" bIns="45700" anchor="t" anchorCtr="0">
            <a:normAutofit fontScale="92500" lnSpcReduction="10000"/>
          </a:bodyPr>
          <a:lstStyle/>
          <a:p>
            <a:pPr marL="2057400" lvl="4" indent="-254000" rtl="0">
              <a:spcBef>
                <a:spcPts val="0"/>
              </a:spcBef>
              <a:spcAft>
                <a:spcPts val="0"/>
              </a:spcAft>
              <a:buClr>
                <a:schemeClr val="accent2"/>
              </a:buClr>
              <a:buSzPts val="4000"/>
              <a:buFont typeface="Noto Sans Symbols"/>
              <a:buChar char="▪"/>
            </a:pPr>
            <a:r>
              <a:rPr lang="en-US" sz="3200" dirty="0">
                <a:latin typeface="PMingLiU-ExtB"/>
                <a:ea typeface="PMingLiU-ExtB"/>
                <a:cs typeface="PMingLiU-ExtB"/>
                <a:sym typeface="PMingLiU-ExtB"/>
              </a:rPr>
              <a:t>Together</a:t>
            </a:r>
            <a:endParaRPr lang="en-US" sz="3200" dirty="0"/>
          </a:p>
          <a:p>
            <a:pPr marL="2057400" lvl="4" indent="-254000" rtl="0">
              <a:spcBef>
                <a:spcPts val="1400"/>
              </a:spcBef>
              <a:spcAft>
                <a:spcPts val="0"/>
              </a:spcAft>
              <a:buClr>
                <a:schemeClr val="accent2"/>
              </a:buClr>
              <a:buSzPts val="4000"/>
              <a:buFont typeface="Noto Sans Symbols"/>
              <a:buChar char="▪"/>
            </a:pPr>
            <a:r>
              <a:rPr lang="en-US" sz="3200" dirty="0">
                <a:latin typeface="PMingLiU-ExtB"/>
                <a:ea typeface="PMingLiU-ExtB"/>
                <a:cs typeface="PMingLiU-ExtB"/>
                <a:sym typeface="PMingLiU-ExtB"/>
              </a:rPr>
              <a:t>Everyone	</a:t>
            </a:r>
            <a:endParaRPr lang="en-US" sz="3200" dirty="0"/>
          </a:p>
          <a:p>
            <a:pPr marL="2057400" lvl="4" indent="-254000" rtl="0">
              <a:spcBef>
                <a:spcPts val="1400"/>
              </a:spcBef>
              <a:spcAft>
                <a:spcPts val="0"/>
              </a:spcAft>
              <a:buClr>
                <a:schemeClr val="accent2"/>
              </a:buClr>
              <a:buSzPts val="4000"/>
              <a:buFont typeface="Noto Sans Symbols"/>
              <a:buChar char="▪"/>
            </a:pPr>
            <a:r>
              <a:rPr lang="en-US" sz="3200" dirty="0">
                <a:latin typeface="PMingLiU-ExtB"/>
                <a:ea typeface="PMingLiU-ExtB"/>
                <a:cs typeface="PMingLiU-ExtB"/>
                <a:sym typeface="PMingLiU-ExtB"/>
              </a:rPr>
              <a:t>Achieves	</a:t>
            </a:r>
            <a:endParaRPr lang="en-US" sz="3200" dirty="0"/>
          </a:p>
          <a:p>
            <a:pPr marL="2057400" lvl="4" indent="-254000" rtl="0">
              <a:spcBef>
                <a:spcPts val="1400"/>
              </a:spcBef>
              <a:spcAft>
                <a:spcPts val="0"/>
              </a:spcAft>
              <a:buClr>
                <a:schemeClr val="accent2"/>
              </a:buClr>
              <a:buSzPts val="4000"/>
              <a:buFont typeface="Noto Sans Symbols"/>
              <a:buChar char="▪"/>
            </a:pPr>
            <a:r>
              <a:rPr lang="en-US" sz="3200" dirty="0">
                <a:latin typeface="PMingLiU-ExtB"/>
                <a:ea typeface="PMingLiU-ExtB"/>
                <a:cs typeface="PMingLiU-ExtB"/>
                <a:sym typeface="PMingLiU-ExtB"/>
              </a:rPr>
              <a:t>More</a:t>
            </a:r>
            <a:endParaRPr lang="en-US" sz="3200" b="1" dirty="0">
              <a:latin typeface="PMingLiU-ExtB"/>
              <a:ea typeface="PMingLiU-ExtB"/>
              <a:cs typeface="PMingLiU-ExtB"/>
              <a:sym typeface="PMingLiU-ExtB"/>
            </a:endParaRPr>
          </a:p>
          <a:p>
            <a:pPr marL="342900" lvl="0" indent="-342900" rtl="0">
              <a:spcBef>
                <a:spcPts val="1680"/>
              </a:spcBef>
              <a:spcAft>
                <a:spcPts val="0"/>
              </a:spcAft>
              <a:buClr>
                <a:schemeClr val="accent2"/>
              </a:buClr>
              <a:buSzPts val="5400"/>
              <a:buFont typeface="Noto Sans Symbols"/>
              <a:buChar char="▪"/>
            </a:pPr>
            <a:r>
              <a:rPr lang="en-US" sz="4300" dirty="0">
                <a:latin typeface="PMingLiU-ExtB"/>
                <a:ea typeface="PMingLiU-ExtB"/>
                <a:cs typeface="PMingLiU-ExtB"/>
                <a:sym typeface="PMingLiU-ExtB"/>
              </a:rPr>
              <a:t>Go  Stallions!!!</a:t>
            </a:r>
          </a:p>
          <a:p>
            <a:pPr marL="742950" lvl="0" indent="0" rtl="0">
              <a:spcBef>
                <a:spcPts val="1080"/>
              </a:spcBef>
              <a:spcAft>
                <a:spcPts val="0"/>
              </a:spcAft>
              <a:buNone/>
            </a:pPr>
            <a:endParaRPr lang="en-US" sz="4300" dirty="0">
              <a:latin typeface="PMingLiU-ExtB"/>
              <a:ea typeface="PMingLiU-ExtB"/>
              <a:cs typeface="PMingLiU-ExtB"/>
              <a:sym typeface="PMingLiU-ExtB"/>
            </a:endParaRPr>
          </a:p>
          <a:p>
            <a:pPr marL="0" lvl="0" indent="0" rtl="0">
              <a:spcBef>
                <a:spcPts val="1080"/>
              </a:spcBef>
              <a:spcAft>
                <a:spcPts val="0"/>
              </a:spcAft>
              <a:buNone/>
            </a:pPr>
            <a:endParaRPr lang="en-US" sz="1600" dirty="0">
              <a:latin typeface="PMingLiU-ExtB"/>
              <a:ea typeface="PMingLiU-ExtB"/>
              <a:cs typeface="PMingLiU-ExtB"/>
              <a:sym typeface="PMingLiU-ExtB"/>
            </a:endParaRPr>
          </a:p>
          <a:p>
            <a:pPr marL="742950" lvl="1" indent="-133350" rtl="0">
              <a:spcBef>
                <a:spcPts val="1080"/>
              </a:spcBef>
              <a:spcAft>
                <a:spcPts val="0"/>
              </a:spcAft>
              <a:buClr>
                <a:srgbClr val="FFFF66"/>
              </a:buClr>
              <a:buSzPts val="2400"/>
              <a:buFont typeface="Arial"/>
              <a:buNone/>
            </a:pPr>
            <a:endParaRPr lang="en-US" sz="1600" dirty="0"/>
          </a:p>
          <a:p>
            <a:pPr marL="342900" lvl="0" indent="-342900" rtl="0">
              <a:spcBef>
                <a:spcPts val="1160"/>
              </a:spcBef>
              <a:spcAft>
                <a:spcPts val="0"/>
              </a:spcAft>
              <a:buSzPts val="2800"/>
              <a:buFont typeface="Arial Narrow"/>
              <a:buNone/>
            </a:pPr>
            <a:endParaRPr lang="en-US" sz="1600" dirty="0"/>
          </a:p>
        </p:txBody>
      </p:sp>
      <p:pic>
        <p:nvPicPr>
          <p:cNvPr id="303" name="Google Shape;303;p29"/>
          <p:cNvPicPr preferRelativeResize="0"/>
          <p:nvPr/>
        </p:nvPicPr>
        <p:blipFill rotWithShape="1">
          <a:blip r:embed="rId4">
            <a:alphaModFix/>
          </a:blip>
          <a:srcRect/>
          <a:stretch/>
        </p:blipFill>
        <p:spPr>
          <a:xfrm>
            <a:off x="8229600" y="6248400"/>
            <a:ext cx="304800" cy="304800"/>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3000"/>
              <a:buFont typeface="Arial Narrow"/>
              <a:buNone/>
            </a:pPr>
            <a:r>
              <a:rPr lang="en-US" sz="3600">
                <a:latin typeface="PMingLiU-ExtB"/>
                <a:ea typeface="PMingLiU-ExtB"/>
                <a:cs typeface="PMingLiU-ExtB"/>
                <a:sym typeface="PMingLiU-ExtB"/>
              </a:rPr>
              <a:t>NCHSAA MANDATORY VIDEOS</a:t>
            </a:r>
          </a:p>
        </p:txBody>
      </p:sp>
      <p:sp>
        <p:nvSpPr>
          <p:cNvPr id="106" name="Google Shape;106;p3"/>
          <p:cNvSpPr txBox="1">
            <a:spLocks noGrp="1"/>
          </p:cNvSpPr>
          <p:nvPr>
            <p:ph idx="1"/>
          </p:nvPr>
        </p:nvSpPr>
        <p:spPr>
          <a:xfrm>
            <a:off x="609600" y="1600200"/>
            <a:ext cx="8241300" cy="4114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None/>
            </a:pPr>
            <a:r>
              <a:rPr lang="en-US" sz="3500" dirty="0">
                <a:latin typeface="PMingLiU-ExtB"/>
                <a:ea typeface="PMingLiU-ExtB"/>
                <a:cs typeface="PMingLiU-ExtB"/>
                <a:sym typeface="PMingLiU-ExtB"/>
              </a:rPr>
              <a:t>Please watch the required </a:t>
            </a:r>
          </a:p>
          <a:p>
            <a:pPr marL="0" lvl="0" indent="0" algn="ctr" rtl="0">
              <a:lnSpc>
                <a:spcPct val="100000"/>
              </a:lnSpc>
              <a:spcBef>
                <a:spcPts val="0"/>
              </a:spcBef>
              <a:spcAft>
                <a:spcPts val="0"/>
              </a:spcAft>
              <a:buNone/>
            </a:pPr>
            <a:r>
              <a:rPr lang="en-US" sz="3500" dirty="0">
                <a:latin typeface="PMingLiU-ExtB"/>
                <a:ea typeface="PMingLiU-ExtB"/>
                <a:cs typeface="PMingLiU-ExtB"/>
                <a:sym typeface="PMingLiU-ExtB"/>
              </a:rPr>
              <a:t>3 NCHSAA Videos</a:t>
            </a:r>
            <a:endParaRPr lang="en-US" sz="2000" dirty="0">
              <a:latin typeface="PMingLiU-ExtB"/>
              <a:ea typeface="PMingLiU-ExtB"/>
              <a:cs typeface="PMingLiU-ExtB"/>
              <a:sym typeface="PMingLiU-ExtB"/>
            </a:endParaRPr>
          </a:p>
          <a:p>
            <a:pPr marL="342900" lvl="0" indent="-234950" algn="l" rtl="0">
              <a:lnSpc>
                <a:spcPct val="100000"/>
              </a:lnSpc>
              <a:spcBef>
                <a:spcPts val="940"/>
              </a:spcBef>
              <a:spcAft>
                <a:spcPts val="0"/>
              </a:spcAft>
              <a:buSzPts val="1700"/>
              <a:buNone/>
            </a:pPr>
            <a:endParaRPr lang="en-US" dirty="0">
              <a:latin typeface="PMingLiU-ExtB"/>
              <a:ea typeface="PMingLiU-ExtB"/>
              <a:cs typeface="PMingLiU-ExtB"/>
              <a:sym typeface="PMingLiU-ExtB"/>
            </a:endParaRPr>
          </a:p>
          <a:p>
            <a:pPr marL="342900" lvl="0" indent="-349250" algn="l" rtl="0">
              <a:lnSpc>
                <a:spcPct val="100000"/>
              </a:lnSpc>
              <a:spcBef>
                <a:spcPts val="1160"/>
              </a:spcBef>
              <a:spcAft>
                <a:spcPts val="0"/>
              </a:spcAft>
              <a:buSzPts val="2900"/>
              <a:buFont typeface="PMingLiU-ExtB"/>
              <a:buChar char="•"/>
            </a:pPr>
            <a:r>
              <a:rPr lang="en-US" sz="3500" dirty="0">
                <a:latin typeface="PMingLiU-ExtB"/>
                <a:ea typeface="PMingLiU-ExtB"/>
                <a:cs typeface="PMingLiU-ExtB"/>
                <a:sym typeface="PMingLiU-ExtB"/>
              </a:rPr>
              <a:t>Part 1- Student Eligibility</a:t>
            </a:r>
            <a:endParaRPr lang="en-US" sz="2400" dirty="0">
              <a:latin typeface="PMingLiU-ExtB"/>
              <a:ea typeface="PMingLiU-ExtB"/>
              <a:cs typeface="PMingLiU-ExtB"/>
              <a:sym typeface="PMingLiU-ExtB"/>
            </a:endParaRPr>
          </a:p>
          <a:p>
            <a:pPr marL="342900" lvl="0" indent="-374650" algn="l" rtl="0">
              <a:lnSpc>
                <a:spcPct val="100000"/>
              </a:lnSpc>
              <a:spcBef>
                <a:spcPts val="1080"/>
              </a:spcBef>
              <a:spcAft>
                <a:spcPts val="0"/>
              </a:spcAft>
              <a:buSzPts val="2900"/>
              <a:buFont typeface="PMingLiU-ExtB"/>
              <a:buChar char="•"/>
            </a:pPr>
            <a:r>
              <a:rPr lang="en-US" sz="3500" dirty="0">
                <a:latin typeface="PMingLiU-ExtB"/>
                <a:ea typeface="PMingLiU-ExtB"/>
                <a:cs typeface="PMingLiU-ExtB"/>
                <a:sym typeface="PMingLiU-ExtB"/>
              </a:rPr>
              <a:t>Part 2 – Requirements and Responsibilities</a:t>
            </a:r>
            <a:endParaRPr lang="en-US" sz="2800" dirty="0">
              <a:latin typeface="PMingLiU-ExtB"/>
              <a:ea typeface="PMingLiU-ExtB"/>
              <a:cs typeface="PMingLiU-ExtB"/>
              <a:sym typeface="PMingLiU-ExtB"/>
            </a:endParaRPr>
          </a:p>
          <a:p>
            <a:pPr marL="342900" lvl="0" indent="-457200" algn="l" rtl="0">
              <a:lnSpc>
                <a:spcPct val="100000"/>
              </a:lnSpc>
              <a:spcBef>
                <a:spcPts val="940"/>
              </a:spcBef>
              <a:spcAft>
                <a:spcPts val="0"/>
              </a:spcAft>
              <a:buSzPts val="3500"/>
              <a:buFont typeface="PMingLiU-ExtB"/>
              <a:buChar char="•"/>
            </a:pPr>
            <a:r>
              <a:rPr lang="en-US" sz="3500" dirty="0">
                <a:latin typeface="PMingLiU-ExtB"/>
                <a:ea typeface="PMingLiU-ExtB"/>
                <a:cs typeface="PMingLiU-ExtB"/>
                <a:sym typeface="PMingLiU-ExtB"/>
              </a:rPr>
              <a:t>Part 3- Crash Course – Concussion </a:t>
            </a:r>
            <a:endParaRPr lang="en-US" sz="3400" dirty="0">
              <a:latin typeface="PMingLiU-ExtB"/>
              <a:ea typeface="PMingLiU-ExtB"/>
              <a:cs typeface="PMingLiU-ExtB"/>
              <a:sym typeface="PMingLiU-ExtB"/>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9cb05343b9_0_11"/>
          <p:cNvSpPr txBox="1">
            <a:spLocks noGrp="1"/>
          </p:cNvSpPr>
          <p:nvPr>
            <p:ph type="title"/>
          </p:nvPr>
        </p:nvSpPr>
        <p:spPr>
          <a:xfrm>
            <a:off x="628650" y="365126"/>
            <a:ext cx="7886700" cy="1325563"/>
          </a:xfrm>
          <a:prstGeom prst="rect">
            <a:avLst/>
          </a:prstGeom>
        </p:spPr>
        <p:txBody>
          <a:bodyPr spcFirstLastPara="1" wrap="square" lIns="91425" tIns="45700" rIns="91425" bIns="45700" anchor="b" anchorCtr="0">
            <a:noAutofit/>
          </a:bodyPr>
          <a:lstStyle/>
          <a:p>
            <a:pPr marL="0" lvl="0" indent="0" algn="ctr" rtl="0">
              <a:spcBef>
                <a:spcPts val="1160"/>
              </a:spcBef>
              <a:spcAft>
                <a:spcPts val="0"/>
              </a:spcAft>
              <a:buNone/>
            </a:pPr>
            <a:r>
              <a:rPr lang="en-US" sz="3600">
                <a:latin typeface="PMingLiU-ExtB"/>
                <a:ea typeface="PMingLiU-ExtB"/>
                <a:cs typeface="PMingLiU-ExtB"/>
                <a:sym typeface="PMingLiU-ExtB"/>
              </a:rPr>
              <a:t>NCHSAA Student Eligibility Video</a:t>
            </a:r>
            <a:endParaRPr lang="en-US" sz="3800" dirty="0">
              <a:latin typeface="PMingLiU-ExtB"/>
              <a:ea typeface="PMingLiU-ExtB"/>
              <a:cs typeface="PMingLiU-ExtB"/>
              <a:sym typeface="PMingLiU-ExtB"/>
            </a:endParaRPr>
          </a:p>
        </p:txBody>
      </p:sp>
      <p:sp>
        <p:nvSpPr>
          <p:cNvPr id="113" name="Google Shape;113;g9cb05343b9_0_11"/>
          <p:cNvSpPr txBox="1">
            <a:spLocks noGrp="1"/>
          </p:cNvSpPr>
          <p:nvPr>
            <p:ph idx="1"/>
          </p:nvPr>
        </p:nvSpPr>
        <p:spPr>
          <a:xfrm>
            <a:off x="628650" y="1825625"/>
            <a:ext cx="7886700" cy="4351338"/>
          </a:xfrm>
          <a:prstGeom prst="rect">
            <a:avLst/>
          </a:prstGeom>
        </p:spPr>
        <p:txBody>
          <a:bodyPr spcFirstLastPara="1" wrap="square" lIns="91425" tIns="45700" rIns="91425" bIns="45700" anchor="t" anchorCtr="0">
            <a:noAutofit/>
          </a:bodyPr>
          <a:lstStyle/>
          <a:p>
            <a:pPr marL="342900" lvl="0" indent="-342900" algn="l" rtl="0">
              <a:spcBef>
                <a:spcPts val="1160"/>
              </a:spcBef>
              <a:spcAft>
                <a:spcPts val="0"/>
              </a:spcAft>
              <a:buSzPts val="2800"/>
              <a:buChar char="•"/>
            </a:pPr>
            <a:r>
              <a:rPr lang="en-US" u="sng">
                <a:solidFill>
                  <a:schemeClr val="hlink"/>
                </a:solidFill>
                <a:hlinkClick r:id="rId3"/>
              </a:rPr>
              <a:t>NCHSAA- Part 1 Student Eligibility</a:t>
            </a:r>
            <a:endParaRPr lang="en-US"/>
          </a:p>
        </p:txBody>
      </p:sp>
      <p:pic>
        <p:nvPicPr>
          <p:cNvPr id="114" name="Google Shape;114;g9cb05343b9_0_11" title="2020 2021 Section1">
            <a:hlinkClick r:id="rId4"/>
          </p:cNvPr>
          <p:cNvPicPr preferRelativeResize="0"/>
          <p:nvPr/>
        </p:nvPicPr>
        <p:blipFill>
          <a:blip r:embed="rId5">
            <a:alphaModFix/>
          </a:blip>
          <a:stretch>
            <a:fillRect/>
          </a:stretch>
        </p:blipFill>
        <p:spPr>
          <a:xfrm>
            <a:off x="1371600" y="2339789"/>
            <a:ext cx="6400800" cy="45182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9cb05343b9_0_17"/>
          <p:cNvSpPr txBox="1">
            <a:spLocks noGrp="1"/>
          </p:cNvSpPr>
          <p:nvPr>
            <p:ph type="title"/>
          </p:nvPr>
        </p:nvSpPr>
        <p:spPr>
          <a:xfrm>
            <a:off x="359050" y="274650"/>
            <a:ext cx="8437800" cy="1143000"/>
          </a:xfrm>
          <a:prstGeom prst="rect">
            <a:avLst/>
          </a:prstGeom>
        </p:spPr>
        <p:txBody>
          <a:bodyPr spcFirstLastPara="1" wrap="square" lIns="91425" tIns="45700" rIns="91425" bIns="45700" anchor="b" anchorCtr="0">
            <a:noAutofit/>
          </a:bodyPr>
          <a:lstStyle/>
          <a:p>
            <a:pPr marL="0" lvl="0" indent="0" algn="ctr" rtl="0">
              <a:spcBef>
                <a:spcPts val="1080"/>
              </a:spcBef>
              <a:spcAft>
                <a:spcPts val="0"/>
              </a:spcAft>
              <a:buNone/>
            </a:pPr>
            <a:r>
              <a:rPr lang="en-US" sz="3600">
                <a:latin typeface="PMingLiU-ExtB"/>
                <a:ea typeface="PMingLiU-ExtB"/>
                <a:cs typeface="PMingLiU-ExtB"/>
                <a:sym typeface="PMingLiU-ExtB"/>
              </a:rPr>
              <a:t>NCHSAA Requirements and Responsibilities</a:t>
            </a:r>
            <a:endParaRPr lang="en-US" sz="4200" dirty="0">
              <a:latin typeface="PMingLiU-ExtB"/>
              <a:ea typeface="PMingLiU-ExtB"/>
              <a:cs typeface="PMingLiU-ExtB"/>
              <a:sym typeface="PMingLiU-ExtB"/>
            </a:endParaRPr>
          </a:p>
        </p:txBody>
      </p:sp>
      <p:sp>
        <p:nvSpPr>
          <p:cNvPr id="121" name="Google Shape;121;g9cb05343b9_0_17"/>
          <p:cNvSpPr txBox="1">
            <a:spLocks noGrp="1"/>
          </p:cNvSpPr>
          <p:nvPr>
            <p:ph idx="1"/>
          </p:nvPr>
        </p:nvSpPr>
        <p:spPr>
          <a:xfrm>
            <a:off x="628650" y="1825625"/>
            <a:ext cx="7886700" cy="4351338"/>
          </a:xfrm>
          <a:prstGeom prst="rect">
            <a:avLst/>
          </a:prstGeom>
        </p:spPr>
        <p:txBody>
          <a:bodyPr spcFirstLastPara="1" wrap="square" lIns="91425" tIns="45700" rIns="91425" bIns="45700" anchor="t" anchorCtr="0">
            <a:noAutofit/>
          </a:bodyPr>
          <a:lstStyle/>
          <a:p>
            <a:pPr marL="342900" lvl="0" indent="-342900" algn="l" rtl="0">
              <a:spcBef>
                <a:spcPts val="1080"/>
              </a:spcBef>
              <a:spcAft>
                <a:spcPts val="0"/>
              </a:spcAft>
              <a:buSzPts val="2400"/>
              <a:buChar char="•"/>
            </a:pPr>
            <a:r>
              <a:rPr lang="en-US" u="sng">
                <a:solidFill>
                  <a:schemeClr val="hlink"/>
                </a:solidFill>
                <a:hlinkClick r:id="rId3"/>
              </a:rPr>
              <a:t>NCHSAA Part 2- Requirements and Responsibilities</a:t>
            </a:r>
            <a:endParaRPr lang="en-US"/>
          </a:p>
          <a:p>
            <a:pPr marL="0" lvl="0" indent="0" algn="l" rtl="0">
              <a:spcBef>
                <a:spcPts val="360"/>
              </a:spcBef>
              <a:spcAft>
                <a:spcPts val="600"/>
              </a:spcAft>
              <a:buNone/>
            </a:pPr>
            <a:endParaRPr lang="en-US" dirty="0"/>
          </a:p>
        </p:txBody>
      </p:sp>
      <p:pic>
        <p:nvPicPr>
          <p:cNvPr id="122" name="Google Shape;122;g9cb05343b9_0_17" title="2020 2021 Section 2">
            <a:hlinkClick r:id="rId4"/>
          </p:cNvPr>
          <p:cNvPicPr preferRelativeResize="0"/>
          <p:nvPr/>
        </p:nvPicPr>
        <p:blipFill>
          <a:blip r:embed="rId5">
            <a:alphaModFix/>
          </a:blip>
          <a:stretch>
            <a:fillRect/>
          </a:stretch>
        </p:blipFill>
        <p:spPr>
          <a:xfrm>
            <a:off x="1371600" y="2295477"/>
            <a:ext cx="6400800" cy="47031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9cb05343b9_0_23"/>
          <p:cNvSpPr txBox="1">
            <a:spLocks noGrp="1"/>
          </p:cNvSpPr>
          <p:nvPr>
            <p:ph type="title"/>
          </p:nvPr>
        </p:nvSpPr>
        <p:spPr>
          <a:xfrm>
            <a:off x="628650" y="365126"/>
            <a:ext cx="7886700" cy="1325563"/>
          </a:xfrm>
          <a:prstGeom prst="rect">
            <a:avLst/>
          </a:prstGeom>
        </p:spPr>
        <p:txBody>
          <a:bodyPr spcFirstLastPara="1" wrap="square" lIns="91425" tIns="45700" rIns="91425" bIns="45700" anchor="b" anchorCtr="0">
            <a:noAutofit/>
          </a:bodyPr>
          <a:lstStyle/>
          <a:p>
            <a:pPr marL="0" lvl="0" indent="0" algn="ctr" rtl="0">
              <a:spcBef>
                <a:spcPts val="1080"/>
              </a:spcBef>
              <a:spcAft>
                <a:spcPts val="0"/>
              </a:spcAft>
              <a:buNone/>
            </a:pPr>
            <a:r>
              <a:rPr lang="en-US" sz="3600">
                <a:latin typeface="PMingLiU-ExtB"/>
                <a:ea typeface="PMingLiU-ExtB"/>
                <a:cs typeface="PMingLiU-ExtB"/>
                <a:sym typeface="PMingLiU-ExtB"/>
              </a:rPr>
              <a:t>Concussion Crash Course</a:t>
            </a:r>
            <a:endParaRPr lang="en-US" sz="3100" dirty="0">
              <a:latin typeface="PMingLiU-ExtB"/>
              <a:ea typeface="PMingLiU-ExtB"/>
              <a:cs typeface="PMingLiU-ExtB"/>
              <a:sym typeface="PMingLiU-ExtB"/>
            </a:endParaRPr>
          </a:p>
        </p:txBody>
      </p:sp>
      <p:sp>
        <p:nvSpPr>
          <p:cNvPr id="129" name="Google Shape;129;g9cb05343b9_0_23"/>
          <p:cNvSpPr txBox="1">
            <a:spLocks noGrp="1"/>
          </p:cNvSpPr>
          <p:nvPr>
            <p:ph idx="1"/>
          </p:nvPr>
        </p:nvSpPr>
        <p:spPr>
          <a:xfrm>
            <a:off x="609600" y="1628150"/>
            <a:ext cx="7924800" cy="4067400"/>
          </a:xfrm>
          <a:prstGeom prst="rect">
            <a:avLst/>
          </a:prstGeom>
        </p:spPr>
        <p:txBody>
          <a:bodyPr spcFirstLastPara="1" wrap="square" lIns="91425" tIns="45700" rIns="91425" bIns="45700" anchor="t" anchorCtr="0">
            <a:noAutofit/>
          </a:bodyPr>
          <a:lstStyle/>
          <a:p>
            <a:pPr marL="342900" lvl="0" indent="-342900">
              <a:spcBef>
                <a:spcPts val="1080"/>
              </a:spcBef>
              <a:buSzPts val="2400"/>
            </a:pPr>
            <a:r>
              <a:rPr lang="en-US" dirty="0">
                <a:hlinkClick r:id="rId3"/>
              </a:rPr>
              <a:t>https://www.youtube.com/watch?v=is7NjpiW4NY&amp;feature=youtu.be</a:t>
            </a:r>
            <a:endParaRPr lang="en-US" dirty="0"/>
          </a:p>
          <a:p>
            <a:pPr marL="342900" lvl="0" indent="-342900">
              <a:spcBef>
                <a:spcPts val="1080"/>
              </a:spcBef>
              <a:buSzPts val="2400"/>
            </a:pPr>
            <a:endParaRPr lang="en-US" dirty="0"/>
          </a:p>
        </p:txBody>
      </p:sp>
      <p:pic>
        <p:nvPicPr>
          <p:cNvPr id="130" name="Google Shape;130;g9cb05343b9_0_23" descr="CrashCourse | Concussion Education is concussion education reimagined for today's generation. See what it's like to experience a concussion during a football game and learn the latest information about the prevention, identification, and treatment of concussions. Featuring former Stanford football players and current NFL players, including the Washington Football Team's running back Bryce Love, Philadelphia Eagles wide receiver JJ Arcega-Whiteside, Cincinnati Bengals wide receiver Trenton Irwin, and Denver Broncos defensive back Alijah Holder.&#10;&#10;Learn more at https://crashcourse.teachaids.org/&#10;&#10;Watch the full interactive version and receive a concussion education certificate of completion at https://teachaids.org/crashcourse-certification/" title="CrashCourse | Concussion Education">
            <a:hlinkClick r:id="rId4"/>
          </p:cNvPr>
          <p:cNvPicPr preferRelativeResize="0"/>
          <p:nvPr/>
        </p:nvPicPr>
        <p:blipFill>
          <a:blip r:embed="rId5">
            <a:alphaModFix/>
          </a:blip>
          <a:stretch>
            <a:fillRect/>
          </a:stretch>
        </p:blipFill>
        <p:spPr>
          <a:xfrm>
            <a:off x="1371600" y="2148850"/>
            <a:ext cx="6400800" cy="47091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title"/>
          </p:nvPr>
        </p:nvSpPr>
        <p:spPr>
          <a:xfrm>
            <a:off x="228600" y="274638"/>
            <a:ext cx="8763000"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2800"/>
              <a:buFont typeface="Arial Narrow"/>
              <a:buNone/>
            </a:pPr>
            <a:r>
              <a:rPr lang="en-US" sz="3600">
                <a:latin typeface="PMingLiU-ExtB"/>
                <a:ea typeface="PMingLiU-ExtB"/>
                <a:cs typeface="PMingLiU-ExtB"/>
                <a:sym typeface="PMingLiU-ExtB"/>
              </a:rPr>
              <a:t>COVID-19 PARTICIPATION REQUIREMENTS</a:t>
            </a:r>
          </a:p>
        </p:txBody>
      </p:sp>
      <p:sp>
        <p:nvSpPr>
          <p:cNvPr id="136" name="Google Shape;136;p4"/>
          <p:cNvSpPr txBox="1">
            <a:spLocks noGrp="1"/>
          </p:cNvSpPr>
          <p:nvPr>
            <p:ph idx="1"/>
          </p:nvPr>
        </p:nvSpPr>
        <p:spPr>
          <a:xfrm>
            <a:off x="609600" y="1600200"/>
            <a:ext cx="7924800" cy="48450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00000"/>
              </a:lnSpc>
              <a:spcBef>
                <a:spcPts val="0"/>
              </a:spcBef>
              <a:spcAft>
                <a:spcPts val="0"/>
              </a:spcAft>
              <a:buSzPts val="2400"/>
              <a:buFont typeface="PMingLiU-ExtB"/>
              <a:buChar char="●"/>
            </a:pPr>
            <a:r>
              <a:rPr lang="en-US" sz="2300" dirty="0">
                <a:latin typeface="PMingLiU-ExtB"/>
                <a:ea typeface="PMingLiU-ExtB"/>
                <a:cs typeface="PMingLiU-ExtB"/>
                <a:sym typeface="PMingLiU-ExtB"/>
              </a:rPr>
              <a:t>Must complete the Initial COVID 19 Screening Form</a:t>
            </a:r>
          </a:p>
          <a:p>
            <a:pPr marL="457200" lvl="0" indent="-381000" algn="l" rtl="0">
              <a:lnSpc>
                <a:spcPct val="100000"/>
              </a:lnSpc>
              <a:spcBef>
                <a:spcPts val="0"/>
              </a:spcBef>
              <a:spcAft>
                <a:spcPts val="0"/>
              </a:spcAft>
              <a:buSzPts val="2400"/>
              <a:buFont typeface="PMingLiU-ExtB"/>
              <a:buChar char="●"/>
            </a:pPr>
            <a:r>
              <a:rPr lang="en-US" sz="2300" dirty="0">
                <a:latin typeface="PMingLiU-ExtB"/>
                <a:ea typeface="PMingLiU-ExtB"/>
                <a:cs typeface="PMingLiU-ExtB"/>
                <a:sym typeface="PMingLiU-ExtB"/>
              </a:rPr>
              <a:t>Must have a daily temperature check by coach and daily pre-workout COVID Screening</a:t>
            </a:r>
          </a:p>
          <a:p>
            <a:pPr marL="457200" lvl="0" indent="-374650" algn="l" rtl="0">
              <a:lnSpc>
                <a:spcPct val="100000"/>
              </a:lnSpc>
              <a:spcBef>
                <a:spcPts val="0"/>
              </a:spcBef>
              <a:spcAft>
                <a:spcPts val="0"/>
              </a:spcAft>
              <a:buSzPts val="2300"/>
              <a:buFont typeface="PMingLiU-ExtB"/>
              <a:buChar char="●"/>
            </a:pPr>
            <a:r>
              <a:rPr lang="en-US" sz="2300" dirty="0">
                <a:latin typeface="PMingLiU-ExtB"/>
                <a:ea typeface="PMingLiU-ExtB"/>
                <a:cs typeface="PMingLiU-ExtB"/>
                <a:sym typeface="PMingLiU-ExtB"/>
              </a:rPr>
              <a:t>Athletes must report to practice on time.  No athletes will be allowed to participate after screening is completed</a:t>
            </a:r>
          </a:p>
          <a:p>
            <a:pPr marL="457200" lvl="0" indent="-381000" algn="l" rtl="0">
              <a:lnSpc>
                <a:spcPct val="100000"/>
              </a:lnSpc>
              <a:spcBef>
                <a:spcPts val="0"/>
              </a:spcBef>
              <a:spcAft>
                <a:spcPts val="0"/>
              </a:spcAft>
              <a:buSzPts val="2400"/>
              <a:buFont typeface="PMingLiU-ExtB"/>
              <a:buChar char="●"/>
            </a:pPr>
            <a:r>
              <a:rPr lang="en-US" sz="2300" dirty="0">
                <a:latin typeface="PMingLiU-ExtB"/>
                <a:ea typeface="PMingLiU-ExtB"/>
                <a:cs typeface="PMingLiU-ExtB"/>
                <a:sym typeface="PMingLiU-ExtB"/>
              </a:rPr>
              <a:t>Reports of any COVID like symptoms will result in NO practice, and the athlete will be sent home immediately</a:t>
            </a:r>
          </a:p>
          <a:p>
            <a:pPr marL="457200" lvl="0" indent="-381000" algn="l" rtl="0">
              <a:lnSpc>
                <a:spcPct val="100000"/>
              </a:lnSpc>
              <a:spcBef>
                <a:spcPts val="0"/>
              </a:spcBef>
              <a:spcAft>
                <a:spcPts val="0"/>
              </a:spcAft>
              <a:buSzPts val="2400"/>
              <a:buFont typeface="PMingLiU-ExtB"/>
              <a:buChar char="●"/>
            </a:pPr>
            <a:r>
              <a:rPr lang="en-US" sz="2300" dirty="0">
                <a:latin typeface="PMingLiU-ExtB"/>
                <a:ea typeface="PMingLiU-ExtB"/>
                <a:cs typeface="PMingLiU-ExtB"/>
                <a:sym typeface="PMingLiU-ExtB"/>
              </a:rPr>
              <a:t>If an athlete reports COVID like symptoms on the pre-workout screening, they will not be allowed to practice until they have a completed the Return to play form  signed by a licensed physician, PA or NP</a:t>
            </a:r>
          </a:p>
          <a:p>
            <a:pPr marL="457200" lvl="0" indent="-374650" algn="l" rtl="0">
              <a:lnSpc>
                <a:spcPct val="100000"/>
              </a:lnSpc>
              <a:spcBef>
                <a:spcPts val="0"/>
              </a:spcBef>
              <a:spcAft>
                <a:spcPts val="0"/>
              </a:spcAft>
              <a:buSzPts val="2300"/>
              <a:buFont typeface="PMingLiU-ExtB"/>
              <a:buChar char="●"/>
            </a:pPr>
            <a:r>
              <a:rPr lang="en-US" sz="2300" dirty="0">
                <a:latin typeface="PMingLiU-ExtB"/>
                <a:ea typeface="PMingLiU-ExtB"/>
                <a:cs typeface="PMingLiU-ExtB"/>
                <a:sym typeface="PMingLiU-ExtB"/>
              </a:rPr>
              <a:t>If an athlete does test positive for COVID 19, the athlete will not be allowed to practice until they have a completed the protocol issued by the NCHSAA.  The protocol is posted on the NCHSAA website. </a:t>
            </a:r>
          </a:p>
          <a:p>
            <a:pPr marL="457200" lvl="0" indent="0" algn="l" rtl="0">
              <a:lnSpc>
                <a:spcPct val="100000"/>
              </a:lnSpc>
              <a:spcBef>
                <a:spcPts val="0"/>
              </a:spcBef>
              <a:spcAft>
                <a:spcPts val="0"/>
              </a:spcAft>
              <a:buNone/>
            </a:pPr>
            <a:endParaRPr lang="en-US" sz="2300" dirty="0">
              <a:latin typeface="PMingLiU-ExtB"/>
              <a:ea typeface="PMingLiU-ExtB"/>
              <a:cs typeface="PMingLiU-ExtB"/>
              <a:sym typeface="PMingLiU-Ext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9cb05343b9_1_0"/>
          <p:cNvSpPr txBox="1">
            <a:spLocks noGrp="1"/>
          </p:cNvSpPr>
          <p:nvPr>
            <p:ph type="title"/>
          </p:nvPr>
        </p:nvSpPr>
        <p:spPr>
          <a:xfrm>
            <a:off x="228600" y="274638"/>
            <a:ext cx="8763000"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2800"/>
              <a:buFont typeface="Arial Narrow"/>
              <a:buNone/>
            </a:pPr>
            <a:r>
              <a:rPr lang="en-US" sz="3600">
                <a:latin typeface="PMingLiU-ExtB"/>
                <a:ea typeface="PMingLiU-ExtB"/>
                <a:cs typeface="PMingLiU-ExtB"/>
                <a:sym typeface="PMingLiU-ExtB"/>
              </a:rPr>
              <a:t>COVID-19 PARTICIPATION REQUIREMENTS con’t</a:t>
            </a:r>
          </a:p>
        </p:txBody>
      </p:sp>
      <p:sp>
        <p:nvSpPr>
          <p:cNvPr id="142" name="Google Shape;142;g9cb05343b9_1_0"/>
          <p:cNvSpPr txBox="1">
            <a:spLocks noGrp="1"/>
          </p:cNvSpPr>
          <p:nvPr>
            <p:ph idx="1"/>
          </p:nvPr>
        </p:nvSpPr>
        <p:spPr>
          <a:xfrm>
            <a:off x="609600" y="1600200"/>
            <a:ext cx="7924800" cy="48450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0"/>
              </a:spcBef>
              <a:spcAft>
                <a:spcPts val="0"/>
              </a:spcAft>
              <a:buSzPts val="2300"/>
              <a:buFont typeface="PMingLiU-ExtB"/>
              <a:buChar char="•"/>
            </a:pPr>
            <a:r>
              <a:rPr lang="en-US" sz="2300">
                <a:latin typeface="PMingLiU-ExtB"/>
                <a:ea typeface="PMingLiU-ExtB"/>
                <a:cs typeface="PMingLiU-ExtB"/>
                <a:sym typeface="PMingLiU-ExtB"/>
              </a:rPr>
              <a:t>Athletes are strongly encouraged to wear a cloth face covering when not actively engaged in physical activity and maintain 6 ft social distance</a:t>
            </a:r>
          </a:p>
          <a:p>
            <a:pPr marL="457200" lvl="0" indent="-374650" algn="l" rtl="0">
              <a:lnSpc>
                <a:spcPct val="100000"/>
              </a:lnSpc>
              <a:spcBef>
                <a:spcPts val="0"/>
              </a:spcBef>
              <a:spcAft>
                <a:spcPts val="0"/>
              </a:spcAft>
              <a:buSzPts val="2300"/>
              <a:buFont typeface="PMingLiU-ExtB"/>
              <a:buChar char="•"/>
            </a:pPr>
            <a:r>
              <a:rPr lang="en-US" sz="2300">
                <a:latin typeface="PMingLiU-ExtB"/>
                <a:ea typeface="PMingLiU-ExtB"/>
                <a:cs typeface="PMingLiU-ExtB"/>
                <a:sym typeface="PMingLiU-ExtB"/>
              </a:rPr>
              <a:t>Athletes should not share face masks </a:t>
            </a:r>
          </a:p>
          <a:p>
            <a:pPr marL="457200" lvl="0" indent="-374650" algn="l" rtl="0">
              <a:lnSpc>
                <a:spcPct val="100000"/>
              </a:lnSpc>
              <a:spcBef>
                <a:spcPts val="0"/>
              </a:spcBef>
              <a:spcAft>
                <a:spcPts val="0"/>
              </a:spcAft>
              <a:buSzPts val="2300"/>
              <a:buFont typeface="PMingLiU-ExtB"/>
              <a:buChar char="•"/>
            </a:pPr>
            <a:r>
              <a:rPr lang="en-US" sz="2300">
                <a:latin typeface="PMingLiU-ExtB"/>
                <a:ea typeface="PMingLiU-ExtB"/>
                <a:cs typeface="PMingLiU-ExtB"/>
                <a:sym typeface="PMingLiU-ExtB"/>
              </a:rPr>
              <a:t>Athletes are asked to bring their own water bottles with their name on them</a:t>
            </a:r>
          </a:p>
          <a:p>
            <a:pPr marL="457200" lvl="0" indent="-374650" algn="l" rtl="0">
              <a:lnSpc>
                <a:spcPct val="100000"/>
              </a:lnSpc>
              <a:spcBef>
                <a:spcPts val="0"/>
              </a:spcBef>
              <a:spcAft>
                <a:spcPts val="0"/>
              </a:spcAft>
              <a:buSzPts val="2300"/>
              <a:buFont typeface="PMingLiU-ExtB"/>
              <a:buChar char="•"/>
            </a:pPr>
            <a:r>
              <a:rPr lang="en-US" sz="2300">
                <a:latin typeface="PMingLiU-ExtB"/>
                <a:ea typeface="PMingLiU-ExtB"/>
                <a:cs typeface="PMingLiU-ExtB"/>
                <a:sym typeface="PMingLiU-ExtB"/>
              </a:rPr>
              <a:t>Athletes are asked to refrain from sharing water bottles and food</a:t>
            </a:r>
          </a:p>
          <a:p>
            <a:pPr marL="457200" lvl="0" indent="-374650" algn="l" rtl="0">
              <a:lnSpc>
                <a:spcPct val="100000"/>
              </a:lnSpc>
              <a:spcBef>
                <a:spcPts val="0"/>
              </a:spcBef>
              <a:spcAft>
                <a:spcPts val="0"/>
              </a:spcAft>
              <a:buSzPts val="2300"/>
              <a:buFont typeface="PMingLiU-ExtB"/>
              <a:buChar char="•"/>
            </a:pPr>
            <a:r>
              <a:rPr lang="en-US" sz="2300">
                <a:latin typeface="PMingLiU-ExtB"/>
                <a:ea typeface="PMingLiU-ExtB"/>
                <a:cs typeface="PMingLiU-ExtB"/>
                <a:sym typeface="PMingLiU-ExtB"/>
              </a:rPr>
              <a:t>Athletes are asked to refrain from sharing towels, clothing, shoes, or other athletic attire</a:t>
            </a:r>
          </a:p>
          <a:p>
            <a:pPr marL="457200" lvl="0" indent="-374650" algn="l" rtl="0">
              <a:lnSpc>
                <a:spcPct val="100000"/>
              </a:lnSpc>
              <a:spcBef>
                <a:spcPts val="0"/>
              </a:spcBef>
              <a:spcAft>
                <a:spcPts val="0"/>
              </a:spcAft>
              <a:buSzPts val="2300"/>
              <a:buFont typeface="PMingLiU-ExtB"/>
              <a:buChar char="•"/>
            </a:pPr>
            <a:r>
              <a:rPr lang="en-US" sz="2300">
                <a:latin typeface="PMingLiU-ExtB"/>
                <a:ea typeface="PMingLiU-ExtB"/>
                <a:cs typeface="PMingLiU-ExtB"/>
                <a:sym typeface="PMingLiU-ExtB"/>
              </a:rPr>
              <a:t>Athletes are encouraged to go home immediately shower and wash clothing</a:t>
            </a:r>
          </a:p>
          <a:p>
            <a:pPr marL="457200" lvl="0" indent="-374650" algn="l" rtl="0">
              <a:lnSpc>
                <a:spcPct val="100000"/>
              </a:lnSpc>
              <a:spcBef>
                <a:spcPts val="0"/>
              </a:spcBef>
              <a:spcAft>
                <a:spcPts val="0"/>
              </a:spcAft>
              <a:buSzPts val="2300"/>
              <a:buFont typeface="PMingLiU-ExtB"/>
              <a:buChar char="•"/>
            </a:pPr>
            <a:r>
              <a:rPr lang="en-US" sz="2300">
                <a:latin typeface="PMingLiU-ExtB"/>
                <a:ea typeface="PMingLiU-ExtB"/>
                <a:cs typeface="PMingLiU-ExtB"/>
                <a:sym typeface="PMingLiU-ExtB"/>
              </a:rPr>
              <a:t>Frequent washing of hands and use of sanitizer is highly recommended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FFFF66"/>
              </a:buClr>
              <a:buSzPts val="3600"/>
              <a:buFont typeface="Arial Narrow"/>
              <a:buNone/>
            </a:pPr>
            <a:br>
              <a:rPr lang="en-US" sz="3600">
                <a:solidFill>
                  <a:srgbClr val="FFFF66"/>
                </a:solidFill>
              </a:rPr>
            </a:br>
            <a:r>
              <a:rPr lang="en-US" sz="3600">
                <a:solidFill>
                  <a:srgbClr val="FFFF66"/>
                </a:solidFill>
              </a:rPr>
              <a:t> </a:t>
            </a:r>
            <a:r>
              <a:rPr lang="en-US" sz="2790" b="1">
                <a:latin typeface="PMingLiU-ExtB"/>
                <a:ea typeface="PMingLiU-ExtB"/>
                <a:cs typeface="PMingLiU-ExtB"/>
                <a:sym typeface="PMingLiU-ExtB"/>
              </a:rPr>
              <a:t>NCHSAA PHYSICAL EXAM REQUIREMENTS</a:t>
            </a:r>
            <a:br>
              <a:rPr lang="en-US" sz="2790" b="1">
                <a:latin typeface="PMingLiU-ExtB"/>
                <a:ea typeface="PMingLiU-ExtB"/>
                <a:cs typeface="PMingLiU-ExtB"/>
                <a:sym typeface="PMingLiU-ExtB"/>
              </a:rPr>
            </a:br>
            <a:r>
              <a:rPr lang="en-US" sz="2790" b="1">
                <a:latin typeface="PMingLiU-ExtB"/>
                <a:ea typeface="PMingLiU-ExtB"/>
                <a:cs typeface="PMingLiU-ExtB"/>
                <a:sym typeface="PMingLiU-ExtB"/>
              </a:rPr>
              <a:t>AND PROOF OF INSURANCE</a:t>
            </a:r>
            <a:endParaRPr lang="en-US" dirty="0"/>
          </a:p>
        </p:txBody>
      </p:sp>
      <p:sp>
        <p:nvSpPr>
          <p:cNvPr id="157" name="Google Shape;157;p6"/>
          <p:cNvSpPr txBox="1">
            <a:spLocks noGrp="1"/>
          </p:cNvSpPr>
          <p:nvPr>
            <p:ph idx="1"/>
          </p:nvPr>
        </p:nvSpPr>
        <p:spPr>
          <a:xfrm>
            <a:off x="685800" y="1676400"/>
            <a:ext cx="7772400" cy="5105400"/>
          </a:xfrm>
          <a:prstGeom prst="rect">
            <a:avLst/>
          </a:prstGeom>
          <a:noFill/>
          <a:ln>
            <a:noFill/>
          </a:ln>
        </p:spPr>
        <p:txBody>
          <a:bodyPr spcFirstLastPara="1" wrap="square" lIns="91425" tIns="45700" rIns="91425" bIns="45700" anchor="t" anchorCtr="0">
            <a:normAutofit/>
          </a:bodyPr>
          <a:lstStyle/>
          <a:p>
            <a:pPr marL="342900" lvl="0" indent="-342900" algn="l" rtl="0">
              <a:lnSpc>
                <a:spcPct val="70000"/>
              </a:lnSpc>
              <a:spcBef>
                <a:spcPts val="0"/>
              </a:spcBef>
              <a:spcAft>
                <a:spcPts val="0"/>
              </a:spcAft>
              <a:buClr>
                <a:schemeClr val="accent2"/>
              </a:buClr>
              <a:buSzPts val="1960"/>
              <a:buFont typeface="Noto Sans Symbols"/>
              <a:buChar char="▪"/>
            </a:pPr>
            <a:r>
              <a:rPr lang="en-US" sz="1960" b="1" dirty="0">
                <a:latin typeface="PMingLiU-ExtB"/>
                <a:ea typeface="PMingLiU-ExtB"/>
                <a:cs typeface="PMingLiU-ExtB"/>
                <a:sym typeface="PMingLiU-ExtB"/>
              </a:rPr>
              <a:t>Student must have a physical exam on record at SWHS before he/she may practice or try-out</a:t>
            </a:r>
            <a:endParaRPr lang="en-US" dirty="0"/>
          </a:p>
          <a:p>
            <a:pPr marL="342900" lvl="0" indent="-342900" algn="l" rtl="0">
              <a:lnSpc>
                <a:spcPct val="70000"/>
              </a:lnSpc>
              <a:spcBef>
                <a:spcPts val="992"/>
              </a:spcBef>
              <a:spcAft>
                <a:spcPts val="0"/>
              </a:spcAft>
              <a:buClr>
                <a:schemeClr val="accent2"/>
              </a:buClr>
              <a:buSzPts val="1960"/>
              <a:buFont typeface="Noto Sans Symbols"/>
              <a:buChar char="▪"/>
            </a:pPr>
            <a:r>
              <a:rPr lang="en-US" sz="1960" b="1" dirty="0">
                <a:latin typeface="PMingLiU-ExtB"/>
                <a:ea typeface="PMingLiU-ExtB"/>
                <a:cs typeface="PMingLiU-ExtB"/>
                <a:sym typeface="PMingLiU-ExtB"/>
              </a:rPr>
              <a:t>Physical is good for 395 days</a:t>
            </a:r>
            <a:endParaRPr lang="en-US" dirty="0"/>
          </a:p>
          <a:p>
            <a:pPr marL="342900" lvl="0" indent="-342900" algn="l" rtl="0">
              <a:lnSpc>
                <a:spcPct val="70000"/>
              </a:lnSpc>
              <a:spcBef>
                <a:spcPts val="992"/>
              </a:spcBef>
              <a:spcAft>
                <a:spcPts val="0"/>
              </a:spcAft>
              <a:buClr>
                <a:schemeClr val="accent2"/>
              </a:buClr>
              <a:buSzPts val="1960"/>
              <a:buFont typeface="Noto Sans Symbols"/>
              <a:buChar char="▪"/>
            </a:pPr>
            <a:r>
              <a:rPr lang="en-US" sz="1960" b="1" dirty="0">
                <a:latin typeface="PMingLiU-ExtB"/>
                <a:ea typeface="PMingLiU-ExtB"/>
                <a:cs typeface="PMingLiU-ExtB"/>
                <a:sym typeface="PMingLiU-ExtB"/>
              </a:rPr>
              <a:t>Physicals completed on or after March 1, 2019 to May 1, 2020 will be granted a temporary 1-year extension through the end of the 2020- 2021 academic year.</a:t>
            </a:r>
            <a:endParaRPr lang="en-US" dirty="0"/>
          </a:p>
          <a:p>
            <a:pPr marL="342900" lvl="0" indent="-342900" algn="l" rtl="0">
              <a:lnSpc>
                <a:spcPct val="70000"/>
              </a:lnSpc>
              <a:spcBef>
                <a:spcPts val="992"/>
              </a:spcBef>
              <a:spcAft>
                <a:spcPts val="0"/>
              </a:spcAft>
              <a:buClr>
                <a:schemeClr val="accent2"/>
              </a:buClr>
              <a:buSzPts val="1960"/>
              <a:buFont typeface="Noto Sans Symbols"/>
              <a:buChar char="▪"/>
            </a:pPr>
            <a:r>
              <a:rPr lang="en-US" sz="1960" b="1" dirty="0">
                <a:latin typeface="PMingLiU-ExtB"/>
                <a:ea typeface="PMingLiU-ExtB"/>
                <a:cs typeface="PMingLiU-ExtB"/>
                <a:sym typeface="PMingLiU-ExtB"/>
              </a:rPr>
              <a:t>If a student does not have a valid form from these dates, they will need an updated physical form prior to being allowed to participate (workouts, skill development, practice, competition)</a:t>
            </a:r>
            <a:endParaRPr lang="en-US" dirty="0"/>
          </a:p>
          <a:p>
            <a:pPr marL="342900" lvl="0" indent="-342900">
              <a:lnSpc>
                <a:spcPct val="70000"/>
              </a:lnSpc>
              <a:spcBef>
                <a:spcPts val="992"/>
              </a:spcBef>
              <a:buClr>
                <a:schemeClr val="accent2"/>
              </a:buClr>
              <a:buSzPts val="1960"/>
              <a:buFont typeface="Noto Sans Symbols"/>
              <a:buChar char="▪"/>
            </a:pPr>
            <a:r>
              <a:rPr lang="en-US" sz="1960" b="1" dirty="0">
                <a:latin typeface="PMingLiU-ExtB"/>
                <a:ea typeface="PMingLiU-ExtB"/>
                <a:cs typeface="PMingLiU-ExtB"/>
                <a:sym typeface="PMingLiU-ExtB"/>
              </a:rPr>
              <a:t>OCS Athletic Participation Parental Permission form (medical history portion of the physical form) is required annually and must be completed and signed by the parent or legal custodian prior to participation during the 2020-2021 academic school year.  There is no waiver or extension applied to this requirement. </a:t>
            </a:r>
          </a:p>
          <a:p>
            <a:pPr marL="342900" lvl="0" indent="-342900" algn="l" rtl="0">
              <a:lnSpc>
                <a:spcPct val="70000"/>
              </a:lnSpc>
              <a:spcBef>
                <a:spcPts val="992"/>
              </a:spcBef>
              <a:spcAft>
                <a:spcPts val="0"/>
              </a:spcAft>
              <a:buClr>
                <a:schemeClr val="accent2"/>
              </a:buClr>
              <a:buSzPts val="1960"/>
              <a:buFont typeface="Noto Sans Symbols"/>
              <a:buChar char="▪"/>
            </a:pPr>
            <a:r>
              <a:rPr lang="en-US" sz="1960" b="1" dirty="0">
                <a:latin typeface="PMingLiU-ExtB"/>
                <a:ea typeface="PMingLiU-ExtB"/>
                <a:cs typeface="PMingLiU-ExtB"/>
                <a:sym typeface="PMingLiU-ExtB"/>
              </a:rPr>
              <a:t>New physicals must be completed on the NCHSAA state form dated 2020-2021</a:t>
            </a:r>
          </a:p>
          <a:p>
            <a:pPr marL="342900" lvl="0" indent="-342900" algn="l" rtl="0">
              <a:lnSpc>
                <a:spcPct val="70000"/>
              </a:lnSpc>
              <a:spcBef>
                <a:spcPts val="992"/>
              </a:spcBef>
              <a:spcAft>
                <a:spcPts val="0"/>
              </a:spcAft>
              <a:buClr>
                <a:schemeClr val="accent2"/>
              </a:buClr>
              <a:buSzPts val="1960"/>
              <a:buFont typeface="Noto Sans Symbols"/>
              <a:buChar char="▪"/>
            </a:pPr>
            <a:r>
              <a:rPr lang="en-US" sz="1960" b="1" dirty="0">
                <a:latin typeface="PMingLiU-ExtB"/>
                <a:ea typeface="PMingLiU-ExtB"/>
                <a:cs typeface="PMingLiU-ExtB"/>
                <a:sym typeface="PMingLiU-ExtB"/>
              </a:rPr>
              <a:t>Forms  are located at the front office or on the Onslow County Schools website</a:t>
            </a:r>
          </a:p>
          <a:p>
            <a:pPr marL="342900" lvl="0" indent="-342900" algn="l" rtl="0">
              <a:lnSpc>
                <a:spcPct val="70000"/>
              </a:lnSpc>
              <a:spcBef>
                <a:spcPts val="992"/>
              </a:spcBef>
              <a:spcAft>
                <a:spcPts val="0"/>
              </a:spcAft>
              <a:buClr>
                <a:schemeClr val="accent2"/>
              </a:buClr>
              <a:buSzPts val="1960"/>
              <a:buFont typeface="Noto Sans Symbols"/>
              <a:buChar char="▪"/>
            </a:pPr>
            <a:r>
              <a:rPr lang="en-US" sz="1960" b="1" dirty="0">
                <a:latin typeface="PMingLiU-ExtB"/>
                <a:ea typeface="PMingLiU-ExtB"/>
                <a:cs typeface="PMingLiU-ExtB"/>
                <a:sym typeface="PMingLiU-ExtB"/>
              </a:rPr>
              <a:t>Proof of Insurance is required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FC1B9C5FE6A944B9E4EA3CC6E62EB7" ma:contentTypeVersion="13" ma:contentTypeDescription="Create a new document." ma:contentTypeScope="" ma:versionID="fa554274bd16bbd3d2ed46bd62fa6cf5">
  <xsd:schema xmlns:xsd="http://www.w3.org/2001/XMLSchema" xmlns:xs="http://www.w3.org/2001/XMLSchema" xmlns:p="http://schemas.microsoft.com/office/2006/metadata/properties" xmlns:ns3="a4e7b4b9-e0a2-4123-b8c3-bc91007acc37" xmlns:ns4="46a92c3a-e965-4be7-9004-297037fe1a47" targetNamespace="http://schemas.microsoft.com/office/2006/metadata/properties" ma:root="true" ma:fieldsID="d2b9696572b12412e9e5183af0b163ba" ns3:_="" ns4:_="">
    <xsd:import namespace="a4e7b4b9-e0a2-4123-b8c3-bc91007acc37"/>
    <xsd:import namespace="46a92c3a-e965-4be7-9004-297037fe1a4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7b4b9-e0a2-4123-b8c3-bc91007acc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a92c3a-e965-4be7-9004-297037fe1a4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B6831-BAD9-4C2E-BF5A-F6CF710C4A4C}">
  <ds:schemaRefs>
    <ds:schemaRef ds:uri="http://schemas.microsoft.com/sharepoint/v3/contenttype/forms"/>
  </ds:schemaRefs>
</ds:datastoreItem>
</file>

<file path=customXml/itemProps2.xml><?xml version="1.0" encoding="utf-8"?>
<ds:datastoreItem xmlns:ds="http://schemas.openxmlformats.org/officeDocument/2006/customXml" ds:itemID="{BD0704D4-8349-4AEB-BDC5-03C823BDE588}">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AA314DAC-0FBA-4A21-A112-64DB736A378E}">
  <ds:schemaRefs>
    <ds:schemaRef ds:uri="http://schemas.microsoft.com/office/2006/metadata/contentType"/>
    <ds:schemaRef ds:uri="http://schemas.microsoft.com/office/2006/metadata/properties/metaAttributes"/>
    <ds:schemaRef ds:uri="http://www.w3.org/2000/xmlns/"/>
    <ds:schemaRef ds:uri="http://www.w3.org/2001/XMLSchema"/>
    <ds:schemaRef ds:uri="a4e7b4b9-e0a2-4123-b8c3-bc91007acc37"/>
    <ds:schemaRef ds:uri="46a92c3a-e965-4be7-9004-297037fe1a47"/>
  </ds:schemaRefs>
</ds:datastoreItem>
</file>

<file path=docProps/app.xml><?xml version="1.0" encoding="utf-8"?>
<Properties xmlns="http://schemas.openxmlformats.org/officeDocument/2006/extended-properties" xmlns:vt="http://schemas.openxmlformats.org/officeDocument/2006/docPropsVTypes">
  <TotalTime>209</TotalTime>
  <Words>1229</Words>
  <Application>Microsoft Office PowerPoint</Application>
  <PresentationFormat>On-screen Show (4:3)</PresentationFormat>
  <Paragraphs>113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MANDATORY PRE-SEASON  PARENT MEETING</vt:lpstr>
      <vt:lpstr>INTRODUCTION OF MEETING</vt:lpstr>
      <vt:lpstr>NCHSAA MANDATORY VIDEOS</vt:lpstr>
      <vt:lpstr>NCHSAA Student Eligibility Video</vt:lpstr>
      <vt:lpstr>NCHSAA Requirements and Responsibilities</vt:lpstr>
      <vt:lpstr>Concussion Crash Course</vt:lpstr>
      <vt:lpstr>COVID-19 PARTICIPATION REQUIREMENTS</vt:lpstr>
      <vt:lpstr>COVID-19 PARTICIPATION REQUIREMENTS con’t</vt:lpstr>
      <vt:lpstr>  NCHSAA PHYSICAL EXAM REQUIREMENTS AND PROOF OF INSURANCE</vt:lpstr>
      <vt:lpstr>CONCUSSION INFORMATION</vt:lpstr>
      <vt:lpstr>ASSUMPTION OF RISK</vt:lpstr>
      <vt:lpstr>NCHSAA  ACADEMIC REQUIREMENTS</vt:lpstr>
      <vt:lpstr>OCS SYSTEM ATTENDANCE REQUIREMENTS </vt:lpstr>
      <vt:lpstr>NCHSAA  AGE REQUIREMENT</vt:lpstr>
      <vt:lpstr>NCHSAA  EIGHT CONSECUTIVE SEMESTER REQUIREMENTS</vt:lpstr>
      <vt:lpstr>SOUTHWEST HIGH SCHOOL REQUIREMENTS AND EXPECTATIONS</vt:lpstr>
      <vt:lpstr>COACHES REQUIREMENTS  AND EXPECTATIONS</vt:lpstr>
      <vt:lpstr>EXPECTATIONS OF THE PARENTS</vt:lpstr>
      <vt:lpstr>NEXT STEPS </vt:lpstr>
      <vt:lpstr>THANKS FOR VIEWING THIS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MANDATORY PRE-SEASON  PARENT MEETING</dc:title>
  <dc:creator>Eric Kliewer</dc:creator>
  <cp:lastModifiedBy>Carl Cruthis</cp:lastModifiedBy>
  <cp:revision>4</cp:revision>
  <dcterms:created xsi:type="dcterms:W3CDTF">2020-10-12T20:48:49Z</dcterms:created>
  <dcterms:modified xsi:type="dcterms:W3CDTF">2020-10-30T20:05:13Z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0x010100CAFC1B9C5FE6A944B9E4EA3CC6E62EB7</vt:lpwstr>
  </property>
</Properties>
</file>