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7" r:id="rId5"/>
    <p:sldId id="310" r:id="rId6"/>
    <p:sldId id="312" r:id="rId7"/>
    <p:sldId id="297" r:id="rId8"/>
    <p:sldId id="313" r:id="rId9"/>
    <p:sldId id="300" r:id="rId10"/>
    <p:sldId id="301" r:id="rId11"/>
    <p:sldId id="302" r:id="rId12"/>
    <p:sldId id="307" r:id="rId13"/>
    <p:sldId id="309" r:id="rId14"/>
    <p:sldId id="308" r:id="rId15"/>
    <p:sldId id="303" r:id="rId16"/>
    <p:sldId id="304" r:id="rId17"/>
    <p:sldId id="30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61" dt="2021-03-12T21:48:17.006"/>
    <p1510:client id="{0B402C20-1856-28FD-6216-1320A7630401}" v="113" dt="2021-02-22T18:43:26.552"/>
    <p1510:client id="{0D0C84AE-18F6-B8A8-5914-786C303C6C4B}" v="19" dt="2021-01-15T21:28:21.397"/>
    <p1510:client id="{16A983F2-A609-1F18-D5B7-B965B4416A6E}" v="263" dt="2021-01-06T14:27:47.378"/>
    <p1510:client id="{22EB9BE1-26F6-7EB9-B399-B901B0D4DAAA}" v="92" dt="2021-03-12T20:18:12.676"/>
    <p1510:client id="{291C1CC8-8763-1DDA-8C80-7C532389E9CE}" v="3" dt="2020-11-16T20:17:30.732"/>
    <p1510:client id="{50977E90-E63E-79DF-AC00-E0301F891A9B}" v="21" dt="2020-11-17T12:34:16.793"/>
    <p1510:client id="{5AB24C77-1607-4D89-AB6A-EF53A1B702DE}" v="325" dt="2020-11-13T18:59:21.914"/>
    <p1510:client id="{5AC42AD5-1597-51D8-C2BD-2BC61BE9691A}" v="188" dt="2020-11-16T18:36:51.963"/>
    <p1510:client id="{5EEEAA39-391E-27DD-E00A-BC9E6A730A74}" v="8" dt="2020-11-13T20:28:19.224"/>
    <p1510:client id="{6B79B5BA-F0E3-8227-DD4D-83C2F53FE91F}" v="200" dt="2020-11-16T13:11:56.138"/>
    <p1510:client id="{77A8C4D6-EADD-2390-B002-ED8DD1961F9E}" v="331" dt="2020-11-16T18:53:50.732"/>
    <p1510:client id="{7AB8CE2F-94F2-36F9-B1A3-DF72B1DAC2BC}" v="338" dt="2021-01-06T14:45:14.246"/>
    <p1510:client id="{84759D87-5B85-274F-F04F-3CF8284B6D4B}" v="6" dt="2020-11-16T19:39:13.255"/>
    <p1510:client id="{88740C84-DF9C-E3F7-F95D-243236D984C1}" v="311" dt="2021-01-19T19:57:18.458"/>
    <p1510:client id="{89FF37BD-A19F-0098-6F80-9FCADAA41A81}" v="308" dt="2020-11-13T18:48:42.775"/>
    <p1510:client id="{9553BE7D-FCE4-8AD3-42B6-7877B98085B6}" v="487" dt="2020-11-13T06:39:03.660"/>
    <p1510:client id="{AD1FE1E9-08F9-1E43-4CFE-AAA1DE50ADFF}" v="3" dt="2021-03-12T15:05:42.314"/>
    <p1510:client id="{B4365DEA-1302-C6E7-CF8D-3570F5963668}" v="2159" dt="2021-01-19T17:55:45.890"/>
    <p1510:client id="{BDDB301B-3BBC-DD2C-1F98-16E22128877C}" v="8888" dt="2021-03-12T19:34:32.762"/>
    <p1510:client id="{C7353672-22FA-E349-8361-64600EAEAE16}" v="2" dt="2020-11-16T15:10:13.481"/>
    <p1510:client id="{C813C6E7-235C-37E2-C5E3-CA856C7499E8}" v="45" dt="2021-01-06T21:34:31.077"/>
    <p1510:client id="{D54B056F-C76E-E78B-09F8-62AD0398C7B4}" v="190" dt="2021-01-15T14:48:46.322"/>
    <p1510:client id="{E1C1FBB3-1346-36FF-9FFF-1FEF3C0DE78E}" v="122" dt="2021-01-15T16:21:39.623"/>
    <p1510:client id="{E9FB4A5E-15C1-C3D4-29EB-4B41AB49FA82}" v="63" dt="2021-01-15T16:24:17.981"/>
    <p1510:client id="{F38CB39F-E03C-B000-EEE6-33381B08072F}" v="144" dt="2021-03-12T13:38:24.307"/>
    <p1510:client id="{F7740913-9FCB-C708-F6C6-18318E64AF4C}" v="54" dt="2021-03-16T15:16:55.594"/>
    <p1510:client id="{F948CEDD-266F-C5A2-2354-CC4B44B518F7}" v="20" dt="2021-01-18T20:29:21.905"/>
    <p1510:client id="{FA900F73-EEF1-893E-6D49-88BC9A1C7867}" v="89" dt="2021-03-12T19:35:34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21FB5D-7221-4F4F-8D07-75AD5D831F9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4A7F26-31E5-421C-85DE-781F823B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A7F26-31E5-421C-85DE-781F823B13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A7F26-31E5-421C-85DE-781F823B1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A7F26-31E5-421C-85DE-781F823B1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2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3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9762"/>
            <a:ext cx="10515600" cy="87495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solidFill>
                  <a:srgbClr val="0F75BC"/>
                </a:solidFill>
              </a:rPr>
              <a:t>Presentation Name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fld id="{E8467725-A003-47E2-B668-4F47E5D67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3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3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8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0AF6-F309-43EF-BC7C-5698B8E780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7725-A003-47E2-B668-4F47E5D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99184" y="1416763"/>
            <a:ext cx="8621486" cy="1806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Exceptional Children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99184" y="3649928"/>
            <a:ext cx="8621486" cy="126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alibri"/>
              </a:rPr>
              <a:t>Transitions: At A Glance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22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E51-F5F3-4932-9CDF-BD57FAA5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/>
              </a:rPr>
              <a:t>Transition from Middle to High School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C724-8994-491D-A38B-BCCAE097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264909"/>
            <a:ext cx="11823939" cy="49120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>
                <a:latin typeface="Century Gothic"/>
                <a:cs typeface="Calibri Light" panose="020F0302020204030204"/>
              </a:rPr>
              <a:t>Future Ready Occupational Course of Study (OCC Prep)</a:t>
            </a:r>
            <a:endParaRPr lang="en-US">
              <a:latin typeface="Century Gothic"/>
              <a:ea typeface="+mj-lt"/>
              <a:cs typeface="+mj-lt"/>
            </a:endParaRPr>
          </a:p>
          <a:p>
            <a:pPr marL="914400" lvl="1" indent="-457200">
              <a:spcBef>
                <a:spcPts val="1200"/>
              </a:spcBef>
              <a:buFont typeface="Arial,Sans-Serif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Modified curriculum for students with intellectual disabilities</a:t>
            </a:r>
            <a:endParaRPr lang="en-US" sz="2800">
              <a:latin typeface="Century Gothic"/>
              <a:ea typeface="+mj-lt"/>
              <a:cs typeface="+mj-lt"/>
            </a:endParaRPr>
          </a:p>
          <a:p>
            <a:pPr marL="914400" lvl="1" indent="-457200">
              <a:spcBef>
                <a:spcPts val="1200"/>
              </a:spcBef>
              <a:buFont typeface="Arial,Sans-Serif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Opportunity to obtain a H.S. diploma with the completion of </a:t>
            </a:r>
            <a:r>
              <a:rPr lang="en-US" sz="2800" u="sng">
                <a:latin typeface="Century Gothic"/>
                <a:cs typeface="Calibri Light" panose="020F0302020204030204"/>
              </a:rPr>
              <a:t>all</a:t>
            </a:r>
            <a:r>
              <a:rPr lang="en-US" sz="2800">
                <a:latin typeface="Century Gothic"/>
                <a:cs typeface="Calibri Light" panose="020F0302020204030204"/>
              </a:rPr>
              <a:t> graduation requirements </a:t>
            </a:r>
            <a:endParaRPr lang="en-US" sz="2800">
              <a:latin typeface="Century Gothic"/>
              <a:ea typeface="+mj-lt"/>
              <a:cs typeface="+mj-lt"/>
            </a:endParaRPr>
          </a:p>
          <a:p>
            <a:pPr marL="914400" lvl="1" indent="-457200">
              <a:spcBef>
                <a:spcPts val="1200"/>
              </a:spcBef>
              <a:buFont typeface="Arial,Sans-Serif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22 Credit Hours</a:t>
            </a:r>
            <a:endParaRPr lang="en-US" sz="2800">
              <a:latin typeface="Century Gothic"/>
              <a:ea typeface="+mj-lt"/>
              <a:cs typeface="+mj-lt"/>
            </a:endParaRPr>
          </a:p>
          <a:p>
            <a:pPr marL="914400" lvl="1" indent="-457200">
              <a:spcBef>
                <a:spcPts val="1200"/>
              </a:spcBef>
              <a:buFont typeface="Arial,Sans-Serif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Participates in state and local assessments</a:t>
            </a:r>
            <a:endParaRPr lang="en-US" sz="2800">
              <a:latin typeface="Century Gothic"/>
              <a:ea typeface="+mj-lt"/>
              <a:cs typeface="+mj-lt"/>
            </a:endParaRPr>
          </a:p>
          <a:p>
            <a:pPr marL="914400" lvl="1" indent="-457200">
              <a:spcBef>
                <a:spcPts val="1200"/>
              </a:spcBef>
              <a:buFont typeface="Arial,Sans-Serif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Focus</a:t>
            </a:r>
            <a:endParaRPr lang="en-US" sz="2800">
              <a:ea typeface="+mj-lt"/>
              <a:cs typeface="+mj-lt"/>
            </a:endParaRPr>
          </a:p>
          <a:p>
            <a:pPr marL="1371600" lvl="2">
              <a:spcBef>
                <a:spcPts val="1200"/>
              </a:spcBef>
              <a:buFont typeface="Arial,Sans-Serif"/>
              <a:buChar char="•"/>
            </a:pPr>
            <a:r>
              <a:rPr lang="en-US" sz="2800">
                <a:latin typeface="Century Gothic"/>
                <a:ea typeface="+mj-lt"/>
                <a:cs typeface="+mj-lt"/>
              </a:rPr>
              <a:t>Academics</a:t>
            </a:r>
          </a:p>
          <a:p>
            <a:pPr marL="1371600" lvl="2">
              <a:spcBef>
                <a:spcPts val="1200"/>
              </a:spcBef>
              <a:buFont typeface="Arial,Sans-Serif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Employability Skills</a:t>
            </a:r>
          </a:p>
          <a:p>
            <a:pPr marL="1371600" lvl="2">
              <a:spcBef>
                <a:spcPts val="1200"/>
              </a:spcBef>
              <a:buFont typeface="Arial,Sans-Serif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Occupational Preparation</a:t>
            </a:r>
          </a:p>
          <a:p>
            <a:pPr marL="1371600" lvl="2">
              <a:spcBef>
                <a:spcPts val="1200"/>
              </a:spcBef>
              <a:buFont typeface="Arial,Sans-Serif"/>
              <a:buChar char="•"/>
            </a:pPr>
            <a:endParaRPr lang="en-US" sz="2800">
              <a:latin typeface="Century Gothic"/>
              <a:cs typeface="Calibri Light" panose="020F0302020204030204"/>
            </a:endParaRPr>
          </a:p>
          <a:p>
            <a:pPr marL="914400" lvl="1" indent="-457200">
              <a:spcBef>
                <a:spcPts val="1200"/>
              </a:spcBef>
              <a:buFont typeface="Arial,Sans-Serif"/>
              <a:buChar char="•"/>
            </a:pPr>
            <a:endParaRPr lang="en-US" sz="2800">
              <a:latin typeface="Century Gothic"/>
              <a:cs typeface="Calibri Light" panose="020F0302020204030204"/>
            </a:endParaRPr>
          </a:p>
          <a:p>
            <a:pPr marL="457200" lvl="1" indent="0">
              <a:buNone/>
            </a:pPr>
            <a:endParaRPr lang="en-US" sz="2800">
              <a:cs typeface="Calibri Light" panose="020F0302020204030204"/>
            </a:endParaRPr>
          </a:p>
          <a:p>
            <a:pPr marL="457200" lvl="1" indent="0">
              <a:buNone/>
            </a:pPr>
            <a:endParaRPr lang="en-US" sz="320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518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E51-F5F3-4932-9CDF-BD57FAA5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/>
              </a:rPr>
              <a:t>Transition from Middle to High School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C724-8994-491D-A38B-BCCAE097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379926"/>
            <a:ext cx="11823939" cy="47970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>
                <a:latin typeface="Century Gothic"/>
                <a:ea typeface="+mj-lt"/>
                <a:cs typeface="+mj-lt"/>
              </a:rPr>
              <a:t>NC Extended Content Standards </a:t>
            </a: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>
                <a:latin typeface="Century Gothic"/>
                <a:cs typeface="Calibri Light" panose="020F0302020204030204"/>
              </a:rPr>
              <a:t>Modified curriculum for students with global delays in the moderate to severe range</a:t>
            </a:r>
            <a:endParaRPr lang="en-US">
              <a:ea typeface="+mj-lt"/>
              <a:cs typeface="+mj-lt"/>
            </a:endParaRP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>
                <a:latin typeface="Century Gothic"/>
                <a:cs typeface="Calibri Light" panose="020F0302020204030204"/>
              </a:rPr>
              <a:t>Certificate of Completion upon exiting high school</a:t>
            </a:r>
            <a:endParaRPr lang="en-US">
              <a:ea typeface="+mj-lt"/>
              <a:cs typeface="+mj-lt"/>
            </a:endParaRP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>
                <a:latin typeface="Century Gothic"/>
                <a:cs typeface="Calibri Light" panose="020F0302020204030204"/>
              </a:rPr>
              <a:t>Focus </a:t>
            </a:r>
            <a:endParaRPr lang="en-US">
              <a:ea typeface="+mj-lt"/>
              <a:cs typeface="+mj-lt"/>
            </a:endParaRPr>
          </a:p>
          <a:p>
            <a:pPr marL="914400" lvl="1" indent="-457200">
              <a:spcBef>
                <a:spcPts val="1200"/>
              </a:spcBef>
              <a:buFont typeface="Arial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Academics</a:t>
            </a:r>
            <a:endParaRPr lang="en-US" sz="2800">
              <a:ea typeface="+mj-lt"/>
              <a:cs typeface="+mj-lt"/>
            </a:endParaRPr>
          </a:p>
          <a:p>
            <a:pPr marL="914400" lvl="1" indent="-457200">
              <a:spcBef>
                <a:spcPts val="1200"/>
              </a:spcBef>
              <a:buFont typeface="Arial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Health, Safety, &amp; Independent Living</a:t>
            </a:r>
          </a:p>
          <a:p>
            <a:pPr marL="914400" lvl="1" indent="-457200">
              <a:spcBef>
                <a:spcPts val="1200"/>
              </a:spcBef>
              <a:buFont typeface="Arial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Vocational Preparation</a:t>
            </a:r>
          </a:p>
          <a:p>
            <a:pPr marL="1143000" lvl="1" indent="-457200">
              <a:spcBef>
                <a:spcPts val="1200"/>
              </a:spcBef>
              <a:buFont typeface="Arial"/>
              <a:buChar char="•"/>
            </a:pPr>
            <a:endParaRPr lang="en-US" sz="2800">
              <a:latin typeface="Century Gothic"/>
              <a:cs typeface="Calibri Light" panose="020F0302020204030204"/>
            </a:endParaRPr>
          </a:p>
          <a:p>
            <a:pPr marL="457200" lvl="1" indent="0">
              <a:buNone/>
            </a:pPr>
            <a:endParaRPr lang="en-US" sz="2800">
              <a:cs typeface="Calibri Light" panose="020F0302020204030204"/>
            </a:endParaRPr>
          </a:p>
          <a:p>
            <a:pPr marL="457200" lvl="1" indent="0">
              <a:buNone/>
            </a:pPr>
            <a:endParaRPr lang="en-US" sz="320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51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E2E5-F613-446A-A09A-354D01D2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44"/>
            <a:ext cx="10515600" cy="874952"/>
          </a:xfrm>
        </p:spPr>
        <p:txBody>
          <a:bodyPr/>
          <a:lstStyle/>
          <a:p>
            <a:r>
              <a:rPr lang="en-US" b="1">
                <a:latin typeface="Century Gothic"/>
              </a:rPr>
              <a:t>Transition from Middle to High School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A3C0-FB1C-4AEA-B991-33F8A8EF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7" y="1149890"/>
            <a:ext cx="11838315" cy="43082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 b="1" dirty="0">
                <a:latin typeface="Century Gothic"/>
                <a:cs typeface="Calibri Light"/>
              </a:rPr>
              <a:t>Classes/Credits/Grading Period</a:t>
            </a:r>
          </a:p>
          <a:p>
            <a:pPr>
              <a:buNone/>
            </a:pPr>
            <a:endParaRPr lang="en-US" sz="3200" b="1" dirty="0">
              <a:latin typeface="Century Gothic"/>
              <a:cs typeface="Calibri Light"/>
            </a:endParaRPr>
          </a:p>
          <a:p>
            <a:r>
              <a:rPr lang="en-US" dirty="0">
                <a:latin typeface="Century Gothic"/>
                <a:cs typeface="Calibri Light"/>
              </a:rPr>
              <a:t>6 week grading period</a:t>
            </a:r>
          </a:p>
          <a:p>
            <a:endParaRPr lang="en-US" dirty="0">
              <a:latin typeface="Century Gothic"/>
              <a:cs typeface="Calibri Light"/>
            </a:endParaRPr>
          </a:p>
          <a:p>
            <a:r>
              <a:rPr lang="en-US" dirty="0">
                <a:latin typeface="Century Gothic"/>
                <a:cs typeface="Calibri Light"/>
              </a:rPr>
              <a:t>All course credits are tracked from grade 9 (High School Transcript)</a:t>
            </a:r>
          </a:p>
          <a:p>
            <a:endParaRPr lang="en-US" dirty="0">
              <a:latin typeface="Century Gothic"/>
              <a:cs typeface="Calibri Light"/>
            </a:endParaRPr>
          </a:p>
          <a:p>
            <a:pPr>
              <a:buNone/>
            </a:pPr>
            <a:endParaRPr lang="en-US" dirty="0">
              <a:cs typeface="Calibri Light"/>
            </a:endParaRPr>
          </a:p>
          <a:p>
            <a:pPr>
              <a:buNone/>
            </a:pPr>
            <a:endParaRPr lang="en-US" dirty="0">
              <a:cs typeface="Calibri Light"/>
            </a:endParaRPr>
          </a:p>
          <a:p>
            <a:pPr>
              <a:buNone/>
            </a:pPr>
            <a:endParaRPr lang="en-US" dirty="0">
              <a:cs typeface="Calibri Light"/>
            </a:endParaRPr>
          </a:p>
          <a:p>
            <a:pPr>
              <a:buNone/>
            </a:pPr>
            <a:endParaRPr lang="en-US" dirty="0">
              <a:cs typeface="Calibri Light"/>
            </a:endParaRPr>
          </a:p>
          <a:p>
            <a:pPr>
              <a:buNone/>
            </a:pP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736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E2E5-F613-446A-A09A-354D01D2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0917"/>
            <a:ext cx="10515600" cy="889330"/>
          </a:xfrm>
        </p:spPr>
        <p:txBody>
          <a:bodyPr/>
          <a:lstStyle/>
          <a:p>
            <a:r>
              <a:rPr lang="en-US" b="1">
                <a:latin typeface="Century Gothic"/>
              </a:rPr>
              <a:t>Transition from Middle to High School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A3C0-FB1C-4AEA-B991-33F8A8EF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05475"/>
            <a:ext cx="11924580" cy="52714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sz="3200" b="1">
                <a:cs typeface="Calibri Light"/>
              </a:rPr>
              <a:t>Classes/Credits/Grading Period</a:t>
            </a:r>
          </a:p>
          <a:p>
            <a:pPr marL="0" indent="0">
              <a:buNone/>
            </a:pPr>
            <a:r>
              <a:rPr lang="en-US" i="1">
                <a:cs typeface="Calibri Light"/>
              </a:rPr>
              <a:t>**</a:t>
            </a:r>
            <a:r>
              <a:rPr lang="en-US" b="1" i="1">
                <a:cs typeface="Calibri Light"/>
              </a:rPr>
              <a:t>Future Ready Core &amp; Occupational Course of Study students</a:t>
            </a:r>
          </a:p>
          <a:p>
            <a:pPr marL="0" indent="0">
              <a:buNone/>
            </a:pPr>
            <a:endParaRPr lang="en-US" sz="2000">
              <a:cs typeface="Calibri Light"/>
            </a:endParaRPr>
          </a:p>
          <a:p>
            <a:r>
              <a:rPr lang="en-US">
                <a:cs typeface="Calibri Light"/>
              </a:rPr>
              <a:t>Students typically take </a:t>
            </a:r>
            <a:r>
              <a:rPr lang="en-US" u="sng">
                <a:cs typeface="Calibri Light"/>
              </a:rPr>
              <a:t>4</a:t>
            </a:r>
            <a:r>
              <a:rPr lang="en-US">
                <a:cs typeface="Calibri Light"/>
              </a:rPr>
              <a:t> classes per semester (total of 8 classes per school year)</a:t>
            </a:r>
          </a:p>
          <a:p>
            <a:r>
              <a:rPr lang="en-US">
                <a:cs typeface="Calibri Light"/>
              </a:rPr>
              <a:t>Students can request Career &amp; Technical Education (CTE) and elective courses each semester</a:t>
            </a:r>
          </a:p>
          <a:p>
            <a:r>
              <a:rPr lang="en-US">
                <a:cs typeface="Calibri Light"/>
              </a:rPr>
              <a:t>Students complete class registration cards and should meet with their assigned guidance counselor each year</a:t>
            </a:r>
          </a:p>
          <a:p>
            <a:r>
              <a:rPr lang="en-US">
                <a:cs typeface="Calibri Light"/>
              </a:rPr>
              <a:t>There may be the potential for CTE credentialing and certification (dependent upon criteria/requirements per CTE course; not all CTE courses may be available at each high school- please see 2021-2022 Secondary Course of Study Guide for school-site specific course offerings)</a:t>
            </a:r>
          </a:p>
          <a:p>
            <a:pPr>
              <a:buNone/>
            </a:pPr>
            <a:endParaRPr lang="en-US" sz="2000">
              <a:cs typeface="Calibri Light"/>
            </a:endParaRPr>
          </a:p>
          <a:p>
            <a:pPr>
              <a:buNone/>
            </a:pPr>
            <a:endParaRPr lang="en-US">
              <a:cs typeface="Calibri Light"/>
            </a:endParaRPr>
          </a:p>
          <a:p>
            <a:pPr>
              <a:buNone/>
            </a:pPr>
            <a:endParaRPr lang="en-US">
              <a:cs typeface="Calibri Light"/>
            </a:endParaRPr>
          </a:p>
          <a:p>
            <a:pPr>
              <a:buNone/>
            </a:pPr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965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5A05-FE1A-4644-A8AC-F5C9FC11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/>
              </a:rPr>
              <a:t>Transition from Middle to High School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FC98-EF52-4D55-B7D1-5B69F0F8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962984"/>
            <a:ext cx="11823938" cy="52139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b="1">
              <a:latin typeface="Century Gothic"/>
              <a:cs typeface="Calibri Light"/>
            </a:endParaRPr>
          </a:p>
          <a:p>
            <a:pPr marL="0" indent="0">
              <a:buNone/>
            </a:pPr>
            <a:r>
              <a:rPr lang="en-US" sz="3200" b="1">
                <a:latin typeface="Century Gothic"/>
                <a:cs typeface="Calibri Light"/>
              </a:rPr>
              <a:t>Extracurricular Activities</a:t>
            </a:r>
            <a:endParaRPr lang="en-US">
              <a:cs typeface="Calibri Light"/>
            </a:endParaRPr>
          </a:p>
          <a:p>
            <a:pPr marL="0" indent="0">
              <a:buNone/>
            </a:pPr>
            <a:r>
              <a:rPr lang="en-US" sz="2400">
                <a:latin typeface="Century Gothic"/>
                <a:cs typeface="Calibri Light"/>
              </a:rPr>
              <a:t>There are many opportunities for your child to participate in extracurricular activities beginning in 9th grade (sports, clubs). Please visit your child's homeschool website to learn more! </a:t>
            </a:r>
          </a:p>
          <a:p>
            <a:pPr marL="0" indent="0">
              <a:buNone/>
            </a:pPr>
            <a:endParaRPr lang="en-US"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</p:txBody>
      </p:sp>
      <p:pic>
        <p:nvPicPr>
          <p:cNvPr id="6" name="Picture 6" descr="Yellow paper airplane flying the opposite way as many grey paper airplanes">
            <a:extLst>
              <a:ext uri="{FF2B5EF4-FFF2-40B4-BE49-F238E27FC236}">
                <a16:creationId xmlns:a16="http://schemas.microsoft.com/office/drawing/2014/main" id="{48AAFF13-3D40-41D2-BDDD-BB09D052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7" y="3276823"/>
            <a:ext cx="11038932" cy="26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B828-EDDF-4707-8394-1AAB3B4D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/>
              </a:rPr>
              <a:t>Transition is........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02B0-2811-47F3-BEAE-F8C4C63A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399"/>
            <a:ext cx="10515600" cy="4969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>
                <a:latin typeface="Century Gothic"/>
              </a:rPr>
              <a:t>Any time a student moves from one environment to another</a:t>
            </a:r>
            <a:endParaRPr lang="en-US">
              <a:ea typeface="+mj-lt"/>
              <a:cs typeface="+mj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>
              <a:latin typeface="Century Gothic"/>
            </a:endParaRP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latin typeface="Century Gothic"/>
              </a:rPr>
              <a:t>Pre-K to Elementary School</a:t>
            </a:r>
            <a:endParaRPr lang="en-US">
              <a:ea typeface="+mj-lt"/>
              <a:cs typeface="+mj-lt"/>
            </a:endParaRP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>
              <a:latin typeface="Century Gothic"/>
              <a:cs typeface="Calibri Light" panose="020F0302020204030204"/>
            </a:endParaRP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latin typeface="Century Gothic"/>
              </a:rPr>
              <a:t>Elementary School to Middle School</a:t>
            </a:r>
            <a:endParaRPr lang="en-US">
              <a:ea typeface="+mj-lt"/>
              <a:cs typeface="+mj-lt"/>
            </a:endParaRP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>
              <a:latin typeface="Century Gothic"/>
            </a:endParaRP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latin typeface="Century Gothic"/>
              </a:rPr>
              <a:t>Middle School to High School</a:t>
            </a:r>
            <a:endParaRPr lang="en-US">
              <a:ea typeface="+mj-lt"/>
              <a:cs typeface="+mj-lt"/>
            </a:endParaRP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>
              <a:latin typeface="Century Gothic"/>
            </a:endParaRP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latin typeface="Century Gothic"/>
              </a:rPr>
              <a:t>High School to Post-Secondary Life</a:t>
            </a:r>
            <a:endParaRPr lang="en-US">
              <a:ea typeface="+mj-lt"/>
              <a:cs typeface="+mj-lt"/>
            </a:endParaRPr>
          </a:p>
          <a:p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28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99184" y="1416763"/>
            <a:ext cx="8621486" cy="3172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>
              <a:solidFill>
                <a:schemeClr val="bg1"/>
              </a:solidFill>
              <a:latin typeface="Century Gothic"/>
            </a:endParaRPr>
          </a:p>
          <a:p>
            <a:pPr algn="ctr"/>
            <a:r>
              <a:rPr lang="en-US" sz="4800">
                <a:solidFill>
                  <a:schemeClr val="bg1"/>
                </a:solidFill>
                <a:latin typeface="Century Gothic"/>
              </a:rPr>
              <a:t>What to Expect at a Transition Meeting?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99184" y="3649928"/>
            <a:ext cx="8621486" cy="126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endParaRPr lang="en-US" sz="3600">
              <a:solidFill>
                <a:schemeClr val="bg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3820" y="5607698"/>
            <a:ext cx="40681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en-US">
              <a:solidFill>
                <a:schemeClr val="bg1"/>
              </a:solidFill>
              <a:cs typeface="Calibri"/>
            </a:endParaRPr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6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op view of white eight paper airplanes and a yellow paper airplane">
            <a:extLst>
              <a:ext uri="{FF2B5EF4-FFF2-40B4-BE49-F238E27FC236}">
                <a16:creationId xmlns:a16="http://schemas.microsoft.com/office/drawing/2014/main" id="{4659583B-4B29-4EE2-8F52-B7D80901D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1437"/>
            <a:ext cx="12203500" cy="6185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DDAFE-4C4F-41C8-80DC-C0D0FDD8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"/>
            <a:ext cx="10515600" cy="774311"/>
          </a:xfrm>
          <a:solidFill>
            <a:schemeClr val="bg1"/>
          </a:solidFill>
        </p:spPr>
        <p:txBody>
          <a:bodyPr/>
          <a:lstStyle/>
          <a:p>
            <a:r>
              <a:rPr lang="en-US" b="1">
                <a:latin typeface="Century Gothic"/>
              </a:rPr>
              <a:t>Learning Targets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9C1F-A1A4-4D61-8063-CDF75E0EA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041"/>
            <a:ext cx="10515600" cy="4868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Century Gothic"/>
                <a:cs typeface="Calibri Light"/>
              </a:rPr>
              <a:t>The participants will review the following levels of transition:</a:t>
            </a:r>
          </a:p>
          <a:p>
            <a:pPr marL="0" indent="0">
              <a:buNone/>
            </a:pPr>
            <a:endParaRPr lang="en-US">
              <a:latin typeface="Century Gothic"/>
              <a:cs typeface="Calibri Light"/>
            </a:endParaRPr>
          </a:p>
          <a:p>
            <a:pPr marL="457200" indent="-457200"/>
            <a:r>
              <a:rPr lang="en-US">
                <a:latin typeface="Century Gothic"/>
                <a:cs typeface="Calibri Light"/>
              </a:rPr>
              <a:t>Pre-K to Elementary School</a:t>
            </a:r>
          </a:p>
          <a:p>
            <a:pPr marL="0" indent="0">
              <a:buNone/>
            </a:pPr>
            <a:endParaRPr lang="en-US">
              <a:latin typeface="Century Gothic"/>
              <a:cs typeface="Calibri Light"/>
            </a:endParaRPr>
          </a:p>
          <a:p>
            <a:pPr marL="457200" indent="-457200"/>
            <a:r>
              <a:rPr lang="en-US">
                <a:latin typeface="Century Gothic"/>
                <a:cs typeface="Calibri Light"/>
              </a:rPr>
              <a:t>2nd to 3rd grade</a:t>
            </a:r>
          </a:p>
          <a:p>
            <a:pPr marL="457200" indent="-457200"/>
            <a:endParaRPr lang="en-US">
              <a:latin typeface="Century Gothic"/>
              <a:cs typeface="Calibri Light"/>
            </a:endParaRPr>
          </a:p>
          <a:p>
            <a:pPr marL="457200" indent="-457200"/>
            <a:r>
              <a:rPr lang="en-US">
                <a:latin typeface="Century Gothic"/>
                <a:cs typeface="Calibri Light"/>
              </a:rPr>
              <a:t>Elementary to Middle School</a:t>
            </a:r>
          </a:p>
          <a:p>
            <a:pPr marL="457200" indent="-457200"/>
            <a:endParaRPr lang="en-US">
              <a:latin typeface="Century Gothic"/>
              <a:cs typeface="Calibri Light"/>
            </a:endParaRPr>
          </a:p>
          <a:p>
            <a:pPr marL="457200" indent="-457200"/>
            <a:r>
              <a:rPr lang="en-US">
                <a:latin typeface="Century Gothic"/>
                <a:cs typeface="Calibri Light"/>
              </a:rPr>
              <a:t>Middle to High School</a:t>
            </a:r>
          </a:p>
          <a:p>
            <a:pPr marL="457200" indent="-457200"/>
            <a:endParaRPr lang="en-US">
              <a:latin typeface="Century Gothic"/>
              <a:cs typeface="Calibri Light"/>
            </a:endParaRPr>
          </a:p>
          <a:p>
            <a:pPr marL="457200" indent="-457200"/>
            <a:endParaRPr lang="en-US">
              <a:latin typeface="Century Gothic"/>
              <a:cs typeface="Calibri Light"/>
            </a:endParaRPr>
          </a:p>
          <a:p>
            <a:pPr marL="0" indent="0">
              <a:buNone/>
            </a:pPr>
            <a:endParaRPr lang="en-US">
              <a:latin typeface="Century Gothic"/>
              <a:cs typeface="Calibri Light"/>
            </a:endParaRPr>
          </a:p>
          <a:p>
            <a:pPr marL="0" indent="0">
              <a:buNone/>
            </a:pPr>
            <a:endParaRPr lang="en-US">
              <a:latin typeface="Century Gothic"/>
              <a:cs typeface="Calibri Light"/>
            </a:endParaRPr>
          </a:p>
          <a:p>
            <a:endParaRPr lang="en-US"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269913C-B87E-4FA5-9568-04FB2ABEC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675" y="3650897"/>
            <a:ext cx="21526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8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2962-FEE2-4C7B-BA42-98D1EF76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/>
              </a:rPr>
              <a:t>Transition from Pre-K to Elementary School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B04CA-0412-4140-83A5-0F119160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607"/>
            <a:ext cx="10515600" cy="4466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entury Gothic"/>
                <a:cs typeface="Calibri Light"/>
              </a:rPr>
              <a:t>Learning shifts from a play-based structure to an academic structure</a:t>
            </a:r>
          </a:p>
          <a:p>
            <a:endParaRPr lang="en-US">
              <a:cs typeface="Calibri Light"/>
            </a:endParaRPr>
          </a:p>
          <a:p>
            <a:r>
              <a:rPr lang="en-US">
                <a:latin typeface="Century Gothic"/>
                <a:cs typeface="Calibri Light"/>
              </a:rPr>
              <a:t>More structured environment</a:t>
            </a:r>
          </a:p>
          <a:p>
            <a:endParaRPr lang="en-US">
              <a:cs typeface="Calibri Light"/>
            </a:endParaRPr>
          </a:p>
          <a:p>
            <a:r>
              <a:rPr lang="en-US">
                <a:latin typeface="Century Gothic"/>
                <a:cs typeface="Calibri Light"/>
              </a:rPr>
              <a:t>Students transition throughout the day (enrichment classes, cafeteria, recess, etc.)</a:t>
            </a:r>
          </a:p>
        </p:txBody>
      </p:sp>
    </p:spTree>
    <p:extLst>
      <p:ext uri="{BB962C8B-B14F-4D97-AF65-F5344CB8AC3E}">
        <p14:creationId xmlns:p14="http://schemas.microsoft.com/office/powerpoint/2010/main" val="401079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E51-F5F3-4932-9CDF-BD57FAA5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/>
              </a:rPr>
              <a:t>Transition from 2nd to 3rd grade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C724-8994-491D-A38B-BCCAE097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437"/>
            <a:ext cx="10515600" cy="4739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entury Gothic"/>
              </a:rPr>
              <a:t>Greater academic expectations</a:t>
            </a:r>
          </a:p>
          <a:p>
            <a:endParaRPr lang="en-US">
              <a:latin typeface="Century Gothic"/>
            </a:endParaRPr>
          </a:p>
          <a:p>
            <a:r>
              <a:rPr lang="en-US">
                <a:latin typeface="Century Gothic"/>
                <a:cs typeface="Calibri Light"/>
              </a:rPr>
              <a:t>Participation in North Carolina Beginning of Grade (BOG) and End of Grade (EOG) testing</a:t>
            </a:r>
          </a:p>
          <a:p>
            <a:endParaRPr lang="en-US">
              <a:latin typeface="Century Gothic"/>
              <a:cs typeface="Calibri Light"/>
            </a:endParaRPr>
          </a:p>
          <a:p>
            <a:r>
              <a:rPr lang="en-US">
                <a:latin typeface="Century Gothic"/>
                <a:cs typeface="Calibri Light"/>
              </a:rPr>
              <a:t>Grading changes from "on" grade level or "below" grade level to numerical/letter grades</a:t>
            </a:r>
          </a:p>
          <a:p>
            <a:endParaRPr lang="en-US">
              <a:latin typeface="Century Gothic"/>
              <a:cs typeface="Calibri Light"/>
            </a:endParaRPr>
          </a:p>
          <a:p>
            <a:endParaRPr lang="en-US">
              <a:latin typeface="Century Gothic"/>
              <a:cs typeface="Calibri Light"/>
            </a:endParaRPr>
          </a:p>
          <a:p>
            <a:endParaRPr lang="en-US">
              <a:latin typeface="Century Gothic"/>
              <a:cs typeface="Calibri Light"/>
            </a:endParaRPr>
          </a:p>
          <a:p>
            <a:pPr marL="0" indent="0">
              <a:buNone/>
            </a:pPr>
            <a:endParaRPr lang="en-US" b="1">
              <a:latin typeface="Century Gothic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78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E51-F5F3-4932-9CDF-BD57FAA5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Century Gothic"/>
              </a:rPr>
              <a:t>Transition from Elementary to Middle School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C724-8994-491D-A38B-BCCAE097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154"/>
            <a:ext cx="10515600" cy="49408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latin typeface="Century Gothic"/>
              </a:rPr>
              <a:t>Greater academic expectations</a:t>
            </a:r>
            <a:endParaRPr lang="en-US">
              <a:ea typeface="+mj-lt"/>
              <a:cs typeface="+mj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>
              <a:latin typeface="Century Gothic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latin typeface="Century Gothic"/>
              </a:rPr>
              <a:t>Child may have up to 6 different teachers</a:t>
            </a:r>
            <a:endParaRPr lang="en-US"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latin typeface="Century Gothic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latin typeface="Century Gothic"/>
              </a:rPr>
              <a:t>Opportunity to take elective classes (i.e. chorus, band, etc)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>
              <a:latin typeface="Century Gothic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latin typeface="Century Gothic"/>
              </a:rPr>
              <a:t>Child will transition from class to class independently</a:t>
            </a:r>
            <a:endParaRPr lang="en-US"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latin typeface="Century Gothic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latin typeface="Century Gothic"/>
                <a:ea typeface="+mj-lt"/>
                <a:cs typeface="+mj-lt"/>
              </a:rPr>
              <a:t>Class periods typically around 50 minutes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latin typeface="Century Gothic"/>
              <a:cs typeface="Calibri Light" panose="020F030202020403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latin typeface="Century Gothic"/>
                <a:ea typeface="+mj-lt"/>
                <a:cs typeface="+mj-lt"/>
              </a:rPr>
              <a:t>Extracurricular Activities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>
              <a:latin typeface="Century Gothic"/>
              <a:cs typeface="Calibri Ligh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>
              <a:latin typeface="Century Gothic"/>
              <a:cs typeface="Calibri Ligh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>
              <a:latin typeface="Century Gothic"/>
              <a:cs typeface="Calibri Ligh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latin typeface="Century Gothic"/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634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E51-F5F3-4932-9CDF-BD57FAA5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/>
              </a:rPr>
              <a:t>Transition from Middle to High School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C724-8994-491D-A38B-BCCAE097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178643"/>
            <a:ext cx="11823939" cy="49983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>
                <a:latin typeface="Century Gothic"/>
                <a:cs typeface="Calibri Light" panose="020F0302020204030204"/>
              </a:rPr>
              <a:t>High School Pathways</a:t>
            </a:r>
          </a:p>
          <a:p>
            <a:pPr marL="971550" lvl="1" indent="-514350"/>
            <a:r>
              <a:rPr lang="en-US" sz="2800">
                <a:latin typeface="Century Gothic"/>
                <a:cs typeface="Calibri Light" panose="020F0302020204030204"/>
              </a:rPr>
              <a:t>Future Ready Core</a:t>
            </a:r>
          </a:p>
          <a:p>
            <a:pPr marL="971550" lvl="1" indent="-514350"/>
            <a:r>
              <a:rPr lang="en-US" sz="2800">
                <a:latin typeface="Century Gothic"/>
                <a:cs typeface="Calibri Light" panose="020F0302020204030204"/>
              </a:rPr>
              <a:t>Occupational Course of Study (EC)</a:t>
            </a:r>
          </a:p>
          <a:p>
            <a:pPr marL="971550" lvl="1" indent="-514350"/>
            <a:r>
              <a:rPr lang="en-US" sz="2800">
                <a:latin typeface="Century Gothic"/>
                <a:cs typeface="Calibri Light" panose="020F0302020204030204"/>
              </a:rPr>
              <a:t>NC Extended Content Standards (EC)</a:t>
            </a:r>
          </a:p>
          <a:p>
            <a:pPr marL="457200" lvl="1" indent="0">
              <a:buNone/>
            </a:pPr>
            <a:endParaRPr lang="en-US" sz="2800">
              <a:latin typeface="Century Gothic"/>
              <a:cs typeface="Calibri Light" panose="020F0302020204030204"/>
            </a:endParaRPr>
          </a:p>
          <a:p>
            <a:pPr marL="0" indent="0">
              <a:buNone/>
            </a:pPr>
            <a:r>
              <a:rPr lang="en-US" sz="3200" b="1">
                <a:latin typeface="Century Gothic"/>
                <a:cs typeface="Calibri Light" panose="020F0302020204030204"/>
              </a:rPr>
              <a:t>State</a:t>
            </a:r>
            <a:r>
              <a:rPr lang="en-US" sz="3200" b="1">
                <a:latin typeface="Century Gothic"/>
                <a:ea typeface="+mj-lt"/>
                <a:cs typeface="+mj-lt"/>
              </a:rPr>
              <a:t> and Local Course Requirements</a:t>
            </a:r>
          </a:p>
          <a:p>
            <a:pPr marL="914400" lvl="1" indent="-457200"/>
            <a:r>
              <a:rPr lang="en-US" sz="2800">
                <a:latin typeface="Century Gothic"/>
                <a:ea typeface="+mj-lt"/>
                <a:cs typeface="+mj-lt"/>
              </a:rPr>
              <a:t>Based on each content area</a:t>
            </a:r>
          </a:p>
          <a:p>
            <a:pPr marL="914400" lvl="1" indent="-457200"/>
            <a:r>
              <a:rPr lang="en-US" sz="2800">
                <a:latin typeface="Century Gothic"/>
                <a:ea typeface="+mj-lt"/>
                <a:cs typeface="+mj-lt"/>
              </a:rPr>
              <a:t>More information can be found within the 2021-2022 Course Study Guide on the Onslow County Schools website: </a:t>
            </a:r>
            <a:r>
              <a:rPr lang="en-US" b="1" i="1">
                <a:latin typeface="Century Gothic"/>
                <a:ea typeface="+mj-lt"/>
                <a:cs typeface="+mj-lt"/>
              </a:rPr>
              <a:t>academics&lt;secondary education&lt;</a:t>
            </a:r>
            <a:r>
              <a:rPr lang="en-US" b="1" i="1" err="1">
                <a:latin typeface="Century Gothic"/>
                <a:ea typeface="+mj-lt"/>
                <a:cs typeface="+mj-lt"/>
              </a:rPr>
              <a:t>ocs</a:t>
            </a:r>
            <a:r>
              <a:rPr lang="en-US" b="1" i="1">
                <a:latin typeface="Century Gothic"/>
                <a:ea typeface="+mj-lt"/>
                <a:cs typeface="+mj-lt"/>
              </a:rPr>
              <a:t> secondary course of study(grades9-12)</a:t>
            </a:r>
            <a:endParaRPr lang="en-US" b="1" i="1">
              <a:latin typeface="Century Gothic"/>
              <a:cs typeface="Calibri Light" panose="020F0302020204030204"/>
            </a:endParaRPr>
          </a:p>
          <a:p>
            <a:pPr marL="914400" lvl="1" indent="-457200"/>
            <a:endParaRPr lang="en-US" sz="2800">
              <a:cs typeface="Calibri Light" panose="020F0302020204030204"/>
            </a:endParaRPr>
          </a:p>
          <a:p>
            <a:pPr marL="457200" lvl="1" indent="0">
              <a:buNone/>
            </a:pPr>
            <a:endParaRPr lang="en-US" sz="320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860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E51-F5F3-4932-9CDF-BD57FAA5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/>
              </a:rPr>
              <a:t>Transition from Middle to High School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C724-8994-491D-A38B-BCCAE097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595587"/>
            <a:ext cx="11823939" cy="4581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>
                <a:latin typeface="Century Gothic"/>
                <a:cs typeface="Calibri Light" panose="020F0302020204030204"/>
              </a:rPr>
              <a:t>Future Ready Core</a:t>
            </a:r>
            <a:endParaRPr lang="en-US" b="1">
              <a:ea typeface="+mj-lt"/>
              <a:cs typeface="+mj-lt"/>
            </a:endParaRPr>
          </a:p>
          <a:p>
            <a:pPr marL="1143000" lvl="1" indent="-457200">
              <a:spcBef>
                <a:spcPts val="1200"/>
              </a:spcBef>
              <a:buFont typeface="Arial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Traditional Diploma track</a:t>
            </a:r>
            <a:endParaRPr lang="en-US" sz="2800">
              <a:ea typeface="+mj-lt"/>
              <a:cs typeface="+mj-lt"/>
            </a:endParaRPr>
          </a:p>
          <a:p>
            <a:pPr lvl="1" indent="0">
              <a:spcBef>
                <a:spcPts val="1200"/>
              </a:spcBef>
              <a:buNone/>
            </a:pPr>
            <a:endParaRPr lang="en-US" sz="2800">
              <a:latin typeface="Century Gothic"/>
              <a:cs typeface="Calibri Light" panose="020F0302020204030204"/>
            </a:endParaRPr>
          </a:p>
          <a:p>
            <a:pPr marL="1143000" lvl="1" indent="-457200">
              <a:spcBef>
                <a:spcPts val="1200"/>
              </a:spcBef>
              <a:buFont typeface="Arial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22 Credit Hours</a:t>
            </a:r>
            <a:endParaRPr lang="en-US" sz="2800">
              <a:ea typeface="+mj-lt"/>
              <a:cs typeface="+mj-lt"/>
            </a:endParaRPr>
          </a:p>
          <a:p>
            <a:pPr lvl="1" indent="0">
              <a:spcBef>
                <a:spcPts val="1200"/>
              </a:spcBef>
              <a:buNone/>
            </a:pPr>
            <a:endParaRPr lang="en-US" sz="2800">
              <a:latin typeface="Century Gothic"/>
              <a:cs typeface="Calibri Light" panose="020F0302020204030204"/>
            </a:endParaRPr>
          </a:p>
          <a:p>
            <a:pPr marL="1143000" lvl="1" indent="-457200">
              <a:spcBef>
                <a:spcPts val="1200"/>
              </a:spcBef>
              <a:buFont typeface="Arial"/>
              <a:buChar char="•"/>
            </a:pPr>
            <a:r>
              <a:rPr lang="en-US" sz="2800">
                <a:latin typeface="Century Gothic"/>
                <a:cs typeface="Calibri Light" panose="020F0302020204030204"/>
              </a:rPr>
              <a:t>Participates in all state and local assessments</a:t>
            </a:r>
            <a:endParaRPr lang="en-US" sz="2800">
              <a:ea typeface="+mj-lt"/>
              <a:cs typeface="+mj-lt"/>
            </a:endParaRPr>
          </a:p>
          <a:p>
            <a:pPr marL="1143000" lvl="1" indent="-457200">
              <a:spcBef>
                <a:spcPts val="1200"/>
              </a:spcBef>
              <a:buFont typeface="Arial"/>
              <a:buChar char="•"/>
            </a:pPr>
            <a:endParaRPr lang="en-US" sz="2800">
              <a:latin typeface="Century Gothic"/>
              <a:cs typeface="Calibri Light" panose="020F0302020204030204"/>
            </a:endParaRPr>
          </a:p>
          <a:p>
            <a:pPr marL="457200" lvl="1" indent="0">
              <a:buNone/>
            </a:pPr>
            <a:endParaRPr lang="en-US" sz="2800">
              <a:cs typeface="Calibri Light" panose="020F0302020204030204"/>
            </a:endParaRPr>
          </a:p>
          <a:p>
            <a:pPr marL="457200" lvl="1" indent="0">
              <a:buNone/>
            </a:pPr>
            <a:endParaRPr lang="en-US" sz="320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540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S-PPT-alt" id="{81A0524D-B536-4F20-B81D-4EEDBF55025B}" vid="{709A6E41-399D-4804-8212-1A5D9EC02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dddfbd8c-63ce-4233-a0e0-f9c47c226f66" xsi:nil="true"/>
    <Invited_Students xmlns="dddfbd8c-63ce-4233-a0e0-f9c47c226f66" xsi:nil="true"/>
    <Templates xmlns="dddfbd8c-63ce-4233-a0e0-f9c47c226f66" xsi:nil="true"/>
    <Has_Teacher_Only_SectionGroup xmlns="dddfbd8c-63ce-4233-a0e0-f9c47c226f66" xsi:nil="true"/>
    <Math_Settings xmlns="dddfbd8c-63ce-4233-a0e0-f9c47c226f66" xsi:nil="true"/>
    <AppVersion xmlns="dddfbd8c-63ce-4233-a0e0-f9c47c226f66" xsi:nil="true"/>
    <Teachers xmlns="dddfbd8c-63ce-4233-a0e0-f9c47c226f66">
      <UserInfo>
        <DisplayName/>
        <AccountId xsi:nil="true"/>
        <AccountType/>
      </UserInfo>
    </Teachers>
    <LMS_Mappings xmlns="dddfbd8c-63ce-4233-a0e0-f9c47c226f66" xsi:nil="true"/>
    <Owner xmlns="dddfbd8c-63ce-4233-a0e0-f9c47c226f66">
      <UserInfo>
        <DisplayName/>
        <AccountId xsi:nil="true"/>
        <AccountType/>
      </UserInfo>
    </Owner>
    <CultureName xmlns="dddfbd8c-63ce-4233-a0e0-f9c47c226f66" xsi:nil="true"/>
    <Students xmlns="dddfbd8c-63ce-4233-a0e0-f9c47c226f66">
      <UserInfo>
        <DisplayName/>
        <AccountId xsi:nil="true"/>
        <AccountType/>
      </UserInfo>
    </Students>
    <TeamsChannelId xmlns="dddfbd8c-63ce-4233-a0e0-f9c47c226f66" xsi:nil="true"/>
    <IsNotebookLocked xmlns="dddfbd8c-63ce-4233-a0e0-f9c47c226f66" xsi:nil="true"/>
    <NotebookType xmlns="dddfbd8c-63ce-4233-a0e0-f9c47c226f66" xsi:nil="true"/>
    <FolderType xmlns="dddfbd8c-63ce-4233-a0e0-f9c47c226f66" xsi:nil="true"/>
    <Student_Groups xmlns="dddfbd8c-63ce-4233-a0e0-f9c47c226f66">
      <UserInfo>
        <DisplayName/>
        <AccountId xsi:nil="true"/>
        <AccountType/>
      </UserInfo>
    </Student_Groups>
    <Distribution_Groups xmlns="dddfbd8c-63ce-4233-a0e0-f9c47c226f66" xsi:nil="true"/>
    <Is_Collaboration_Space_Locked xmlns="dddfbd8c-63ce-4233-a0e0-f9c47c226f66" xsi:nil="true"/>
    <Invited_Teachers xmlns="dddfbd8c-63ce-4233-a0e0-f9c47c226f66" xsi:nil="true"/>
    <Self_Registration_Enabled xmlns="dddfbd8c-63ce-4233-a0e0-f9c47c226f6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2C5C3870C7B439D5BB697DDC642E9" ma:contentTypeVersion="32" ma:contentTypeDescription="Create a new document." ma:contentTypeScope="" ma:versionID="6815e9e16e71c90f93ad9a01dc9769df">
  <xsd:schema xmlns:xsd="http://www.w3.org/2001/XMLSchema" xmlns:xs="http://www.w3.org/2001/XMLSchema" xmlns:p="http://schemas.microsoft.com/office/2006/metadata/properties" xmlns:ns3="14109bcf-50de-4f76-a84c-690f8ec26a21" xmlns:ns4="dddfbd8c-63ce-4233-a0e0-f9c47c226f66" targetNamespace="http://schemas.microsoft.com/office/2006/metadata/properties" ma:root="true" ma:fieldsID="ef36de5adc6a2f66688ec5bd805f83b9" ns3:_="" ns4:_="">
    <xsd:import namespace="14109bcf-50de-4f76-a84c-690f8ec26a21"/>
    <xsd:import namespace="dddfbd8c-63ce-4233-a0e0-f9c47c226f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09bcf-50de-4f76-a84c-690f8ec26a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fbd8c-63ce-4233-a0e0-f9c47c226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6EC6AC-0A31-4E5D-AD54-251FFF5C4F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B32180-4BDE-4A0B-ADB2-903D853864FC}">
  <ds:schemaRefs>
    <ds:schemaRef ds:uri="14109bcf-50de-4f76-a84c-690f8ec26a21"/>
    <ds:schemaRef ds:uri="dddfbd8c-63ce-4233-a0e0-f9c47c226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5D82AA-2479-4FB3-AE44-516468FFFA47}">
  <ds:schemaRefs>
    <ds:schemaRef ds:uri="14109bcf-50de-4f76-a84c-690f8ec26a21"/>
    <ds:schemaRef ds:uri="dddfbd8c-63ce-4233-a0e0-f9c47c226f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572</Words>
  <Application>Microsoft Office PowerPoint</Application>
  <PresentationFormat>Widescreen</PresentationFormat>
  <Paragraphs>122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Century Gothic</vt:lpstr>
      <vt:lpstr>Office Theme</vt:lpstr>
      <vt:lpstr>PowerPoint Presentation</vt:lpstr>
      <vt:lpstr>Transition is........</vt:lpstr>
      <vt:lpstr>PowerPoint Presentation</vt:lpstr>
      <vt:lpstr>Learning Targets</vt:lpstr>
      <vt:lpstr>Transition from Pre-K to Elementary School</vt:lpstr>
      <vt:lpstr>Transition from 2nd to 3rd grade</vt:lpstr>
      <vt:lpstr>Transition from Elementary to Middle School</vt:lpstr>
      <vt:lpstr>Transition from Middle to High School</vt:lpstr>
      <vt:lpstr>Transition from Middle to High School</vt:lpstr>
      <vt:lpstr>Transition from Middle to High School</vt:lpstr>
      <vt:lpstr>Transition from Middle to High School</vt:lpstr>
      <vt:lpstr>Transition from Middle to High School</vt:lpstr>
      <vt:lpstr>Transition from Middle to High School</vt:lpstr>
      <vt:lpstr>Transition from Middle to High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Carberry</dc:creator>
  <cp:lastModifiedBy>Susanne Long</cp:lastModifiedBy>
  <cp:revision>4</cp:revision>
  <cp:lastPrinted>2020-09-02T18:40:23Z</cp:lastPrinted>
  <dcterms:created xsi:type="dcterms:W3CDTF">2020-09-02T18:37:13Z</dcterms:created>
  <dcterms:modified xsi:type="dcterms:W3CDTF">2021-03-19T17:07:41Z</dcterms:modified>
</cp:coreProperties>
</file>