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60" r:id="rId5"/>
    <p:sldId id="261" r:id="rId6"/>
    <p:sldId id="263" r:id="rId7"/>
    <p:sldId id="266" r:id="rId8"/>
    <p:sldId id="268" r:id="rId9"/>
    <p:sldId id="270" r:id="rId10"/>
    <p:sldId id="271" r:id="rId11"/>
    <p:sldId id="272"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494" autoAdjust="0"/>
  </p:normalViewPr>
  <p:slideViewPr>
    <p:cSldViewPr>
      <p:cViewPr>
        <p:scale>
          <a:sx n="75" d="100"/>
          <a:sy n="75" d="100"/>
        </p:scale>
        <p:origin x="-1422" y="-4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EF66DD9-2729-4F70-A4D3-5D730ACA113A}" type="datetimeFigureOut">
              <a:rPr lang="en-US" smtClean="0"/>
              <a:pPr/>
              <a:t>9/13/2013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AE5DC35-85AA-4150-8C16-404D3495973F}" type="slidenum">
              <a:rPr lang="en-US" smtClean="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F66DD9-2729-4F70-A4D3-5D730ACA113A}" type="datetimeFigureOut">
              <a:rPr lang="en-US" smtClean="0"/>
              <a:pPr/>
              <a:t>9/13/2013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AE5DC35-85AA-4150-8C16-404D3495973F}" type="slidenum">
              <a:rPr lang="en-US" smtClean="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F66DD9-2729-4F70-A4D3-5D730ACA113A}" type="datetimeFigureOut">
              <a:rPr lang="en-US" smtClean="0"/>
              <a:pPr/>
              <a:t>9/13/2013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AE5DC35-85AA-4150-8C16-404D3495973F}" type="slidenum">
              <a:rPr lang="en-US" smtClean="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F66DD9-2729-4F70-A4D3-5D730ACA113A}" type="datetimeFigureOut">
              <a:rPr lang="en-US" smtClean="0"/>
              <a:pPr/>
              <a:t>9/13/2013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AE5DC35-85AA-4150-8C16-404D3495973F}" type="slidenum">
              <a:rPr lang="en-US" smtClean="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AEF66DD9-2729-4F70-A4D3-5D730ACA113A}" type="datetimeFigureOut">
              <a:rPr lang="en-US" smtClean="0"/>
              <a:pPr/>
              <a:t>9/13/2013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AE5DC35-85AA-4150-8C16-404D3495973F}" type="slidenum">
              <a:rPr lang="en-US" smtClean="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EF66DD9-2729-4F70-A4D3-5D730ACA113A}" type="datetimeFigureOut">
              <a:rPr lang="en-US" smtClean="0"/>
              <a:pPr/>
              <a:t>9/13/2013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AE5DC35-85AA-4150-8C16-404D3495973F}" type="slidenum">
              <a:rPr lang="en-US" smtClean="0"/>
              <a:pPr/>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EF66DD9-2729-4F70-A4D3-5D730ACA113A}" type="datetimeFigureOut">
              <a:rPr lang="en-US" smtClean="0"/>
              <a:pPr/>
              <a:t>9/13/2013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AE5DC35-85AA-4150-8C16-404D3495973F}" type="slidenum">
              <a:rPr lang="en-US" smtClean="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F66DD9-2729-4F70-A4D3-5D730ACA113A}" type="datetimeFigureOut">
              <a:rPr lang="en-US" smtClean="0"/>
              <a:pPr/>
              <a:t>9/13/2013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AE5DC35-85AA-4150-8C16-404D3495973F}" type="slidenum">
              <a:rPr lang="en-US" smtClean="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F66DD9-2729-4F70-A4D3-5D730ACA113A}" type="datetimeFigureOut">
              <a:rPr lang="en-US" smtClean="0"/>
              <a:pPr/>
              <a:t>9/13/2013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AE5DC35-85AA-4150-8C16-404D3495973F}" type="slidenum">
              <a:rPr lang="en-US" smtClean="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AEF66DD9-2729-4F70-A4D3-5D730ACA113A}" type="datetimeFigureOut">
              <a:rPr lang="en-US" smtClean="0"/>
              <a:pPr/>
              <a:t>9/13/2013</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CAE5DC35-85AA-4150-8C16-404D3495973F}" type="slidenum">
              <a:rPr lang="en-US" smtClean="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dirty="0"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F66DD9-2729-4F70-A4D3-5D730ACA113A}" type="datetimeFigureOut">
              <a:rPr lang="en-US" smtClean="0"/>
              <a:pPr/>
              <a:t>9/13/2013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AE5DC35-85AA-4150-8C16-404D3495973F}" type="slidenum">
              <a:rPr lang="en-US" smtClean="0"/>
              <a:pPr/>
              <a:t>‹#›</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AEF66DD9-2729-4F70-A4D3-5D730ACA113A}" type="datetimeFigureOut">
              <a:rPr lang="en-US" smtClean="0"/>
              <a:pPr/>
              <a:t>9/13/2013</a:t>
            </a:fld>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CAE5DC35-85AA-4150-8C16-404D3495973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smtClean="0"/>
              <a:t>PRC 29 review</a:t>
            </a:r>
            <a:endParaRPr lang="en-US" sz="4400" dirty="0"/>
          </a:p>
        </p:txBody>
      </p:sp>
      <p:sp>
        <p:nvSpPr>
          <p:cNvPr id="3" name="Subtitle 2"/>
          <p:cNvSpPr>
            <a:spLocks noGrp="1"/>
          </p:cNvSpPr>
          <p:nvPr>
            <p:ph type="subTitle" idx="1"/>
          </p:nvPr>
        </p:nvSpPr>
        <p:spPr/>
        <p:txBody>
          <a:bodyPr>
            <a:normAutofit fontScale="85000" lnSpcReduction="20000"/>
          </a:bodyPr>
          <a:lstStyle/>
          <a:p>
            <a:pPr algn="ctr">
              <a:buNone/>
            </a:pPr>
            <a:endParaRPr lang="en-US" sz="2600" b="1" dirty="0" smtClean="0"/>
          </a:p>
          <a:p>
            <a:endParaRPr lang="en-US" dirty="0" smtClean="0"/>
          </a:p>
          <a:p>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Target behaviors</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sz="2000" dirty="0" smtClean="0"/>
              <a:t>Examples of PRC 29 target behaviors:</a:t>
            </a:r>
          </a:p>
          <a:p>
            <a:pPr lvl="2">
              <a:buFont typeface="Wingdings" pitchFamily="2" charset="2"/>
              <a:buChar char="q"/>
            </a:pPr>
            <a:r>
              <a:rPr lang="en-US" sz="2000" dirty="0"/>
              <a:t> </a:t>
            </a:r>
            <a:r>
              <a:rPr lang="en-US" sz="2000" dirty="0" smtClean="0"/>
              <a:t>Physical aggression towards staff/peers (hitting, kicking, spitting, etc.)</a:t>
            </a:r>
          </a:p>
          <a:p>
            <a:pPr lvl="2">
              <a:buFont typeface="Wingdings" pitchFamily="2" charset="2"/>
              <a:buChar char="q"/>
            </a:pPr>
            <a:r>
              <a:rPr lang="en-US" sz="2000" dirty="0" smtClean="0"/>
              <a:t>Throwing objects towards staff/peers</a:t>
            </a:r>
          </a:p>
          <a:p>
            <a:pPr lvl="2">
              <a:buFont typeface="Wingdings" pitchFamily="2" charset="2"/>
              <a:buChar char="q"/>
            </a:pPr>
            <a:r>
              <a:rPr lang="en-US" sz="2000" dirty="0" smtClean="0"/>
              <a:t>Running away from staff/peers</a:t>
            </a:r>
          </a:p>
          <a:p>
            <a:pPr lvl="2">
              <a:buFont typeface="Wingdings" pitchFamily="2" charset="2"/>
              <a:buChar char="q"/>
            </a:pPr>
            <a:r>
              <a:rPr lang="en-US" sz="2000" dirty="0" smtClean="0"/>
              <a:t>Self injurious behaviors</a:t>
            </a:r>
          </a:p>
          <a:p>
            <a:pPr lvl="2">
              <a:buFont typeface="Wingdings" pitchFamily="2" charset="2"/>
              <a:buChar char="q"/>
            </a:pPr>
            <a:r>
              <a:rPr lang="en-US" sz="2000" dirty="0" smtClean="0"/>
              <a:t>Drugs</a:t>
            </a:r>
          </a:p>
          <a:p>
            <a:pPr lvl="2">
              <a:buFont typeface="Wingdings" pitchFamily="2" charset="2"/>
              <a:buChar char="q"/>
            </a:pPr>
            <a:r>
              <a:rPr lang="en-US" sz="2000" dirty="0" smtClean="0"/>
              <a:t>Weapons</a:t>
            </a:r>
          </a:p>
          <a:p>
            <a:pPr marL="237744" lvl="2" indent="0">
              <a:buNone/>
            </a:pPr>
            <a:endParaRPr lang="en-US" sz="2000" dirty="0"/>
          </a:p>
        </p:txBody>
      </p:sp>
    </p:spTree>
    <p:extLst>
      <p:ext uri="{BB962C8B-B14F-4D97-AF65-F5344CB8AC3E}">
        <p14:creationId xmlns:p14="http://schemas.microsoft.com/office/powerpoint/2010/main" xmlns="" val="3120595143"/>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fade">
                                      <p:cBhvr>
                                        <p:cTn id="25" dur="1000"/>
                                        <p:tgtEl>
                                          <p:spTgt spid="3">
                                            <p:txEl>
                                              <p:pRg st="0" end="0"/>
                                            </p:txEl>
                                          </p:spTgt>
                                        </p:tgtEl>
                                      </p:cBhvr>
                                    </p:animEffect>
                                    <p:anim calcmode="lin" valueType="num">
                                      <p:cBhvr>
                                        <p:cTn id="2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0" end="0"/>
                                            </p:txEl>
                                          </p:spTgt>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fade">
                                      <p:cBhvr>
                                        <p:cTn id="30" dur="1000"/>
                                        <p:tgtEl>
                                          <p:spTgt spid="3">
                                            <p:txEl>
                                              <p:pRg st="1" end="1"/>
                                            </p:txEl>
                                          </p:spTgt>
                                        </p:tgtEl>
                                      </p:cBhvr>
                                    </p:animEffect>
                                    <p:anim calcmode="lin" valueType="num">
                                      <p:cBhvr>
                                        <p:cTn id="3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1" end="1"/>
                                            </p:txEl>
                                          </p:spTgt>
                                        </p:tgtEl>
                                        <p:attrNameLst>
                                          <p:attrName>ppt_y</p:attrName>
                                        </p:attrNameLst>
                                      </p:cBhvr>
                                      <p:tavLst>
                                        <p:tav tm="0">
                                          <p:val>
                                            <p:strVal val="#ppt_y+.1"/>
                                          </p:val>
                                        </p:tav>
                                        <p:tav tm="100000">
                                          <p:val>
                                            <p:strVal val="#ppt_y"/>
                                          </p:val>
                                        </p:tav>
                                      </p:tavLst>
                                    </p:anim>
                                  </p:childTnLst>
                                </p:cTn>
                              </p:par>
                              <p:par>
                                <p:cTn id="33" presetID="42" presetClass="entr" presetSubtype="0" fill="hold" grpId="0"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fade">
                                      <p:cBhvr>
                                        <p:cTn id="40" dur="1000"/>
                                        <p:tgtEl>
                                          <p:spTgt spid="3">
                                            <p:txEl>
                                              <p:pRg st="3" end="3"/>
                                            </p:txEl>
                                          </p:spTgt>
                                        </p:tgtEl>
                                      </p:cBhvr>
                                    </p:animEffect>
                                    <p:anim calcmode="lin" valueType="num">
                                      <p:cBhvr>
                                        <p:cTn id="4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3" end="3"/>
                                            </p:txEl>
                                          </p:spTgt>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Effect transition="in" filter="fade">
                                      <p:cBhvr>
                                        <p:cTn id="45" dur="1000"/>
                                        <p:tgtEl>
                                          <p:spTgt spid="3">
                                            <p:txEl>
                                              <p:pRg st="4" end="4"/>
                                            </p:txEl>
                                          </p:spTgt>
                                        </p:tgtEl>
                                      </p:cBhvr>
                                    </p:animEffect>
                                    <p:anim calcmode="lin" valueType="num">
                                      <p:cBhvr>
                                        <p:cTn id="4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4" end="4"/>
                                            </p:txEl>
                                          </p:spTgt>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3">
                                            <p:txEl>
                                              <p:pRg st="5" end="5"/>
                                            </p:txEl>
                                          </p:spTgt>
                                        </p:tgtEl>
                                        <p:attrNameLst>
                                          <p:attrName>style.visibility</p:attrName>
                                        </p:attrNameLst>
                                      </p:cBhvr>
                                      <p:to>
                                        <p:strVal val="visible"/>
                                      </p:to>
                                    </p:set>
                                    <p:animEffect transition="in" filter="fade">
                                      <p:cBhvr>
                                        <p:cTn id="50" dur="1000"/>
                                        <p:tgtEl>
                                          <p:spTgt spid="3">
                                            <p:txEl>
                                              <p:pRg st="5" end="5"/>
                                            </p:txEl>
                                          </p:spTgt>
                                        </p:tgtEl>
                                      </p:cBhvr>
                                    </p:animEffect>
                                    <p:anim calcmode="lin" valueType="num">
                                      <p:cBhvr>
                                        <p:cTn id="5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5" end="5"/>
                                            </p:txEl>
                                          </p:spTgt>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PRc 29 Non-examples </a:t>
            </a:r>
            <a:endParaRPr lang="en-US" dirty="0"/>
          </a:p>
        </p:txBody>
      </p:sp>
      <p:sp>
        <p:nvSpPr>
          <p:cNvPr id="3" name="Content Placeholder 2"/>
          <p:cNvSpPr>
            <a:spLocks noGrp="1"/>
          </p:cNvSpPr>
          <p:nvPr>
            <p:ph idx="1"/>
          </p:nvPr>
        </p:nvSpPr>
        <p:spPr/>
        <p:txBody>
          <a:bodyPr>
            <a:normAutofit fontScale="85000" lnSpcReduction="10000"/>
          </a:bodyPr>
          <a:lstStyle/>
          <a:p>
            <a:pPr>
              <a:buFont typeface="Wingdings" pitchFamily="2" charset="2"/>
              <a:buChar char="q"/>
            </a:pPr>
            <a:r>
              <a:rPr lang="en-US" sz="2000" dirty="0" smtClean="0"/>
              <a:t>Unable to remain in seat</a:t>
            </a:r>
          </a:p>
          <a:p>
            <a:pPr>
              <a:buFont typeface="Wingdings" pitchFamily="2" charset="2"/>
              <a:buChar char="q"/>
            </a:pPr>
            <a:r>
              <a:rPr lang="en-US" sz="2000" dirty="0" smtClean="0"/>
              <a:t>Unmotivated to complete work</a:t>
            </a:r>
          </a:p>
          <a:p>
            <a:pPr>
              <a:buFont typeface="Wingdings" pitchFamily="2" charset="2"/>
              <a:buChar char="q"/>
            </a:pPr>
            <a:r>
              <a:rPr lang="en-US" sz="2000" dirty="0" smtClean="0"/>
              <a:t>Makes noises in class</a:t>
            </a:r>
          </a:p>
          <a:p>
            <a:pPr>
              <a:buFont typeface="Wingdings" pitchFamily="2" charset="2"/>
              <a:buChar char="q"/>
            </a:pPr>
            <a:r>
              <a:rPr lang="en-US" sz="2000" dirty="0" smtClean="0"/>
              <a:t>Fidgets consistently</a:t>
            </a:r>
          </a:p>
          <a:p>
            <a:pPr>
              <a:buFont typeface="Wingdings" pitchFamily="2" charset="2"/>
              <a:buChar char="q"/>
            </a:pPr>
            <a:r>
              <a:rPr lang="en-US" sz="2000" dirty="0" smtClean="0"/>
              <a:t>Disrespectful</a:t>
            </a:r>
          </a:p>
          <a:p>
            <a:pPr>
              <a:buFont typeface="Wingdings" pitchFamily="2" charset="2"/>
              <a:buChar char="q"/>
            </a:pPr>
            <a:r>
              <a:rPr lang="en-US" sz="2000" dirty="0" smtClean="0"/>
              <a:t>Argumentative</a:t>
            </a:r>
          </a:p>
          <a:p>
            <a:pPr>
              <a:buFont typeface="Wingdings" pitchFamily="2" charset="2"/>
              <a:buChar char="q"/>
            </a:pPr>
            <a:r>
              <a:rPr lang="en-US" sz="2000" dirty="0" smtClean="0"/>
              <a:t>Refuses to follow directions</a:t>
            </a:r>
          </a:p>
          <a:p>
            <a:pPr marL="0" indent="0"/>
            <a:r>
              <a:rPr lang="en-US" sz="2000" dirty="0" smtClean="0"/>
              <a:t>Please remember these are all challenging behaviors and make things difficult for the teacher and other students.  Students who exhibit these behaviors are able to have a FBA conducted and a BIP in place.  However, these behaviors alone will not qualify for PRC 29 Behavioral Support.   </a:t>
            </a:r>
          </a:p>
          <a:p>
            <a:pPr>
              <a:buFont typeface="Wingdings" pitchFamily="2" charset="2"/>
              <a:buChar char="q"/>
            </a:pPr>
            <a:endParaRPr lang="en-US" sz="2000" dirty="0" smtClean="0"/>
          </a:p>
          <a:p>
            <a:pPr>
              <a:buFont typeface="Wingdings" pitchFamily="2" charset="2"/>
              <a:buChar char="q"/>
            </a:pPr>
            <a:endParaRPr lang="en-US" sz="2000" dirty="0"/>
          </a:p>
        </p:txBody>
      </p:sp>
    </p:spTree>
    <p:extLst>
      <p:ext uri="{BB962C8B-B14F-4D97-AF65-F5344CB8AC3E}">
        <p14:creationId xmlns:p14="http://schemas.microsoft.com/office/powerpoint/2010/main" xmlns="" val="3688349575"/>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fade">
                                      <p:cBhvr>
                                        <p:cTn id="25" dur="1000"/>
                                        <p:tgtEl>
                                          <p:spTgt spid="3">
                                            <p:txEl>
                                              <p:pRg st="0" end="0"/>
                                            </p:txEl>
                                          </p:spTgt>
                                        </p:tgtEl>
                                      </p:cBhvr>
                                    </p:animEffect>
                                    <p:anim calcmode="lin" valueType="num">
                                      <p:cBhvr>
                                        <p:cTn id="2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fade">
                                      <p:cBhvr>
                                        <p:cTn id="32" dur="1000"/>
                                        <p:tgtEl>
                                          <p:spTgt spid="3">
                                            <p:txEl>
                                              <p:pRg st="1" end="1"/>
                                            </p:txEl>
                                          </p:spTgt>
                                        </p:tgtEl>
                                      </p:cBhvr>
                                    </p:animEffect>
                                    <p:anim calcmode="lin" valueType="num">
                                      <p:cBhvr>
                                        <p:cTn id="3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Effect transition="in" filter="fade">
                                      <p:cBhvr>
                                        <p:cTn id="39" dur="1000"/>
                                        <p:tgtEl>
                                          <p:spTgt spid="3">
                                            <p:txEl>
                                              <p:pRg st="2" end="2"/>
                                            </p:txEl>
                                          </p:spTgt>
                                        </p:tgtEl>
                                      </p:cBhvr>
                                    </p:animEffect>
                                    <p:anim calcmode="lin" valueType="num">
                                      <p:cBhvr>
                                        <p:cTn id="4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3">
                                            <p:txEl>
                                              <p:pRg st="3" end="3"/>
                                            </p:txEl>
                                          </p:spTgt>
                                        </p:tgtEl>
                                        <p:attrNameLst>
                                          <p:attrName>style.visibility</p:attrName>
                                        </p:attrNameLst>
                                      </p:cBhvr>
                                      <p:to>
                                        <p:strVal val="visible"/>
                                      </p:to>
                                    </p:set>
                                    <p:animEffect transition="in" filter="fade">
                                      <p:cBhvr>
                                        <p:cTn id="46" dur="1000"/>
                                        <p:tgtEl>
                                          <p:spTgt spid="3">
                                            <p:txEl>
                                              <p:pRg st="3" end="3"/>
                                            </p:txEl>
                                          </p:spTgt>
                                        </p:tgtEl>
                                      </p:cBhvr>
                                    </p:animEffect>
                                    <p:anim calcmode="lin" valueType="num">
                                      <p:cBhvr>
                                        <p:cTn id="4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3">
                                            <p:txEl>
                                              <p:pRg st="4" end="4"/>
                                            </p:txEl>
                                          </p:spTgt>
                                        </p:tgtEl>
                                        <p:attrNameLst>
                                          <p:attrName>style.visibility</p:attrName>
                                        </p:attrNameLst>
                                      </p:cBhvr>
                                      <p:to>
                                        <p:strVal val="visible"/>
                                      </p:to>
                                    </p:set>
                                    <p:animEffect transition="in" filter="fade">
                                      <p:cBhvr>
                                        <p:cTn id="53" dur="1000"/>
                                        <p:tgtEl>
                                          <p:spTgt spid="3">
                                            <p:txEl>
                                              <p:pRg st="4" end="4"/>
                                            </p:txEl>
                                          </p:spTgt>
                                        </p:tgtEl>
                                      </p:cBhvr>
                                    </p:animEffect>
                                    <p:anim calcmode="lin" valueType="num">
                                      <p:cBhvr>
                                        <p:cTn id="5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3">
                                            <p:txEl>
                                              <p:pRg st="5" end="5"/>
                                            </p:txEl>
                                          </p:spTgt>
                                        </p:tgtEl>
                                        <p:attrNameLst>
                                          <p:attrName>style.visibility</p:attrName>
                                        </p:attrNameLst>
                                      </p:cBhvr>
                                      <p:to>
                                        <p:strVal val="visible"/>
                                      </p:to>
                                    </p:set>
                                    <p:animEffect transition="in" filter="fade">
                                      <p:cBhvr>
                                        <p:cTn id="60" dur="1000"/>
                                        <p:tgtEl>
                                          <p:spTgt spid="3">
                                            <p:txEl>
                                              <p:pRg st="5" end="5"/>
                                            </p:txEl>
                                          </p:spTgt>
                                        </p:tgtEl>
                                      </p:cBhvr>
                                    </p:animEffect>
                                    <p:anim calcmode="lin" valueType="num">
                                      <p:cBhvr>
                                        <p:cTn id="6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6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3">
                                            <p:txEl>
                                              <p:pRg st="6" end="6"/>
                                            </p:txEl>
                                          </p:spTgt>
                                        </p:tgtEl>
                                        <p:attrNameLst>
                                          <p:attrName>style.visibility</p:attrName>
                                        </p:attrNameLst>
                                      </p:cBhvr>
                                      <p:to>
                                        <p:strVal val="visible"/>
                                      </p:to>
                                    </p:set>
                                    <p:animEffect transition="in" filter="fade">
                                      <p:cBhvr>
                                        <p:cTn id="67" dur="1000"/>
                                        <p:tgtEl>
                                          <p:spTgt spid="3">
                                            <p:txEl>
                                              <p:pRg st="6" end="6"/>
                                            </p:txEl>
                                          </p:spTgt>
                                        </p:tgtEl>
                                      </p:cBhvr>
                                    </p:animEffect>
                                    <p:anim calcmode="lin" valueType="num">
                                      <p:cBhvr>
                                        <p:cTn id="6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6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3">
                                            <p:txEl>
                                              <p:pRg st="7" end="7"/>
                                            </p:txEl>
                                          </p:spTgt>
                                        </p:tgtEl>
                                        <p:attrNameLst>
                                          <p:attrName>style.visibility</p:attrName>
                                        </p:attrNameLst>
                                      </p:cBhvr>
                                      <p:to>
                                        <p:strVal val="visible"/>
                                      </p:to>
                                    </p:set>
                                    <p:animEffect transition="in" filter="fade">
                                      <p:cBhvr>
                                        <p:cTn id="74" dur="1000"/>
                                        <p:tgtEl>
                                          <p:spTgt spid="3">
                                            <p:txEl>
                                              <p:pRg st="7" end="7"/>
                                            </p:txEl>
                                          </p:spTgt>
                                        </p:tgtEl>
                                      </p:cBhvr>
                                    </p:animEffect>
                                    <p:anim calcmode="lin" valueType="num">
                                      <p:cBhvr>
                                        <p:cTn id="7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7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pPr>
              <a:buNone/>
            </a:pPr>
            <a:r>
              <a:rPr lang="en-US" sz="2400" dirty="0" smtClean="0"/>
              <a:t>Please feel free to contact me anytime!      </a:t>
            </a:r>
          </a:p>
          <a:p>
            <a:r>
              <a:rPr lang="en-US" sz="2400" dirty="0" smtClean="0"/>
              <a:t>Sherry Cantrell, Behavior Specialist</a:t>
            </a:r>
          </a:p>
          <a:p>
            <a:r>
              <a:rPr lang="en-US" sz="2400" dirty="0" smtClean="0"/>
              <a:t>Office: (828) 649-9276 Ext. 230</a:t>
            </a:r>
          </a:p>
          <a:p>
            <a:r>
              <a:rPr lang="en-US" sz="2400" dirty="0" smtClean="0"/>
              <a:t>Cell: (828) 206-1698</a:t>
            </a:r>
          </a:p>
          <a:p>
            <a:r>
              <a:rPr lang="en-US" sz="2400" dirty="0" smtClean="0"/>
              <a:t>Email</a:t>
            </a:r>
            <a:r>
              <a:rPr lang="en-US" sz="2400" smtClean="0"/>
              <a:t>: scantrell@madisonk12.net</a:t>
            </a:r>
            <a:endParaRPr lang="en-US" sz="2400" dirty="0" smtClean="0"/>
          </a:p>
          <a:p>
            <a:endParaRPr lang="en-US" sz="2400" dirty="0" smtClean="0"/>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fade">
                                      <p:cBhvr>
                                        <p:cTn id="25" dur="1000"/>
                                        <p:tgtEl>
                                          <p:spTgt spid="3">
                                            <p:txEl>
                                              <p:pRg st="0" end="0"/>
                                            </p:txEl>
                                          </p:spTgt>
                                        </p:tgtEl>
                                      </p:cBhvr>
                                    </p:animEffect>
                                    <p:anim calcmode="lin" valueType="num">
                                      <p:cBhvr>
                                        <p:cTn id="2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fade">
                                      <p:cBhvr>
                                        <p:cTn id="32" dur="1000"/>
                                        <p:tgtEl>
                                          <p:spTgt spid="3">
                                            <p:txEl>
                                              <p:pRg st="1" end="1"/>
                                            </p:txEl>
                                          </p:spTgt>
                                        </p:tgtEl>
                                      </p:cBhvr>
                                    </p:animEffect>
                                    <p:anim calcmode="lin" valueType="num">
                                      <p:cBhvr>
                                        <p:cTn id="3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Effect transition="in" filter="fade">
                                      <p:cBhvr>
                                        <p:cTn id="39" dur="1000"/>
                                        <p:tgtEl>
                                          <p:spTgt spid="3">
                                            <p:txEl>
                                              <p:pRg st="2" end="2"/>
                                            </p:txEl>
                                          </p:spTgt>
                                        </p:tgtEl>
                                      </p:cBhvr>
                                    </p:animEffect>
                                    <p:anim calcmode="lin" valueType="num">
                                      <p:cBhvr>
                                        <p:cTn id="4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3">
                                            <p:txEl>
                                              <p:pRg st="3" end="3"/>
                                            </p:txEl>
                                          </p:spTgt>
                                        </p:tgtEl>
                                        <p:attrNameLst>
                                          <p:attrName>style.visibility</p:attrName>
                                        </p:attrNameLst>
                                      </p:cBhvr>
                                      <p:to>
                                        <p:strVal val="visible"/>
                                      </p:to>
                                    </p:set>
                                    <p:animEffect transition="in" filter="fade">
                                      <p:cBhvr>
                                        <p:cTn id="46" dur="1000"/>
                                        <p:tgtEl>
                                          <p:spTgt spid="3">
                                            <p:txEl>
                                              <p:pRg st="3" end="3"/>
                                            </p:txEl>
                                          </p:spTgt>
                                        </p:tgtEl>
                                      </p:cBhvr>
                                    </p:animEffect>
                                    <p:anim calcmode="lin" valueType="num">
                                      <p:cBhvr>
                                        <p:cTn id="4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3">
                                            <p:txEl>
                                              <p:pRg st="4" end="4"/>
                                            </p:txEl>
                                          </p:spTgt>
                                        </p:tgtEl>
                                        <p:attrNameLst>
                                          <p:attrName>style.visibility</p:attrName>
                                        </p:attrNameLst>
                                      </p:cBhvr>
                                      <p:to>
                                        <p:strVal val="visible"/>
                                      </p:to>
                                    </p:set>
                                    <p:animEffect transition="in" filter="fade">
                                      <p:cBhvr>
                                        <p:cTn id="53" dur="1000"/>
                                        <p:tgtEl>
                                          <p:spTgt spid="3">
                                            <p:txEl>
                                              <p:pRg st="4" end="4"/>
                                            </p:txEl>
                                          </p:spTgt>
                                        </p:tgtEl>
                                      </p:cBhvr>
                                    </p:animEffect>
                                    <p:anim calcmode="lin" valueType="num">
                                      <p:cBhvr>
                                        <p:cTn id="5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sz="2000" dirty="0" smtClean="0"/>
              <a:t>To have a clear understanding of what PRC 29 funds are used for</a:t>
            </a:r>
          </a:p>
          <a:p>
            <a:pPr>
              <a:buFont typeface="Wingdings" pitchFamily="2" charset="2"/>
              <a:buChar char="q"/>
            </a:pPr>
            <a:r>
              <a:rPr lang="en-US" sz="2000" dirty="0" smtClean="0"/>
              <a:t>To become familiar with the entrance and exit criteria</a:t>
            </a:r>
          </a:p>
          <a:p>
            <a:pPr>
              <a:buFont typeface="Wingdings" pitchFamily="2" charset="2"/>
              <a:buChar char="q"/>
            </a:pPr>
            <a:r>
              <a:rPr lang="en-US" sz="2000" dirty="0" smtClean="0"/>
              <a:t>To have a clear understanding of services provided by the </a:t>
            </a:r>
            <a:r>
              <a:rPr lang="en-US" sz="2000" dirty="0"/>
              <a:t>B</a:t>
            </a:r>
            <a:r>
              <a:rPr lang="en-US" sz="2000" dirty="0" smtClean="0"/>
              <a:t>ehavior </a:t>
            </a:r>
            <a:r>
              <a:rPr lang="en-US" sz="2000" dirty="0"/>
              <a:t>S</a:t>
            </a:r>
            <a:r>
              <a:rPr lang="en-US" sz="2000" dirty="0" smtClean="0"/>
              <a:t>pecialist</a:t>
            </a:r>
          </a:p>
          <a:p>
            <a:pPr>
              <a:buFont typeface="Wingdings" pitchFamily="2" charset="2"/>
              <a:buChar char="q"/>
            </a:pPr>
            <a:r>
              <a:rPr lang="en-US" sz="2000" dirty="0" smtClean="0"/>
              <a:t>To have a clear understanding of the referral process for PRC 29 Behavioral </a:t>
            </a:r>
            <a:r>
              <a:rPr lang="en-US" sz="2000" dirty="0"/>
              <a:t>O</a:t>
            </a:r>
            <a:r>
              <a:rPr lang="en-US" sz="2000" dirty="0" smtClean="0"/>
              <a:t>utreach</a:t>
            </a:r>
            <a:endParaRPr lang="en-US" sz="2000" dirty="0"/>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6" presetClass="entr" presetSubtype="0"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wipe(down)">
                                      <p:cBhvr>
                                        <p:cTn id="35" dur="580">
                                          <p:stCondLst>
                                            <p:cond delay="0"/>
                                          </p:stCondLst>
                                        </p:cTn>
                                        <p:tgtEl>
                                          <p:spTgt spid="2"/>
                                        </p:tgtEl>
                                      </p:cBhvr>
                                    </p:animEffect>
                                    <p:anim calcmode="lin" valueType="num">
                                      <p:cBhvr>
                                        <p:cTn id="36"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37"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38"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39"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40"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41" dur="26">
                                          <p:stCondLst>
                                            <p:cond delay="650"/>
                                          </p:stCondLst>
                                        </p:cTn>
                                        <p:tgtEl>
                                          <p:spTgt spid="2"/>
                                        </p:tgtEl>
                                      </p:cBhvr>
                                      <p:to x="100000" y="60000"/>
                                    </p:animScale>
                                    <p:animScale>
                                      <p:cBhvr>
                                        <p:cTn id="42" dur="166" decel="50000">
                                          <p:stCondLst>
                                            <p:cond delay="676"/>
                                          </p:stCondLst>
                                        </p:cTn>
                                        <p:tgtEl>
                                          <p:spTgt spid="2"/>
                                        </p:tgtEl>
                                      </p:cBhvr>
                                      <p:to x="100000" y="100000"/>
                                    </p:animScale>
                                    <p:animScale>
                                      <p:cBhvr>
                                        <p:cTn id="43" dur="26">
                                          <p:stCondLst>
                                            <p:cond delay="1312"/>
                                          </p:stCondLst>
                                        </p:cTn>
                                        <p:tgtEl>
                                          <p:spTgt spid="2"/>
                                        </p:tgtEl>
                                      </p:cBhvr>
                                      <p:to x="100000" y="80000"/>
                                    </p:animScale>
                                    <p:animScale>
                                      <p:cBhvr>
                                        <p:cTn id="44" dur="166" decel="50000">
                                          <p:stCondLst>
                                            <p:cond delay="1338"/>
                                          </p:stCondLst>
                                        </p:cTn>
                                        <p:tgtEl>
                                          <p:spTgt spid="2"/>
                                        </p:tgtEl>
                                      </p:cBhvr>
                                      <p:to x="100000" y="100000"/>
                                    </p:animScale>
                                    <p:animScale>
                                      <p:cBhvr>
                                        <p:cTn id="45" dur="26">
                                          <p:stCondLst>
                                            <p:cond delay="1642"/>
                                          </p:stCondLst>
                                        </p:cTn>
                                        <p:tgtEl>
                                          <p:spTgt spid="2"/>
                                        </p:tgtEl>
                                      </p:cBhvr>
                                      <p:to x="100000" y="90000"/>
                                    </p:animScale>
                                    <p:animScale>
                                      <p:cBhvr>
                                        <p:cTn id="46" dur="166" decel="50000">
                                          <p:stCondLst>
                                            <p:cond delay="1668"/>
                                          </p:stCondLst>
                                        </p:cTn>
                                        <p:tgtEl>
                                          <p:spTgt spid="2"/>
                                        </p:tgtEl>
                                      </p:cBhvr>
                                      <p:to x="100000" y="100000"/>
                                    </p:animScale>
                                    <p:animScale>
                                      <p:cBhvr>
                                        <p:cTn id="47" dur="26">
                                          <p:stCondLst>
                                            <p:cond delay="1808"/>
                                          </p:stCondLst>
                                        </p:cTn>
                                        <p:tgtEl>
                                          <p:spTgt spid="2"/>
                                        </p:tgtEl>
                                      </p:cBhvr>
                                      <p:to x="100000" y="95000"/>
                                    </p:animScale>
                                    <p:animScale>
                                      <p:cBhvr>
                                        <p:cTn id="48"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762000" y="1143000"/>
            <a:ext cx="7520940" cy="3579849"/>
          </a:xfrm>
        </p:spPr>
        <p:txBody>
          <a:bodyPr>
            <a:normAutofit/>
          </a:bodyPr>
          <a:lstStyle/>
          <a:p>
            <a:r>
              <a:rPr lang="en-US" sz="2000" dirty="0" smtClean="0"/>
              <a:t>	</a:t>
            </a:r>
            <a:r>
              <a:rPr lang="en-US" sz="2400" dirty="0" smtClean="0"/>
              <a:t>A special budget provision in the 1999 Appropriation Act modified the use of state dollars to allow expenditure of PRC 29 funds to provide services to children with disabilities and accompanying CHRONIC and ACUTE behavioral/emotional needs including students previously served by Department of Health and Human Services as Willie M. class members.</a:t>
            </a:r>
            <a:endParaRPr lang="en-US" sz="2400" dirty="0"/>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down)">
                                      <p:cBhvr>
                                        <p:cTn id="14" dur="580">
                                          <p:stCondLst>
                                            <p:cond delay="0"/>
                                          </p:stCondLst>
                                        </p:cTn>
                                        <p:tgtEl>
                                          <p:spTgt spid="2"/>
                                        </p:tgtEl>
                                      </p:cBhvr>
                                    </p:animEffect>
                                    <p:anim calcmode="lin" valueType="num">
                                      <p:cBhvr>
                                        <p:cTn id="15"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20" dur="26">
                                          <p:stCondLst>
                                            <p:cond delay="650"/>
                                          </p:stCondLst>
                                        </p:cTn>
                                        <p:tgtEl>
                                          <p:spTgt spid="2"/>
                                        </p:tgtEl>
                                      </p:cBhvr>
                                      <p:to x="100000" y="60000"/>
                                    </p:animScale>
                                    <p:animScale>
                                      <p:cBhvr>
                                        <p:cTn id="21" dur="166" decel="50000">
                                          <p:stCondLst>
                                            <p:cond delay="676"/>
                                          </p:stCondLst>
                                        </p:cTn>
                                        <p:tgtEl>
                                          <p:spTgt spid="2"/>
                                        </p:tgtEl>
                                      </p:cBhvr>
                                      <p:to x="100000" y="100000"/>
                                    </p:animScale>
                                    <p:animScale>
                                      <p:cBhvr>
                                        <p:cTn id="22" dur="26">
                                          <p:stCondLst>
                                            <p:cond delay="1312"/>
                                          </p:stCondLst>
                                        </p:cTn>
                                        <p:tgtEl>
                                          <p:spTgt spid="2"/>
                                        </p:tgtEl>
                                      </p:cBhvr>
                                      <p:to x="100000" y="80000"/>
                                    </p:animScale>
                                    <p:animScale>
                                      <p:cBhvr>
                                        <p:cTn id="23" dur="166" decel="50000">
                                          <p:stCondLst>
                                            <p:cond delay="1338"/>
                                          </p:stCondLst>
                                        </p:cTn>
                                        <p:tgtEl>
                                          <p:spTgt spid="2"/>
                                        </p:tgtEl>
                                      </p:cBhvr>
                                      <p:to x="100000" y="100000"/>
                                    </p:animScale>
                                    <p:animScale>
                                      <p:cBhvr>
                                        <p:cTn id="24" dur="26">
                                          <p:stCondLst>
                                            <p:cond delay="1642"/>
                                          </p:stCondLst>
                                        </p:cTn>
                                        <p:tgtEl>
                                          <p:spTgt spid="2"/>
                                        </p:tgtEl>
                                      </p:cBhvr>
                                      <p:to x="100000" y="90000"/>
                                    </p:animScale>
                                    <p:animScale>
                                      <p:cBhvr>
                                        <p:cTn id="25" dur="166" decel="50000">
                                          <p:stCondLst>
                                            <p:cond delay="1668"/>
                                          </p:stCondLst>
                                        </p:cTn>
                                        <p:tgtEl>
                                          <p:spTgt spid="2"/>
                                        </p:tgtEl>
                                      </p:cBhvr>
                                      <p:to x="100000" y="100000"/>
                                    </p:animScale>
                                    <p:animScale>
                                      <p:cBhvr>
                                        <p:cTn id="26" dur="26">
                                          <p:stCondLst>
                                            <p:cond delay="1808"/>
                                          </p:stCondLst>
                                        </p:cTn>
                                        <p:tgtEl>
                                          <p:spTgt spid="2"/>
                                        </p:tgtEl>
                                      </p:cBhvr>
                                      <p:to x="100000" y="95000"/>
                                    </p:animScale>
                                    <p:animScale>
                                      <p:cBhvr>
                                        <p:cTn id="27"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PRC 29 Funding</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sz="2000" dirty="0" smtClean="0"/>
              <a:t>Funds are designed as add-on funds to make the “critical difference” in the successful development and implementation of the IEP.</a:t>
            </a:r>
          </a:p>
          <a:p>
            <a:pPr>
              <a:buFont typeface="Wingdings" pitchFamily="2" charset="2"/>
              <a:buChar char="q"/>
            </a:pPr>
            <a:r>
              <a:rPr lang="en-US" sz="2000" dirty="0" smtClean="0"/>
              <a:t>These funds may not be used to supplant or replace other funding sources.</a:t>
            </a:r>
          </a:p>
          <a:p>
            <a:pPr>
              <a:buFont typeface="Wingdings" pitchFamily="2" charset="2"/>
              <a:buChar char="q"/>
            </a:pPr>
            <a:r>
              <a:rPr lang="en-US" sz="2000" dirty="0" smtClean="0"/>
              <a:t>They are to be used to only provide services to children with disabilities and accompanying CHRONIC and ACUTE behavior/emotional needs.</a:t>
            </a:r>
            <a:endParaRPr lang="en-US" sz="2000" dirty="0"/>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fade">
                                      <p:cBhvr>
                                        <p:cTn id="25" dur="1000"/>
                                        <p:tgtEl>
                                          <p:spTgt spid="3">
                                            <p:txEl>
                                              <p:pRg st="0" end="0"/>
                                            </p:txEl>
                                          </p:spTgt>
                                        </p:tgtEl>
                                      </p:cBhvr>
                                    </p:animEffect>
                                    <p:anim calcmode="lin" valueType="num">
                                      <p:cBhvr>
                                        <p:cTn id="2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fade">
                                      <p:cBhvr>
                                        <p:cTn id="32" dur="1000"/>
                                        <p:tgtEl>
                                          <p:spTgt spid="3">
                                            <p:txEl>
                                              <p:pRg st="1" end="1"/>
                                            </p:txEl>
                                          </p:spTgt>
                                        </p:tgtEl>
                                      </p:cBhvr>
                                    </p:animEffect>
                                    <p:anim calcmode="lin" valueType="num">
                                      <p:cBhvr>
                                        <p:cTn id="3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Effect transition="in" filter="fade">
                                      <p:cBhvr>
                                        <p:cTn id="39" dur="1000"/>
                                        <p:tgtEl>
                                          <p:spTgt spid="3">
                                            <p:txEl>
                                              <p:pRg st="2" end="2"/>
                                            </p:txEl>
                                          </p:spTgt>
                                        </p:tgtEl>
                                      </p:cBhvr>
                                    </p:animEffect>
                                    <p:anim calcmode="lin" valueType="num">
                                      <p:cBhvr>
                                        <p:cTn id="4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Entrance Criteria</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dirty="0" smtClean="0"/>
              <a:t>Identified as Exceptional Children student</a:t>
            </a:r>
          </a:p>
          <a:p>
            <a:pPr>
              <a:buFont typeface="Wingdings" pitchFamily="2" charset="2"/>
              <a:buChar char="q"/>
            </a:pPr>
            <a:r>
              <a:rPr lang="en-US" dirty="0" smtClean="0"/>
              <a:t>Excessive number of discipline referrals and/or suspensions related to chronic negative behaviors</a:t>
            </a:r>
          </a:p>
          <a:p>
            <a:pPr>
              <a:buFont typeface="Wingdings" pitchFamily="2" charset="2"/>
              <a:buChar char="q"/>
            </a:pPr>
            <a:r>
              <a:rPr lang="en-US" dirty="0" smtClean="0"/>
              <a:t>History of chronic behaviors that disrupt classroom/student learning</a:t>
            </a:r>
          </a:p>
          <a:p>
            <a:pPr>
              <a:buFont typeface="Wingdings" pitchFamily="2" charset="2"/>
              <a:buChar char="q"/>
            </a:pPr>
            <a:r>
              <a:rPr lang="en-US" dirty="0" smtClean="0"/>
              <a:t>Transitioning from hospital/residential treatment</a:t>
            </a:r>
          </a:p>
          <a:p>
            <a:pPr>
              <a:buFont typeface="Wingdings" pitchFamily="2" charset="2"/>
              <a:buChar char="q"/>
            </a:pPr>
            <a:r>
              <a:rPr lang="en-US" dirty="0" smtClean="0"/>
              <a:t>Current Educational Setting</a:t>
            </a:r>
            <a:endParaRPr lang="en-US" dirty="0"/>
          </a:p>
          <a:p>
            <a:pPr>
              <a:buFont typeface="Wingdings" pitchFamily="2" charset="2"/>
              <a:buChar char="q"/>
            </a:pPr>
            <a:r>
              <a:rPr lang="en-US" dirty="0"/>
              <a:t>Academic failure that is caused by behavior issues</a:t>
            </a:r>
          </a:p>
          <a:p>
            <a:pPr>
              <a:buFont typeface="Wingdings" pitchFamily="2" charset="2"/>
              <a:buChar char="q"/>
            </a:pPr>
            <a:r>
              <a:rPr lang="en-US" dirty="0" smtClean="0"/>
              <a:t>History of Violent/Assaultive Behavior</a:t>
            </a:r>
            <a:endParaRPr lang="en-US" dirty="0"/>
          </a:p>
          <a:p>
            <a:endParaRPr lang="en-US" dirty="0" smtClean="0"/>
          </a:p>
          <a:p>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fade">
                                      <p:cBhvr>
                                        <p:cTn id="25" dur="1000"/>
                                        <p:tgtEl>
                                          <p:spTgt spid="3">
                                            <p:txEl>
                                              <p:pRg st="0" end="0"/>
                                            </p:txEl>
                                          </p:spTgt>
                                        </p:tgtEl>
                                      </p:cBhvr>
                                    </p:animEffect>
                                    <p:anim calcmode="lin" valueType="num">
                                      <p:cBhvr>
                                        <p:cTn id="2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fade">
                                      <p:cBhvr>
                                        <p:cTn id="32" dur="1000"/>
                                        <p:tgtEl>
                                          <p:spTgt spid="3">
                                            <p:txEl>
                                              <p:pRg st="1" end="1"/>
                                            </p:txEl>
                                          </p:spTgt>
                                        </p:tgtEl>
                                      </p:cBhvr>
                                    </p:animEffect>
                                    <p:anim calcmode="lin" valueType="num">
                                      <p:cBhvr>
                                        <p:cTn id="3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Effect transition="in" filter="fade">
                                      <p:cBhvr>
                                        <p:cTn id="39" dur="1000"/>
                                        <p:tgtEl>
                                          <p:spTgt spid="3">
                                            <p:txEl>
                                              <p:pRg st="2" end="2"/>
                                            </p:txEl>
                                          </p:spTgt>
                                        </p:tgtEl>
                                      </p:cBhvr>
                                    </p:animEffect>
                                    <p:anim calcmode="lin" valueType="num">
                                      <p:cBhvr>
                                        <p:cTn id="4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3">
                                            <p:txEl>
                                              <p:pRg st="3" end="3"/>
                                            </p:txEl>
                                          </p:spTgt>
                                        </p:tgtEl>
                                        <p:attrNameLst>
                                          <p:attrName>style.visibility</p:attrName>
                                        </p:attrNameLst>
                                      </p:cBhvr>
                                      <p:to>
                                        <p:strVal val="visible"/>
                                      </p:to>
                                    </p:set>
                                    <p:animEffect transition="in" filter="fade">
                                      <p:cBhvr>
                                        <p:cTn id="46" dur="1000"/>
                                        <p:tgtEl>
                                          <p:spTgt spid="3">
                                            <p:txEl>
                                              <p:pRg st="3" end="3"/>
                                            </p:txEl>
                                          </p:spTgt>
                                        </p:tgtEl>
                                      </p:cBhvr>
                                    </p:animEffect>
                                    <p:anim calcmode="lin" valueType="num">
                                      <p:cBhvr>
                                        <p:cTn id="4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3">
                                            <p:txEl>
                                              <p:pRg st="4" end="4"/>
                                            </p:txEl>
                                          </p:spTgt>
                                        </p:tgtEl>
                                        <p:attrNameLst>
                                          <p:attrName>style.visibility</p:attrName>
                                        </p:attrNameLst>
                                      </p:cBhvr>
                                      <p:to>
                                        <p:strVal val="visible"/>
                                      </p:to>
                                    </p:set>
                                    <p:animEffect transition="in" filter="fade">
                                      <p:cBhvr>
                                        <p:cTn id="53" dur="1000"/>
                                        <p:tgtEl>
                                          <p:spTgt spid="3">
                                            <p:txEl>
                                              <p:pRg st="4" end="4"/>
                                            </p:txEl>
                                          </p:spTgt>
                                        </p:tgtEl>
                                      </p:cBhvr>
                                    </p:animEffect>
                                    <p:anim calcmode="lin" valueType="num">
                                      <p:cBhvr>
                                        <p:cTn id="5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3">
                                            <p:txEl>
                                              <p:pRg st="5" end="5"/>
                                            </p:txEl>
                                          </p:spTgt>
                                        </p:tgtEl>
                                        <p:attrNameLst>
                                          <p:attrName>style.visibility</p:attrName>
                                        </p:attrNameLst>
                                      </p:cBhvr>
                                      <p:to>
                                        <p:strVal val="visible"/>
                                      </p:to>
                                    </p:set>
                                    <p:animEffect transition="in" filter="fade">
                                      <p:cBhvr>
                                        <p:cTn id="60" dur="1000"/>
                                        <p:tgtEl>
                                          <p:spTgt spid="3">
                                            <p:txEl>
                                              <p:pRg st="5" end="5"/>
                                            </p:txEl>
                                          </p:spTgt>
                                        </p:tgtEl>
                                      </p:cBhvr>
                                    </p:animEffect>
                                    <p:anim calcmode="lin" valueType="num">
                                      <p:cBhvr>
                                        <p:cTn id="6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6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3">
                                            <p:txEl>
                                              <p:pRg st="6" end="6"/>
                                            </p:txEl>
                                          </p:spTgt>
                                        </p:tgtEl>
                                        <p:attrNameLst>
                                          <p:attrName>style.visibility</p:attrName>
                                        </p:attrNameLst>
                                      </p:cBhvr>
                                      <p:to>
                                        <p:strVal val="visible"/>
                                      </p:to>
                                    </p:set>
                                    <p:animEffect transition="in" filter="fade">
                                      <p:cBhvr>
                                        <p:cTn id="67" dur="1000"/>
                                        <p:tgtEl>
                                          <p:spTgt spid="3">
                                            <p:txEl>
                                              <p:pRg st="6" end="6"/>
                                            </p:txEl>
                                          </p:spTgt>
                                        </p:tgtEl>
                                      </p:cBhvr>
                                    </p:animEffect>
                                    <p:anim calcmode="lin" valueType="num">
                                      <p:cBhvr>
                                        <p:cTn id="6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6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Exit Criteria</a:t>
            </a:r>
            <a:endParaRPr lang="en-US" dirty="0"/>
          </a:p>
        </p:txBody>
      </p:sp>
      <p:sp>
        <p:nvSpPr>
          <p:cNvPr id="3" name="Content Placeholder 2"/>
          <p:cNvSpPr>
            <a:spLocks noGrp="1"/>
          </p:cNvSpPr>
          <p:nvPr>
            <p:ph idx="1"/>
          </p:nvPr>
        </p:nvSpPr>
        <p:spPr>
          <a:xfrm>
            <a:off x="914400" y="1066800"/>
            <a:ext cx="7520940" cy="3579849"/>
          </a:xfrm>
        </p:spPr>
        <p:txBody>
          <a:bodyPr>
            <a:normAutofit/>
          </a:bodyPr>
          <a:lstStyle/>
          <a:p>
            <a:pPr>
              <a:buFont typeface="Wingdings" pitchFamily="2" charset="2"/>
              <a:buChar char="q"/>
            </a:pPr>
            <a:r>
              <a:rPr lang="en-US" dirty="0" smtClean="0"/>
              <a:t>Leave the LEA</a:t>
            </a:r>
          </a:p>
          <a:p>
            <a:pPr>
              <a:buFont typeface="Wingdings" pitchFamily="2" charset="2"/>
              <a:buChar char="q"/>
            </a:pPr>
            <a:r>
              <a:rPr lang="en-US" dirty="0" smtClean="0"/>
              <a:t>Exit Special Education</a:t>
            </a:r>
          </a:p>
          <a:p>
            <a:pPr>
              <a:buFont typeface="Wingdings" pitchFamily="2" charset="2"/>
              <a:buChar char="q"/>
            </a:pPr>
            <a:r>
              <a:rPr lang="en-US" dirty="0" smtClean="0"/>
              <a:t>Lack of need for Behavior </a:t>
            </a:r>
            <a:r>
              <a:rPr lang="en-US" dirty="0"/>
              <a:t>S</a:t>
            </a:r>
            <a:r>
              <a:rPr lang="en-US" dirty="0" smtClean="0"/>
              <a:t>upport services</a:t>
            </a:r>
          </a:p>
          <a:p>
            <a:pPr>
              <a:buFont typeface="Wingdings" pitchFamily="2" charset="2"/>
              <a:buChar char="q"/>
            </a:pPr>
            <a:r>
              <a:rPr lang="en-US" dirty="0" smtClean="0"/>
              <a:t>Making progress in current setting (academic/behaviors)</a:t>
            </a:r>
          </a:p>
          <a:p>
            <a:pPr>
              <a:buFont typeface="Wingdings" pitchFamily="2" charset="2"/>
              <a:buChar char="q"/>
            </a:pPr>
            <a:r>
              <a:rPr lang="en-US" dirty="0" smtClean="0"/>
              <a:t>Functional Behavior Intervention Plan (BIP)</a:t>
            </a:r>
          </a:p>
          <a:p>
            <a:pPr>
              <a:buFont typeface="Wingdings" pitchFamily="2" charset="2"/>
              <a:buChar char="q"/>
            </a:pPr>
            <a:r>
              <a:rPr lang="en-US" dirty="0" smtClean="0"/>
              <a:t>Decrease in inappropriate behaviors, referrals, and/or suspensions</a:t>
            </a:r>
          </a:p>
          <a:p>
            <a:pPr>
              <a:buFont typeface="Wingdings" pitchFamily="2" charset="2"/>
              <a:buChar char="q"/>
            </a:pPr>
            <a:r>
              <a:rPr lang="en-US" dirty="0" smtClean="0"/>
              <a:t>Reduction in suspension and/or office referrals</a:t>
            </a:r>
          </a:p>
          <a:p>
            <a:pPr>
              <a:buFont typeface="Wingdings" pitchFamily="2" charset="2"/>
              <a:buChar char="q"/>
            </a:pPr>
            <a:r>
              <a:rPr lang="en-US" dirty="0"/>
              <a:t>Increase in attendance, academic progress and positive behaviors</a:t>
            </a:r>
          </a:p>
          <a:p>
            <a:pPr>
              <a:buFont typeface="Wingdings" pitchFamily="2" charset="2"/>
              <a:buChar char="q"/>
            </a:pPr>
            <a:r>
              <a:rPr lang="en-US" dirty="0"/>
              <a:t>Graduation</a:t>
            </a:r>
          </a:p>
          <a:p>
            <a:pPr>
              <a:buFont typeface="Wingdings" pitchFamily="2" charset="2"/>
              <a:buChar char="q"/>
            </a:pPr>
            <a:r>
              <a:rPr lang="en-US" dirty="0"/>
              <a:t>Drop </a:t>
            </a:r>
            <a:r>
              <a:rPr lang="en-US" dirty="0" smtClean="0"/>
              <a:t>out</a:t>
            </a: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fade">
                                      <p:cBhvr>
                                        <p:cTn id="25" dur="1000"/>
                                        <p:tgtEl>
                                          <p:spTgt spid="3">
                                            <p:txEl>
                                              <p:pRg st="0" end="0"/>
                                            </p:txEl>
                                          </p:spTgt>
                                        </p:tgtEl>
                                      </p:cBhvr>
                                    </p:animEffect>
                                    <p:anim calcmode="lin" valueType="num">
                                      <p:cBhvr>
                                        <p:cTn id="2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fade">
                                      <p:cBhvr>
                                        <p:cTn id="32" dur="1000"/>
                                        <p:tgtEl>
                                          <p:spTgt spid="3">
                                            <p:txEl>
                                              <p:pRg st="1" end="1"/>
                                            </p:txEl>
                                          </p:spTgt>
                                        </p:tgtEl>
                                      </p:cBhvr>
                                    </p:animEffect>
                                    <p:anim calcmode="lin" valueType="num">
                                      <p:cBhvr>
                                        <p:cTn id="3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Effect transition="in" filter="fade">
                                      <p:cBhvr>
                                        <p:cTn id="39" dur="1000"/>
                                        <p:tgtEl>
                                          <p:spTgt spid="3">
                                            <p:txEl>
                                              <p:pRg st="2" end="2"/>
                                            </p:txEl>
                                          </p:spTgt>
                                        </p:tgtEl>
                                      </p:cBhvr>
                                    </p:animEffect>
                                    <p:anim calcmode="lin" valueType="num">
                                      <p:cBhvr>
                                        <p:cTn id="4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3">
                                            <p:txEl>
                                              <p:pRg st="3" end="3"/>
                                            </p:txEl>
                                          </p:spTgt>
                                        </p:tgtEl>
                                        <p:attrNameLst>
                                          <p:attrName>style.visibility</p:attrName>
                                        </p:attrNameLst>
                                      </p:cBhvr>
                                      <p:to>
                                        <p:strVal val="visible"/>
                                      </p:to>
                                    </p:set>
                                    <p:animEffect transition="in" filter="fade">
                                      <p:cBhvr>
                                        <p:cTn id="46" dur="1000"/>
                                        <p:tgtEl>
                                          <p:spTgt spid="3">
                                            <p:txEl>
                                              <p:pRg st="3" end="3"/>
                                            </p:txEl>
                                          </p:spTgt>
                                        </p:tgtEl>
                                      </p:cBhvr>
                                    </p:animEffect>
                                    <p:anim calcmode="lin" valueType="num">
                                      <p:cBhvr>
                                        <p:cTn id="4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3">
                                            <p:txEl>
                                              <p:pRg st="4" end="4"/>
                                            </p:txEl>
                                          </p:spTgt>
                                        </p:tgtEl>
                                        <p:attrNameLst>
                                          <p:attrName>style.visibility</p:attrName>
                                        </p:attrNameLst>
                                      </p:cBhvr>
                                      <p:to>
                                        <p:strVal val="visible"/>
                                      </p:to>
                                    </p:set>
                                    <p:animEffect transition="in" filter="fade">
                                      <p:cBhvr>
                                        <p:cTn id="53" dur="1000"/>
                                        <p:tgtEl>
                                          <p:spTgt spid="3">
                                            <p:txEl>
                                              <p:pRg st="4" end="4"/>
                                            </p:txEl>
                                          </p:spTgt>
                                        </p:tgtEl>
                                      </p:cBhvr>
                                    </p:animEffect>
                                    <p:anim calcmode="lin" valueType="num">
                                      <p:cBhvr>
                                        <p:cTn id="5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3">
                                            <p:txEl>
                                              <p:pRg st="5" end="5"/>
                                            </p:txEl>
                                          </p:spTgt>
                                        </p:tgtEl>
                                        <p:attrNameLst>
                                          <p:attrName>style.visibility</p:attrName>
                                        </p:attrNameLst>
                                      </p:cBhvr>
                                      <p:to>
                                        <p:strVal val="visible"/>
                                      </p:to>
                                    </p:set>
                                    <p:animEffect transition="in" filter="fade">
                                      <p:cBhvr>
                                        <p:cTn id="60" dur="1000"/>
                                        <p:tgtEl>
                                          <p:spTgt spid="3">
                                            <p:txEl>
                                              <p:pRg st="5" end="5"/>
                                            </p:txEl>
                                          </p:spTgt>
                                        </p:tgtEl>
                                      </p:cBhvr>
                                    </p:animEffect>
                                    <p:anim calcmode="lin" valueType="num">
                                      <p:cBhvr>
                                        <p:cTn id="6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6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3">
                                            <p:txEl>
                                              <p:pRg st="6" end="6"/>
                                            </p:txEl>
                                          </p:spTgt>
                                        </p:tgtEl>
                                        <p:attrNameLst>
                                          <p:attrName>style.visibility</p:attrName>
                                        </p:attrNameLst>
                                      </p:cBhvr>
                                      <p:to>
                                        <p:strVal val="visible"/>
                                      </p:to>
                                    </p:set>
                                    <p:animEffect transition="in" filter="fade">
                                      <p:cBhvr>
                                        <p:cTn id="67" dur="1000"/>
                                        <p:tgtEl>
                                          <p:spTgt spid="3">
                                            <p:txEl>
                                              <p:pRg st="6" end="6"/>
                                            </p:txEl>
                                          </p:spTgt>
                                        </p:tgtEl>
                                      </p:cBhvr>
                                    </p:animEffect>
                                    <p:anim calcmode="lin" valueType="num">
                                      <p:cBhvr>
                                        <p:cTn id="6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6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3">
                                            <p:txEl>
                                              <p:pRg st="7" end="7"/>
                                            </p:txEl>
                                          </p:spTgt>
                                        </p:tgtEl>
                                        <p:attrNameLst>
                                          <p:attrName>style.visibility</p:attrName>
                                        </p:attrNameLst>
                                      </p:cBhvr>
                                      <p:to>
                                        <p:strVal val="visible"/>
                                      </p:to>
                                    </p:set>
                                    <p:animEffect transition="in" filter="fade">
                                      <p:cBhvr>
                                        <p:cTn id="74" dur="1000"/>
                                        <p:tgtEl>
                                          <p:spTgt spid="3">
                                            <p:txEl>
                                              <p:pRg st="7" end="7"/>
                                            </p:txEl>
                                          </p:spTgt>
                                        </p:tgtEl>
                                      </p:cBhvr>
                                    </p:animEffect>
                                    <p:anim calcmode="lin" valueType="num">
                                      <p:cBhvr>
                                        <p:cTn id="7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7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42" presetClass="entr" presetSubtype="0" fill="hold" grpId="0" nodeType="clickEffect">
                                  <p:stCondLst>
                                    <p:cond delay="0"/>
                                  </p:stCondLst>
                                  <p:childTnLst>
                                    <p:set>
                                      <p:cBhvr>
                                        <p:cTn id="80" dur="1" fill="hold">
                                          <p:stCondLst>
                                            <p:cond delay="0"/>
                                          </p:stCondLst>
                                        </p:cTn>
                                        <p:tgtEl>
                                          <p:spTgt spid="3">
                                            <p:txEl>
                                              <p:pRg st="8" end="8"/>
                                            </p:txEl>
                                          </p:spTgt>
                                        </p:tgtEl>
                                        <p:attrNameLst>
                                          <p:attrName>style.visibility</p:attrName>
                                        </p:attrNameLst>
                                      </p:cBhvr>
                                      <p:to>
                                        <p:strVal val="visible"/>
                                      </p:to>
                                    </p:set>
                                    <p:animEffect transition="in" filter="fade">
                                      <p:cBhvr>
                                        <p:cTn id="81" dur="1000"/>
                                        <p:tgtEl>
                                          <p:spTgt spid="3">
                                            <p:txEl>
                                              <p:pRg st="8" end="8"/>
                                            </p:txEl>
                                          </p:spTgt>
                                        </p:tgtEl>
                                      </p:cBhvr>
                                    </p:animEffect>
                                    <p:anim calcmode="lin" valueType="num">
                                      <p:cBhvr>
                                        <p:cTn id="8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8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42" presetClass="entr" presetSubtype="0" fill="hold" grpId="0" nodeType="clickEffect">
                                  <p:stCondLst>
                                    <p:cond delay="0"/>
                                  </p:stCondLst>
                                  <p:childTnLst>
                                    <p:set>
                                      <p:cBhvr>
                                        <p:cTn id="87" dur="1" fill="hold">
                                          <p:stCondLst>
                                            <p:cond delay="0"/>
                                          </p:stCondLst>
                                        </p:cTn>
                                        <p:tgtEl>
                                          <p:spTgt spid="3">
                                            <p:txEl>
                                              <p:pRg st="9" end="9"/>
                                            </p:txEl>
                                          </p:spTgt>
                                        </p:tgtEl>
                                        <p:attrNameLst>
                                          <p:attrName>style.visibility</p:attrName>
                                        </p:attrNameLst>
                                      </p:cBhvr>
                                      <p:to>
                                        <p:strVal val="visible"/>
                                      </p:to>
                                    </p:set>
                                    <p:animEffect transition="in" filter="fade">
                                      <p:cBhvr>
                                        <p:cTn id="88" dur="1000"/>
                                        <p:tgtEl>
                                          <p:spTgt spid="3">
                                            <p:txEl>
                                              <p:pRg st="9" end="9"/>
                                            </p:txEl>
                                          </p:spTgt>
                                        </p:tgtEl>
                                      </p:cBhvr>
                                    </p:animEffect>
                                    <p:anim calcmode="lin" valueType="num">
                                      <p:cBhvr>
                                        <p:cTn id="8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90"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PRC 29 Behavior Specialist Services</a:t>
            </a:r>
            <a:endParaRPr lang="en-US" dirty="0"/>
          </a:p>
        </p:txBody>
      </p:sp>
      <p:sp>
        <p:nvSpPr>
          <p:cNvPr id="3" name="Content Placeholder 2"/>
          <p:cNvSpPr>
            <a:spLocks noGrp="1"/>
          </p:cNvSpPr>
          <p:nvPr>
            <p:ph idx="1"/>
          </p:nvPr>
        </p:nvSpPr>
        <p:spPr/>
        <p:txBody>
          <a:bodyPr>
            <a:normAutofit/>
          </a:bodyPr>
          <a:lstStyle/>
          <a:p>
            <a:r>
              <a:rPr lang="en-US" sz="2000" dirty="0" smtClean="0"/>
              <a:t>Monitors, coordinates, and links services and interventions for students.  Provide training, interventions and direct services to identified PRC 29 students, staff working with students and to other service providers.  The minimal provision of service is two direct contacts per month with the students.  Additional contacts can be with the student or anyone involved with the student.  </a:t>
            </a:r>
            <a:endParaRPr lang="en-US" sz="2000" dirty="0"/>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fade">
                                      <p:cBhvr>
                                        <p:cTn id="25" dur="1000"/>
                                        <p:tgtEl>
                                          <p:spTgt spid="3">
                                            <p:txEl>
                                              <p:pRg st="0" end="0"/>
                                            </p:txEl>
                                          </p:spTgt>
                                        </p:tgtEl>
                                      </p:cBhvr>
                                    </p:animEffect>
                                    <p:anim calcmode="lin" valueType="num">
                                      <p:cBhvr>
                                        <p:cTn id="2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Initial Referral Process</a:t>
            </a:r>
            <a:endParaRPr lang="en-US" dirty="0"/>
          </a:p>
        </p:txBody>
      </p:sp>
      <p:sp>
        <p:nvSpPr>
          <p:cNvPr id="3" name="Content Placeholder 2"/>
          <p:cNvSpPr>
            <a:spLocks noGrp="1"/>
          </p:cNvSpPr>
          <p:nvPr>
            <p:ph idx="1"/>
          </p:nvPr>
        </p:nvSpPr>
        <p:spPr/>
        <p:txBody>
          <a:bodyPr>
            <a:normAutofit/>
          </a:bodyPr>
          <a:lstStyle/>
          <a:p>
            <a:r>
              <a:rPr lang="en-US" sz="1800" dirty="0" smtClean="0"/>
              <a:t>Before a request can be made for Behavior </a:t>
            </a:r>
            <a:r>
              <a:rPr lang="en-US" sz="1800" dirty="0"/>
              <a:t>S</a:t>
            </a:r>
            <a:r>
              <a:rPr lang="en-US" sz="1800" dirty="0" smtClean="0"/>
              <a:t>pecialist outreach services, the following items need to be addressed/completed:</a:t>
            </a:r>
          </a:p>
          <a:p>
            <a:pPr>
              <a:buFont typeface="Wingdings" pitchFamily="2" charset="2"/>
              <a:buChar char="q"/>
            </a:pPr>
            <a:r>
              <a:rPr lang="en-US" sz="1800" dirty="0" smtClean="0"/>
              <a:t>Notify administration.</a:t>
            </a:r>
          </a:p>
          <a:p>
            <a:pPr>
              <a:buFont typeface="Wingdings" pitchFamily="2" charset="2"/>
              <a:buChar char="q"/>
            </a:pPr>
            <a:r>
              <a:rPr lang="en-US" sz="1800" dirty="0" smtClean="0"/>
              <a:t>Notify regular education/EC teachers of referral.</a:t>
            </a:r>
          </a:p>
          <a:p>
            <a:pPr>
              <a:buFont typeface="Wingdings" pitchFamily="2" charset="2"/>
              <a:buChar char="q"/>
            </a:pPr>
            <a:r>
              <a:rPr lang="en-US" sz="1800" dirty="0" smtClean="0"/>
              <a:t>Notify parents of referral.</a:t>
            </a:r>
          </a:p>
          <a:p>
            <a:pPr>
              <a:buFont typeface="Wingdings" pitchFamily="2" charset="2"/>
              <a:buChar char="q"/>
            </a:pPr>
            <a:r>
              <a:rPr lang="en-US" sz="1800" dirty="0" smtClean="0"/>
              <a:t>Complete the “PRC 29 Referral for Services” form.</a:t>
            </a:r>
          </a:p>
          <a:p>
            <a:pPr>
              <a:buFont typeface="Wingdings" pitchFamily="2" charset="2"/>
              <a:buChar char="q"/>
            </a:pPr>
            <a:r>
              <a:rPr lang="en-US" sz="1800" dirty="0" smtClean="0"/>
              <a:t>Attach current schedule and discipline report.</a:t>
            </a:r>
          </a:p>
          <a:p>
            <a:pPr>
              <a:buFont typeface="Wingdings" pitchFamily="2" charset="2"/>
              <a:buChar char="q"/>
            </a:pPr>
            <a:r>
              <a:rPr lang="en-US" sz="1800" dirty="0" smtClean="0"/>
              <a:t>Attach two weeks of observation data.</a:t>
            </a:r>
          </a:p>
          <a:p>
            <a:pPr>
              <a:buFont typeface="Wingdings" pitchFamily="2" charset="2"/>
              <a:buChar char="q"/>
            </a:pPr>
            <a:r>
              <a:rPr lang="en-US" sz="1800" dirty="0" smtClean="0"/>
              <a:t>Attach completed FBA/BIP. </a:t>
            </a:r>
            <a:endParaRPr lang="en-US" sz="1800" dirty="0"/>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fade">
                                      <p:cBhvr>
                                        <p:cTn id="25" dur="1000"/>
                                        <p:tgtEl>
                                          <p:spTgt spid="3">
                                            <p:txEl>
                                              <p:pRg st="0" end="0"/>
                                            </p:txEl>
                                          </p:spTgt>
                                        </p:tgtEl>
                                      </p:cBhvr>
                                    </p:animEffect>
                                    <p:anim calcmode="lin" valueType="num">
                                      <p:cBhvr>
                                        <p:cTn id="2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fade">
                                      <p:cBhvr>
                                        <p:cTn id="32" dur="1000"/>
                                        <p:tgtEl>
                                          <p:spTgt spid="3">
                                            <p:txEl>
                                              <p:pRg st="1" end="1"/>
                                            </p:txEl>
                                          </p:spTgt>
                                        </p:tgtEl>
                                      </p:cBhvr>
                                    </p:animEffect>
                                    <p:anim calcmode="lin" valueType="num">
                                      <p:cBhvr>
                                        <p:cTn id="3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Effect transition="in" filter="fade">
                                      <p:cBhvr>
                                        <p:cTn id="39" dur="1000"/>
                                        <p:tgtEl>
                                          <p:spTgt spid="3">
                                            <p:txEl>
                                              <p:pRg st="2" end="2"/>
                                            </p:txEl>
                                          </p:spTgt>
                                        </p:tgtEl>
                                      </p:cBhvr>
                                    </p:animEffect>
                                    <p:anim calcmode="lin" valueType="num">
                                      <p:cBhvr>
                                        <p:cTn id="4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3">
                                            <p:txEl>
                                              <p:pRg st="3" end="3"/>
                                            </p:txEl>
                                          </p:spTgt>
                                        </p:tgtEl>
                                        <p:attrNameLst>
                                          <p:attrName>style.visibility</p:attrName>
                                        </p:attrNameLst>
                                      </p:cBhvr>
                                      <p:to>
                                        <p:strVal val="visible"/>
                                      </p:to>
                                    </p:set>
                                    <p:animEffect transition="in" filter="fade">
                                      <p:cBhvr>
                                        <p:cTn id="46" dur="1000"/>
                                        <p:tgtEl>
                                          <p:spTgt spid="3">
                                            <p:txEl>
                                              <p:pRg st="3" end="3"/>
                                            </p:txEl>
                                          </p:spTgt>
                                        </p:tgtEl>
                                      </p:cBhvr>
                                    </p:animEffect>
                                    <p:anim calcmode="lin" valueType="num">
                                      <p:cBhvr>
                                        <p:cTn id="4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3">
                                            <p:txEl>
                                              <p:pRg st="4" end="4"/>
                                            </p:txEl>
                                          </p:spTgt>
                                        </p:tgtEl>
                                        <p:attrNameLst>
                                          <p:attrName>style.visibility</p:attrName>
                                        </p:attrNameLst>
                                      </p:cBhvr>
                                      <p:to>
                                        <p:strVal val="visible"/>
                                      </p:to>
                                    </p:set>
                                    <p:animEffect transition="in" filter="fade">
                                      <p:cBhvr>
                                        <p:cTn id="53" dur="1000"/>
                                        <p:tgtEl>
                                          <p:spTgt spid="3">
                                            <p:txEl>
                                              <p:pRg st="4" end="4"/>
                                            </p:txEl>
                                          </p:spTgt>
                                        </p:tgtEl>
                                      </p:cBhvr>
                                    </p:animEffect>
                                    <p:anim calcmode="lin" valueType="num">
                                      <p:cBhvr>
                                        <p:cTn id="5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3">
                                            <p:txEl>
                                              <p:pRg st="5" end="5"/>
                                            </p:txEl>
                                          </p:spTgt>
                                        </p:tgtEl>
                                        <p:attrNameLst>
                                          <p:attrName>style.visibility</p:attrName>
                                        </p:attrNameLst>
                                      </p:cBhvr>
                                      <p:to>
                                        <p:strVal val="visible"/>
                                      </p:to>
                                    </p:set>
                                    <p:animEffect transition="in" filter="fade">
                                      <p:cBhvr>
                                        <p:cTn id="60" dur="1000"/>
                                        <p:tgtEl>
                                          <p:spTgt spid="3">
                                            <p:txEl>
                                              <p:pRg st="5" end="5"/>
                                            </p:txEl>
                                          </p:spTgt>
                                        </p:tgtEl>
                                      </p:cBhvr>
                                    </p:animEffect>
                                    <p:anim calcmode="lin" valueType="num">
                                      <p:cBhvr>
                                        <p:cTn id="6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6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3">
                                            <p:txEl>
                                              <p:pRg st="6" end="6"/>
                                            </p:txEl>
                                          </p:spTgt>
                                        </p:tgtEl>
                                        <p:attrNameLst>
                                          <p:attrName>style.visibility</p:attrName>
                                        </p:attrNameLst>
                                      </p:cBhvr>
                                      <p:to>
                                        <p:strVal val="visible"/>
                                      </p:to>
                                    </p:set>
                                    <p:animEffect transition="in" filter="fade">
                                      <p:cBhvr>
                                        <p:cTn id="67" dur="1000"/>
                                        <p:tgtEl>
                                          <p:spTgt spid="3">
                                            <p:txEl>
                                              <p:pRg st="6" end="6"/>
                                            </p:txEl>
                                          </p:spTgt>
                                        </p:tgtEl>
                                      </p:cBhvr>
                                    </p:animEffect>
                                    <p:anim calcmode="lin" valueType="num">
                                      <p:cBhvr>
                                        <p:cTn id="6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6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3">
                                            <p:txEl>
                                              <p:pRg st="7" end="7"/>
                                            </p:txEl>
                                          </p:spTgt>
                                        </p:tgtEl>
                                        <p:attrNameLst>
                                          <p:attrName>style.visibility</p:attrName>
                                        </p:attrNameLst>
                                      </p:cBhvr>
                                      <p:to>
                                        <p:strVal val="visible"/>
                                      </p:to>
                                    </p:set>
                                    <p:animEffect transition="in" filter="fade">
                                      <p:cBhvr>
                                        <p:cTn id="74" dur="1000"/>
                                        <p:tgtEl>
                                          <p:spTgt spid="3">
                                            <p:txEl>
                                              <p:pRg st="7" end="7"/>
                                            </p:txEl>
                                          </p:spTgt>
                                        </p:tgtEl>
                                      </p:cBhvr>
                                    </p:animEffect>
                                    <p:anim calcmode="lin" valueType="num">
                                      <p:cBhvr>
                                        <p:cTn id="7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7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Things to Remember…</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sz="2000" dirty="0" smtClean="0"/>
              <a:t>PRC 29 is intended for students who exhibit moderate to severe behavioral challenges.  Refer to the PRC 29 Entrance Tool. </a:t>
            </a:r>
          </a:p>
          <a:p>
            <a:pPr>
              <a:buFont typeface="Wingdings" pitchFamily="2" charset="2"/>
              <a:buChar char="q"/>
            </a:pPr>
            <a:r>
              <a:rPr lang="en-US" sz="2000" dirty="0" smtClean="0"/>
              <a:t>A student may have a FBA/BIP in place without needing PRC 29 services.  </a:t>
            </a:r>
          </a:p>
          <a:p>
            <a:pPr>
              <a:buFont typeface="Wingdings" pitchFamily="2" charset="2"/>
              <a:buChar char="q"/>
            </a:pPr>
            <a:r>
              <a:rPr lang="en-US" sz="2000" dirty="0" smtClean="0"/>
              <a:t>Basic education students may have a FBA/BIP in place but will not qualify for PRC 29 services.</a:t>
            </a:r>
          </a:p>
          <a:p>
            <a:pPr>
              <a:buFont typeface="Wingdings" pitchFamily="2" charset="2"/>
              <a:buChar char="q"/>
            </a:pPr>
            <a:r>
              <a:rPr lang="en-US" sz="2000" dirty="0" smtClean="0"/>
              <a:t>Just like everything involved with EC, DOCUMENTATION IS KEY!!!  </a:t>
            </a:r>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fade">
                                      <p:cBhvr>
                                        <p:cTn id="25" dur="1000"/>
                                        <p:tgtEl>
                                          <p:spTgt spid="3">
                                            <p:txEl>
                                              <p:pRg st="0" end="0"/>
                                            </p:txEl>
                                          </p:spTgt>
                                        </p:tgtEl>
                                      </p:cBhvr>
                                    </p:animEffect>
                                    <p:anim calcmode="lin" valueType="num">
                                      <p:cBhvr>
                                        <p:cTn id="2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fade">
                                      <p:cBhvr>
                                        <p:cTn id="32" dur="1000"/>
                                        <p:tgtEl>
                                          <p:spTgt spid="3">
                                            <p:txEl>
                                              <p:pRg st="1" end="1"/>
                                            </p:txEl>
                                          </p:spTgt>
                                        </p:tgtEl>
                                      </p:cBhvr>
                                    </p:animEffect>
                                    <p:anim calcmode="lin" valueType="num">
                                      <p:cBhvr>
                                        <p:cTn id="3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Effect transition="in" filter="fade">
                                      <p:cBhvr>
                                        <p:cTn id="39" dur="1000"/>
                                        <p:tgtEl>
                                          <p:spTgt spid="3">
                                            <p:txEl>
                                              <p:pRg st="2" end="2"/>
                                            </p:txEl>
                                          </p:spTgt>
                                        </p:tgtEl>
                                      </p:cBhvr>
                                    </p:animEffect>
                                    <p:anim calcmode="lin" valueType="num">
                                      <p:cBhvr>
                                        <p:cTn id="4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3">
                                            <p:txEl>
                                              <p:pRg st="3" end="3"/>
                                            </p:txEl>
                                          </p:spTgt>
                                        </p:tgtEl>
                                        <p:attrNameLst>
                                          <p:attrName>style.visibility</p:attrName>
                                        </p:attrNameLst>
                                      </p:cBhvr>
                                      <p:to>
                                        <p:strVal val="visible"/>
                                      </p:to>
                                    </p:set>
                                    <p:animEffect transition="in" filter="fade">
                                      <p:cBhvr>
                                        <p:cTn id="46" dur="1000"/>
                                        <p:tgtEl>
                                          <p:spTgt spid="3">
                                            <p:txEl>
                                              <p:pRg st="3" end="3"/>
                                            </p:txEl>
                                          </p:spTgt>
                                        </p:tgtEl>
                                      </p:cBhvr>
                                    </p:animEffect>
                                    <p:anim calcmode="lin" valueType="num">
                                      <p:cBhvr>
                                        <p:cTn id="4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354</TotalTime>
  <Words>565</Words>
  <Application>Microsoft Office PowerPoint</Application>
  <PresentationFormat>On-screen Show (4:3)</PresentationFormat>
  <Paragraphs>71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Angles</vt:lpstr>
      <vt:lpstr>PRC 29 review</vt:lpstr>
      <vt:lpstr>Objectives</vt:lpstr>
      <vt:lpstr>Introduction</vt:lpstr>
      <vt:lpstr>PRC 29 Funding</vt:lpstr>
      <vt:lpstr>Entrance Criteria</vt:lpstr>
      <vt:lpstr>Exit Criteria</vt:lpstr>
      <vt:lpstr>PRC 29 Behavior Specialist Services</vt:lpstr>
      <vt:lpstr>Initial Referral Process</vt:lpstr>
      <vt:lpstr>Things to Remember…</vt:lpstr>
      <vt:lpstr>Target behaviors</vt:lpstr>
      <vt:lpstr>PRc 29 Non-examples </vt:lpstr>
      <vt:lpstr>Contact Information</vt:lpstr>
    </vt:vector>
  </TitlesOfParts>
  <Company>MCS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PRC 29</dc:title>
  <dc:creator>mcs</dc:creator>
  <cp:lastModifiedBy>mcs</cp:lastModifiedBy>
  <cp:revision>32</cp:revision>
  <dcterms:created xsi:type="dcterms:W3CDTF">2011-02-04T14:46:10Z</dcterms:created>
  <dcterms:modified xsi:type="dcterms:W3CDTF">2013-09-13T15:44:50Z</dcterms:modified>
</cp:coreProperties>
</file>