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verage"/>
      <p:regular r:id="rId35"/>
    </p:embeddedFon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verag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803554b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b803554b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b803554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b803554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b803554b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b803554b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bafd0cd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bafd0cd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af30c72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af30c72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044aa0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b044aa0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9c20072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9c20072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9c20072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9c20072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9c200728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9c200728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9c20072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9c20072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803554b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b803554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9c20072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9c20072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9c20072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9c20072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9c200728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e9c200728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803554b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b803554b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9c200728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e9c200728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b803554b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bb803554b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9c20072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e9c20072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9c200728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9c200728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9c20072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9c20072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9c200728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9c200728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af30c72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af30c72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af30c72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af30c7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af30c72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af30c72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58e59f2f829ea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58e59f2f829e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d8a7390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bd8a739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b803554b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b803554b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b803554b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b803554b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document/d/11RLJACjLGuDEIKgQ4TSyHldxURbbkuUQ-kBH3cLIOCg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hyperlink" Target="https://bva.bethelsd.org/" TargetMode="External"/><Relationship Id="rId5" Type="http://schemas.openxmlformats.org/officeDocument/2006/relationships/hyperlink" Target="https://bva.bethelsd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1RLJACjLGuDEIKgQ4TSyHldxURbbkuUQ-kBH3cLIOCg/edit?usp=sharing" TargetMode="External"/><Relationship Id="rId4" Type="http://schemas.openxmlformats.org/officeDocument/2006/relationships/hyperlink" Target="https://docs.google.com/document/d/11RLJACjLGuDEIKgQ4TSyHldxURbbkuUQ-kBH3cLIOCg/edit?usp=sharing" TargetMode="External"/><Relationship Id="rId5" Type="http://schemas.openxmlformats.org/officeDocument/2006/relationships/hyperlink" Target="https://docs.google.com/document/d/11RLJACjLGuDEIKgQ4TSyHldxURbbkuUQ-kBH3cLIOCg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0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krunge@bethelsd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jshultzbar@bethelsd.org" TargetMode="External"/><Relationship Id="rId4" Type="http://schemas.openxmlformats.org/officeDocument/2006/relationships/hyperlink" Target="mailto:krunge@bethelsd.org" TargetMode="External"/><Relationship Id="rId9" Type="http://schemas.openxmlformats.org/officeDocument/2006/relationships/image" Target="../media/image16.png"/><Relationship Id="rId5" Type="http://schemas.openxmlformats.org/officeDocument/2006/relationships/hyperlink" Target="mailto:kknelson@bethelsd.org" TargetMode="External"/><Relationship Id="rId6" Type="http://schemas.openxmlformats.org/officeDocument/2006/relationships/hyperlink" Target="mailto:avonstein@bethelsd.org" TargetMode="External"/><Relationship Id="rId7" Type="http://schemas.openxmlformats.org/officeDocument/2006/relationships/hyperlink" Target="mailto:lariley@bethelsd.org" TargetMode="External"/><Relationship Id="rId8" Type="http://schemas.openxmlformats.org/officeDocument/2006/relationships/hyperlink" Target="mailto:ckpodo@bethelsd.or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krunge@bethelsd.or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710375" y="1710175"/>
            <a:ext cx="7801500" cy="9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8th Grade Families!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4999"/>
              <a:buFont typeface="Arial"/>
              <a:buNone/>
            </a:pPr>
            <a:r>
              <a:rPr lang="en" sz="1800"/>
              <a:t>Class of 2028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22, 2024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275" y="3150425"/>
            <a:ext cx="1614474" cy="1111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50" y="3150425"/>
            <a:ext cx="1614474" cy="1111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88" y="700275"/>
            <a:ext cx="877022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19375" y="44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High School Options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450" y="3588875"/>
            <a:ext cx="1561149" cy="139265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488" y="1906863"/>
            <a:ext cx="1619075" cy="1473375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450" y="252850"/>
            <a:ext cx="1561150" cy="1445375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3"/>
          <p:cNvSpPr txBox="1"/>
          <p:nvPr/>
        </p:nvSpPr>
        <p:spPr>
          <a:xfrm>
            <a:off x="559500" y="1143550"/>
            <a:ext cx="49527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Full day, 6 hour program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Social activities, clubs, sports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Earn up to 7.5 credits/year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6"/>
              </a:rPr>
              <a:t>Wide Variety of Courses in Course Catalog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Advanced program options: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Cambridge, AP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Pre-Calc,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Calculus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, Statistics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Arts: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Music, Art, Theatre, Video, Yearbook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Career and Tech Electives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Robotics, Teaching, Sports Medicine, Medical Careers, Engineering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Bethel Virtual Academy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251" y="1389675"/>
            <a:ext cx="3474850" cy="25385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4"/>
          <p:cNvSpPr txBox="1"/>
          <p:nvPr/>
        </p:nvSpPr>
        <p:spPr>
          <a:xfrm>
            <a:off x="608475" y="1177800"/>
            <a:ext cx="4189200" cy="3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Online, virtual academy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(ALE)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Follows ALE laws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Trimester schedule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Independent learners who like a flexible schedule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Advanced placement options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Apply online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Application window for fall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enrollment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opens: April 22, 2024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4980175" y="3957575"/>
            <a:ext cx="3513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Take me to BVA Website!</a:t>
            </a:r>
            <a:endParaRPr sz="13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Challenger HS Facts: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80225" y="1079050"/>
            <a:ext cx="479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½ day schedule (3 hours)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class size/small campus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Grab and go lunches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Quarter system (vs. trimester)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6.0 credits a year (vs. 7.5 credits)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electives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special education supports and services </a:t>
            </a:r>
            <a:r>
              <a:rPr lang="en"/>
              <a:t>(talk to your case-manager)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 to apply to Skills Center or Running Start Junior/Senior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afterschool activities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550" y="1017725"/>
            <a:ext cx="3212677" cy="34404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Research, Research, Research!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311700" y="1378500"/>
            <a:ext cx="72453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Investigate all of your options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Visit the other high schools 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Develop your 4-year plan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Review the BSD course catalog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Consider all your course options and interest areas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Talk to your Challenger advisor 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6153275" y="815625"/>
            <a:ext cx="2373600" cy="8319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BSD Course Catalog</a:t>
            </a:r>
            <a:endParaRPr sz="1900">
              <a:solidFill>
                <a:srgbClr val="FF00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High School Registration</a:t>
            </a:r>
            <a:endParaRPr sz="1300">
              <a:solidFill>
                <a:srgbClr val="FF00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(click me)</a:t>
            </a:r>
            <a:endParaRPr sz="1300">
              <a:solidFill>
                <a:srgbClr val="FF00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286200" y="28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Challenger a Good Fit for Me?</a:t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286200" y="789100"/>
            <a:ext cx="85206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Ask yourself the following questions: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Am I working at or near grade level?  –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Challenger does not offer after-school help like at the larger high schools.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Will I be able to keep up with quicker work pace of the quarter?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– One day at Challenger is like 2 days at a comprehensive high school.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Do I already have 80% or above attendance?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– Missing school has a big impact on student learning and you can be unsat for attendance.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Am I mature enough to be occupied and busy for the ½ day when I am at home?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– 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You will not be able to stay on campus all day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543500" y="445025"/>
            <a:ext cx="7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When are the Sessions for CHS?</a:t>
            </a:r>
            <a:endParaRPr sz="3200"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403700" y="1147550"/>
            <a:ext cx="81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AM Session:   7:55am to 10:55am (3 hours)</a:t>
            </a:r>
            <a:endParaRPr sz="2800"/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PM Session:    11:25am to 2:25pm ( 3 hours)</a:t>
            </a:r>
            <a:endParaRPr sz="28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53800" y="28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is looked at in the application process?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9th Grade: Thirty seats available.</a:t>
            </a:r>
            <a:endParaRPr sz="2400"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53800" y="1246150"/>
            <a:ext cx="86364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Applications are screened for:</a:t>
            </a:r>
            <a:endParaRPr>
              <a:solidFill>
                <a:schemeClr val="accent4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complete and descriptive student statement </a:t>
            </a:r>
            <a:r>
              <a:rPr lang="en"/>
              <a:t>demonstrating: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desire to attend and engage in school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Explaining why CHS is a good fit for them and why they are a good fit for CHS.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Discipline: Minor to no discipline.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Grades and Attendance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interest and course availability (advanced programs not available)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 ability to support a student’s</a:t>
            </a:r>
            <a:r>
              <a:rPr lang="en"/>
              <a:t> IEP (individualized education plan)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How many classes do students take at Challenger HS?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24715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classes at a time (ELA &amp; math is all year, all other classes are semester)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ELA &amp; math are .25 credit each quarter and all other classes are .5 each quarter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Advisory time is 30 minutes on Mondays &amp; Fridays (typically)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632450" y="445025"/>
            <a:ext cx="81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Is there District Transportation?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632450" y="1152475"/>
            <a:ext cx="81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Yes, the students session will be determined by their area of residence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GKHS - 99% are AM session only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SLHS - 99% are PM session only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BHS - Split between AM &amp; PM - Some student will be in the “flex area”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1393175"/>
            <a:ext cx="85206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/>
              <a:t>Transitioning to High School</a:t>
            </a:r>
            <a:endParaRPr sz="3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00"/>
              <a:t>Class of 2028</a:t>
            </a:r>
            <a:endParaRPr sz="3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/>
          </a:p>
        </p:txBody>
      </p:sp>
      <p:grpSp>
        <p:nvGrpSpPr>
          <p:cNvPr id="68" name="Google Shape;68;p14"/>
          <p:cNvGrpSpPr/>
          <p:nvPr/>
        </p:nvGrpSpPr>
        <p:grpSpPr>
          <a:xfrm>
            <a:off x="1072950" y="2978350"/>
            <a:ext cx="6998075" cy="719900"/>
            <a:chOff x="1039350" y="3438375"/>
            <a:chExt cx="6998075" cy="719900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3425" y="3460525"/>
              <a:ext cx="952399" cy="667676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70" name="Google Shape;7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62367" y="3446475"/>
              <a:ext cx="875058" cy="695775"/>
            </a:xfrm>
            <a:prstGeom prst="rect">
              <a:avLst/>
            </a:prstGeom>
            <a:noFill/>
            <a:ln cap="flat" cmpd="sng" w="28575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71" name="Google Shape;7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24500" y="3438375"/>
              <a:ext cx="952375" cy="719900"/>
            </a:xfrm>
            <a:prstGeom prst="rect">
              <a:avLst/>
            </a:prstGeom>
            <a:noFill/>
            <a:ln cap="flat" cmpd="sng" w="2857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39350" y="3454575"/>
              <a:ext cx="952399" cy="703700"/>
            </a:xfrm>
            <a:prstGeom prst="rect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27500" y="3454575"/>
              <a:ext cx="1022525" cy="703698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Students take a Class at their Neighborhood HS?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/>
              <a:t>Yes, with these stipulations:</a:t>
            </a:r>
            <a:endParaRPr sz="2200" u="sng"/>
          </a:p>
          <a:p>
            <a:pPr indent="-334327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one class at neighboring school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not be offered at CHS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fit with student’s CHS schedule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provide own transportation to and from neighborhood school (self-transport)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complete Dual Enrollment process (both schools sign Dual Enrollment form)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Common classes include Music classes, JROTC, World Language other than Spanish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Can CHS Students Play Sports, Participate in Clubs, Attend Dances?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00"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61225" y="1535400"/>
            <a:ext cx="56583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153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773"/>
              <a:buChar char="●"/>
            </a:pPr>
            <a:r>
              <a:rPr lang="en" sz="1772"/>
              <a:t>Yes, CHS students may participate in both sports and clubs at their neighborhood school (requires self-transport for AM student or various situations)</a:t>
            </a:r>
            <a:endParaRPr sz="1772"/>
          </a:p>
          <a:p>
            <a:pPr indent="-341153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773"/>
              <a:buChar char="●"/>
            </a:pPr>
            <a:r>
              <a:rPr lang="en" sz="1772"/>
              <a:t>CHS Students may attend dances and events at other schools if invited by an enrolled student and approved as a guest by their admin. All schools require a guest pass for dances. </a:t>
            </a:r>
            <a:endParaRPr sz="177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695"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899" y="1080786"/>
            <a:ext cx="1274250" cy="8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237" y="1412275"/>
            <a:ext cx="1021225" cy="7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5752" y="2031625"/>
            <a:ext cx="1415675" cy="91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800" y="2280500"/>
            <a:ext cx="1415675" cy="7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8599" y="3055463"/>
            <a:ext cx="989977" cy="7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7807" y="3135112"/>
            <a:ext cx="1197954" cy="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90651" y="3958790"/>
            <a:ext cx="1197950" cy="93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62850" y="4044937"/>
            <a:ext cx="1197950" cy="93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New Students know what to expect?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new High School students attend a “New Student Orientation” one week prior to the first day of the new quarter.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hour session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Parent/Guardian is required to attend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ALE (Alternative Learning) law &amp; </a:t>
            </a:r>
            <a:r>
              <a:rPr lang="en"/>
              <a:t>monthly</a:t>
            </a:r>
            <a:r>
              <a:rPr lang="en"/>
              <a:t> progress reporting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Challenger daily schedule, graduation requirements, expectations, etc.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Timeline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1017725"/>
            <a:ext cx="8304300" cy="3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Registration at the comprehensive high schools is happening in March. Reach out to counselors now.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Find out about special program deadlines (Cambridge, AP, music, etc.)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Email </a:t>
            </a:r>
            <a:r>
              <a:rPr lang="en" u="sng">
                <a:solidFill>
                  <a:schemeClr val="hlink"/>
                </a:solidFill>
                <a:hlinkClick r:id="rId3"/>
              </a:rPr>
              <a:t>krunge@bethelsd.org</a:t>
            </a:r>
            <a:r>
              <a:rPr lang="en"/>
              <a:t> if you know you are planning on attending your home high school.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>
                <a:solidFill>
                  <a:schemeClr val="accent4"/>
                </a:solidFill>
              </a:rPr>
              <a:t>Challenger Application Window: </a:t>
            </a:r>
            <a:r>
              <a:rPr b="1" lang="en">
                <a:solidFill>
                  <a:schemeClr val="accent4"/>
                </a:solidFill>
              </a:rPr>
              <a:t>April 22 - May 20, 2024.</a:t>
            </a:r>
            <a:endParaRPr b="1">
              <a:solidFill>
                <a:schemeClr val="accent4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Applications will be screened last week of May.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Families will be notified of application status by email within the first week of June.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approved, f</a:t>
            </a:r>
            <a:r>
              <a:rPr lang="en"/>
              <a:t>amilies</a:t>
            </a:r>
            <a:r>
              <a:rPr lang="en"/>
              <a:t> must accept offer of enrollment within </a:t>
            </a:r>
            <a:r>
              <a:rPr b="1" lang="en"/>
              <a:t>1 week of notification.</a:t>
            </a:r>
            <a:endParaRPr b="1"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ct val="100000"/>
              <a:buChar char="●"/>
            </a:pPr>
            <a:r>
              <a:rPr lang="en"/>
              <a:t>Challenger will work with the other high schools for smooth transition between schools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586300" y="445025"/>
            <a:ext cx="82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Challenger Contact Info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548800" y="1243925"/>
            <a:ext cx="82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Julie Shultz-Bartlett (Principal) -  </a:t>
            </a:r>
            <a:r>
              <a:rPr lang="en" sz="1900" u="sng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jshultzbar@bethelsd.org</a:t>
            </a:r>
            <a:r>
              <a:rPr lang="en" sz="1900">
                <a:solidFill>
                  <a:srgbClr val="FF0000"/>
                </a:solidFill>
              </a:rPr>
              <a:t> </a:t>
            </a:r>
            <a:r>
              <a:rPr lang="en" sz="1900"/>
              <a:t>253-800-6889</a:t>
            </a:r>
            <a:endParaRPr sz="19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Kara Runge (Assistant Principal) - </a:t>
            </a:r>
            <a:r>
              <a:rPr lang="en" sz="1900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krunge@bethelsd.org</a:t>
            </a:r>
            <a:r>
              <a:rPr lang="en" sz="1900"/>
              <a:t> 253-800-6888</a:t>
            </a:r>
            <a:endParaRPr sz="19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Kim Nelson (Principal’s Secretary/Applications) - </a:t>
            </a:r>
            <a:r>
              <a:rPr lang="en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kknelson@bethelsd.org</a:t>
            </a:r>
            <a:r>
              <a:rPr lang="en">
                <a:solidFill>
                  <a:srgbClr val="00FFFF"/>
                </a:solidFill>
              </a:rPr>
              <a:t> </a:t>
            </a:r>
            <a:r>
              <a:rPr lang="en"/>
              <a:t>253-800-6891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Alison Von Stein (Academic Counselor) - </a:t>
            </a:r>
            <a:r>
              <a:rPr lang="en" u="sng">
                <a:solidFill>
                  <a:srgbClr val="00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avonstein@bethelsd.org</a:t>
            </a:r>
            <a:r>
              <a:rPr lang="en"/>
              <a:t> 253-800-6808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Lauren Riley (School Social Worker) - </a:t>
            </a:r>
            <a:r>
              <a:rPr lang="en" u="sng">
                <a:solidFill>
                  <a:srgbClr val="00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lariley@bethelsd.org</a:t>
            </a:r>
            <a:r>
              <a:rPr lang="en"/>
              <a:t> 253-800-6871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Christney Kpodo (Family Resource Coordinator) - </a:t>
            </a:r>
            <a:r>
              <a:rPr lang="en" u="sng">
                <a:solidFill>
                  <a:srgbClr val="00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ckpodo@bethelsd.org</a:t>
            </a:r>
            <a:r>
              <a:rPr lang="en"/>
              <a:t> 253-800-6825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0700" y="323975"/>
            <a:ext cx="1223375" cy="11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 txBox="1"/>
          <p:nvPr/>
        </p:nvSpPr>
        <p:spPr>
          <a:xfrm>
            <a:off x="5185175" y="2049325"/>
            <a:ext cx="30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r>
              <a:rPr lang="en"/>
              <a:t>?</a:t>
            </a:r>
            <a:endParaRPr/>
          </a:p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755" y="1110705"/>
            <a:ext cx="3022025" cy="3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How many credits can you earn at Challenger HS?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700" y="919775"/>
            <a:ext cx="8520600" cy="3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6.0 credits in a standard year (yes, less than the comprehensive high schools)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7.0 credits in 11th and 12th grade is ELA SBA is “Met” in 10th grade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10.5 credits in 11th and 12th grade if attending both CHS &amp; PCSC (6.0 at CHS &amp; 4.5 at Skills Center in opposite session)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WAIT WHAT?….Challenger is on Quarters &amp; not Trimesters?</a:t>
            </a:r>
            <a:endParaRPr/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1377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CHS has four quarters a year and there are four intake windows (September, November, February &amp; April)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are “due” approximately three weeks prior to the start of a new quarter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the Contact for the Middle School Program?</a:t>
            </a:r>
            <a:endParaRPr/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Challenger now has a middle school program (7th &amp; 8th grade only)</a:t>
            </a:r>
            <a:endParaRPr sz="1900"/>
          </a:p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Approx 30 students in each grade level</a:t>
            </a:r>
            <a:endParaRPr sz="1900"/>
          </a:p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Daily schedule on next slide:  7:55am to 1:20pm</a:t>
            </a:r>
            <a:endParaRPr sz="1900"/>
          </a:p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Follows Quarter System (not on Trimesters)</a:t>
            </a:r>
            <a:endParaRPr sz="1900"/>
          </a:p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Intake timelines are the same as high school</a:t>
            </a:r>
            <a:endParaRPr sz="1900"/>
          </a:p>
          <a:p>
            <a:pPr indent="-34020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Contact:  Kara Runge (Assistant Principal) -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krunge@bethelsd.org</a:t>
            </a:r>
            <a:r>
              <a:rPr lang="en" sz="1900"/>
              <a:t> 253-800-6888</a:t>
            </a:r>
            <a:endParaRPr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150" y="231962"/>
            <a:ext cx="6008150" cy="4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50" y="661250"/>
            <a:ext cx="375437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686775" y="668850"/>
            <a:ext cx="3787800" cy="38058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Class </a:t>
            </a:r>
            <a:endParaRPr b="1" sz="4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of </a:t>
            </a:r>
            <a:endParaRPr b="1" sz="4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2028</a:t>
            </a:r>
            <a:endParaRPr b="1" sz="4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59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Thinking about 9th grade &amp; beyond!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 School Options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Registration Process &amp; Timelines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Counselor Classroom Visits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Challenger Application Process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Questions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BSD offers High Quality Options for High School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927425" y="1788825"/>
            <a:ext cx="47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350" y="3253900"/>
            <a:ext cx="1906325" cy="13926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925" y="1379800"/>
            <a:ext cx="1599101" cy="1473375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9150" y="1399113"/>
            <a:ext cx="1906325" cy="1473388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2100" y="1499175"/>
            <a:ext cx="1670543" cy="139265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6175" y="3253900"/>
            <a:ext cx="2023598" cy="13926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201748" y="23834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think about options for next year, ask yourself: 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201750" y="811050"/>
            <a:ext cx="87405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What careers might I be interested in exploring?</a:t>
            </a: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</a:t>
            </a: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What do I need to do or experience to reach my goals?</a:t>
            </a:r>
            <a:endParaRPr sz="20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Do I love music, art, theatre, video productions? </a:t>
            </a:r>
            <a:endParaRPr sz="20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Am I interested in advanced programs such as Cambridge, AP, or advanced math classes? </a:t>
            </a:r>
            <a:endParaRPr sz="20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What are my interests and hobbies? </a:t>
            </a:r>
            <a:endParaRPr sz="20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Do I want clubs, leadership, and social experiences to be a part of my High School Experience?  </a:t>
            </a:r>
            <a:endParaRPr sz="200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Do I like to play school sports, and need transportation to make it happen?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Dreams, Goals, and 4-Year Plans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1454075" y="1354850"/>
            <a:ext cx="61479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 the next few days, students will begin to think about their high school goals.</a:t>
            </a:r>
            <a:endParaRPr sz="2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Think about and discuss possible four-year plans for their HS Experiences.</a:t>
            </a:r>
            <a:endParaRPr sz="25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6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your goals? 4-year Plans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5925"/>
            <a:ext cx="861771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5" y="739450"/>
            <a:ext cx="8839201" cy="377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