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Override PartName="/ppt/embeddings/oleObject8.bin" ContentType="application/vnd.openxmlformats-officedocument.oleObject"/>
  <Override PartName="/ppt/embeddings/oleObject1.bin" ContentType="application/vnd.openxmlformats-officedocument.oleObject"/>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docProps/custom.xml" ContentType="application/vnd.openxmlformats-officedocument.custom-properties+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embeddings/oleObject7.bin" ContentType="application/vnd.openxmlformats-officedocument.oleObject"/>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Default Extension="vml" ContentType="application/vnd.openxmlformats-officedocument.vmlDrawing"/>
  <Override PartName="/ppt/notesSlides/notesSlide29.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Default Extension="emf" ContentType="image/x-emf"/>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embeddings/oleObject6.bin" ContentType="application/vnd.openxmlformats-officedocument.oleObject"/>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embeddings/oleObject14.bin" ContentType="application/vnd.openxmlformats-officedocument.oleObject"/>
  <Override PartName="/ppt/slides/slide26.xml" ContentType="application/vnd.openxmlformats-officedocument.presentationml.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slides/slide3.xml" ContentType="application/vnd.openxmlformats-officedocument.presentationml.slide+xml"/>
  <Override PartName="/ppt/embeddings/oleObject12.bin" ContentType="application/vnd.openxmlformats-officedocument.oleObject"/>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embeddings/oleObject5.bin" ContentType="application/vnd.openxmlformats-officedocument.oleObject"/>
  <Override PartName="/ppt/notesSlides/notesSlide13.xml" ContentType="application/vnd.openxmlformats-officedocument.presentationml.notesSlide+xml"/>
  <Override PartName="/ppt/notesSlides/notesSlide5.xml" ContentType="application/vnd.openxmlformats-officedocument.presentationml.notesSlide+xml"/>
  <Override PartName="/ppt/embeddings/oleObject13.bin" ContentType="application/vnd.openxmlformats-officedocument.oleObject"/>
  <Override PartName="/ppt/slideLayouts/slideLayout13.xml" ContentType="application/vnd.openxmlformats-officedocument.presentationml.slideLayout+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embeddings/oleObject11.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embeddings/oleObject4.bin" ContentType="application/vnd.openxmlformats-officedocument.oleObject"/>
  <Override PartName="/ppt/notesSlides/notesSlide12.xml" ContentType="application/vnd.openxmlformats-officedocument.presentationml.notesSlide+xml"/>
  <Default Extension="wmf" ContentType="image/x-wmf"/>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26.xml" ContentType="application/vnd.openxmlformats-officedocument.presentationml.notesSlide+xml"/>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embeddings/oleObject3.bin" ContentType="application/vnd.openxmlformats-officedocument.oleObject"/>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embeddings/oleObject9.bin" ContentType="application/vnd.openxmlformats-officedocument.oleObject"/>
  <Override PartName="/ppt/embeddings/oleObject2.bin" ContentType="application/vnd.openxmlformats-officedocument.oleObject"/>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2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53" r:id="rId1"/>
  </p:sldMasterIdLst>
  <p:notesMasterIdLst>
    <p:notesMasterId r:id="rId34"/>
  </p:notesMasterIdLst>
  <p:handoutMasterIdLst>
    <p:handoutMasterId r:id="rId35"/>
  </p:handoutMasterIdLst>
  <p:sldIdLst>
    <p:sldId id="257" r:id="rId2"/>
    <p:sldId id="265" r:id="rId3"/>
    <p:sldId id="328" r:id="rId4"/>
    <p:sldId id="329" r:id="rId5"/>
    <p:sldId id="322" r:id="rId6"/>
    <p:sldId id="282" r:id="rId7"/>
    <p:sldId id="338" r:id="rId8"/>
    <p:sldId id="280" r:id="rId9"/>
    <p:sldId id="260" r:id="rId10"/>
    <p:sldId id="340" r:id="rId11"/>
    <p:sldId id="275" r:id="rId12"/>
    <p:sldId id="315" r:id="rId13"/>
    <p:sldId id="268" r:id="rId14"/>
    <p:sldId id="331" r:id="rId15"/>
    <p:sldId id="332" r:id="rId16"/>
    <p:sldId id="330" r:id="rId17"/>
    <p:sldId id="269" r:id="rId18"/>
    <p:sldId id="333" r:id="rId19"/>
    <p:sldId id="278" r:id="rId20"/>
    <p:sldId id="343" r:id="rId21"/>
    <p:sldId id="334" r:id="rId22"/>
    <p:sldId id="341" r:id="rId23"/>
    <p:sldId id="335" r:id="rId24"/>
    <p:sldId id="336" r:id="rId25"/>
    <p:sldId id="277" r:id="rId26"/>
    <p:sldId id="273" r:id="rId27"/>
    <p:sldId id="324" r:id="rId28"/>
    <p:sldId id="337" r:id="rId29"/>
    <p:sldId id="312" r:id="rId30"/>
    <p:sldId id="342" r:id="rId31"/>
    <p:sldId id="321" r:id="rId32"/>
    <p:sldId id="339" r:id="rId33"/>
  </p:sldIdLst>
  <p:sldSz cx="9144000" cy="6858000" type="screen4x3"/>
  <p:notesSz cx="6858000" cy="9190038"/>
  <p:defaultTextStyle>
    <a:defPPr>
      <a:defRPr lang="en-US"/>
    </a:defPPr>
    <a:lvl1pPr algn="ctr" rtl="0" eaLnBrk="0" fontAlgn="base" hangingPunct="0">
      <a:spcBef>
        <a:spcPct val="0"/>
      </a:spcBef>
      <a:spcAft>
        <a:spcPct val="0"/>
      </a:spcAft>
      <a:defRPr sz="2400" kern="1200">
        <a:solidFill>
          <a:schemeClr val="tx1"/>
        </a:solidFill>
        <a:latin typeface="Impact" pitchFamily="34" charset="0"/>
        <a:ea typeface="+mn-ea"/>
        <a:cs typeface="+mn-cs"/>
      </a:defRPr>
    </a:lvl1pPr>
    <a:lvl2pPr marL="457200" algn="ctr" rtl="0" eaLnBrk="0" fontAlgn="base" hangingPunct="0">
      <a:spcBef>
        <a:spcPct val="0"/>
      </a:spcBef>
      <a:spcAft>
        <a:spcPct val="0"/>
      </a:spcAft>
      <a:defRPr sz="2400" kern="1200">
        <a:solidFill>
          <a:schemeClr val="tx1"/>
        </a:solidFill>
        <a:latin typeface="Impact" pitchFamily="34" charset="0"/>
        <a:ea typeface="+mn-ea"/>
        <a:cs typeface="+mn-cs"/>
      </a:defRPr>
    </a:lvl2pPr>
    <a:lvl3pPr marL="914400" algn="ctr" rtl="0" eaLnBrk="0" fontAlgn="base" hangingPunct="0">
      <a:spcBef>
        <a:spcPct val="0"/>
      </a:spcBef>
      <a:spcAft>
        <a:spcPct val="0"/>
      </a:spcAft>
      <a:defRPr sz="2400" kern="1200">
        <a:solidFill>
          <a:schemeClr val="tx1"/>
        </a:solidFill>
        <a:latin typeface="Impact" pitchFamily="34" charset="0"/>
        <a:ea typeface="+mn-ea"/>
        <a:cs typeface="+mn-cs"/>
      </a:defRPr>
    </a:lvl3pPr>
    <a:lvl4pPr marL="1371600" algn="ctr" rtl="0" eaLnBrk="0" fontAlgn="base" hangingPunct="0">
      <a:spcBef>
        <a:spcPct val="0"/>
      </a:spcBef>
      <a:spcAft>
        <a:spcPct val="0"/>
      </a:spcAft>
      <a:defRPr sz="2400" kern="1200">
        <a:solidFill>
          <a:schemeClr val="tx1"/>
        </a:solidFill>
        <a:latin typeface="Impact" pitchFamily="34" charset="0"/>
        <a:ea typeface="+mn-ea"/>
        <a:cs typeface="+mn-cs"/>
      </a:defRPr>
    </a:lvl4pPr>
    <a:lvl5pPr marL="1828800" algn="ctr" rtl="0" eaLnBrk="0" fontAlgn="base" hangingPunct="0">
      <a:spcBef>
        <a:spcPct val="0"/>
      </a:spcBef>
      <a:spcAft>
        <a:spcPct val="0"/>
      </a:spcAft>
      <a:defRPr sz="2400" kern="1200">
        <a:solidFill>
          <a:schemeClr val="tx1"/>
        </a:solidFill>
        <a:latin typeface="Impact" pitchFamily="34" charset="0"/>
        <a:ea typeface="+mn-ea"/>
        <a:cs typeface="+mn-cs"/>
      </a:defRPr>
    </a:lvl5pPr>
    <a:lvl6pPr marL="2286000" algn="l" defTabSz="914400" rtl="0" eaLnBrk="1" latinLnBrk="0" hangingPunct="1">
      <a:defRPr sz="2400" kern="1200">
        <a:solidFill>
          <a:schemeClr val="tx1"/>
        </a:solidFill>
        <a:latin typeface="Impact" pitchFamily="34" charset="0"/>
        <a:ea typeface="+mn-ea"/>
        <a:cs typeface="+mn-cs"/>
      </a:defRPr>
    </a:lvl6pPr>
    <a:lvl7pPr marL="2743200" algn="l" defTabSz="914400" rtl="0" eaLnBrk="1" latinLnBrk="0" hangingPunct="1">
      <a:defRPr sz="2400" kern="1200">
        <a:solidFill>
          <a:schemeClr val="tx1"/>
        </a:solidFill>
        <a:latin typeface="Impact" pitchFamily="34" charset="0"/>
        <a:ea typeface="+mn-ea"/>
        <a:cs typeface="+mn-cs"/>
      </a:defRPr>
    </a:lvl7pPr>
    <a:lvl8pPr marL="3200400" algn="l" defTabSz="914400" rtl="0" eaLnBrk="1" latinLnBrk="0" hangingPunct="1">
      <a:defRPr sz="2400" kern="1200">
        <a:solidFill>
          <a:schemeClr val="tx1"/>
        </a:solidFill>
        <a:latin typeface="Impact" pitchFamily="34" charset="0"/>
        <a:ea typeface="+mn-ea"/>
        <a:cs typeface="+mn-cs"/>
      </a:defRPr>
    </a:lvl8pPr>
    <a:lvl9pPr marL="3657600" algn="l" defTabSz="914400" rtl="0" eaLnBrk="1" latinLnBrk="0" hangingPunct="1">
      <a:defRPr sz="2400" kern="1200">
        <a:solidFill>
          <a:schemeClr val="tx1"/>
        </a:solidFill>
        <a:latin typeface="Impac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F0000"/>
    <a:srgbClr val="FF9933"/>
    <a:srgbClr val="0000FF"/>
    <a:srgbClr val="772B77"/>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32787"/>
    <p:restoredTop sz="90929"/>
  </p:normalViewPr>
  <p:slideViewPr>
    <p:cSldViewPr>
      <p:cViewPr>
        <p:scale>
          <a:sx n="81" d="100"/>
          <a:sy n="81" d="100"/>
        </p:scale>
        <p:origin x="-4288" y="-19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396"/>
    </p:cViewPr>
  </p:sorterViewPr>
  <p:notesViewPr>
    <p:cSldViewPr>
      <p:cViewPr>
        <p:scale>
          <a:sx n="75" d="100"/>
          <a:sy n="75" d="100"/>
        </p:scale>
        <p:origin x="-2184" y="-342"/>
      </p:cViewPr>
      <p:guideLst>
        <p:guide orient="horz" pos="2894"/>
        <p:guide pos="2160"/>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 Id="rId3"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8788"/>
          </a:xfrm>
          <a:prstGeom prst="rect">
            <a:avLst/>
          </a:prstGeom>
          <a:noFill/>
          <a:ln w="12700">
            <a:noFill/>
            <a:miter lim="800000"/>
            <a:headEnd type="none" w="sm" len="sm"/>
            <a:tailEnd type="none" w="sm" len="sm"/>
          </a:ln>
          <a:effectLst/>
        </p:spPr>
        <p:txBody>
          <a:bodyPr vert="horz" wrap="square" lIns="91694" tIns="45847" rIns="91694" bIns="45847" numCol="1" anchor="t" anchorCtr="0" compatLnSpc="1">
            <a:prstTxWarp prst="textNoShape">
              <a:avLst/>
            </a:prstTxWarp>
          </a:bodyPr>
          <a:lstStyle>
            <a:lvl1pPr algn="l" defTabSz="917575">
              <a:defRPr sz="1200"/>
            </a:lvl1pPr>
          </a:lstStyle>
          <a:p>
            <a:endParaRPr lang="en-US"/>
          </a:p>
        </p:txBody>
      </p:sp>
      <p:sp>
        <p:nvSpPr>
          <p:cNvPr id="153603" name="Rectangle 3"/>
          <p:cNvSpPr>
            <a:spLocks noGrp="1" noChangeArrowheads="1"/>
          </p:cNvSpPr>
          <p:nvPr>
            <p:ph type="dt" sz="quarter" idx="1"/>
          </p:nvPr>
        </p:nvSpPr>
        <p:spPr bwMode="auto">
          <a:xfrm>
            <a:off x="3886200" y="0"/>
            <a:ext cx="2971800" cy="458788"/>
          </a:xfrm>
          <a:prstGeom prst="rect">
            <a:avLst/>
          </a:prstGeom>
          <a:noFill/>
          <a:ln w="12700">
            <a:noFill/>
            <a:miter lim="800000"/>
            <a:headEnd type="none" w="sm" len="sm"/>
            <a:tailEnd type="none" w="sm" len="sm"/>
          </a:ln>
          <a:effectLst/>
        </p:spPr>
        <p:txBody>
          <a:bodyPr vert="horz" wrap="square" lIns="91694" tIns="45847" rIns="91694" bIns="45847" numCol="1" anchor="t" anchorCtr="0" compatLnSpc="1">
            <a:prstTxWarp prst="textNoShape">
              <a:avLst/>
            </a:prstTxWarp>
          </a:bodyPr>
          <a:lstStyle>
            <a:lvl1pPr algn="r" defTabSz="917575">
              <a:defRPr sz="1200"/>
            </a:lvl1pPr>
          </a:lstStyle>
          <a:p>
            <a:endParaRPr lang="en-US"/>
          </a:p>
        </p:txBody>
      </p:sp>
      <p:sp>
        <p:nvSpPr>
          <p:cNvPr id="153604" name="Rectangle 4"/>
          <p:cNvSpPr>
            <a:spLocks noGrp="1" noChangeArrowheads="1"/>
          </p:cNvSpPr>
          <p:nvPr>
            <p:ph type="ftr" sz="quarter" idx="2"/>
          </p:nvPr>
        </p:nvSpPr>
        <p:spPr bwMode="auto">
          <a:xfrm>
            <a:off x="0" y="8731250"/>
            <a:ext cx="2971800" cy="458788"/>
          </a:xfrm>
          <a:prstGeom prst="rect">
            <a:avLst/>
          </a:prstGeom>
          <a:noFill/>
          <a:ln w="12700">
            <a:noFill/>
            <a:miter lim="800000"/>
            <a:headEnd type="none" w="sm" len="sm"/>
            <a:tailEnd type="none" w="sm" len="sm"/>
          </a:ln>
          <a:effectLst/>
        </p:spPr>
        <p:txBody>
          <a:bodyPr vert="horz" wrap="square" lIns="91694" tIns="45847" rIns="91694" bIns="45847" numCol="1" anchor="b" anchorCtr="0" compatLnSpc="1">
            <a:prstTxWarp prst="textNoShape">
              <a:avLst/>
            </a:prstTxWarp>
          </a:bodyPr>
          <a:lstStyle>
            <a:lvl1pPr algn="l" defTabSz="917575">
              <a:defRPr sz="1200"/>
            </a:lvl1pPr>
          </a:lstStyle>
          <a:p>
            <a:endParaRPr lang="en-US"/>
          </a:p>
        </p:txBody>
      </p:sp>
      <p:sp>
        <p:nvSpPr>
          <p:cNvPr id="153605" name="Rectangle 5"/>
          <p:cNvSpPr>
            <a:spLocks noGrp="1" noChangeArrowheads="1"/>
          </p:cNvSpPr>
          <p:nvPr>
            <p:ph type="sldNum" sz="quarter" idx="3"/>
          </p:nvPr>
        </p:nvSpPr>
        <p:spPr bwMode="auto">
          <a:xfrm>
            <a:off x="3886200" y="8731250"/>
            <a:ext cx="2971800" cy="458788"/>
          </a:xfrm>
          <a:prstGeom prst="rect">
            <a:avLst/>
          </a:prstGeom>
          <a:noFill/>
          <a:ln w="12700">
            <a:noFill/>
            <a:miter lim="800000"/>
            <a:headEnd type="none" w="sm" len="sm"/>
            <a:tailEnd type="none" w="sm" len="sm"/>
          </a:ln>
          <a:effectLst/>
        </p:spPr>
        <p:txBody>
          <a:bodyPr vert="horz" wrap="square" lIns="91694" tIns="45847" rIns="91694" bIns="45847" numCol="1" anchor="b" anchorCtr="0" compatLnSpc="1">
            <a:prstTxWarp prst="textNoShape">
              <a:avLst/>
            </a:prstTxWarp>
          </a:bodyPr>
          <a:lstStyle>
            <a:lvl1pPr algn="r" defTabSz="917575">
              <a:defRPr sz="1200"/>
            </a:lvl1pPr>
          </a:lstStyle>
          <a:p>
            <a:fld id="{3E642EFE-56D4-4980-ABF3-C9E86F583C8F}" type="slidenum">
              <a:rPr lang="en-US"/>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070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694" tIns="45847" rIns="91694" bIns="45847" numCol="1" anchor="t" anchorCtr="0" compatLnSpc="1">
            <a:prstTxWarp prst="textNoShape">
              <a:avLst/>
            </a:prstTxWarp>
          </a:bodyPr>
          <a:lstStyle>
            <a:lvl1pPr algn="l" defTabSz="917575">
              <a:defRPr sz="1200">
                <a:latin typeface="Times New Roman" charset="0"/>
              </a:defRPr>
            </a:lvl1pPr>
          </a:lstStyle>
          <a:p>
            <a:endParaRPr lang="en-US"/>
          </a:p>
        </p:txBody>
      </p:sp>
      <p:sp>
        <p:nvSpPr>
          <p:cNvPr id="7171" name="Rectangle 3"/>
          <p:cNvSpPr>
            <a:spLocks noGrp="1" noChangeArrowheads="1"/>
          </p:cNvSpPr>
          <p:nvPr>
            <p:ph type="dt" idx="1"/>
          </p:nvPr>
        </p:nvSpPr>
        <p:spPr bwMode="auto">
          <a:xfrm>
            <a:off x="3886200" y="0"/>
            <a:ext cx="2971800" cy="458788"/>
          </a:xfrm>
          <a:prstGeom prst="rect">
            <a:avLst/>
          </a:prstGeom>
          <a:noFill/>
          <a:ln w="9525">
            <a:noFill/>
            <a:miter lim="800000"/>
            <a:headEnd/>
            <a:tailEnd/>
          </a:ln>
          <a:effectLst/>
        </p:spPr>
        <p:txBody>
          <a:bodyPr vert="horz" wrap="square" lIns="91694" tIns="45847" rIns="91694" bIns="45847" numCol="1" anchor="t" anchorCtr="0" compatLnSpc="1">
            <a:prstTxWarp prst="textNoShape">
              <a:avLst/>
            </a:prstTxWarp>
          </a:bodyPr>
          <a:lstStyle>
            <a:lvl1pPr algn="r" defTabSz="917575">
              <a:defRPr sz="1200">
                <a:latin typeface="Times New Roman" charset="0"/>
              </a:defRPr>
            </a:lvl1pPr>
          </a:lstStyle>
          <a:p>
            <a:endParaRPr lang="en-US"/>
          </a:p>
        </p:txBody>
      </p:sp>
      <p:sp>
        <p:nvSpPr>
          <p:cNvPr id="7172" name="Rectangle 4"/>
          <p:cNvSpPr>
            <a:spLocks noGrp="1" noRot="1" noChangeAspect="1" noChangeArrowheads="1" noTextEdit="1"/>
          </p:cNvSpPr>
          <p:nvPr>
            <p:ph type="sldImg" idx="2"/>
          </p:nvPr>
        </p:nvSpPr>
        <p:spPr bwMode="auto">
          <a:xfrm>
            <a:off x="1133475" y="690563"/>
            <a:ext cx="4592638" cy="3444875"/>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914400" y="4364038"/>
            <a:ext cx="5029200" cy="4135437"/>
          </a:xfrm>
          <a:prstGeom prst="rect">
            <a:avLst/>
          </a:prstGeom>
          <a:noFill/>
          <a:ln w="9525">
            <a:noFill/>
            <a:miter lim="800000"/>
            <a:headEnd/>
            <a:tailEnd/>
          </a:ln>
          <a:effectLst/>
        </p:spPr>
        <p:txBody>
          <a:bodyPr vert="horz" wrap="square" lIns="91694" tIns="45847" rIns="91694" bIns="4584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731250"/>
            <a:ext cx="2971800" cy="458788"/>
          </a:xfrm>
          <a:prstGeom prst="rect">
            <a:avLst/>
          </a:prstGeom>
          <a:noFill/>
          <a:ln w="9525">
            <a:noFill/>
            <a:miter lim="800000"/>
            <a:headEnd/>
            <a:tailEnd/>
          </a:ln>
          <a:effectLst/>
        </p:spPr>
        <p:txBody>
          <a:bodyPr vert="horz" wrap="square" lIns="91694" tIns="45847" rIns="91694" bIns="45847" numCol="1" anchor="b" anchorCtr="0" compatLnSpc="1">
            <a:prstTxWarp prst="textNoShape">
              <a:avLst/>
            </a:prstTxWarp>
          </a:bodyPr>
          <a:lstStyle>
            <a:lvl1pPr algn="l" defTabSz="917575">
              <a:defRPr sz="1200">
                <a:latin typeface="Times New Roman" charset="0"/>
              </a:defRPr>
            </a:lvl1pPr>
          </a:lstStyle>
          <a:p>
            <a:endParaRPr lang="en-US"/>
          </a:p>
        </p:txBody>
      </p:sp>
      <p:sp>
        <p:nvSpPr>
          <p:cNvPr id="7175" name="Rectangle 7"/>
          <p:cNvSpPr>
            <a:spLocks noGrp="1" noChangeArrowheads="1"/>
          </p:cNvSpPr>
          <p:nvPr>
            <p:ph type="sldNum" sz="quarter" idx="5"/>
          </p:nvPr>
        </p:nvSpPr>
        <p:spPr bwMode="auto">
          <a:xfrm>
            <a:off x="3886200" y="8731250"/>
            <a:ext cx="2971800" cy="458788"/>
          </a:xfrm>
          <a:prstGeom prst="rect">
            <a:avLst/>
          </a:prstGeom>
          <a:noFill/>
          <a:ln w="9525">
            <a:noFill/>
            <a:miter lim="800000"/>
            <a:headEnd/>
            <a:tailEnd/>
          </a:ln>
          <a:effectLst/>
        </p:spPr>
        <p:txBody>
          <a:bodyPr vert="horz" wrap="square" lIns="91694" tIns="45847" rIns="91694" bIns="45847" numCol="1" anchor="b" anchorCtr="0" compatLnSpc="1">
            <a:prstTxWarp prst="textNoShape">
              <a:avLst/>
            </a:prstTxWarp>
          </a:bodyPr>
          <a:lstStyle>
            <a:lvl1pPr algn="r" defTabSz="917575">
              <a:defRPr sz="1200">
                <a:latin typeface="Times New Roman" charset="0"/>
              </a:defRPr>
            </a:lvl1pPr>
          </a:lstStyle>
          <a:p>
            <a:fld id="{E928B28E-2C7B-4A78-A11A-EEE6F6FD7E60}" type="slidenum">
              <a:rPr lang="en-US"/>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7479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D8F19C-30C8-41C6-97E9-84672AE6848C}" type="slidenum">
              <a:rPr lang="en-US"/>
              <a:pPr/>
              <a:t>1</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xfrm>
            <a:off x="1066800" y="4364038"/>
            <a:ext cx="4648200" cy="4135437"/>
          </a:xfrm>
        </p:spPr>
        <p:txBody>
          <a:bodyPr/>
          <a:lstStyle/>
          <a:p>
            <a:r>
              <a:rPr lang="en-US">
                <a:latin typeface="Arial" charset="0"/>
              </a:rPr>
              <a:t>This workshop is being conducted by the school district in cooperation with the local Parent Advisory Council (PAC). State special education law requires that at least once per year each school district conducts a workshop on the rights of students and their parents or guardians under the special education law of Massachusetts and under the federal special education law.  The Massachusetts Department of Education, in cooperation with a number of key parent and advocacy organizations, developed this presentation to meet this requirement.  </a:t>
            </a:r>
          </a:p>
          <a:p>
            <a:endParaRPr lang="en-US">
              <a:latin typeface="Arial" charset="0"/>
            </a:endParaRPr>
          </a:p>
          <a:p>
            <a:r>
              <a:rPr lang="en-US" i="1" u="sng">
                <a:latin typeface="Arial" charset="0"/>
              </a:rPr>
              <a:t>Optional</a:t>
            </a:r>
            <a:r>
              <a:rPr lang="en-US" i="1">
                <a:latin typeface="Arial" charset="0"/>
              </a:rPr>
              <a:t>:   In our school district we also offer other training opportunities or other written information for parents and students regarding special education.   (Describe such additional opportunities.)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F78F1B-3303-4A54-8BF7-C490C3223B3B}" type="slidenum">
              <a:rPr lang="en-US"/>
              <a:pPr/>
              <a:t>10</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a:xfrm>
            <a:off x="381000" y="4364038"/>
            <a:ext cx="5943600" cy="4135437"/>
          </a:xfrm>
        </p:spPr>
        <p:txBody>
          <a:bodyPr/>
          <a:lstStyle/>
          <a:p>
            <a:r>
              <a:rPr lang="en-US">
                <a:latin typeface="Arial" charset="0"/>
              </a:rPr>
              <a:t>If your child requires special education, then, from the time that you consent to the evaluation, the school district has 45 school working days (SWD) to </a:t>
            </a:r>
          </a:p>
          <a:p>
            <a:r>
              <a:rPr lang="en-US">
                <a:latin typeface="Arial" charset="0"/>
              </a:rPr>
              <a:t>(1) Complete the evaluation. (This is required to be done within the first 30 SWD of the 45 day period.). </a:t>
            </a:r>
          </a:p>
          <a:p>
            <a:r>
              <a:rPr lang="en-US">
                <a:latin typeface="Arial" charset="0"/>
              </a:rPr>
              <a:t>(2) Convene the Team meeting to consider eligibility.  (You have the right to ask for and receive written assessment results two days in advance of the Team meeting.  We recommend you do so, so that you are prepared and are able to determine if you have any questions regarding the assessment information.)  </a:t>
            </a:r>
          </a:p>
          <a:p>
            <a:r>
              <a:rPr lang="en-US">
                <a:latin typeface="Arial" charset="0"/>
              </a:rPr>
              <a:t>(3) And, if the student is found eligible, at that same meeting the Team will also develop an IEP and, in most cases also at that meeting, the Team will determine the appropriate placement to provide the services on the IEP.  Immediately following that Team meeting the District must provide you, the parent, with the proposed IEP and proposed placement and you then have the right to accept in part or in full the IEP and placement or refuse that IEP and placement.  </a:t>
            </a:r>
          </a:p>
          <a:p>
            <a:r>
              <a:rPr lang="en-US">
                <a:latin typeface="Arial" charset="0"/>
              </a:rPr>
              <a:t>(4) The regulations require that you exercise these consent/refusal rights within 30 days of receiving the proposed IEP and proposed placement from the school district.   If you consent, as soon as the district receives your written consent, services should begin promptly.  That means:  If your child does need special education and you provide your consent immediately, then services will begin as soon as you have provided your signature accepting the IEP and placement.  If you have to discuss or consider other services or placements, or if you wish to think about the proposed IEP and placement before consenting to it, then it may take a little longer.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D5CAF6-06B5-4A12-B37A-CD17D082E1A4}" type="slidenum">
              <a:rPr lang="en-US"/>
              <a:pPr/>
              <a:t>11</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xfrm>
            <a:off x="304800" y="4364038"/>
            <a:ext cx="6324600" cy="4135437"/>
          </a:xfrm>
        </p:spPr>
        <p:txBody>
          <a:bodyPr/>
          <a:lstStyle/>
          <a:p>
            <a:endParaRPr lang="en-US">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BB836-3DF9-498C-9637-F22B6034B801}" type="slidenum">
              <a:rPr lang="en-US"/>
              <a:pPr/>
              <a:t>12</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xfrm>
            <a:off x="1066800" y="4289425"/>
            <a:ext cx="4648200" cy="4210050"/>
          </a:xfrm>
        </p:spPr>
        <p:txBody>
          <a:bodyPr/>
          <a:lstStyle/>
          <a:p>
            <a:endParaRPr lang="en-US"/>
          </a:p>
          <a:p>
            <a:r>
              <a:rPr lang="en-US">
                <a:latin typeface="Arial" charset="0"/>
              </a:rPr>
              <a:t>An understanding of these six principles will provide a strong understanding of the purposes of the law and parent and student rights in relation to the law.</a:t>
            </a:r>
          </a:p>
          <a:p>
            <a:endParaRPr lang="en-US">
              <a:latin typeface="Arial" charset="0"/>
            </a:endParaRPr>
          </a:p>
          <a:p>
            <a:r>
              <a:rPr lang="en-US">
                <a:latin typeface="Arial" charset="0"/>
              </a:rPr>
              <a:t>This presentation will provide more detail on each of these principles.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FF327F-7F6A-4F1F-BE81-6DA17986B2A7}" type="slidenum">
              <a:rPr lang="en-US"/>
              <a:pPr/>
              <a:t>13</a:t>
            </a:fld>
            <a:endParaRPr lang="en-US"/>
          </a:p>
        </p:txBody>
      </p:sp>
      <p:sp>
        <p:nvSpPr>
          <p:cNvPr id="19458" name="Rectangle 2"/>
          <p:cNvSpPr>
            <a:spLocks noGrp="1" noRot="1" noChangeAspect="1" noChangeArrowheads="1" noTextEdit="1"/>
          </p:cNvSpPr>
          <p:nvPr>
            <p:ph type="sldImg"/>
          </p:nvPr>
        </p:nvSpPr>
        <p:spPr>
          <a:xfrm>
            <a:off x="1139825" y="685800"/>
            <a:ext cx="4578350" cy="3433763"/>
          </a:xfrm>
          <a:ln/>
        </p:spPr>
      </p:sp>
      <p:sp>
        <p:nvSpPr>
          <p:cNvPr id="19459" name="Rectangle 3"/>
          <p:cNvSpPr>
            <a:spLocks noGrp="1" noChangeArrowheads="1"/>
          </p:cNvSpPr>
          <p:nvPr>
            <p:ph type="body" idx="1"/>
          </p:nvPr>
        </p:nvSpPr>
        <p:spPr>
          <a:xfrm>
            <a:off x="457200" y="4364038"/>
            <a:ext cx="6019800" cy="4595812"/>
          </a:xfrm>
        </p:spPr>
        <p:txBody>
          <a:bodyPr/>
          <a:lstStyle/>
          <a:p>
            <a:r>
              <a:rPr lang="en-US">
                <a:latin typeface="Arial" charset="0"/>
              </a:rPr>
              <a:t>Parent and student participation is the first of the six principles.  Parents are encouraged to involve themselves in multiple ways and are full partners with the school in all planning and decision-making related to their child.  Parental involvement continues in all aspects up to the time the student becomes an adult (see next slide).</a:t>
            </a:r>
          </a:p>
          <a:p>
            <a:endParaRPr lang="en-US">
              <a:latin typeface="Arial" charset="0"/>
            </a:endParaRPr>
          </a:p>
          <a:p>
            <a:r>
              <a:rPr lang="en-US" b="1">
                <a:latin typeface="Arial" charset="0"/>
              </a:rPr>
              <a:t>Participation </a:t>
            </a:r>
            <a:r>
              <a:rPr lang="en-US">
                <a:latin typeface="Arial" charset="0"/>
              </a:rPr>
              <a:t>is </a:t>
            </a:r>
            <a:r>
              <a:rPr lang="en-US" u="sng">
                <a:latin typeface="Arial" charset="0"/>
              </a:rPr>
              <a:t>not just</a:t>
            </a:r>
            <a:r>
              <a:rPr lang="en-US">
                <a:latin typeface="Arial" charset="0"/>
              </a:rPr>
              <a:t> attendance at a meeting.  Schools must make and document multiple efforts to ensure that parental participation and input is sought and to ensure that the needs and interests of the student are central to the process of considering appropriate services.  If necessary for your participation, schools must provide information in your native language.   When a student is 14 years of age, or younger if appropriate, he or she will be invited to participate as an active member of the Team.</a:t>
            </a:r>
          </a:p>
          <a:p>
            <a:endParaRPr lang="en-US">
              <a:latin typeface="Arial" charset="0"/>
            </a:endParaRPr>
          </a:p>
          <a:p>
            <a:r>
              <a:rPr lang="en-US">
                <a:latin typeface="Arial" charset="0"/>
              </a:rPr>
              <a:t>The opportunities provided for your participation are intended to promote a dialogue between you and school personnel on behalf of your child and to ensure that you, as the parent, have full knowledge of the information used to plan or propose services.  Your rights do not stop with participation, they start there.  Parents have ultimate decision-making authority on most aspects of their child’s school program.  </a:t>
            </a:r>
          </a:p>
          <a:p>
            <a:endParaRPr lang="en-US">
              <a:latin typeface="Arial" charset="0"/>
            </a:endParaRPr>
          </a:p>
          <a:p>
            <a:r>
              <a:rPr lang="en-US" u="sng">
                <a:latin typeface="Arial" charset="0"/>
              </a:rPr>
              <a:t>NOTE</a:t>
            </a:r>
            <a:r>
              <a:rPr lang="en-US">
                <a:latin typeface="Arial" charset="0"/>
              </a:rPr>
              <a:t>:  Throughout this presentation we will primarily be using the word “student” to refer to your child.   The Massachusetts special education regulations use the word “student” rather than child to emphasize the </a:t>
            </a:r>
            <a:r>
              <a:rPr lang="en-US" u="sng">
                <a:latin typeface="Arial" charset="0"/>
              </a:rPr>
              <a:t>educational</a:t>
            </a:r>
            <a:r>
              <a:rPr lang="en-US">
                <a:latin typeface="Arial" charset="0"/>
              </a:rPr>
              <a:t> nature of special education.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1B3CD6-C869-46E3-AFE5-0D9F2BECE976}" type="slidenum">
              <a:rPr lang="en-US"/>
              <a:pPr/>
              <a:t>14</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r>
              <a:rPr lang="en-US">
                <a:latin typeface="Arial" charset="0"/>
              </a:rPr>
              <a:t>The final bullet on this slide, regarding age 18, is often referred to as reaching the “Age of Majority” --- schools should be talking with both you (the parent) and the student at least a year in advance of the 18th birthday in order to discuss this transfer of rights to the student.  This discussion usually takes place at a Team meeting, but may take place at another mutually convenient time and place.  Massachusetts regulations provide adult students with the option of delegating decision-making to their parent or sharing decision-making with their parent.  No adult student, however, can be forced to delegate or share their rights unless a </a:t>
            </a:r>
            <a:r>
              <a:rPr lang="en-US" u="sng">
                <a:latin typeface="Arial" charset="0"/>
              </a:rPr>
              <a:t>court</a:t>
            </a:r>
            <a:r>
              <a:rPr lang="en-US">
                <a:latin typeface="Arial" charset="0"/>
              </a:rPr>
              <a:t> has awarded guardianship to the parent (or another adult).</a:t>
            </a:r>
          </a:p>
          <a:p>
            <a:endParaRPr lang="en-US">
              <a:latin typeface="Arial" charset="0"/>
            </a:endParaRPr>
          </a:p>
          <a:p>
            <a:r>
              <a:rPr lang="en-US" u="sng">
                <a:latin typeface="Arial" charset="0"/>
              </a:rPr>
              <a:t>Notes for the next slide</a:t>
            </a:r>
            <a:r>
              <a:rPr lang="en-US">
                <a:latin typeface="Arial" charset="0"/>
              </a:rPr>
              <a:t>:  On the next slide we have an additional opportunity for participation that is not specifically related to your own child but rather provides for parental participation related to special education policy and practice within the district as a whole.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780F96-B3C4-4447-9D5D-BD531652850C}" type="slidenum">
              <a:rPr lang="en-US"/>
              <a:pPr/>
              <a:t>15</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r>
              <a:rPr lang="en-US">
                <a:latin typeface="Arial" charset="0"/>
              </a:rPr>
              <a:t>As mentioned, the PAC is an opportunity for you to be aware of and participate in discussions regarding the district’s special education programs.    Every district is required to develop a parent advisory council for special education.  Participation on the PAC is voluntary and available to all parents.   If you choose to be a member of the PAC, you will have the opportunity to influence the types of activities in which the PAC engages.</a:t>
            </a:r>
          </a:p>
          <a:p>
            <a:r>
              <a:rPr lang="en-US">
                <a:latin typeface="Arial" charset="0"/>
              </a:rPr>
              <a:t>Each PAC may establish its own by-laws regarding officers and procedures.</a:t>
            </a:r>
            <a:r>
              <a:rPr lang="en-US"/>
              <a:t> </a:t>
            </a:r>
          </a:p>
          <a:p>
            <a:endParaRPr lang="en-US">
              <a:latin typeface="Arial" charset="0"/>
            </a:endParaRPr>
          </a:p>
          <a:p>
            <a:r>
              <a:rPr lang="en-US" i="1" u="sng">
                <a:latin typeface="Arial" charset="0"/>
              </a:rPr>
              <a:t>OPTIONAL:</a:t>
            </a:r>
            <a:r>
              <a:rPr lang="en-US" i="1">
                <a:latin typeface="Arial" charset="0"/>
              </a:rPr>
              <a:t>   The presenter may provide examples of the types of activities in which the district PAC has engaged in the past or which are planned for the current school year.</a:t>
            </a:r>
          </a:p>
          <a:p>
            <a:endParaRPr lang="en-US">
              <a:latin typeface="Arial" charset="0"/>
            </a:endParaRPr>
          </a:p>
          <a:p>
            <a:r>
              <a:rPr lang="en-US" u="sng">
                <a:latin typeface="Arial" charset="0"/>
              </a:rPr>
              <a:t>REFERENCE:</a:t>
            </a:r>
            <a:r>
              <a:rPr lang="en-US">
                <a:latin typeface="Arial" charset="0"/>
              </a:rPr>
              <a:t>   The PAC is required by state statute.  Detail on the PAC requirements are provided in the state special education regulations at 603 CMR 28.07(4).</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E85C75-83DC-4162-B30F-F879CCEA4C03}" type="slidenum">
              <a:rPr lang="en-US"/>
              <a:pPr/>
              <a:t>16</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r>
              <a:rPr lang="en-US">
                <a:latin typeface="Arial" charset="0"/>
              </a:rPr>
              <a:t>These are all areas of the special education process or areas of education where special education includes the right for parents and students to be involved in the planning and decision-making. Parents and students have participation rights throughout the special education process as well as the general education process.</a:t>
            </a:r>
          </a:p>
          <a:p>
            <a:r>
              <a:rPr lang="en-US">
                <a:latin typeface="Arial" charset="0"/>
              </a:rPr>
              <a:t>Usually parental or student participation will occur in the context of being a member of a Team of people who are discussing the needs of your child and/or planning services.  This “Team” is required under federal law and the parent must </a:t>
            </a:r>
            <a:r>
              <a:rPr lang="en-US" u="sng">
                <a:latin typeface="Arial" charset="0"/>
              </a:rPr>
              <a:t>always</a:t>
            </a:r>
            <a:r>
              <a:rPr lang="en-US">
                <a:latin typeface="Arial" charset="0"/>
              </a:rPr>
              <a:t> be invited to participate as a member of the Team.   Parents also have the right to ask other individuals to participate in Team meetings either to assist the parent or to provide information about the student that the parent believes is important for the Team to consider.</a:t>
            </a:r>
          </a:p>
          <a:p>
            <a:endParaRPr lang="en-US">
              <a:latin typeface="Arial" charset="0"/>
            </a:endParaRPr>
          </a:p>
          <a:p>
            <a:r>
              <a:rPr lang="en-US">
                <a:latin typeface="Arial" charset="0"/>
              </a:rPr>
              <a:t>Sometimes, participation will occur through the exercise of parent consent rights to the evaluation or to the IEP, or in other ways.  For the moment, however, let us simply be very clear that parents and students have the right to be </a:t>
            </a:r>
            <a:r>
              <a:rPr lang="en-US" u="sng">
                <a:latin typeface="Arial" charset="0"/>
              </a:rPr>
              <a:t>fully included</a:t>
            </a:r>
            <a:r>
              <a:rPr lang="en-US">
                <a:latin typeface="Arial" charset="0"/>
              </a:rPr>
              <a:t> as participants in the special education process.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C61CFD-6FDC-4134-8068-011039C302EB}" type="slidenum">
              <a:rPr lang="en-US"/>
              <a:pPr/>
              <a:t>17</a:t>
            </a:fld>
            <a:endParaRPr lang="en-US"/>
          </a:p>
        </p:txBody>
      </p:sp>
      <p:sp>
        <p:nvSpPr>
          <p:cNvPr id="21506" name="Rectangle 2"/>
          <p:cNvSpPr>
            <a:spLocks noGrp="1" noRot="1" noChangeAspect="1" noChangeArrowheads="1" noTextEdit="1"/>
          </p:cNvSpPr>
          <p:nvPr>
            <p:ph type="sldImg"/>
          </p:nvPr>
        </p:nvSpPr>
        <p:spPr>
          <a:xfrm>
            <a:off x="1139825" y="685800"/>
            <a:ext cx="4578350" cy="3433763"/>
          </a:xfrm>
          <a:ln/>
        </p:spPr>
      </p:sp>
      <p:sp>
        <p:nvSpPr>
          <p:cNvPr id="21507" name="Rectangle 3"/>
          <p:cNvSpPr>
            <a:spLocks noGrp="1" noChangeArrowheads="1"/>
          </p:cNvSpPr>
          <p:nvPr>
            <p:ph type="body" idx="1"/>
          </p:nvPr>
        </p:nvSpPr>
        <p:spPr>
          <a:xfrm>
            <a:off x="685800" y="4441825"/>
            <a:ext cx="5486400" cy="4057650"/>
          </a:xfrm>
        </p:spPr>
        <p:txBody>
          <a:bodyPr/>
          <a:lstStyle/>
          <a:p>
            <a:r>
              <a:rPr lang="en-US">
                <a:latin typeface="Arial" charset="0"/>
              </a:rPr>
              <a:t>The law ensures that students with disabilities have the right to go to school and to experience </a:t>
            </a:r>
            <a:r>
              <a:rPr lang="en-US" u="sng">
                <a:latin typeface="Arial" charset="0"/>
              </a:rPr>
              <a:t>all</a:t>
            </a:r>
            <a:r>
              <a:rPr lang="en-US">
                <a:latin typeface="Arial" charset="0"/>
              </a:rPr>
              <a:t> of the benefits that school has to offer to students without disabilities.   In other words, school is for </a:t>
            </a:r>
            <a:r>
              <a:rPr lang="en-US" u="sng">
                <a:latin typeface="Arial" charset="0"/>
              </a:rPr>
              <a:t>every</a:t>
            </a:r>
            <a:r>
              <a:rPr lang="en-US">
                <a:latin typeface="Arial" charset="0"/>
              </a:rPr>
              <a:t> student.   FAPE in special education ensures that when an eligible student receives special education, his or her special education program must be developed in such a way that it is reasonable to expect the student to receive measurable educational benefit.  It would not be acceptable, for instance, for a school district to accept or propose a program for a student that results in little or no progress from year to year.</a:t>
            </a:r>
          </a:p>
          <a:p>
            <a:endParaRPr lang="en-US">
              <a:latin typeface="Arial" charset="0"/>
            </a:endParaRPr>
          </a:p>
          <a:p>
            <a:r>
              <a:rPr lang="en-US">
                <a:latin typeface="Arial" charset="0"/>
              </a:rPr>
              <a:t>Please also note that “education” includes both academic and non-academic activities and specifically includes extra-curricular activities.  This is referred to as “life of the school” and speaks to the right of students to be </a:t>
            </a:r>
            <a:r>
              <a:rPr lang="en-US" u="sng">
                <a:latin typeface="Arial" charset="0"/>
              </a:rPr>
              <a:t>full</a:t>
            </a:r>
            <a:r>
              <a:rPr lang="en-US">
                <a:latin typeface="Arial" charset="0"/>
              </a:rPr>
              <a:t> participants in the life of the school.</a:t>
            </a:r>
          </a:p>
          <a:p>
            <a:endParaRPr lang="en-US">
              <a:latin typeface="Arial" charset="0"/>
            </a:endParaRPr>
          </a:p>
          <a:p>
            <a:r>
              <a:rPr lang="en-US" u="sng">
                <a:latin typeface="Arial" charset="0"/>
              </a:rPr>
              <a:t>For presentations occurring prior to January 1, 2002:</a:t>
            </a:r>
            <a:r>
              <a:rPr lang="en-US">
                <a:latin typeface="Arial" charset="0"/>
              </a:rPr>
              <a:t>  One key element of FAPE in Massachusetts is the term commonly called “maximum feasible benefit” or “maximum possible development” -- this language is in our state statute and is a part of FAPE in Massachusetts until January 1, 2002.  </a:t>
            </a:r>
          </a:p>
          <a:p>
            <a:endParaRPr lang="en-US">
              <a:latin typeface="Arial" charset="0"/>
            </a:endParaRPr>
          </a:p>
          <a:p>
            <a:endParaRPr lang="en-US">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C59F85-87CA-4DF9-8C71-F50D2D0691DA}" type="slidenum">
              <a:rPr lang="en-US"/>
              <a:pPr/>
              <a:t>18</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xfrm>
            <a:off x="1143000" y="4364038"/>
            <a:ext cx="4495800" cy="4135437"/>
          </a:xfrm>
        </p:spPr>
        <p:txBody>
          <a:bodyPr/>
          <a:lstStyle/>
          <a:p>
            <a:r>
              <a:rPr lang="en-US">
                <a:latin typeface="Arial" charset="0"/>
              </a:rPr>
              <a:t>One particular aspect of FAPE is ensuring that students with disabilities have access to the same academic curriculum and standards as students without disabilities.  This is referred to as the “general curriculum.”</a:t>
            </a:r>
          </a:p>
          <a:p>
            <a:endParaRPr lang="en-US">
              <a:latin typeface="Arial" charset="0"/>
            </a:endParaRPr>
          </a:p>
          <a:p>
            <a:r>
              <a:rPr lang="en-US">
                <a:latin typeface="Arial" charset="0"/>
              </a:rPr>
              <a:t>This means that receiving special education services doesn’t require the development of a special or different academic curriculum, but rather provision of the types of services and supports that make it possible for the student to be successful with the </a:t>
            </a:r>
            <a:r>
              <a:rPr lang="en-US" b="1">
                <a:latin typeface="Arial" charset="0"/>
              </a:rPr>
              <a:t>same</a:t>
            </a:r>
            <a:r>
              <a:rPr lang="en-US">
                <a:latin typeface="Arial" charset="0"/>
              </a:rPr>
              <a:t> curriculum that is provided to students without disabilities.  </a:t>
            </a:r>
          </a:p>
          <a:p>
            <a:endParaRPr lang="en-US">
              <a:latin typeface="Arial" charset="0"/>
            </a:endParaRPr>
          </a:p>
          <a:p>
            <a:r>
              <a:rPr lang="en-US">
                <a:latin typeface="Arial" charset="0"/>
              </a:rPr>
              <a:t>The curriculum frameworks in Massachusetts provide a general format and specific grade level standards in each academic subject area.  This is the general curriculum in Massachusetts and the student’s right to access that curriculum protects his or her right to also demonstrate learning just like any other student in Massachusetts’ schools.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4D20E1-CC0F-451A-A831-343601BE570B}" type="slidenum">
              <a:rPr lang="en-US"/>
              <a:pPr/>
              <a:t>19</a:t>
            </a:fld>
            <a:endParaRPr lang="en-US"/>
          </a:p>
        </p:txBody>
      </p:sp>
      <p:sp>
        <p:nvSpPr>
          <p:cNvPr id="43010" name="Rectangle 2"/>
          <p:cNvSpPr>
            <a:spLocks noGrp="1" noRot="1" noChangeAspect="1" noChangeArrowheads="1" noTextEdit="1"/>
          </p:cNvSpPr>
          <p:nvPr>
            <p:ph type="sldImg"/>
          </p:nvPr>
        </p:nvSpPr>
        <p:spPr>
          <a:xfrm>
            <a:off x="1136650" y="684213"/>
            <a:ext cx="4597400" cy="3448050"/>
          </a:xfrm>
          <a:ln/>
        </p:spPr>
      </p:sp>
      <p:sp>
        <p:nvSpPr>
          <p:cNvPr id="43011" name="Rectangle 3"/>
          <p:cNvSpPr>
            <a:spLocks noGrp="1" noChangeArrowheads="1"/>
          </p:cNvSpPr>
          <p:nvPr>
            <p:ph type="body" idx="1"/>
          </p:nvPr>
        </p:nvSpPr>
        <p:spPr>
          <a:xfrm>
            <a:off x="381000" y="4364038"/>
            <a:ext cx="6248400" cy="4595812"/>
          </a:xfrm>
        </p:spPr>
        <p:txBody>
          <a:bodyPr/>
          <a:lstStyle/>
          <a:p>
            <a:r>
              <a:rPr lang="en-US" b="1">
                <a:latin typeface="Arial" charset="0"/>
              </a:rPr>
              <a:t>Appropriate Evaluation is the third principle</a:t>
            </a:r>
            <a:r>
              <a:rPr lang="en-US">
                <a:latin typeface="Arial" charset="0"/>
              </a:rPr>
              <a:t>.</a:t>
            </a:r>
          </a:p>
          <a:p>
            <a:r>
              <a:rPr lang="en-US">
                <a:latin typeface="Arial" charset="0"/>
              </a:rPr>
              <a:t/>
            </a:r>
            <a:br>
              <a:rPr lang="en-US">
                <a:latin typeface="Arial" charset="0"/>
              </a:rPr>
            </a:br>
            <a:r>
              <a:rPr lang="en-US">
                <a:latin typeface="Arial" charset="0"/>
              </a:rPr>
              <a:t>Before a student can be found eligible for special education, an individualized appropriate evaluation is required, including evaluation of the student in all areas related to the suspected disability(ies) and the student’s educational status.  </a:t>
            </a:r>
          </a:p>
          <a:p>
            <a:pPr>
              <a:lnSpc>
                <a:spcPct val="80000"/>
              </a:lnSpc>
              <a:buFontTx/>
              <a:buChar char="•"/>
            </a:pPr>
            <a:endParaRPr lang="en-US">
              <a:latin typeface="Arial" charset="0"/>
            </a:endParaRPr>
          </a:p>
          <a:p>
            <a:r>
              <a:rPr lang="en-US">
                <a:latin typeface="Arial" charset="0"/>
              </a:rPr>
              <a:t>The Team uses the evaluation information to determine if the student has an educational disability --- that is, a disability that negatively affects the students ability to make progress in education and requires special education.  </a:t>
            </a:r>
          </a:p>
          <a:p>
            <a:pPr>
              <a:buFontTx/>
              <a:buChar char="•"/>
            </a:pPr>
            <a:endParaRPr lang="en-US">
              <a:latin typeface="Arial" charset="0"/>
            </a:endParaRPr>
          </a:p>
          <a:p>
            <a:r>
              <a:rPr lang="en-US">
                <a:latin typeface="Arial" charset="0"/>
              </a:rPr>
              <a:t> Every three years, the student must be individually reevaluated to determine if he or she remains eligible for special education.</a:t>
            </a:r>
          </a:p>
          <a:p>
            <a:pPr>
              <a:buFontTx/>
              <a:buChar char="•"/>
            </a:pPr>
            <a:endParaRPr lang="en-US">
              <a:latin typeface="Arial" charset="0"/>
            </a:endParaRPr>
          </a:p>
          <a:p>
            <a:r>
              <a:rPr lang="en-US">
                <a:latin typeface="Arial" charset="0"/>
              </a:rPr>
              <a:t>Evaluation must be tailored to the individual student.  </a:t>
            </a:r>
          </a:p>
          <a:p>
            <a:endParaRPr lang="en-US">
              <a:latin typeface="Arial" charset="0"/>
            </a:endParaRPr>
          </a:p>
          <a:p>
            <a:r>
              <a:rPr lang="en-US">
                <a:latin typeface="Arial" charset="0"/>
              </a:rPr>
              <a:t>No single assessment should be used as the sole basis for finding a student eligible or ineligible for special education.  Sound comprehensive evaluations use a variety of assessment techniques, formal and informal,  and may include observations (including parents’ observations), surveys, interviews, as well as diagnostic and standardized tests.</a:t>
            </a:r>
          </a:p>
          <a:p>
            <a:endParaRPr lang="en-US">
              <a:latin typeface="Arial" charset="0"/>
            </a:endParaRPr>
          </a:p>
          <a:p>
            <a:r>
              <a:rPr lang="en-US" u="sng">
                <a:latin typeface="Arial" charset="0"/>
              </a:rPr>
              <a:t>Moving to next slide</a:t>
            </a:r>
            <a:r>
              <a:rPr lang="en-US">
                <a:latin typeface="Arial" charset="0"/>
              </a:rPr>
              <a:t>:  Let’s discuss some specific rights related to evaluation.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33AC67-E602-4133-A1CC-41D744C5FF1C}" type="slidenum">
              <a:rPr lang="en-US"/>
              <a:pPr/>
              <a:t>2</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xfrm>
            <a:off x="1143000" y="4364038"/>
            <a:ext cx="4572000" cy="4135437"/>
          </a:xfrm>
        </p:spPr>
        <p:txBody>
          <a:bodyPr/>
          <a:lstStyle/>
          <a:p>
            <a:endParaRPr lang="en-US">
              <a:latin typeface="Arial" charset="0"/>
            </a:endParaRPr>
          </a:p>
          <a:p>
            <a:r>
              <a:rPr lang="en-US">
                <a:latin typeface="Arial" charset="0"/>
              </a:rPr>
              <a:t>For the purposes of this presentation we assume that most of the members of the audience are parents and are interested in learning more about special education on behalf of your children or simply to become more familiar with this area of educational services.</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F8D1A-1049-49AF-8042-4AA781129A69}" type="slidenum">
              <a:rPr lang="en-US"/>
              <a:pPr/>
              <a:t>20</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74C7B2-34BF-436D-B670-E4493120A84E}" type="slidenum">
              <a:rPr lang="en-US"/>
              <a:pPr/>
              <a:t>21</a:t>
            </a:fld>
            <a:endParaRPr lang="en-US"/>
          </a:p>
        </p:txBody>
      </p:sp>
      <p:sp>
        <p:nvSpPr>
          <p:cNvPr id="172034" name="Rectangle 2"/>
          <p:cNvSpPr>
            <a:spLocks noGrp="1" noRot="1" noChangeAspect="1" noChangeArrowheads="1" noTextEdit="1"/>
          </p:cNvSpPr>
          <p:nvPr>
            <p:ph type="sldImg"/>
          </p:nvPr>
        </p:nvSpPr>
        <p:spPr>
          <a:xfrm>
            <a:off x="1136650" y="684213"/>
            <a:ext cx="4597400" cy="3448050"/>
          </a:xfrm>
          <a:ln/>
        </p:spPr>
      </p:sp>
      <p:sp>
        <p:nvSpPr>
          <p:cNvPr id="172035" name="Rectangle 3"/>
          <p:cNvSpPr>
            <a:spLocks noGrp="1" noChangeArrowheads="1"/>
          </p:cNvSpPr>
          <p:nvPr>
            <p:ph type="body" idx="1"/>
          </p:nvPr>
        </p:nvSpPr>
        <p:spPr>
          <a:xfrm>
            <a:off x="609600" y="4364038"/>
            <a:ext cx="5867400" cy="4595812"/>
          </a:xfrm>
        </p:spPr>
        <p:txBody>
          <a:bodyPr/>
          <a:lstStyle/>
          <a:p>
            <a:r>
              <a:rPr lang="en-US">
                <a:latin typeface="Arial" charset="0"/>
              </a:rPr>
              <a:t>As mentioned in an earlier slide, parents have the right to discuss with the school district in advance of the evaluation what types of assessments should be done and which evaluators will be used.  The intent of this requirement is to promote parental involvement and confidence in the evaluation done by the school district.</a:t>
            </a:r>
          </a:p>
          <a:p>
            <a:endParaRPr lang="en-US">
              <a:latin typeface="Arial" charset="0"/>
            </a:endParaRPr>
          </a:p>
          <a:p>
            <a:r>
              <a:rPr lang="en-US">
                <a:latin typeface="Arial" charset="0"/>
              </a:rPr>
              <a:t>The 2nd and 3rd points on this slide highlight some ways in which an evaluation must be individualized.  For limited English proficient students, the district must assure that the student’s lack of proficiency in English is not confused with disability.  This may require assessment in the native language of the student.  If the student has a vision loss, the district must ensure that the Team has sufficient evaluation information to determine if the student requires and would benefit from instruction in Braille.</a:t>
            </a:r>
          </a:p>
          <a:p>
            <a:r>
              <a:rPr lang="en-US">
                <a:latin typeface="Arial" charset="0"/>
              </a:rPr>
              <a:t>As previously mentioned, parents are always asked if they consent to an evaluation of their child when the evaluation is specifically related to special education eligibility or continuing services.  The district cannot evaluate your child to determine eligibility for special education if you do not agree to the evaluation.  Further, if the Team determines that your child is not eligible and you believe that determination was incorrect, you have the right to appeal that determination.</a:t>
            </a:r>
          </a:p>
          <a:p>
            <a:endParaRPr lang="en-US">
              <a:latin typeface="Arial" charset="0"/>
            </a:endParaRPr>
          </a:p>
          <a:p>
            <a:r>
              <a:rPr lang="en-US">
                <a:latin typeface="Arial" charset="0"/>
              </a:rPr>
              <a:t>The next slide provides information on your right to an independent educational evaluation.</a:t>
            </a:r>
          </a:p>
          <a:p>
            <a:endParaRPr lang="en-US">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E55449-8CD9-4D2B-A5F0-A22339A0ABCC}" type="slidenum">
              <a:rPr lang="en-US"/>
              <a:pPr/>
              <a:t>22</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r>
              <a:rPr lang="en-US">
                <a:latin typeface="Arial" charset="0"/>
              </a:rPr>
              <a:t>If the district does an evaluation and you are dissatisfied with it and, perhaps, disagree with some of the findings, you are entitled to also seek an independent educational evaluation (IEE).  If you choose to participate in the sliding fee scale option, the school district will pay for IEEs for low and middle-income families on a sliding fee scale.  If you do not choose to participate in the sliding fee scale, the school district may still be obligated to pay for the IEE if they cannot demonstrate that their evaluation was complete and comprehensive.  The right to an independent educational evaluation is also fully described in the Parent’s Rights Brochure that you received in this workshop and will receive periodically if your child is receiving special education services.</a:t>
            </a:r>
          </a:p>
          <a:p>
            <a:endParaRPr lang="en-US">
              <a:latin typeface="Arial" charset="0"/>
            </a:endParaRPr>
          </a:p>
          <a:p>
            <a:r>
              <a:rPr lang="en-US">
                <a:latin typeface="Arial" charset="0"/>
              </a:rPr>
              <a:t>Anytime that a parent has an IEE done (whether it is paid for by the school district, or the parent, or a combination of the two), if the IEE is shared with the school district, the district must reconvene the Team within 10 school working days to consider if the IEE information prompts the Team to amend the student’s IEP or proposed IEP.</a:t>
            </a:r>
          </a:p>
          <a:p>
            <a:endParaRPr lang="en-US">
              <a:latin typeface="Arial" charset="0"/>
            </a:endParaRPr>
          </a:p>
          <a:p>
            <a:r>
              <a:rPr lang="en-US">
                <a:latin typeface="Arial" charset="0"/>
              </a:rPr>
              <a:t>Anytime that the parents obtain and pay for an IEE with their own private funds, the contents and information of the IEE is the sole property of the parents and it is their choice whether to share the information with the district or not.</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3F7D58-A95F-4B68-8D5A-E6D9A0918AF6}" type="slidenum">
              <a:rPr lang="en-US"/>
              <a:pPr/>
              <a:t>23</a:t>
            </a:fld>
            <a:endParaRPr lang="en-US"/>
          </a:p>
        </p:txBody>
      </p:sp>
      <p:sp>
        <p:nvSpPr>
          <p:cNvPr id="174082" name="Rectangle 2"/>
          <p:cNvSpPr>
            <a:spLocks noGrp="1" noRot="1" noChangeAspect="1" noChangeArrowheads="1" noTextEdit="1"/>
          </p:cNvSpPr>
          <p:nvPr>
            <p:ph type="sldImg"/>
          </p:nvPr>
        </p:nvSpPr>
        <p:spPr>
          <a:xfrm>
            <a:off x="1131888" y="685800"/>
            <a:ext cx="4597400" cy="3448050"/>
          </a:xfrm>
          <a:ln/>
        </p:spPr>
      </p:sp>
      <p:sp>
        <p:nvSpPr>
          <p:cNvPr id="174083" name="Rectangle 3"/>
          <p:cNvSpPr>
            <a:spLocks noGrp="1" noChangeArrowheads="1"/>
          </p:cNvSpPr>
          <p:nvPr>
            <p:ph type="body" idx="1"/>
          </p:nvPr>
        </p:nvSpPr>
        <p:spPr>
          <a:xfrm>
            <a:off x="1066800" y="4364038"/>
            <a:ext cx="4800600" cy="4595812"/>
          </a:xfrm>
        </p:spPr>
        <p:txBody>
          <a:bodyPr/>
          <a:lstStyle/>
          <a:p>
            <a:r>
              <a:rPr lang="en-US">
                <a:latin typeface="Arial" charset="0"/>
              </a:rPr>
              <a:t>The fourth principle is the Individualized Education Program (IEP).</a:t>
            </a:r>
          </a:p>
          <a:p>
            <a:endParaRPr lang="en-US">
              <a:latin typeface="Arial" charset="0"/>
            </a:endParaRPr>
          </a:p>
          <a:p>
            <a:r>
              <a:rPr lang="en-US">
                <a:latin typeface="Arial" charset="0"/>
              </a:rPr>
              <a:t>A student who is found eligible for special education has the right to receive, in written format, information on how the disability affects the student’s learning and the special education services that the student will receive from the school district in order to meet his/her unique educational needs arising from the disability.  The IEP is a legal document.  It must be:</a:t>
            </a:r>
          </a:p>
          <a:p>
            <a:pPr lvl="1">
              <a:buFontTx/>
              <a:buChar char="•"/>
            </a:pPr>
            <a:r>
              <a:rPr lang="en-US">
                <a:latin typeface="Arial" charset="0"/>
              </a:rPr>
              <a:t>written in generally understandable language and provided to the parent in the parent’s native language.</a:t>
            </a:r>
          </a:p>
          <a:p>
            <a:pPr lvl="1">
              <a:buFontTx/>
              <a:buChar char="•"/>
            </a:pPr>
            <a:r>
              <a:rPr lang="en-US">
                <a:latin typeface="Arial" charset="0"/>
              </a:rPr>
              <a:t>developed by a Team of people familiar with the student and supported by the assessment information  (the Team always includes the parent).</a:t>
            </a:r>
          </a:p>
          <a:p>
            <a:endParaRPr lang="en-US">
              <a:latin typeface="Arial" charset="0"/>
            </a:endParaRPr>
          </a:p>
          <a:p>
            <a:pPr>
              <a:buFontTx/>
              <a:buChar char="•"/>
            </a:pPr>
            <a:r>
              <a:rPr lang="en-US" i="1" u="sng">
                <a:latin typeface="Arial" charset="0"/>
              </a:rPr>
              <a:t>Handout:</a:t>
            </a:r>
            <a:r>
              <a:rPr lang="en-US">
                <a:latin typeface="Arial" charset="0"/>
              </a:rPr>
              <a:t>  </a:t>
            </a:r>
            <a:r>
              <a:rPr lang="en-US" i="1">
                <a:latin typeface="Arial" charset="0"/>
              </a:rPr>
              <a:t>District should make available blank copies of the IEP form for any participant who has not seen or used the IEP form.  Specific questions related to the IEP or contents of the IEP should be deferred until the end of the presentation depending on available time.</a:t>
            </a:r>
            <a:endParaRPr lang="en-US" i="1" u="sng">
              <a:latin typeface="Arial" charset="0"/>
            </a:endParaRPr>
          </a:p>
          <a:p>
            <a:pPr>
              <a:buFontTx/>
              <a:buChar char="•"/>
            </a:pPr>
            <a:endParaRPr lang="en-US">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26AC4D-6BC8-4E9F-86B6-67E4311AC209}" type="slidenum">
              <a:rPr lang="en-US"/>
              <a:pPr/>
              <a:t>24</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xfrm>
            <a:off x="457200" y="4364038"/>
            <a:ext cx="6019800" cy="4135437"/>
          </a:xfrm>
        </p:spPr>
        <p:txBody>
          <a:bodyPr/>
          <a:lstStyle/>
          <a:p>
            <a:pPr>
              <a:spcBef>
                <a:spcPct val="0"/>
              </a:spcBef>
            </a:pPr>
            <a:r>
              <a:rPr lang="en-US">
                <a:latin typeface="Arial" charset="0"/>
              </a:rPr>
              <a:t>One accountability measure for parents will be the student’s participation and performance in the Massachusetts Comprehensive Assessment System (or MCAS). The IEP includes information on how the student will participate in state and local assessment. By state and federal law </a:t>
            </a:r>
            <a:r>
              <a:rPr lang="en-US" u="sng">
                <a:latin typeface="Arial" charset="0"/>
              </a:rPr>
              <a:t>all</a:t>
            </a:r>
            <a:r>
              <a:rPr lang="en-US">
                <a:latin typeface="Arial" charset="0"/>
              </a:rPr>
              <a:t> students, including students with disabilities, are required to participate in state and district-wide  tests with or without accommodations or in an alternate format.  </a:t>
            </a:r>
          </a:p>
          <a:p>
            <a:r>
              <a:rPr lang="en-US">
                <a:latin typeface="Arial" charset="0"/>
              </a:rPr>
              <a:t>So, the Team will not be deciding IF your child will participate in MCAS, but rather HOW your child will participate.  That decision will be documented on the IEP.</a:t>
            </a:r>
          </a:p>
          <a:p>
            <a:endParaRPr lang="en-US">
              <a:latin typeface="Arial" charset="0"/>
            </a:endParaRPr>
          </a:p>
          <a:p>
            <a:r>
              <a:rPr lang="en-US">
                <a:latin typeface="Arial" charset="0"/>
              </a:rPr>
              <a:t>The other accountability measure that tells how a parent will know if their child is making progress relates to the development of measurable annual goals.  These goals identify the areas that the parent and the Team, together, have determined will be the focus of the student’s special education program.   Parents have the right to receive progress reports on their child’s progress towards the IEP goals.  Progress reports are provided at least as often as the school issues report cards or other progress measures that students without disabilities receive and if your child is participating in the general education program to any extent, then you should be receiving </a:t>
            </a:r>
            <a:r>
              <a:rPr lang="en-US" u="sng">
                <a:latin typeface="Arial" charset="0"/>
              </a:rPr>
              <a:t>both</a:t>
            </a:r>
            <a:r>
              <a:rPr lang="en-US">
                <a:latin typeface="Arial" charset="0"/>
              </a:rPr>
              <a:t> report cards and progress reports.  </a:t>
            </a:r>
          </a:p>
          <a:p>
            <a:endParaRPr lang="en-US">
              <a:latin typeface="Arial" charset="0"/>
            </a:endParaRPr>
          </a:p>
          <a:p>
            <a:r>
              <a:rPr lang="en-US" i="1">
                <a:latin typeface="Arial" charset="0"/>
              </a:rPr>
              <a:t>Provide information on the frequency with which your local district provides progress information or report cards to all students  --- progress reports on IEP goals will be provided with the same frequency.</a:t>
            </a:r>
            <a:r>
              <a:rPr lang="en-US">
                <a:latin typeface="Arial" charset="0"/>
              </a:rPr>
              <a:t>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BFD3000-2C08-4B38-8210-D2D952564E7F}" type="slidenum">
              <a:rPr lang="en-US"/>
              <a:pPr/>
              <a:t>25</a:t>
            </a:fld>
            <a:endParaRPr lang="en-US"/>
          </a:p>
        </p:txBody>
      </p:sp>
      <p:sp>
        <p:nvSpPr>
          <p:cNvPr id="36866" name="Rectangle 2"/>
          <p:cNvSpPr>
            <a:spLocks noGrp="1" noRot="1" noChangeAspect="1" noChangeArrowheads="1" noTextEdit="1"/>
          </p:cNvSpPr>
          <p:nvPr>
            <p:ph type="sldImg"/>
          </p:nvPr>
        </p:nvSpPr>
        <p:spPr>
          <a:xfrm>
            <a:off x="1143000" y="685800"/>
            <a:ext cx="4597400" cy="3448050"/>
          </a:xfrm>
          <a:ln/>
        </p:spPr>
      </p:sp>
      <p:sp>
        <p:nvSpPr>
          <p:cNvPr id="36867" name="Rectangle 3"/>
          <p:cNvSpPr>
            <a:spLocks noGrp="1" noChangeArrowheads="1"/>
          </p:cNvSpPr>
          <p:nvPr>
            <p:ph type="body" idx="1"/>
          </p:nvPr>
        </p:nvSpPr>
        <p:spPr>
          <a:xfrm>
            <a:off x="152400" y="4364038"/>
            <a:ext cx="6477000" cy="4595812"/>
          </a:xfrm>
        </p:spPr>
        <p:txBody>
          <a:bodyPr/>
          <a:lstStyle/>
          <a:p>
            <a:endParaRPr lang="en-US">
              <a:latin typeface="Arial" charset="0"/>
            </a:endParaRPr>
          </a:p>
          <a:p>
            <a:pPr>
              <a:buFontTx/>
              <a:buChar char="•"/>
            </a:pPr>
            <a:endParaRPr lang="en-US">
              <a:latin typeface="Arial" charset="0"/>
            </a:endParaRPr>
          </a:p>
          <a:p>
            <a:pPr>
              <a:buFontTx/>
              <a:buChar char="•"/>
            </a:pPr>
            <a:endParaRPr lang="en-US">
              <a:latin typeface="Arial" charset="0"/>
            </a:endParaRPr>
          </a:p>
        </p:txBody>
      </p:sp>
      <p:sp>
        <p:nvSpPr>
          <p:cNvPr id="36868" name="Text Box 4"/>
          <p:cNvSpPr txBox="1">
            <a:spLocks noChangeArrowheads="1"/>
          </p:cNvSpPr>
          <p:nvPr/>
        </p:nvSpPr>
        <p:spPr bwMode="auto">
          <a:xfrm>
            <a:off x="914400" y="4343400"/>
            <a:ext cx="4953000" cy="3197225"/>
          </a:xfrm>
          <a:prstGeom prst="rect">
            <a:avLst/>
          </a:prstGeom>
          <a:noFill/>
          <a:ln w="12700">
            <a:noFill/>
            <a:miter lim="800000"/>
            <a:headEnd type="none" w="sm" len="sm"/>
            <a:tailEnd type="none" w="sm" len="sm"/>
          </a:ln>
          <a:effectLst/>
        </p:spPr>
        <p:txBody>
          <a:bodyPr>
            <a:spAutoFit/>
          </a:bodyPr>
          <a:lstStyle/>
          <a:p>
            <a:pPr algn="l">
              <a:spcBef>
                <a:spcPct val="50000"/>
              </a:spcBef>
            </a:pPr>
            <a:r>
              <a:rPr lang="en-US" sz="1200">
                <a:latin typeface="Arial" charset="0"/>
              </a:rPr>
              <a:t>If you believe that the IEP does not fully represent the determination of the Team or is not sufficient, in your view, to ensure that your child receives a beneficial education experience, then you have the right to discuss your concerns with the school district or to consent to only some of the IEP, but not all.  If you accept some of the IEP, the services that you accept will be implemented immediately.  </a:t>
            </a:r>
          </a:p>
          <a:p>
            <a:pPr algn="l">
              <a:spcBef>
                <a:spcPct val="50000"/>
              </a:spcBef>
            </a:pPr>
            <a:endParaRPr lang="en-US" sz="1200">
              <a:latin typeface="Arial" charset="0"/>
            </a:endParaRPr>
          </a:p>
          <a:p>
            <a:pPr algn="l">
              <a:spcBef>
                <a:spcPct val="50000"/>
              </a:spcBef>
            </a:pPr>
            <a:r>
              <a:rPr lang="en-US" sz="1200">
                <a:latin typeface="Arial" charset="0"/>
              </a:rPr>
              <a:t>If you do not accept the IEP, the school district will be obligated to continue to provide the services on the </a:t>
            </a:r>
            <a:r>
              <a:rPr lang="en-US" sz="1200" u="sng">
                <a:latin typeface="Arial" charset="0"/>
              </a:rPr>
              <a:t>last IEP that you did accept</a:t>
            </a:r>
            <a:r>
              <a:rPr lang="en-US" sz="1200">
                <a:latin typeface="Arial" charset="0"/>
              </a:rPr>
              <a:t>.  This right to continued services is called “</a:t>
            </a:r>
            <a:r>
              <a:rPr lang="en-US" sz="1200" b="1">
                <a:latin typeface="Arial" charset="0"/>
              </a:rPr>
              <a:t>Stay put</a:t>
            </a:r>
            <a:r>
              <a:rPr lang="en-US" sz="1200">
                <a:latin typeface="Arial" charset="0"/>
              </a:rPr>
              <a:t>.”   The right to have your child continue to receive accepted services when you are involved in a dispute with the school district ensures that your child does not simply wait around for resolution.  At the same time, the law does seek to prompt quick resolution of issues so that services and needs of the student will be updated and responsive to the changing needs of the student.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C679E0-7BFD-40B7-BB27-06762480084C}" type="slidenum">
              <a:rPr lang="en-US"/>
              <a:pPr/>
              <a:t>26</a:t>
            </a:fld>
            <a:endParaRPr lang="en-US"/>
          </a:p>
        </p:txBody>
      </p:sp>
      <p:sp>
        <p:nvSpPr>
          <p:cNvPr id="29698" name="Rectangle 2"/>
          <p:cNvSpPr>
            <a:spLocks noGrp="1" noRot="1" noChangeAspect="1" noChangeArrowheads="1" noTextEdit="1"/>
          </p:cNvSpPr>
          <p:nvPr>
            <p:ph type="sldImg"/>
          </p:nvPr>
        </p:nvSpPr>
        <p:spPr>
          <a:xfrm>
            <a:off x="1139825" y="685800"/>
            <a:ext cx="4578350" cy="3433763"/>
          </a:xfrm>
          <a:ln/>
        </p:spPr>
      </p:sp>
      <p:sp>
        <p:nvSpPr>
          <p:cNvPr id="29699" name="Rectangle 3"/>
          <p:cNvSpPr>
            <a:spLocks noGrp="1" noChangeArrowheads="1"/>
          </p:cNvSpPr>
          <p:nvPr>
            <p:ph type="body" idx="1"/>
          </p:nvPr>
        </p:nvSpPr>
        <p:spPr>
          <a:xfrm>
            <a:off x="914400" y="4364038"/>
            <a:ext cx="4876800" cy="4135437"/>
          </a:xfrm>
        </p:spPr>
        <p:txBody>
          <a:bodyPr/>
          <a:lstStyle/>
          <a:p>
            <a:r>
              <a:rPr lang="en-US">
                <a:latin typeface="Arial" charset="0"/>
              </a:rPr>
              <a:t>The fifth principle is </a:t>
            </a:r>
            <a:r>
              <a:rPr lang="en-US" b="1">
                <a:latin typeface="Arial" charset="0"/>
              </a:rPr>
              <a:t>Least Restrictive Environment</a:t>
            </a:r>
            <a:r>
              <a:rPr lang="en-US">
                <a:latin typeface="Arial" charset="0"/>
              </a:rPr>
              <a:t>, which is also known as LRE.   </a:t>
            </a:r>
          </a:p>
          <a:p>
            <a:endParaRPr lang="en-US">
              <a:latin typeface="Arial" charset="0"/>
            </a:endParaRPr>
          </a:p>
          <a:p>
            <a:r>
              <a:rPr lang="en-US">
                <a:latin typeface="Arial" charset="0"/>
              </a:rPr>
              <a:t>LRE is designed to ensure that students with disabilities are educated with students who do not have disabilities to the maximum extent appropriate and consistent with the needs of the individual student.  Students have the right to be educated in the Least Restrictive Environment (LRE).</a:t>
            </a:r>
          </a:p>
          <a:p>
            <a:endParaRPr lang="en-US">
              <a:latin typeface="Arial" charset="0"/>
            </a:endParaRPr>
          </a:p>
          <a:p>
            <a:r>
              <a:rPr lang="en-US">
                <a:latin typeface="Arial" charset="0"/>
              </a:rPr>
              <a:t>Teams, however, will determine the placement where a student will receive IEP services and a student need not fail in one environment before being moved to another environment.    </a:t>
            </a:r>
          </a:p>
          <a:p>
            <a:endParaRPr lang="en-US">
              <a:latin typeface="Arial" charset="0"/>
            </a:endParaRPr>
          </a:p>
          <a:p>
            <a:r>
              <a:rPr lang="en-US" u="sng">
                <a:latin typeface="Arial" charset="0"/>
              </a:rPr>
              <a:t>The next slide</a:t>
            </a:r>
            <a:r>
              <a:rPr lang="en-US">
                <a:latin typeface="Arial" charset="0"/>
              </a:rPr>
              <a:t> will provide some information on educational placements that may be identified by the Team.</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D404CA-737D-4401-B8DC-C69DF6A2A653}" type="slidenum">
              <a:rPr lang="en-US"/>
              <a:pPr/>
              <a:t>27</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a:xfrm>
            <a:off x="762000" y="4289425"/>
            <a:ext cx="5257800" cy="4135438"/>
          </a:xfrm>
        </p:spPr>
        <p:txBody>
          <a:bodyPr/>
          <a:lstStyle/>
          <a:p>
            <a:pPr>
              <a:tabLst>
                <a:tab pos="1143000" algn="l"/>
              </a:tabLst>
            </a:pPr>
            <a:r>
              <a:rPr lang="en-US">
                <a:latin typeface="Arial" charset="0"/>
              </a:rPr>
              <a:t>The Team (which includes the parent as a full, active member), after developing the IEP, must decide what environment is the least restrictive environment able to deliver the services on the IEP.  The placements on this slide are the most common placements identified by the Team.  Sometimes the Team will identify a combination of the above or something different from the above that provides a particular student with a placement responsive to his or her unique needs.  For instance, sometimes for older students the placement is a combination of work environments and school</a:t>
            </a:r>
            <a:r>
              <a:rPr lang="en-US" sz="1400">
                <a:latin typeface="Arial" charset="0"/>
              </a:rPr>
              <a:t> </a:t>
            </a:r>
            <a:r>
              <a:rPr lang="en-US">
                <a:latin typeface="Arial" charset="0"/>
              </a:rPr>
              <a:t>environments.  All of these are possibilities that the Team may consider.</a:t>
            </a:r>
          </a:p>
          <a:p>
            <a:pPr>
              <a:tabLst>
                <a:tab pos="1143000" algn="l"/>
              </a:tabLst>
            </a:pPr>
            <a:endParaRPr lang="en-US">
              <a:latin typeface="Arial" charset="0"/>
            </a:endParaRPr>
          </a:p>
          <a:p>
            <a:pPr>
              <a:tabLst>
                <a:tab pos="1143000" algn="l"/>
              </a:tabLst>
            </a:pPr>
            <a:r>
              <a:rPr lang="en-US">
                <a:latin typeface="Arial" charset="0"/>
              </a:rPr>
              <a:t>Generally speaking, the more time a student spends with students who do not have disabilities, the less restrictive the placement is considered.</a:t>
            </a:r>
          </a:p>
          <a:p>
            <a:pPr>
              <a:tabLst>
                <a:tab pos="1143000" algn="l"/>
              </a:tabLst>
            </a:pPr>
            <a:endParaRPr lang="en-US">
              <a:latin typeface="Arial" charset="0"/>
            </a:endParaRPr>
          </a:p>
          <a:p>
            <a:pPr>
              <a:tabLst>
                <a:tab pos="1143000" algn="l"/>
              </a:tabLst>
            </a:pPr>
            <a:r>
              <a:rPr lang="en-US">
                <a:latin typeface="Arial" charset="0"/>
              </a:rPr>
              <a:t>Again, however, the student cannot be placed by the school district in an educational placement unless the parent consents to the placement.</a:t>
            </a:r>
            <a:endParaRPr lang="en-US"/>
          </a:p>
          <a:p>
            <a:pPr>
              <a:tabLst>
                <a:tab pos="1143000" algn="l"/>
              </a:tabLst>
            </a:pPr>
            <a:endParaRPr lang="en-US"/>
          </a:p>
          <a:p>
            <a:pPr>
              <a:tabLst>
                <a:tab pos="1143000" algn="l"/>
              </a:tabLst>
            </a:pPr>
            <a:r>
              <a:rPr lang="en-US" i="1" u="sng"/>
              <a:t>Handout:  Provide participants with a copy of the Team Educational Placement Form (PL 1).</a:t>
            </a:r>
            <a:endParaRPr lang="en-US"/>
          </a:p>
          <a:p>
            <a:pPr>
              <a:tabLst>
                <a:tab pos="1143000" algn="l"/>
              </a:tabLst>
            </a:pPr>
            <a:endParaRPr lang="en-US"/>
          </a:p>
          <a:p>
            <a:pPr>
              <a:tabLst>
                <a:tab pos="1143000" algn="l"/>
              </a:tabLst>
            </a:pPr>
            <a:endParaRPr lang="en-US"/>
          </a:p>
          <a:p>
            <a:pPr>
              <a:tabLst>
                <a:tab pos="1143000" algn="l"/>
              </a:tabLst>
            </a:pP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4A045-907C-472A-A4FC-6624B1A4A587}" type="slidenum">
              <a:rPr lang="en-US"/>
              <a:pPr/>
              <a:t>28</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pPr>
              <a:tabLst>
                <a:tab pos="685800" algn="l"/>
              </a:tabLst>
            </a:pPr>
            <a:r>
              <a:rPr lang="en-US">
                <a:latin typeface="Arial" charset="0"/>
              </a:rPr>
              <a:t>It is not always possible for the Team to make the decision on where a child will be educated, sometimes illness or involvement with other state agencies will play a role.  </a:t>
            </a:r>
          </a:p>
          <a:p>
            <a:pPr>
              <a:tabLst>
                <a:tab pos="685800" algn="l"/>
              </a:tabLst>
            </a:pPr>
            <a:r>
              <a:rPr lang="en-US">
                <a:latin typeface="Arial" charset="0"/>
              </a:rPr>
              <a:t>Even when students are not in “educational” placements, if the student is eligible for special education, the school district will provide the services on the student’s IEP in a manner that allows the student to continue to make progress in education when absences are temporary.  This will occur most often for medical reasons.    </a:t>
            </a:r>
          </a:p>
          <a:p>
            <a:pPr>
              <a:tabLst>
                <a:tab pos="685800" algn="l"/>
              </a:tabLst>
            </a:pPr>
            <a:endParaRPr lang="en-US">
              <a:latin typeface="Arial" charset="0"/>
            </a:endParaRPr>
          </a:p>
          <a:p>
            <a:pPr>
              <a:tabLst>
                <a:tab pos="685800" algn="l"/>
              </a:tabLst>
            </a:pPr>
            <a:r>
              <a:rPr lang="en-US">
                <a:latin typeface="Arial" charset="0"/>
              </a:rPr>
              <a:t>Or, in some circumstances, when the student will not be in school for long periods of time either for medical reasons or other reasons unassociated with education, the Team may develop an IEP identifying the types and amounts of special education services that will be provided to the student in the non-school environment.</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7E87F3-2AF8-4DCA-9014-B2E690A555FE}" type="slidenum">
              <a:rPr lang="en-US"/>
              <a:pPr/>
              <a:t>29</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xfrm>
            <a:off x="609600" y="4135438"/>
            <a:ext cx="5562600" cy="4748212"/>
          </a:xfrm>
        </p:spPr>
        <p:txBody>
          <a:bodyPr/>
          <a:lstStyle/>
          <a:p>
            <a:endParaRPr lang="en-US">
              <a:latin typeface="Arial" charset="0"/>
            </a:endParaRPr>
          </a:p>
          <a:p>
            <a:r>
              <a:rPr lang="en-US">
                <a:latin typeface="Arial" charset="0"/>
              </a:rPr>
              <a:t>The sixth and final principle is </a:t>
            </a:r>
            <a:r>
              <a:rPr lang="en-US" b="1">
                <a:latin typeface="Arial" charset="0"/>
              </a:rPr>
              <a:t>procedural safeguards</a:t>
            </a:r>
            <a:r>
              <a:rPr lang="en-US">
                <a:latin typeface="Arial" charset="0"/>
              </a:rPr>
              <a:t>.  Procedural safeguards are a part of each of the five proceeding principles.  Procedural safeguards protect the rights of parents and students with disabilities and we have identified some key safeguards throughout this presentation. </a:t>
            </a:r>
          </a:p>
          <a:p>
            <a:r>
              <a:rPr lang="en-US">
                <a:latin typeface="Arial" charset="0"/>
              </a:rPr>
              <a:t>One major safeguard is written notice (first on the list).  The right to receive written notice occurs throughout the process of special education and requires the school district to provide written notice to parents at many major junctures.  For example, the district must provide written detail anytime it either proposes to do something (like conduct an evaluation, or begin IEP services, or move a student from one placement to another) or anytime it refuses to do something (like saying “no” to a parental request for additional services).  The written notice should help to inform the parent why the district is or is not taking a certain action and if other possibilities were considered and so on.  This particular safeguard is yet another way that parental participation and knowledge is woven throughout the law. </a:t>
            </a:r>
          </a:p>
          <a:p>
            <a:endParaRPr lang="en-US">
              <a:latin typeface="Arial" charset="0"/>
            </a:endParaRPr>
          </a:p>
          <a:p>
            <a:r>
              <a:rPr lang="en-US">
                <a:latin typeface="Arial" charset="0"/>
              </a:rPr>
              <a:t>Detail on each of the procedural safeguards of the law is contained in the Parent’s Rights Brochure that you received at this workshop and the Brochure provides greater detail than was possible in this presentation.    </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3B2FE-5AA7-4750-9425-22EC32B74A88}" type="slidenum">
              <a:rPr lang="en-US"/>
              <a:pPr/>
              <a:t>3</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a:xfrm>
            <a:off x="228600" y="4343400"/>
            <a:ext cx="6248400" cy="4156075"/>
          </a:xfrm>
        </p:spPr>
        <p:txBody>
          <a:bodyPr/>
          <a:lstStyle/>
          <a:p>
            <a:r>
              <a:rPr lang="en-US" u="sng">
                <a:latin typeface="Arial" charset="0"/>
              </a:rPr>
              <a:t>RE:   IDEA-97</a:t>
            </a:r>
            <a:r>
              <a:rPr lang="en-US">
                <a:latin typeface="Arial" charset="0"/>
              </a:rPr>
              <a:t> --- This is the Federal law for special education and many of the protections of special education come from this law which is longer and more detailed than the Massachusetts special education law.  The term IDEA “97” refers to the date that Congress re-authorized the law and made some changes.  Approximately every five years Congress takes another look at this major law and considers if changes are necessary. The law has different “Parts” -- Part B, like Massachusetts’ state law, covers special education services provided by school districts for children ages 3 through 21 and Part C covers direct and preventative services for babies and young children to age 2 and their families.  Part C requirements are managed by the Department of Public Health in Massachusetts.</a:t>
            </a:r>
          </a:p>
          <a:p>
            <a:endParaRPr lang="en-US">
              <a:latin typeface="Arial" charset="0"/>
            </a:endParaRPr>
          </a:p>
          <a:p>
            <a:r>
              <a:rPr lang="en-US" i="1" u="sng">
                <a:latin typeface="Arial" charset="0"/>
              </a:rPr>
              <a:t>Optional (for school year 2001-2 and after if applicable):</a:t>
            </a:r>
            <a:r>
              <a:rPr lang="en-US" i="1">
                <a:latin typeface="Arial" charset="0"/>
              </a:rPr>
              <a:t>  For those of you who follow activities at the national level, IDEA is scheduled for another review by Congress during this school year and you may hear about the various discussions in Congress and with organizations who provide comment to the Congress.  You also, of course, can participate as an individual in this process if you are interested.</a:t>
            </a:r>
            <a:endParaRPr lang="en-US" i="1"/>
          </a:p>
          <a:p>
            <a:endParaRPr lang="en-US"/>
          </a:p>
          <a:p>
            <a:r>
              <a:rPr lang="en-US" u="sng">
                <a:latin typeface="Arial" charset="0"/>
              </a:rPr>
              <a:t>RE:  Chapter 766</a:t>
            </a:r>
            <a:r>
              <a:rPr lang="en-US">
                <a:latin typeface="Arial" charset="0"/>
              </a:rPr>
              <a:t> -- People commonly refer to both the law and the regulations by this name because the original law was Chapter 766 of the Acts of 1972.  However, it is important that you recognize the other ways that people may refer to the Massachusetts special education law or regulations, since this reference is somewhat outdated.</a:t>
            </a:r>
          </a:p>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9E74A4-7CD1-42B6-B1B3-65D50E323817}" type="slidenum">
              <a:rPr lang="en-US"/>
              <a:pPr/>
              <a:t>30</a:t>
            </a:fld>
            <a:endParaRPr lang="en-US"/>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a:xfrm>
            <a:off x="533400" y="4267200"/>
            <a:ext cx="5867400" cy="4419600"/>
          </a:xfrm>
        </p:spPr>
        <p:txBody>
          <a:bodyPr/>
          <a:lstStyle/>
          <a:p>
            <a:pPr>
              <a:buFont typeface="Monotype Sorts" pitchFamily="2" charset="2"/>
              <a:buNone/>
            </a:pPr>
            <a:r>
              <a:rPr lang="en-US">
                <a:latin typeface="Arial" charset="0"/>
              </a:rPr>
              <a:t>Many local school districts have local procedures to resolve problems, either formal or informal.  Using such procedures may assist in building a positive two-way communication with the school that will help in responding to your child’s needs from year to year.</a:t>
            </a:r>
          </a:p>
          <a:p>
            <a:pPr>
              <a:buFont typeface="Monotype Sorts" pitchFamily="2" charset="2"/>
              <a:buNone/>
            </a:pPr>
            <a:endParaRPr lang="en-US">
              <a:latin typeface="Arial" charset="0"/>
            </a:endParaRPr>
          </a:p>
          <a:p>
            <a:pPr>
              <a:buFont typeface="Monotype Sorts" pitchFamily="2" charset="2"/>
              <a:buNone/>
            </a:pPr>
            <a:r>
              <a:rPr lang="en-US">
                <a:latin typeface="Arial" charset="0"/>
              </a:rPr>
              <a:t>The state Department of Education also will respond to written complaints from parents.  The Department is obligated to investigate any written complaints and to make a finding in written form no later than 60 days after you submit your written statement.  You can provide as much information as you believe is relevant.  If the district is not in compliance with the law, the Department will require a corrective action plan and will follow-up to ensure that corrective actions are taken.  Contact information is provided in the Parent’s Rights Brochure.</a:t>
            </a:r>
          </a:p>
          <a:p>
            <a:pPr>
              <a:buFont typeface="Monotype Sorts" pitchFamily="2" charset="2"/>
              <a:buNone/>
            </a:pPr>
            <a:endParaRPr lang="en-US">
              <a:latin typeface="Arial" charset="0"/>
            </a:endParaRPr>
          </a:p>
          <a:p>
            <a:pPr>
              <a:buFont typeface="Monotype Sorts" pitchFamily="2" charset="2"/>
              <a:buNone/>
            </a:pPr>
            <a:r>
              <a:rPr lang="en-US">
                <a:latin typeface="Arial" charset="0"/>
              </a:rPr>
              <a:t>The Bureau of Special Education Appeals (the BSEA) provides mediation (with impartial mediators) and regular due process hearings (with impartial hearing officers) that are available for parents to use in </a:t>
            </a:r>
            <a:r>
              <a:rPr lang="en-US" u="sng">
                <a:latin typeface="Arial" charset="0"/>
              </a:rPr>
              <a:t>any</a:t>
            </a:r>
            <a:r>
              <a:rPr lang="en-US">
                <a:latin typeface="Arial" charset="0"/>
              </a:rPr>
              <a:t> dispute with the school district about the evaluation, services, or placement provided or proposed for their child. Contact information for the BSEA is provided also in the Parent’s Rights Brochure.</a:t>
            </a:r>
          </a:p>
          <a:p>
            <a:pPr>
              <a:buFont typeface="Monotype Sorts" pitchFamily="2" charset="2"/>
              <a:buNone/>
            </a:pPr>
            <a:endParaRPr lang="en-US">
              <a:latin typeface="Arial" charset="0"/>
            </a:endParaRPr>
          </a:p>
          <a:p>
            <a:pPr>
              <a:buFont typeface="Monotype Sorts" pitchFamily="2" charset="2"/>
              <a:buNone/>
            </a:pPr>
            <a:r>
              <a:rPr lang="en-US">
                <a:latin typeface="Arial" charset="0"/>
              </a:rPr>
              <a:t>Other resources may be helpful, including agencies, advocates, friends, lawyers and so on.  The next slide provides additional resource information.</a:t>
            </a:r>
            <a:endParaRPr lang="en-US"/>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D273A0-4AF1-4444-A728-1536350FCF0C}" type="slidenum">
              <a:rPr lang="en-US"/>
              <a:pPr/>
              <a:t>31</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xfrm>
            <a:off x="457200" y="4364038"/>
            <a:ext cx="6172200" cy="4289425"/>
          </a:xfrm>
        </p:spPr>
        <p:txBody>
          <a:bodyPr/>
          <a:lstStyle/>
          <a:p>
            <a:pPr>
              <a:spcBef>
                <a:spcPct val="0"/>
              </a:spcBef>
              <a:tabLst>
                <a:tab pos="1085850" algn="l"/>
              </a:tabLst>
            </a:pPr>
            <a:r>
              <a:rPr lang="en-US">
                <a:latin typeface="Arial" charset="0"/>
              </a:rPr>
              <a:t>The people who know you and your child and work at the school district are always good sources of information   </a:t>
            </a:r>
          </a:p>
          <a:p>
            <a:pPr>
              <a:spcBef>
                <a:spcPct val="0"/>
              </a:spcBef>
              <a:tabLst>
                <a:tab pos="1085850" algn="l"/>
              </a:tabLst>
            </a:pPr>
            <a:endParaRPr lang="en-US">
              <a:latin typeface="Arial" charset="0"/>
            </a:endParaRPr>
          </a:p>
          <a:p>
            <a:pPr>
              <a:spcBef>
                <a:spcPct val="0"/>
              </a:spcBef>
              <a:tabLst>
                <a:tab pos="1085850" algn="l"/>
              </a:tabLst>
            </a:pPr>
            <a:r>
              <a:rPr lang="en-US" i="1" u="sng">
                <a:latin typeface="Arial" charset="0"/>
              </a:rPr>
              <a:t>Optional</a:t>
            </a:r>
            <a:r>
              <a:rPr lang="en-US" i="1">
                <a:latin typeface="Arial" charset="0"/>
              </a:rPr>
              <a:t>:  provide information on local district contact person(s).</a:t>
            </a:r>
          </a:p>
          <a:p>
            <a:pPr>
              <a:spcBef>
                <a:spcPct val="0"/>
              </a:spcBef>
              <a:tabLst>
                <a:tab pos="1085850" algn="l"/>
              </a:tabLst>
            </a:pPr>
            <a:endParaRPr lang="en-US">
              <a:latin typeface="Arial" charset="0"/>
            </a:endParaRPr>
          </a:p>
          <a:p>
            <a:pPr>
              <a:tabLst>
                <a:tab pos="1085850" algn="l"/>
              </a:tabLst>
            </a:pPr>
            <a:r>
              <a:rPr lang="en-US">
                <a:latin typeface="Arial" charset="0"/>
              </a:rPr>
              <a:t>The state Department of Education can also answer questions you may have about the law or your rights even when you do not have a complaint.  </a:t>
            </a:r>
          </a:p>
          <a:p>
            <a:pPr>
              <a:tabLst>
                <a:tab pos="1085850" algn="l"/>
              </a:tabLst>
            </a:pPr>
            <a:endParaRPr lang="en-US">
              <a:latin typeface="Arial" charset="0"/>
            </a:endParaRPr>
          </a:p>
          <a:p>
            <a:pPr>
              <a:tabLst>
                <a:tab pos="1085850" algn="l"/>
              </a:tabLst>
            </a:pPr>
            <a:r>
              <a:rPr lang="en-US">
                <a:latin typeface="Arial" charset="0"/>
              </a:rPr>
              <a:t>The Federation for Children with Special Needs is the federally funded Parent Information Center for special education in Massachusetts.  The Federation has locations across the Commonwealth and provides training, referrals, and publications on various subjects to parents, family members and other individuals interested in services for</a:t>
            </a:r>
            <a:r>
              <a:rPr lang="en-US" sz="1600"/>
              <a:t> </a:t>
            </a:r>
            <a:r>
              <a:rPr lang="en-US">
                <a:latin typeface="Arial" charset="0"/>
              </a:rPr>
              <a:t>children with disabilities.  Major trainings available through the Federation are also provided in five major languages.   The Federation also always maintains an extensive listing of additional resources that may provide information or assistance to parents, including contact information for disability rights organizations and other disability-related agencies and organizations.</a:t>
            </a:r>
          </a:p>
          <a:p>
            <a:pPr>
              <a:tabLst>
                <a:tab pos="1085850" algn="l"/>
              </a:tabLst>
            </a:pPr>
            <a:endParaRPr lang="en-US" u="sng">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043626-9477-438D-9700-B6DCAA3E789C}" type="slidenum">
              <a:rPr lang="en-US"/>
              <a:pPr/>
              <a:t>32</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r>
              <a:rPr lang="en-US">
                <a:latin typeface="Arial" charset="0"/>
              </a:rPr>
              <a:t>We understand that you may still have questions about special education or about some particular safeguard or detail in relation to your own child.   This presentation has provided a broad but important overview of major rights that parents and students have in the special education process.   </a:t>
            </a:r>
          </a:p>
          <a:p>
            <a:endParaRPr lang="en-US">
              <a:latin typeface="Arial" charset="0"/>
            </a:endParaRPr>
          </a:p>
          <a:p>
            <a:r>
              <a:rPr lang="en-US">
                <a:latin typeface="Arial" charset="0"/>
              </a:rPr>
              <a:t>Special education is an extremely complex and highly regulated area of education law.  It takes practice and time to fully understand the complexity of the law, your rights, and how to exercise them.  However, knowledge of your rights is valuable information that will benefit your child’s education and assist you in being the most effective partner with the school district in planning for appropriate services for your child.</a:t>
            </a:r>
          </a:p>
          <a:p>
            <a:endParaRPr lang="en-US">
              <a:latin typeface="Arial" charset="0"/>
            </a:endParaRPr>
          </a:p>
          <a:p>
            <a:r>
              <a:rPr lang="en-US">
                <a:latin typeface="Arial" charset="0"/>
              </a:rPr>
              <a:t>We want to thank you for your attention during this presentation.</a:t>
            </a:r>
          </a:p>
          <a:p>
            <a:endParaRPr lang="en-US">
              <a:latin typeface="Arial" charset="0"/>
            </a:endParaRPr>
          </a:p>
          <a:p>
            <a:r>
              <a:rPr lang="en-US" i="1" u="sng">
                <a:latin typeface="Arial" charset="0"/>
              </a:rPr>
              <a:t>Optional: </a:t>
            </a:r>
            <a:r>
              <a:rPr lang="en-US" i="1">
                <a:latin typeface="Arial" charset="0"/>
              </a:rPr>
              <a:t>Use any additional time for questions and answers</a:t>
            </a:r>
          </a:p>
          <a:p>
            <a:pPr>
              <a:buFontTx/>
              <a:buChar char="•"/>
            </a:pPr>
            <a:r>
              <a:rPr lang="en-US" i="1">
                <a:latin typeface="Arial" charset="0"/>
              </a:rPr>
              <a:t>Discuss local information and local resources</a:t>
            </a:r>
          </a:p>
          <a:p>
            <a:pPr>
              <a:buFontTx/>
              <a:buChar char="•"/>
            </a:pPr>
            <a:r>
              <a:rPr lang="en-US" i="1">
                <a:latin typeface="Arial" charset="0"/>
              </a:rPr>
              <a:t>Provide information on local PAC and PAC contact person(s)</a:t>
            </a:r>
          </a:p>
          <a:p>
            <a:endParaRPr lang="en-US">
              <a:latin typeface="Arial" charset="0"/>
            </a:endParaRP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77D1EB-0EBA-477C-A49F-228112B8D7CE}" type="slidenum">
              <a:rPr lang="en-US"/>
              <a:pPr/>
              <a:t>4</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xfrm>
            <a:off x="228600" y="4364038"/>
            <a:ext cx="6477000" cy="4135437"/>
          </a:xfrm>
        </p:spPr>
        <p:txBody>
          <a:bodyPr/>
          <a:lstStyle/>
          <a:p>
            <a:pPr>
              <a:buFontTx/>
              <a:buChar char="•"/>
            </a:pPr>
            <a:r>
              <a:rPr lang="en-US" u="sng">
                <a:latin typeface="Arial" charset="0"/>
              </a:rPr>
              <a:t>The Education Reform Act</a:t>
            </a:r>
            <a:r>
              <a:rPr lang="en-US">
                <a:latin typeface="Arial" charset="0"/>
              </a:rPr>
              <a:t> includes language making it clear that Education Reform is intended to apply to ALL students, including students with disabilities.   </a:t>
            </a:r>
          </a:p>
          <a:p>
            <a:pPr>
              <a:buFontTx/>
              <a:buChar char="•"/>
            </a:pPr>
            <a:r>
              <a:rPr lang="en-US" u="sng">
                <a:latin typeface="Arial" charset="0"/>
              </a:rPr>
              <a:t>Section 504</a:t>
            </a:r>
            <a:r>
              <a:rPr lang="en-US">
                <a:latin typeface="Arial" charset="0"/>
              </a:rPr>
              <a:t> is considered a civil rights law (as are the special education laws) and provides for both accommodations and services to people with disabilities.  It applies not only to school age people, but also to adults in all areas of their life.  It defines disability more broadly than special education does and may be a source of support for your child if your child has a disability, but is not found eligible for special education services.</a:t>
            </a:r>
          </a:p>
          <a:p>
            <a:pPr>
              <a:buFontTx/>
              <a:buChar char="•"/>
            </a:pPr>
            <a:r>
              <a:rPr lang="en-US" u="sng">
                <a:latin typeface="Arial" charset="0"/>
              </a:rPr>
              <a:t>Chapter 688</a:t>
            </a:r>
            <a:r>
              <a:rPr lang="en-US">
                <a:latin typeface="Arial" charset="0"/>
              </a:rPr>
              <a:t> is often referred to as the “Turning 22 Law” and the more current designation is in the Mass. General Laws at chapter 71B, section 12B.  This Massachusetts requirement provides for planning for possible services that may be needed from Adult Human Service Agencies such as the Department of Mental Retardation, the Department of Mental Health, or the Mass. Rehabilitation Commission.  Planning needs to occur at least two years before the student graduates or turns 22 years of age.  This planning does not entitle the student to adult services, but provides the basis for the consideration of what services may be made available as well as providing information for the state legislature to determine funding levels necessary for adult human service agencies.</a:t>
            </a:r>
          </a:p>
          <a:p>
            <a:pPr>
              <a:buFontTx/>
              <a:buChar char="•"/>
            </a:pPr>
            <a:r>
              <a:rPr lang="en-US" u="sng">
                <a:latin typeface="Arial" charset="0"/>
              </a:rPr>
              <a:t>The ADA</a:t>
            </a:r>
            <a:r>
              <a:rPr lang="en-US">
                <a:latin typeface="Arial" charset="0"/>
              </a:rPr>
              <a:t> ensures that people with disabilities are not subject to discrimination in their life activities.  It is less likely to be applicable to your child’s education in school (because, in most cases, these other laws are more applicable to the school environment), but it is an important law that provides protections throughout life for people with disabilities. We mention it here simply to help you become acquainted with the various laws that may provide</a:t>
            </a:r>
            <a:r>
              <a:rPr lang="en-US"/>
              <a:t> </a:t>
            </a:r>
            <a:r>
              <a:rPr lang="en-US">
                <a:latin typeface="Arial" charset="0"/>
              </a:rPr>
              <a:t>protections if your child has a disability.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30AB70-7265-4FD2-B9EB-1EC553F12936}" type="slidenum">
              <a:rPr lang="en-US"/>
              <a:pPr/>
              <a:t>5</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xfrm>
            <a:off x="1295400" y="4211638"/>
            <a:ext cx="4267200" cy="4748212"/>
          </a:xfrm>
        </p:spPr>
        <p:txBody>
          <a:bodyPr/>
          <a:lstStyle/>
          <a:p>
            <a:r>
              <a:rPr lang="en-US" i="1" u="sng">
                <a:latin typeface="Arial" charset="0"/>
              </a:rPr>
              <a:t>Distribute copies of Parent’s Rights Brochures to participants</a:t>
            </a:r>
            <a:endParaRPr lang="en-US">
              <a:latin typeface="Arial" charset="0"/>
            </a:endParaRPr>
          </a:p>
          <a:p>
            <a:endParaRPr lang="en-US" sz="1000">
              <a:latin typeface="Arial" charset="0"/>
            </a:endParaRPr>
          </a:p>
          <a:p>
            <a:r>
              <a:rPr lang="en-US" u="sng">
                <a:latin typeface="Arial" charset="0"/>
              </a:rPr>
              <a:t>Parent’s Rights Brochure</a:t>
            </a:r>
            <a:r>
              <a:rPr lang="en-US">
                <a:latin typeface="Arial" charset="0"/>
              </a:rPr>
              <a:t> - This brochure is provided regularly to parents (at least once every year) and provides detail on the rights of parents in the special education process.  These rights are based on both state and federal special education law.</a:t>
            </a:r>
          </a:p>
          <a:p>
            <a:pPr lvl="1">
              <a:buFontTx/>
              <a:buChar char="•"/>
            </a:pPr>
            <a:endParaRPr lang="en-US">
              <a:latin typeface="Arial" charset="0"/>
            </a:endParaRPr>
          </a:p>
          <a:p>
            <a:endParaRPr lang="en-US">
              <a:latin typeface="Arial" charset="0"/>
            </a:endParaRPr>
          </a:p>
          <a:p>
            <a:r>
              <a:rPr lang="en-US" u="sng">
                <a:latin typeface="Arial" charset="0"/>
              </a:rPr>
              <a:t>Informational note</a:t>
            </a:r>
            <a:r>
              <a:rPr lang="en-US">
                <a:latin typeface="Arial" charset="0"/>
              </a:rPr>
              <a:t>:  The brochure is on the DOE special education web page in </a:t>
            </a:r>
            <a:r>
              <a:rPr lang="en-US" u="sng">
                <a:latin typeface="Arial" charset="0"/>
              </a:rPr>
              <a:t>17 languages</a:t>
            </a:r>
            <a:r>
              <a:rPr lang="en-US">
                <a:latin typeface="Arial" charset="0"/>
              </a:rPr>
              <a:t> and can be downloaded by anyone with access to the internet and a printer.  Also, the district or parent may request an individual printed copy from the DOE.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E66AFB8-0B8C-479B-B8F3-977229FBA807}" type="slidenum">
              <a:rPr lang="en-US"/>
              <a:pPr/>
              <a:t>6</a:t>
            </a:fld>
            <a:endParaRPr lang="en-US"/>
          </a:p>
        </p:txBody>
      </p:sp>
      <p:sp>
        <p:nvSpPr>
          <p:cNvPr id="50178" name="Rectangle 2"/>
          <p:cNvSpPr>
            <a:spLocks noGrp="1" noRot="1" noChangeAspect="1" noChangeArrowheads="1" noTextEdit="1"/>
          </p:cNvSpPr>
          <p:nvPr>
            <p:ph type="sldImg"/>
          </p:nvPr>
        </p:nvSpPr>
        <p:spPr>
          <a:xfrm>
            <a:off x="1131888" y="690563"/>
            <a:ext cx="4576762" cy="3432175"/>
          </a:xfrm>
          <a:ln/>
        </p:spPr>
      </p:sp>
      <p:sp>
        <p:nvSpPr>
          <p:cNvPr id="50179" name="Rectangle 3"/>
          <p:cNvSpPr>
            <a:spLocks noGrp="1" noChangeArrowheads="1"/>
          </p:cNvSpPr>
          <p:nvPr>
            <p:ph type="body" idx="1"/>
          </p:nvPr>
        </p:nvSpPr>
        <p:spPr>
          <a:xfrm>
            <a:off x="1295400" y="4364038"/>
            <a:ext cx="5029200" cy="4135437"/>
          </a:xfrm>
        </p:spPr>
        <p:txBody>
          <a:bodyPr/>
          <a:lstStyle/>
          <a:p>
            <a:r>
              <a:rPr lang="en-US"/>
              <a:t>  </a:t>
            </a:r>
            <a:endParaRPr lang="en-US">
              <a:latin typeface="Arial" charset="0"/>
            </a:endParaRPr>
          </a:p>
        </p:txBody>
      </p:sp>
      <p:sp>
        <p:nvSpPr>
          <p:cNvPr id="50184" name="Text Box 8"/>
          <p:cNvSpPr txBox="1">
            <a:spLocks noChangeArrowheads="1"/>
          </p:cNvSpPr>
          <p:nvPr/>
        </p:nvSpPr>
        <p:spPr bwMode="auto">
          <a:xfrm>
            <a:off x="990600" y="4595813"/>
            <a:ext cx="4876800" cy="2466975"/>
          </a:xfrm>
          <a:prstGeom prst="rect">
            <a:avLst/>
          </a:prstGeom>
          <a:noFill/>
          <a:ln w="12700">
            <a:noFill/>
            <a:miter lim="800000"/>
            <a:headEnd type="none" w="sm" len="sm"/>
            <a:tailEnd type="none" w="sm" len="sm"/>
          </a:ln>
          <a:effectLst/>
        </p:spPr>
        <p:txBody>
          <a:bodyPr lIns="91694" tIns="45847" rIns="91694" bIns="45847">
            <a:spAutoFit/>
          </a:bodyPr>
          <a:lstStyle/>
          <a:p>
            <a:pPr algn="l" defTabSz="917575">
              <a:spcBef>
                <a:spcPct val="50000"/>
              </a:spcBef>
            </a:pPr>
            <a:r>
              <a:rPr lang="en-US" sz="1200">
                <a:latin typeface="Arial" charset="0"/>
              </a:rPr>
              <a:t>A school has many instructional and supportive services to offer a student.  Special education is one of those services, and it is a service provided only to eligible students.   It is important to realize that special education is </a:t>
            </a:r>
            <a:r>
              <a:rPr lang="en-US" sz="1200" u="sng">
                <a:latin typeface="Arial" charset="0"/>
              </a:rPr>
              <a:t>not</a:t>
            </a:r>
            <a:r>
              <a:rPr lang="en-US" sz="1200">
                <a:latin typeface="Arial" charset="0"/>
              </a:rPr>
              <a:t> just designed as a supportive service for any student who is struggling in school.  Special education was designed for students who have </a:t>
            </a:r>
            <a:r>
              <a:rPr lang="en-US" sz="1200" u="sng">
                <a:latin typeface="Arial" charset="0"/>
              </a:rPr>
              <a:t>disabilities</a:t>
            </a:r>
            <a:r>
              <a:rPr lang="en-US" sz="1200">
                <a:latin typeface="Arial" charset="0"/>
              </a:rPr>
              <a:t> that affect their ability to make progress in education and require special services. </a:t>
            </a:r>
            <a:endParaRPr lang="en-US" sz="1200" i="1">
              <a:latin typeface="Arial" charset="0"/>
            </a:endParaRPr>
          </a:p>
          <a:p>
            <a:pPr algn="l" defTabSz="917575">
              <a:spcBef>
                <a:spcPct val="50000"/>
              </a:spcBef>
            </a:pPr>
            <a:endParaRPr lang="en-US" sz="1200" i="1">
              <a:latin typeface="Arial" charset="0"/>
            </a:endParaRPr>
          </a:p>
          <a:p>
            <a:pPr algn="l" defTabSz="917575">
              <a:spcBef>
                <a:spcPct val="50000"/>
              </a:spcBef>
            </a:pPr>
            <a:r>
              <a:rPr lang="en-US" sz="1200">
                <a:latin typeface="Arial" charset="0"/>
              </a:rPr>
              <a:t>The term “special education” should always be assumed to include </a:t>
            </a:r>
            <a:r>
              <a:rPr lang="en-US" sz="1200" u="sng">
                <a:latin typeface="Arial" charset="0"/>
              </a:rPr>
              <a:t>either</a:t>
            </a:r>
            <a:r>
              <a:rPr lang="en-US" sz="1200">
                <a:latin typeface="Arial" charset="0"/>
              </a:rPr>
              <a:t> the need for specially designed instruction </a:t>
            </a:r>
            <a:r>
              <a:rPr lang="en-US" sz="1200" u="sng">
                <a:latin typeface="Arial" charset="0"/>
              </a:rPr>
              <a:t>or</a:t>
            </a:r>
            <a:r>
              <a:rPr lang="en-US" sz="1200">
                <a:latin typeface="Arial" charset="0"/>
              </a:rPr>
              <a:t> the need for a related service(s) that is necessary to access the general curriculum, or both.</a:t>
            </a:r>
            <a:endParaRPr lang="en-US" sz="1200" i="1">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98B960-FAD9-443F-BA4B-23CB95F5936B}" type="slidenum">
              <a:rPr lang="en-US"/>
              <a:pPr/>
              <a:t>7</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a:xfrm>
            <a:off x="304800" y="4364038"/>
            <a:ext cx="6248400" cy="4135437"/>
          </a:xfrm>
        </p:spPr>
        <p:txBody>
          <a:bodyPr/>
          <a:lstStyle/>
          <a:p>
            <a:r>
              <a:rPr lang="en-US">
                <a:latin typeface="Arial" charset="0"/>
              </a:rPr>
              <a:t>A parent is always entitled to refer their child for an evaluation to determine if he or she is eligible for special education.</a:t>
            </a:r>
          </a:p>
          <a:p>
            <a:endParaRPr lang="en-US">
              <a:latin typeface="Arial" charset="0"/>
            </a:endParaRPr>
          </a:p>
          <a:p>
            <a:r>
              <a:rPr lang="en-US">
                <a:latin typeface="Arial" charset="0"/>
              </a:rPr>
              <a:t>Parents should make such referrals whenever they have a concern about their child’s school performance and think it may be associated with a disability or are concerned about their child’s development.</a:t>
            </a:r>
          </a:p>
          <a:p>
            <a:endParaRPr lang="en-US">
              <a:latin typeface="Arial" charset="0"/>
            </a:endParaRPr>
          </a:p>
          <a:p>
            <a:r>
              <a:rPr lang="en-US" b="1">
                <a:latin typeface="Arial" charset="0"/>
              </a:rPr>
              <a:t>The school district must respond to these referrals within 5 school working days.</a:t>
            </a:r>
            <a:r>
              <a:rPr lang="en-US">
                <a:latin typeface="Arial" charset="0"/>
              </a:rPr>
              <a:t>  The school district must provide written notice to the parent of the referral and any information related to the referral as well as a list of proposed assessments to evaluate the student.  The parent has the right to consent  (or refuse) an evaluation.  The school district cannot evaluate unless the parent consents in writing to the evaluation. </a:t>
            </a:r>
          </a:p>
          <a:p>
            <a:endParaRPr lang="en-US">
              <a:latin typeface="Arial" charset="0"/>
            </a:endParaRPr>
          </a:p>
          <a:p>
            <a:r>
              <a:rPr lang="en-US">
                <a:latin typeface="Arial" charset="0"/>
              </a:rPr>
              <a:t>Parents also have the right to consult with the school about the types of evaluations and the evaluators that will be used.  This type of discussion may be important for the parent before the parent agrees to an evaluation and school districts are required to ensure that parents know about this right of consultation.  The law, therefore, recognizes that parents know their children well and may have important concerns or ideas about how an evaluation should occur.  This consultation is intended to assist both the school district and the parent in engaging in open and responsive communication from the beginning.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9E5943-47FE-47EA-AF23-835D6353B8AF}" type="slidenum">
              <a:rPr lang="en-US"/>
              <a:pPr/>
              <a:t>8</a:t>
            </a:fld>
            <a:endParaRPr lang="en-US"/>
          </a:p>
        </p:txBody>
      </p:sp>
      <p:sp>
        <p:nvSpPr>
          <p:cNvPr id="47106" name="Rectangle 2"/>
          <p:cNvSpPr>
            <a:spLocks noGrp="1" noRot="1" noChangeAspect="1" noChangeArrowheads="1" noTextEdit="1"/>
          </p:cNvSpPr>
          <p:nvPr>
            <p:ph type="sldImg"/>
          </p:nvPr>
        </p:nvSpPr>
        <p:spPr>
          <a:xfrm>
            <a:off x="1139825" y="685800"/>
            <a:ext cx="4578350" cy="3433763"/>
          </a:xfrm>
          <a:ln/>
        </p:spPr>
      </p:sp>
      <p:sp>
        <p:nvSpPr>
          <p:cNvPr id="47107" name="Rectangle 3"/>
          <p:cNvSpPr>
            <a:spLocks noGrp="1" noChangeArrowheads="1"/>
          </p:cNvSpPr>
          <p:nvPr>
            <p:ph type="body" idx="1"/>
          </p:nvPr>
        </p:nvSpPr>
        <p:spPr>
          <a:xfrm>
            <a:off x="381000" y="4364038"/>
            <a:ext cx="6019800" cy="4135437"/>
          </a:xfrm>
        </p:spPr>
        <p:txBody>
          <a:bodyPr/>
          <a:lstStyle/>
          <a:p>
            <a:r>
              <a:rPr lang="en-US">
                <a:latin typeface="Arial" charset="0"/>
              </a:rPr>
              <a:t>The term  “disabilities” in the context of “special education” should always be considered to include adverse educational impact.  Having a specific disorder or a disability does not automatically mean that the student will be eligible for special education, if the student’s educational progress is not affected by the disability.</a:t>
            </a:r>
          </a:p>
          <a:p>
            <a:endParaRPr lang="en-US">
              <a:latin typeface="Arial" charset="0"/>
            </a:endParaRPr>
          </a:p>
          <a:p>
            <a:r>
              <a:rPr lang="en-US">
                <a:latin typeface="Arial" charset="0"/>
              </a:rPr>
              <a:t>The definitions of these disabilities are detailed in state and federal special education regulations.   The federal regulations also define the term “multiple disabilities”  -- we do not define it explicitly in our state regulations.</a:t>
            </a:r>
          </a:p>
          <a:p>
            <a:r>
              <a:rPr lang="en-US">
                <a:latin typeface="Arial" charset="0"/>
              </a:rPr>
              <a:t/>
            </a:r>
            <a:br>
              <a:rPr lang="en-US">
                <a:latin typeface="Arial" charset="0"/>
              </a:rPr>
            </a:br>
            <a:r>
              <a:rPr lang="en-US" i="1" u="sng">
                <a:latin typeface="Arial" charset="0"/>
              </a:rPr>
              <a:t>Provide the hand-out on disability types with definitions to all participants in the workshop.</a:t>
            </a:r>
            <a:endParaRPr lang="en-US">
              <a:latin typeface="Arial" charset="0"/>
            </a:endParaRPr>
          </a:p>
          <a:p>
            <a:r>
              <a:rPr lang="en-US">
                <a:latin typeface="Arial" charset="0"/>
              </a:rPr>
              <a:t>You will note that some specific disorders or diagnoses are included in the definitions. These definitions can help you to understand what the disability term includes -- there is some flexibility among terms, but in most cases you will find the definitions provide added focus if you are trying to determine what type of disability you suspect your child may have.</a:t>
            </a:r>
          </a:p>
          <a:p>
            <a:endParaRPr lang="en-US">
              <a:latin typeface="Arial" charset="0"/>
            </a:endParaRPr>
          </a:p>
          <a:p>
            <a:r>
              <a:rPr lang="en-US">
                <a:latin typeface="Arial" charset="0"/>
              </a:rPr>
              <a:t>Note that “Developmental Delay” includes an age limitation.  Note also the definition for “health impairment” -- it is typically under this definition that a student who has ADD/ADHD would be found eligible if the ADD/ADHD affects educational progress and requires special education.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6BB60-FC44-4BF7-BD13-71F507459AB5}" type="slidenum">
              <a:rPr lang="en-US"/>
              <a:pPr/>
              <a:t>9</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xfrm>
            <a:off x="457200" y="4441825"/>
            <a:ext cx="6096000" cy="4518025"/>
          </a:xfrm>
        </p:spPr>
        <p:txBody>
          <a:bodyPr/>
          <a:lstStyle/>
          <a:p>
            <a:r>
              <a:rPr lang="en-US" b="1">
                <a:latin typeface="Arial" charset="0"/>
              </a:rPr>
              <a:t>Specially designed instruction varies, based on individual student needs:</a:t>
            </a:r>
          </a:p>
          <a:p>
            <a:r>
              <a:rPr lang="en-US">
                <a:latin typeface="Arial" charset="0"/>
              </a:rPr>
              <a:t>Specially designed instruction can mean changes in the information a student is taught, or changes in how the student is taught or demonstrates learning.  Special education may consist only of related services (such as speech and language, occupational, or physical therapy) that are necessary for the student with a disability(ies) to make progress or to access the general curriculum.   </a:t>
            </a:r>
            <a:r>
              <a:rPr lang="en-US" b="1">
                <a:latin typeface="Arial" charset="0"/>
              </a:rPr>
              <a:t>Special education is always designed to meet each individual student’s needs</a:t>
            </a:r>
            <a:r>
              <a:rPr lang="en-US">
                <a:latin typeface="Arial" charset="0"/>
              </a:rPr>
              <a:t>.  A unique feature of special education is that it is not a “cookie cutter” approach -- not a “one size fits all” -- it is individually designed to meet an individual student’s needs by addressing the disability(ies) and assisting the student to both make progress and become more independent in demonstrating his or her learning.</a:t>
            </a:r>
          </a:p>
          <a:p>
            <a:r>
              <a:rPr lang="en-US">
                <a:latin typeface="Arial" charset="0"/>
              </a:rPr>
              <a:t>As you see from the illustration here, we again emphasize that special education is only one of the types of supportive services that may be available in the general education program.  Special education is not a location.  Special education services may be delivered in a variety of ways and in a variety of settings, ranging from supportive services in the general education classroom to services provided in separate environments or schools.</a:t>
            </a:r>
            <a:r>
              <a:rPr lang="en-US"/>
              <a:t>   </a:t>
            </a:r>
          </a:p>
          <a:p>
            <a:r>
              <a:rPr lang="en-US" i="1" u="sng">
                <a:latin typeface="Arial" charset="0"/>
              </a:rPr>
              <a:t>Optional</a:t>
            </a:r>
            <a:r>
              <a:rPr lang="en-US" i="1">
                <a:latin typeface="Arial" charset="0"/>
              </a:rPr>
              <a:t>:  Presenter may highlight types of supportive services available in the district. (e.g., Title 1, vocational education, instructional support services, bilingual education, counseling services, after-school services, tutorial services, etc.).</a:t>
            </a:r>
          </a:p>
          <a:p>
            <a:r>
              <a:rPr lang="en-US" u="sng">
                <a:latin typeface="Arial" charset="0"/>
              </a:rPr>
              <a:t>NOTE:</a:t>
            </a:r>
            <a:r>
              <a:rPr lang="en-US">
                <a:latin typeface="Arial" charset="0"/>
              </a:rPr>
              <a:t>   The term “general curriculum” will be defined in greater detail in a succeeding slide.</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914400" y="685800"/>
            <a:ext cx="7721600" cy="1143000"/>
          </a:xfrm>
        </p:spPr>
        <p:txBody>
          <a:bodyPr/>
          <a:lstStyle>
            <a:lvl1pPr>
              <a:defRPr/>
            </a:lvl1pPr>
          </a:lstStyle>
          <a:p>
            <a:r>
              <a:rPr lang="en-US"/>
              <a:t>Click to edit Master title style</a:t>
            </a:r>
          </a:p>
        </p:txBody>
      </p:sp>
      <p:sp>
        <p:nvSpPr>
          <p:cNvPr id="156675" name="Rectangle 3"/>
          <p:cNvSpPr>
            <a:spLocks noGrp="1" noChangeArrowheads="1"/>
          </p:cNvSpPr>
          <p:nvPr>
            <p:ph type="subTitle" idx="1"/>
          </p:nvPr>
        </p:nvSpPr>
        <p:spPr>
          <a:xfrm>
            <a:off x="2133600" y="3886200"/>
            <a:ext cx="6400800" cy="1771650"/>
          </a:xfrm>
        </p:spPr>
        <p:txBody>
          <a:bodyPr/>
          <a:lstStyle>
            <a:lvl1pPr marL="0" indent="0">
              <a:buFont typeface="Monotype Sorts" pitchFamily="2" charset="2"/>
              <a:buNone/>
              <a:defRPr>
                <a:latin typeface="Arial Black" pitchFamily="34" charset="0"/>
              </a:defRPr>
            </a:lvl1pPr>
          </a:lstStyle>
          <a:p>
            <a:r>
              <a:rPr lang="en-US"/>
              <a:t>Click to edit Master subtitle style</a:t>
            </a:r>
          </a:p>
        </p:txBody>
      </p:sp>
      <p:sp>
        <p:nvSpPr>
          <p:cNvPr id="156676" name="Rectangle 4"/>
          <p:cNvSpPr>
            <a:spLocks noGrp="1" noChangeArrowheads="1"/>
          </p:cNvSpPr>
          <p:nvPr>
            <p:ph type="dt" sz="half" idx="2"/>
          </p:nvPr>
        </p:nvSpPr>
        <p:spPr>
          <a:xfrm>
            <a:off x="711200" y="6229350"/>
            <a:ext cx="1930400" cy="514350"/>
          </a:xfrm>
        </p:spPr>
        <p:txBody>
          <a:bodyPr/>
          <a:lstStyle>
            <a:lvl1pPr>
              <a:defRPr>
                <a:solidFill>
                  <a:srgbClr val="5E574E"/>
                </a:solidFill>
              </a:defRPr>
            </a:lvl1pPr>
          </a:lstStyle>
          <a:p>
            <a:endParaRPr lang="en-US"/>
          </a:p>
        </p:txBody>
      </p:sp>
      <p:sp>
        <p:nvSpPr>
          <p:cNvPr id="156677" name="Rectangle 5"/>
          <p:cNvSpPr>
            <a:spLocks noGrp="1" noChangeArrowheads="1"/>
          </p:cNvSpPr>
          <p:nvPr>
            <p:ph type="ftr" sz="quarter" idx="3"/>
          </p:nvPr>
        </p:nvSpPr>
        <p:spPr>
          <a:xfrm>
            <a:off x="3149600" y="6229350"/>
            <a:ext cx="2844800" cy="514350"/>
          </a:xfrm>
        </p:spPr>
        <p:txBody>
          <a:bodyPr/>
          <a:lstStyle>
            <a:lvl1pPr>
              <a:defRPr>
                <a:solidFill>
                  <a:srgbClr val="5E574E"/>
                </a:solidFill>
              </a:defRPr>
            </a:lvl1pPr>
          </a:lstStyle>
          <a:p>
            <a:endParaRPr lang="en-US"/>
          </a:p>
        </p:txBody>
      </p:sp>
      <p:sp>
        <p:nvSpPr>
          <p:cNvPr id="156678" name="Rectangle 6"/>
          <p:cNvSpPr>
            <a:spLocks noGrp="1" noChangeArrowheads="1"/>
          </p:cNvSpPr>
          <p:nvPr>
            <p:ph type="sldNum" sz="quarter" idx="4"/>
          </p:nvPr>
        </p:nvSpPr>
        <p:spPr>
          <a:xfrm>
            <a:off x="6604000" y="6229350"/>
            <a:ext cx="1828800" cy="514350"/>
          </a:xfrm>
        </p:spPr>
        <p:txBody>
          <a:bodyPr/>
          <a:lstStyle>
            <a:lvl1pPr>
              <a:defRPr>
                <a:solidFill>
                  <a:srgbClr val="5E574E"/>
                </a:solidFill>
              </a:defRPr>
            </a:lvl1pPr>
          </a:lstStyle>
          <a:p>
            <a:fld id="{BCF407F8-43C6-4FED-BDBD-687820964587}" type="slidenum">
              <a:rPr lang="en-US"/>
              <a:pPr/>
              <a:t>‹#›</a:t>
            </a:fld>
            <a:endParaRPr lang="en-US"/>
          </a:p>
        </p:txBody>
      </p:sp>
      <p:pic>
        <p:nvPicPr>
          <p:cNvPr id="156679" name="Picture 7" descr="paint"/>
          <p:cNvPicPr>
            <a:picLocks noChangeAspect="1" noChangeArrowheads="1"/>
          </p:cNvPicPr>
          <p:nvPr/>
        </p:nvPicPr>
        <p:blipFill>
          <a:blip r:embed="rId2" cstate="print">
            <a:clrChange>
              <a:clrFrom>
                <a:srgbClr val="C0C0C0"/>
              </a:clrFrom>
              <a:clrTo>
                <a:srgbClr val="C0C0C0">
                  <a:alpha val="0"/>
                </a:srgbClr>
              </a:clrTo>
            </a:clrChange>
          </a:blip>
          <a:srcRect/>
          <a:stretch>
            <a:fillRect/>
          </a:stretch>
        </p:blipFill>
        <p:spPr bwMode="auto">
          <a:xfrm>
            <a:off x="914400" y="1828800"/>
            <a:ext cx="8229600" cy="3841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6D5861-03CB-4A06-ACC1-CE7BADBE5B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228600"/>
            <a:ext cx="20574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228600"/>
            <a:ext cx="60198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9B7DFD-6366-4069-8115-957A954DF0D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228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885950"/>
            <a:ext cx="4013200" cy="4171950"/>
          </a:xfrm>
        </p:spPr>
        <p:txBody>
          <a:bodyPr/>
          <a:lstStyle/>
          <a:p>
            <a:endParaRPr lang="en-US"/>
          </a:p>
        </p:txBody>
      </p:sp>
      <p:sp>
        <p:nvSpPr>
          <p:cNvPr id="4" name="Text Placeholder 3"/>
          <p:cNvSpPr>
            <a:spLocks noGrp="1"/>
          </p:cNvSpPr>
          <p:nvPr>
            <p:ph type="body" sz="half" idx="2"/>
          </p:nvPr>
        </p:nvSpPr>
        <p:spPr>
          <a:xfrm>
            <a:off x="4622800" y="1885950"/>
            <a:ext cx="4013200" cy="4171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31800" y="622935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2935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31000" y="6229350"/>
            <a:ext cx="1905000" cy="457200"/>
          </a:xfrm>
        </p:spPr>
        <p:txBody>
          <a:bodyPr/>
          <a:lstStyle>
            <a:lvl1pPr>
              <a:defRPr/>
            </a:lvl1pPr>
          </a:lstStyle>
          <a:p>
            <a:fld id="{ABCF3D8E-8B8E-4C25-A2D2-8230C361A29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06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85950"/>
            <a:ext cx="4013200" cy="4171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22800" y="1885950"/>
            <a:ext cx="4013200" cy="4171950"/>
          </a:xfrm>
        </p:spPr>
        <p:txBody>
          <a:bodyPr/>
          <a:lstStyle/>
          <a:p>
            <a:endParaRPr lang="en-US"/>
          </a:p>
        </p:txBody>
      </p:sp>
      <p:sp>
        <p:nvSpPr>
          <p:cNvPr id="5" name="Date Placeholder 4"/>
          <p:cNvSpPr>
            <a:spLocks noGrp="1"/>
          </p:cNvSpPr>
          <p:nvPr>
            <p:ph type="dt" sz="half" idx="10"/>
          </p:nvPr>
        </p:nvSpPr>
        <p:spPr>
          <a:xfrm>
            <a:off x="431800" y="622935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2935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31000" y="6229350"/>
            <a:ext cx="1905000" cy="457200"/>
          </a:xfrm>
        </p:spPr>
        <p:txBody>
          <a:bodyPr/>
          <a:lstStyle>
            <a:lvl1pPr>
              <a:defRPr/>
            </a:lvl1pPr>
          </a:lstStyle>
          <a:p>
            <a:fld id="{AA15B0D7-86FF-4834-A71A-D7FC9A718FF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8D90FA-879E-4840-82DC-ECD50E0AF84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A21F3-63F8-453D-B9DB-50DBDA97DE2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452688-7AAA-4675-8A85-E334F419E08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785AF01-A9A5-4DCF-A8F7-359F1ADE884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B1908A7-F29C-4AE4-AD07-AC8159C39E5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D63B345-8524-4EA5-A6A1-C5F3C2F1F3B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DBFF22F-7476-40CA-856F-2E254575C6E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AAF7D6-1250-4F91-B858-7017D60C89C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bwMode="auto">
          <a:xfrm>
            <a:off x="406400" y="2286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55651" name="Rectangle 3"/>
          <p:cNvSpPr>
            <a:spLocks noGrp="1" noChangeArrowheads="1"/>
          </p:cNvSpPr>
          <p:nvPr>
            <p:ph type="body" idx="1"/>
          </p:nvPr>
        </p:nvSpPr>
        <p:spPr bwMode="auto">
          <a:xfrm>
            <a:off x="457200" y="1885950"/>
            <a:ext cx="8178800" cy="417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5652" name="Rectangle 4"/>
          <p:cNvSpPr>
            <a:spLocks noGrp="1" noChangeArrowheads="1"/>
          </p:cNvSpPr>
          <p:nvPr>
            <p:ph type="dt" sz="half" idx="2"/>
          </p:nvPr>
        </p:nvSpPr>
        <p:spPr bwMode="auto">
          <a:xfrm>
            <a:off x="4318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spcBef>
                <a:spcPct val="50000"/>
              </a:spcBef>
              <a:defRPr sz="1400">
                <a:solidFill>
                  <a:schemeClr val="bg2"/>
                </a:solidFill>
                <a:latin typeface="Arial" charset="0"/>
              </a:defRPr>
            </a:lvl1pPr>
          </a:lstStyle>
          <a:p>
            <a:endParaRPr lang="en-US"/>
          </a:p>
        </p:txBody>
      </p:sp>
      <p:sp>
        <p:nvSpPr>
          <p:cNvPr id="155653" name="Rectangle 5"/>
          <p:cNvSpPr>
            <a:spLocks noGrp="1" noChangeArrowheads="1"/>
          </p:cNvSpPr>
          <p:nvPr>
            <p:ph type="ftr" sz="quarter" idx="3"/>
          </p:nvPr>
        </p:nvSpPr>
        <p:spPr bwMode="auto">
          <a:xfrm>
            <a:off x="3124200" y="622935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Arial" charset="0"/>
              </a:defRPr>
            </a:lvl1pPr>
          </a:lstStyle>
          <a:p>
            <a:endParaRPr lang="en-US"/>
          </a:p>
        </p:txBody>
      </p:sp>
      <p:sp>
        <p:nvSpPr>
          <p:cNvPr id="155654" name="Rectangle 6"/>
          <p:cNvSpPr>
            <a:spLocks noGrp="1" noChangeArrowheads="1"/>
          </p:cNvSpPr>
          <p:nvPr>
            <p:ph type="sldNum" sz="quarter" idx="4"/>
          </p:nvPr>
        </p:nvSpPr>
        <p:spPr bwMode="auto">
          <a:xfrm>
            <a:off x="67310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Arial" charset="0"/>
              </a:defRPr>
            </a:lvl1pPr>
          </a:lstStyle>
          <a:p>
            <a:fld id="{03604A57-196C-4C24-A4BC-8F49FAB1FE14}" type="slidenum">
              <a:rPr lang="en-US"/>
              <a:pPr/>
              <a:t>‹#›</a:t>
            </a:fld>
            <a:endParaRPr lang="en-US"/>
          </a:p>
        </p:txBody>
      </p:sp>
      <p:pic>
        <p:nvPicPr>
          <p:cNvPr id="155655" name="Picture 7" descr="paint"/>
          <p:cNvPicPr>
            <a:picLocks noChangeAspect="1" noChangeArrowheads="1"/>
          </p:cNvPicPr>
          <p:nvPr/>
        </p:nvPicPr>
        <p:blipFill>
          <a:blip r:embed="rId15" cstate="print">
            <a:clrChange>
              <a:clrFrom>
                <a:srgbClr val="C0C0C0"/>
              </a:clrFrom>
              <a:clrTo>
                <a:srgbClr val="C0C0C0">
                  <a:alpha val="0"/>
                </a:srgbClr>
              </a:clrTo>
            </a:clrChange>
          </a:blip>
          <a:srcRect/>
          <a:stretch>
            <a:fillRect/>
          </a:stretch>
        </p:blipFill>
        <p:spPr bwMode="auto">
          <a:xfrm>
            <a:off x="914400" y="1314450"/>
            <a:ext cx="8229600" cy="3841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Lst>
  <p:hf hdr="0" ft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Arial Black" pitchFamily="34" charset="0"/>
        </a:defRPr>
      </a:lvl2pPr>
      <a:lvl3pPr algn="l" rtl="0" eaLnBrk="0" fontAlgn="base" hangingPunct="0">
        <a:spcBef>
          <a:spcPct val="0"/>
        </a:spcBef>
        <a:spcAft>
          <a:spcPct val="0"/>
        </a:spcAft>
        <a:defRPr kumimoji="1" sz="4000">
          <a:solidFill>
            <a:schemeClr val="tx2"/>
          </a:solidFill>
          <a:latin typeface="Arial Black" pitchFamily="34" charset="0"/>
        </a:defRPr>
      </a:lvl3pPr>
      <a:lvl4pPr algn="l" rtl="0" eaLnBrk="0" fontAlgn="base" hangingPunct="0">
        <a:spcBef>
          <a:spcPct val="0"/>
        </a:spcBef>
        <a:spcAft>
          <a:spcPct val="0"/>
        </a:spcAft>
        <a:defRPr kumimoji="1" sz="4000">
          <a:solidFill>
            <a:schemeClr val="tx2"/>
          </a:solidFill>
          <a:latin typeface="Arial Black" pitchFamily="34" charset="0"/>
        </a:defRPr>
      </a:lvl4pPr>
      <a:lvl5pPr algn="l" rtl="0" eaLnBrk="0" fontAlgn="base" hangingPunct="0">
        <a:spcBef>
          <a:spcPct val="0"/>
        </a:spcBef>
        <a:spcAft>
          <a:spcPct val="0"/>
        </a:spcAft>
        <a:defRPr kumimoji="1" sz="4000">
          <a:solidFill>
            <a:schemeClr val="tx2"/>
          </a:solidFill>
          <a:latin typeface="Arial Black" pitchFamily="34" charset="0"/>
        </a:defRPr>
      </a:lvl5pPr>
      <a:lvl6pPr marL="457200" algn="l" rtl="0" eaLnBrk="0" fontAlgn="base" hangingPunct="0">
        <a:spcBef>
          <a:spcPct val="0"/>
        </a:spcBef>
        <a:spcAft>
          <a:spcPct val="0"/>
        </a:spcAft>
        <a:defRPr kumimoji="1" sz="4000">
          <a:solidFill>
            <a:schemeClr val="tx2"/>
          </a:solidFill>
          <a:latin typeface="Arial Black" pitchFamily="34" charset="0"/>
        </a:defRPr>
      </a:lvl6pPr>
      <a:lvl7pPr marL="914400" algn="l" rtl="0" eaLnBrk="0" fontAlgn="base" hangingPunct="0">
        <a:spcBef>
          <a:spcPct val="0"/>
        </a:spcBef>
        <a:spcAft>
          <a:spcPct val="0"/>
        </a:spcAft>
        <a:defRPr kumimoji="1" sz="4000">
          <a:solidFill>
            <a:schemeClr val="tx2"/>
          </a:solidFill>
          <a:latin typeface="Arial Black" pitchFamily="34" charset="0"/>
        </a:defRPr>
      </a:lvl7pPr>
      <a:lvl8pPr marL="1371600" algn="l" rtl="0" eaLnBrk="0" fontAlgn="base" hangingPunct="0">
        <a:spcBef>
          <a:spcPct val="0"/>
        </a:spcBef>
        <a:spcAft>
          <a:spcPct val="0"/>
        </a:spcAft>
        <a:defRPr kumimoji="1" sz="4000">
          <a:solidFill>
            <a:schemeClr val="tx2"/>
          </a:solidFill>
          <a:latin typeface="Arial Black" pitchFamily="34" charset="0"/>
        </a:defRPr>
      </a:lvl8pPr>
      <a:lvl9pPr marL="1828800" algn="l" rtl="0" eaLnBrk="0" fontAlgn="base" hangingPunct="0">
        <a:spcBef>
          <a:spcPct val="0"/>
        </a:spcBef>
        <a:spcAft>
          <a:spcPct val="0"/>
        </a:spcAft>
        <a:defRPr kumimoji="1"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4.bin"/><Relationship Id="rId1" Type="http://schemas.openxmlformats.org/officeDocument/2006/relationships/vmlDrawing" Target="../drawings/vmlDrawing4.vml"/><Relationship Id="rId2"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oleObject5.bin"/><Relationship Id="rId1" Type="http://schemas.openxmlformats.org/officeDocument/2006/relationships/vmlDrawing" Target="../drawings/vmlDrawing5.vml"/><Relationship Id="rId2"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6.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oleObject7.bin"/><Relationship Id="rId5" Type="http://schemas.openxmlformats.org/officeDocument/2006/relationships/oleObject" Target="../embeddings/oleObject8.bin"/><Relationship Id="rId1" Type="http://schemas.openxmlformats.org/officeDocument/2006/relationships/vmlDrawing" Target="../drawings/vmlDrawing7.vml"/><Relationship Id="rId2"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9.bin"/><Relationship Id="rId1" Type="http://schemas.openxmlformats.org/officeDocument/2006/relationships/vmlDrawing" Target="../drawings/vmlDrawing8.vml"/><Relationship Id="rId2"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oleObject" Target="../embeddings/oleObject10.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11.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oleObject12.bin"/><Relationship Id="rId5" Type="http://schemas.openxmlformats.org/officeDocument/2006/relationships/oleObject" Target="../embeddings/oleObject13.bin"/><Relationship Id="rId6" Type="http://schemas.openxmlformats.org/officeDocument/2006/relationships/oleObject" Target="../embeddings/oleObject14.bin"/><Relationship Id="rId1" Type="http://schemas.openxmlformats.org/officeDocument/2006/relationships/vmlDrawing" Target="../drawings/vmlDrawing11.vml"/><Relationship Id="rId2"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3.bin"/><Relationship Id="rId1" Type="http://schemas.openxmlformats.org/officeDocument/2006/relationships/vmlDrawing" Target="../drawings/vmlDrawing3.vml"/><Relationship Id="rId2"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
          </p:nvPr>
        </p:nvSpPr>
        <p:spPr/>
        <p:txBody>
          <a:bodyPr/>
          <a:lstStyle/>
          <a:p>
            <a:fld id="{3D2C7048-73A9-414D-A414-9F35DAE303B6}" type="slidenum">
              <a:rPr lang="en-US"/>
              <a:pPr/>
              <a:t>1</a:t>
            </a:fld>
            <a:endParaRPr lang="en-US"/>
          </a:p>
        </p:txBody>
      </p:sp>
      <p:sp>
        <p:nvSpPr>
          <p:cNvPr id="3075" name="Rectangle 3"/>
          <p:cNvSpPr>
            <a:spLocks noGrp="1" noChangeArrowheads="1"/>
          </p:cNvSpPr>
          <p:nvPr>
            <p:ph type="subTitle" idx="1"/>
          </p:nvPr>
        </p:nvSpPr>
        <p:spPr>
          <a:xfrm>
            <a:off x="533400" y="304800"/>
            <a:ext cx="8153400" cy="5029200"/>
          </a:xfrm>
        </p:spPr>
        <p:txBody>
          <a:bodyPr/>
          <a:lstStyle/>
          <a:p>
            <a:pPr algn="ctr"/>
            <a:r>
              <a:rPr lang="en-US" sz="4800"/>
              <a:t>Parents, Students and Schools as Partners </a:t>
            </a:r>
          </a:p>
          <a:p>
            <a:pPr algn="ctr"/>
            <a:endParaRPr lang="en-US" sz="4800"/>
          </a:p>
          <a:p>
            <a:pPr algn="ctr"/>
            <a:r>
              <a:rPr lang="en-US" sz="4800"/>
              <a:t>Rights and Responsibilities in Special Education</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fld id="{D477AF82-9E26-4011-B2C4-1B1F3B0A4F85}" type="slidenum">
              <a:rPr lang="en-US"/>
              <a:pPr/>
              <a:t>10</a:t>
            </a:fld>
            <a:endParaRPr lang="en-US"/>
          </a:p>
        </p:txBody>
      </p:sp>
      <p:sp>
        <p:nvSpPr>
          <p:cNvPr id="185346" name="Rectangle 2"/>
          <p:cNvSpPr>
            <a:spLocks noGrp="1" noChangeArrowheads="1"/>
          </p:cNvSpPr>
          <p:nvPr>
            <p:ph type="title"/>
          </p:nvPr>
        </p:nvSpPr>
        <p:spPr/>
        <p:txBody>
          <a:bodyPr/>
          <a:lstStyle/>
          <a:p>
            <a:pPr algn="ctr"/>
            <a:r>
              <a:rPr lang="en-US"/>
              <a:t>How quickly can I get services?</a:t>
            </a:r>
          </a:p>
        </p:txBody>
      </p:sp>
      <p:sp>
        <p:nvSpPr>
          <p:cNvPr id="185348" name="Rectangle 4"/>
          <p:cNvSpPr>
            <a:spLocks noGrp="1" noChangeArrowheads="1"/>
          </p:cNvSpPr>
          <p:nvPr>
            <p:ph type="body" sz="half" idx="2"/>
          </p:nvPr>
        </p:nvSpPr>
        <p:spPr>
          <a:xfrm>
            <a:off x="533400" y="1676400"/>
            <a:ext cx="8305800" cy="4381500"/>
          </a:xfrm>
        </p:spPr>
        <p:txBody>
          <a:bodyPr/>
          <a:lstStyle/>
          <a:p>
            <a:r>
              <a:rPr lang="en-US" sz="2800"/>
              <a:t>Consent to Evaluate            30 School Working Days (SWD) to Evaluate.</a:t>
            </a:r>
          </a:p>
          <a:p>
            <a:r>
              <a:rPr lang="en-US" sz="2800"/>
              <a:t>Team meeting to determine eligibility no later than 15 SWDs later.            If eligible, development of IEP and determination of placement at that Team meeting.</a:t>
            </a:r>
          </a:p>
          <a:p>
            <a:r>
              <a:rPr lang="en-US" sz="2800"/>
              <a:t>Proposed IEP &amp; Placement to parent. </a:t>
            </a:r>
          </a:p>
          <a:p>
            <a:r>
              <a:rPr lang="en-US" sz="2800"/>
              <a:t>Services upon parental consent. </a:t>
            </a:r>
          </a:p>
        </p:txBody>
      </p:sp>
      <p:sp>
        <p:nvSpPr>
          <p:cNvPr id="185349" name="AutoShape 5"/>
          <p:cNvSpPr>
            <a:spLocks noChangeArrowheads="1"/>
          </p:cNvSpPr>
          <p:nvPr/>
        </p:nvSpPr>
        <p:spPr bwMode="auto">
          <a:xfrm>
            <a:off x="4267200" y="1676400"/>
            <a:ext cx="990600" cy="533400"/>
          </a:xfrm>
          <a:prstGeom prst="rightArrow">
            <a:avLst>
              <a:gd name="adj1" fmla="val 50000"/>
              <a:gd name="adj2" fmla="val 46429"/>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85350" name="AutoShape 6"/>
          <p:cNvSpPr>
            <a:spLocks noChangeArrowheads="1"/>
          </p:cNvSpPr>
          <p:nvPr/>
        </p:nvSpPr>
        <p:spPr bwMode="auto">
          <a:xfrm>
            <a:off x="4343400" y="3048000"/>
            <a:ext cx="914400" cy="457200"/>
          </a:xfrm>
          <a:prstGeom prst="rightArrow">
            <a:avLst>
              <a:gd name="adj1" fmla="val 50000"/>
              <a:gd name="adj2" fmla="val 50000"/>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85351" name="AutoShape 7"/>
          <p:cNvSpPr>
            <a:spLocks noChangeArrowheads="1"/>
          </p:cNvSpPr>
          <p:nvPr/>
        </p:nvSpPr>
        <p:spPr bwMode="auto">
          <a:xfrm>
            <a:off x="381000" y="5638800"/>
            <a:ext cx="1828800" cy="762000"/>
          </a:xfrm>
          <a:prstGeom prst="rightArrow">
            <a:avLst>
              <a:gd name="adj1" fmla="val 50000"/>
              <a:gd name="adj2" fmla="val 60000"/>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85353" name="WordArt 9"/>
          <p:cNvSpPr>
            <a:spLocks noChangeArrowheads="1" noChangeShapeType="1" noTextEdit="1"/>
          </p:cNvSpPr>
          <p:nvPr/>
        </p:nvSpPr>
        <p:spPr bwMode="auto">
          <a:xfrm>
            <a:off x="2362200" y="5715000"/>
            <a:ext cx="6467475" cy="64770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FF0000"/>
                </a:solidFill>
                <a:latin typeface="Arial Black"/>
              </a:rPr>
              <a:t>45 School Working Days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fld id="{82BAE5C2-7025-4547-AF9A-1F9874449E98}" type="slidenum">
              <a:rPr lang="en-US"/>
              <a:pPr/>
              <a:t>11</a:t>
            </a:fld>
            <a:endParaRPr lang="en-US"/>
          </a:p>
        </p:txBody>
      </p:sp>
      <p:sp>
        <p:nvSpPr>
          <p:cNvPr id="32771" name="Rectangle 3"/>
          <p:cNvSpPr>
            <a:spLocks noGrp="1" noChangeArrowheads="1"/>
          </p:cNvSpPr>
          <p:nvPr>
            <p:ph type="body" sz="half" idx="1"/>
          </p:nvPr>
        </p:nvSpPr>
        <p:spPr>
          <a:xfrm>
            <a:off x="457200" y="1752600"/>
            <a:ext cx="7848600" cy="4419600"/>
          </a:xfrm>
        </p:spPr>
        <p:txBody>
          <a:bodyPr/>
          <a:lstStyle/>
          <a:p>
            <a:pPr algn="ctr">
              <a:spcBef>
                <a:spcPct val="0"/>
              </a:spcBef>
              <a:buFont typeface="Monotype Sorts" pitchFamily="2" charset="2"/>
              <a:buNone/>
            </a:pPr>
            <a:r>
              <a:rPr lang="en-US" sz="5400"/>
              <a:t>  </a:t>
            </a:r>
            <a:r>
              <a:rPr lang="en-US" sz="4400"/>
              <a:t>The federal and state </a:t>
            </a:r>
          </a:p>
          <a:p>
            <a:pPr algn="ctr">
              <a:spcBef>
                <a:spcPct val="0"/>
              </a:spcBef>
              <a:buFont typeface="Monotype Sorts" pitchFamily="2" charset="2"/>
              <a:buNone/>
            </a:pPr>
            <a:r>
              <a:rPr lang="en-US" sz="4400"/>
              <a:t>   special education laws and the rights of parents and students in special education are grounded upon six basic </a:t>
            </a:r>
          </a:p>
          <a:p>
            <a:pPr algn="ctr">
              <a:spcBef>
                <a:spcPct val="0"/>
              </a:spcBef>
              <a:buFont typeface="Monotype Sorts" pitchFamily="2" charset="2"/>
              <a:buNone/>
            </a:pPr>
            <a:r>
              <a:rPr lang="en-US" sz="4400"/>
              <a:t>   principles.</a:t>
            </a:r>
          </a:p>
        </p:txBody>
      </p:sp>
      <p:sp>
        <p:nvSpPr>
          <p:cNvPr id="32775" name="Rectangle 7"/>
          <p:cNvSpPr>
            <a:spLocks noChangeArrowheads="1"/>
          </p:cNvSpPr>
          <p:nvPr/>
        </p:nvSpPr>
        <p:spPr bwMode="auto">
          <a:xfrm>
            <a:off x="1905000" y="457200"/>
            <a:ext cx="5106988" cy="823913"/>
          </a:xfrm>
          <a:prstGeom prst="rect">
            <a:avLst/>
          </a:prstGeom>
          <a:noFill/>
          <a:ln w="12700">
            <a:noFill/>
            <a:miter lim="800000"/>
            <a:headEnd type="none" w="sm" len="sm"/>
            <a:tailEnd type="none" w="sm" len="sm"/>
          </a:ln>
          <a:effectLst/>
        </p:spPr>
        <p:txBody>
          <a:bodyPr wrap="none">
            <a:spAutoFit/>
          </a:bodyPr>
          <a:lstStyle/>
          <a:p>
            <a:r>
              <a:rPr lang="en-US" sz="4800"/>
              <a:t>Six Basic Principles</a:t>
            </a:r>
            <a:endParaRPr lang="en-US" sz="5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BAB00DA-5FE0-43D8-81C9-0D31D0F2C805}" type="slidenum">
              <a:rPr lang="en-US"/>
              <a:pPr/>
              <a:t>12</a:t>
            </a:fld>
            <a:endParaRPr lang="en-US"/>
          </a:p>
        </p:txBody>
      </p:sp>
      <p:sp>
        <p:nvSpPr>
          <p:cNvPr id="98306" name="Rectangle 2"/>
          <p:cNvSpPr>
            <a:spLocks noGrp="1" noChangeArrowheads="1"/>
          </p:cNvSpPr>
          <p:nvPr>
            <p:ph type="title"/>
          </p:nvPr>
        </p:nvSpPr>
        <p:spPr/>
        <p:txBody>
          <a:bodyPr/>
          <a:lstStyle/>
          <a:p>
            <a:pPr algn="ctr"/>
            <a:r>
              <a:rPr lang="en-US"/>
              <a:t>The Six Principles </a:t>
            </a:r>
          </a:p>
        </p:txBody>
      </p:sp>
      <p:sp>
        <p:nvSpPr>
          <p:cNvPr id="98307" name="Rectangle 3"/>
          <p:cNvSpPr>
            <a:spLocks noGrp="1" noChangeArrowheads="1"/>
          </p:cNvSpPr>
          <p:nvPr>
            <p:ph type="body" idx="1"/>
          </p:nvPr>
        </p:nvSpPr>
        <p:spPr/>
        <p:txBody>
          <a:bodyPr/>
          <a:lstStyle/>
          <a:p>
            <a:pPr>
              <a:buFont typeface="Monotype Sorts" pitchFamily="2" charset="2"/>
              <a:buNone/>
            </a:pPr>
            <a:r>
              <a:rPr lang="en-US"/>
              <a:t>1.  Parent and Student Participation</a:t>
            </a:r>
          </a:p>
          <a:p>
            <a:pPr>
              <a:lnSpc>
                <a:spcPct val="80000"/>
              </a:lnSpc>
              <a:buFont typeface="Monotype Sorts" pitchFamily="2" charset="2"/>
              <a:buNone/>
            </a:pPr>
            <a:r>
              <a:rPr lang="en-US"/>
              <a:t>2.  Free and Appropriate Public Education</a:t>
            </a:r>
          </a:p>
          <a:p>
            <a:pPr>
              <a:lnSpc>
                <a:spcPct val="80000"/>
              </a:lnSpc>
              <a:buFont typeface="Monotype Sorts" pitchFamily="2" charset="2"/>
              <a:buNone/>
            </a:pPr>
            <a:r>
              <a:rPr lang="en-US"/>
              <a:t>          (FAPE)</a:t>
            </a:r>
          </a:p>
          <a:p>
            <a:pPr>
              <a:buFont typeface="Monotype Sorts" pitchFamily="2" charset="2"/>
              <a:buNone/>
            </a:pPr>
            <a:r>
              <a:rPr lang="en-US"/>
              <a:t>3.  Appropriate Evaluation</a:t>
            </a:r>
          </a:p>
          <a:p>
            <a:pPr>
              <a:buFont typeface="Monotype Sorts" pitchFamily="2" charset="2"/>
              <a:buNone/>
            </a:pPr>
            <a:r>
              <a:rPr lang="en-US"/>
              <a:t>4.  Individualized Education Program (IEP)</a:t>
            </a:r>
          </a:p>
          <a:p>
            <a:pPr>
              <a:buFont typeface="Monotype Sorts" pitchFamily="2" charset="2"/>
              <a:buNone/>
            </a:pPr>
            <a:r>
              <a:rPr lang="en-US"/>
              <a:t>5.  Least Restrictive Environment (LRE)</a:t>
            </a:r>
          </a:p>
          <a:p>
            <a:pPr>
              <a:buFont typeface="Monotype Sorts" pitchFamily="2" charset="2"/>
              <a:buNone/>
            </a:pPr>
            <a:r>
              <a:rPr lang="en-US"/>
              <a:t>6.  Procedural Safeguards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AAD6A8-D44F-464D-892E-2A97585FD7D4}" type="slidenum">
              <a:rPr lang="en-US"/>
              <a:pPr/>
              <a:t>13</a:t>
            </a:fld>
            <a:endParaRPr lang="en-US"/>
          </a:p>
        </p:txBody>
      </p:sp>
      <p:sp>
        <p:nvSpPr>
          <p:cNvPr id="18434" name="Rectangle 2"/>
          <p:cNvSpPr>
            <a:spLocks noGrp="1" noChangeArrowheads="1"/>
          </p:cNvSpPr>
          <p:nvPr>
            <p:ph type="title"/>
          </p:nvPr>
        </p:nvSpPr>
        <p:spPr>
          <a:xfrm>
            <a:off x="609600" y="533400"/>
            <a:ext cx="8001000" cy="762000"/>
          </a:xfrm>
          <a:noFill/>
          <a:ln/>
        </p:spPr>
        <p:txBody>
          <a:bodyPr/>
          <a:lstStyle/>
          <a:p>
            <a:pPr algn="ctr"/>
            <a:r>
              <a:rPr lang="en-US" sz="3600">
                <a:solidFill>
                  <a:schemeClr val="tx1"/>
                </a:solidFill>
              </a:rPr>
              <a:t>Principle #1 -  Parent and Student  Participation</a:t>
            </a:r>
            <a:endParaRPr lang="en-US" sz="3600">
              <a:latin typeface="Comic Sans MS" pitchFamily="66" charset="0"/>
            </a:endParaRPr>
          </a:p>
        </p:txBody>
      </p:sp>
      <p:sp>
        <p:nvSpPr>
          <p:cNvPr id="18435" name="Rectangle 3"/>
          <p:cNvSpPr>
            <a:spLocks noGrp="1" noChangeArrowheads="1"/>
          </p:cNvSpPr>
          <p:nvPr>
            <p:ph type="body" idx="1"/>
          </p:nvPr>
        </p:nvSpPr>
        <p:spPr>
          <a:xfrm>
            <a:off x="381000" y="1752600"/>
            <a:ext cx="8534400" cy="4114800"/>
          </a:xfrm>
          <a:noFill/>
          <a:ln/>
        </p:spPr>
        <p:txBody>
          <a:bodyPr/>
          <a:lstStyle/>
          <a:p>
            <a:r>
              <a:rPr lang="en-US" sz="2800"/>
              <a:t>Parents have the right to participate in all special education planning and decision-making activities. </a:t>
            </a:r>
          </a:p>
          <a:p>
            <a:r>
              <a:rPr lang="en-US" sz="2800"/>
              <a:t>Students are the </a:t>
            </a:r>
            <a:r>
              <a:rPr lang="en-US" sz="2800" u="sng"/>
              <a:t>focus</a:t>
            </a:r>
            <a:r>
              <a:rPr lang="en-US" sz="2800"/>
              <a:t> of special education and, as they grow older, students are expected to participate in planning for their own future as much as possible.</a:t>
            </a:r>
          </a:p>
          <a:p>
            <a:r>
              <a:rPr lang="en-US" sz="2800"/>
              <a:t>It is the obligation of the school district to make strong efforts, in multiple ways, to ensure parental and student participation.</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fld id="{699033DA-483A-41AB-A75B-A93CC212DCA5}" type="slidenum">
              <a:rPr lang="en-US"/>
              <a:pPr/>
              <a:t>14</a:t>
            </a:fld>
            <a:endParaRPr lang="en-US"/>
          </a:p>
        </p:txBody>
      </p:sp>
      <p:sp>
        <p:nvSpPr>
          <p:cNvPr id="164866" name="Rectangle 2"/>
          <p:cNvSpPr>
            <a:spLocks noGrp="1" noChangeArrowheads="1"/>
          </p:cNvSpPr>
          <p:nvPr>
            <p:ph type="title"/>
          </p:nvPr>
        </p:nvSpPr>
        <p:spPr>
          <a:xfrm>
            <a:off x="0" y="228600"/>
            <a:ext cx="9144000" cy="914400"/>
          </a:xfrm>
        </p:spPr>
        <p:txBody>
          <a:bodyPr/>
          <a:lstStyle/>
          <a:p>
            <a:pPr algn="ctr"/>
            <a:r>
              <a:rPr lang="en-US" sz="4400" u="sng"/>
              <a:t>Specific participation rights:</a:t>
            </a:r>
            <a:endParaRPr lang="en-US" u="sng"/>
          </a:p>
        </p:txBody>
      </p:sp>
      <p:sp>
        <p:nvSpPr>
          <p:cNvPr id="164867" name="Rectangle 3"/>
          <p:cNvSpPr>
            <a:spLocks noGrp="1" noChangeArrowheads="1"/>
          </p:cNvSpPr>
          <p:nvPr>
            <p:ph type="body" sz="half" idx="1"/>
          </p:nvPr>
        </p:nvSpPr>
        <p:spPr>
          <a:xfrm>
            <a:off x="304800" y="1676400"/>
            <a:ext cx="8610600" cy="4381500"/>
          </a:xfrm>
        </p:spPr>
        <p:txBody>
          <a:bodyPr/>
          <a:lstStyle/>
          <a:p>
            <a:r>
              <a:rPr lang="en-US" sz="2800"/>
              <a:t>School districts must make multiple efforts to facilitate parental attendance at Team meetings.  If parents cannot attend, schools must seek parent input through other means.</a:t>
            </a:r>
          </a:p>
          <a:p>
            <a:r>
              <a:rPr lang="en-US" sz="2800"/>
              <a:t>Students at age 14, or younger if appropriate, are entitled to participate in all Team meetings.</a:t>
            </a:r>
          </a:p>
          <a:p>
            <a:r>
              <a:rPr lang="en-US" sz="2800"/>
              <a:t>Students at age 18 are adults under Massachusetts’ law and assume all the rights formerly held by their parents for participation and decision-making. </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298B1387-45B6-4183-B099-6F544A90D03C}" type="slidenum">
              <a:rPr lang="en-US"/>
              <a:pPr/>
              <a:t>15</a:t>
            </a:fld>
            <a:endParaRPr lang="en-US"/>
          </a:p>
        </p:txBody>
      </p:sp>
      <p:sp>
        <p:nvSpPr>
          <p:cNvPr id="166914" name="Rectangle 2"/>
          <p:cNvSpPr>
            <a:spLocks noGrp="1" noChangeArrowheads="1"/>
          </p:cNvSpPr>
          <p:nvPr>
            <p:ph type="title"/>
          </p:nvPr>
        </p:nvSpPr>
        <p:spPr>
          <a:xfrm>
            <a:off x="0" y="228600"/>
            <a:ext cx="9144000" cy="1143000"/>
          </a:xfrm>
        </p:spPr>
        <p:txBody>
          <a:bodyPr/>
          <a:lstStyle/>
          <a:p>
            <a:pPr algn="ctr"/>
            <a:r>
              <a:rPr lang="en-US" sz="4400">
                <a:solidFill>
                  <a:schemeClr val="tx1"/>
                </a:solidFill>
              </a:rPr>
              <a:t>District Parent </a:t>
            </a:r>
            <a:br>
              <a:rPr lang="en-US" sz="4400">
                <a:solidFill>
                  <a:schemeClr val="tx1"/>
                </a:solidFill>
              </a:rPr>
            </a:br>
            <a:r>
              <a:rPr lang="en-US" sz="4400">
                <a:solidFill>
                  <a:schemeClr val="tx1"/>
                </a:solidFill>
              </a:rPr>
              <a:t>Advisory Council</a:t>
            </a:r>
            <a:endParaRPr lang="en-US" sz="3600">
              <a:solidFill>
                <a:schemeClr val="tx1"/>
              </a:solidFill>
            </a:endParaRPr>
          </a:p>
        </p:txBody>
      </p:sp>
      <p:sp>
        <p:nvSpPr>
          <p:cNvPr id="166915" name="Rectangle 3"/>
          <p:cNvSpPr>
            <a:spLocks noGrp="1" noChangeArrowheads="1"/>
          </p:cNvSpPr>
          <p:nvPr>
            <p:ph type="body" sz="half" idx="1"/>
          </p:nvPr>
        </p:nvSpPr>
        <p:spPr>
          <a:xfrm>
            <a:off x="0" y="1752600"/>
            <a:ext cx="9144000" cy="4419600"/>
          </a:xfrm>
        </p:spPr>
        <p:txBody>
          <a:bodyPr/>
          <a:lstStyle/>
          <a:p>
            <a:pPr>
              <a:buFont typeface="Monotype Sorts" pitchFamily="2" charset="2"/>
              <a:buNone/>
            </a:pPr>
            <a:r>
              <a:rPr lang="en-US" sz="2800"/>
              <a:t>PAC duties include but are not limited to:</a:t>
            </a:r>
          </a:p>
          <a:p>
            <a:pPr lvl="1">
              <a:buFont typeface="Monotype Sorts" pitchFamily="2" charset="2"/>
              <a:buChar char="s"/>
            </a:pPr>
            <a:r>
              <a:rPr lang="en-US" sz="2000"/>
              <a:t>Advising the district on matters pertaining to the education and safety  of students with disabilities.</a:t>
            </a:r>
          </a:p>
          <a:p>
            <a:pPr lvl="1">
              <a:buFont typeface="Monotype Sorts" pitchFamily="2" charset="2"/>
              <a:buChar char="s"/>
            </a:pPr>
            <a:r>
              <a:rPr lang="en-US" sz="2000"/>
              <a:t>Meeting regularly with school officials to participate in the planning, development, and evaluation of the school district’s special education programs.</a:t>
            </a:r>
          </a:p>
          <a:p>
            <a:pPr lvl="1">
              <a:buFont typeface="Monotype Sorts" pitchFamily="2" charset="2"/>
              <a:buChar char="s"/>
            </a:pPr>
            <a:r>
              <a:rPr lang="en-US" sz="2000"/>
              <a:t>Conducting, with the district, the annual workshop on the rights of students and parents under special education law.   (This workshop)</a:t>
            </a:r>
          </a:p>
          <a:p>
            <a:pPr lvl="1">
              <a:buFont typeface="Monotype Sorts" pitchFamily="2" charset="2"/>
              <a:buNone/>
            </a:pPr>
            <a:endParaRPr lang="en-US" sz="2000"/>
          </a:p>
          <a:p>
            <a:pPr>
              <a:buFont typeface="Monotype Sorts" pitchFamily="2" charset="2"/>
              <a:buNone/>
            </a:pPr>
            <a:r>
              <a:rPr lang="en-US" sz="2800"/>
              <a:t>The PAC is entitled to receive assistance from the district without charge, upon reasonable notice, and subject to the availability of staff and resources.</a:t>
            </a:r>
            <a:endParaRPr lang="en-US" sz="2800" u="sng"/>
          </a:p>
        </p:txBody>
      </p:sp>
      <p:sp>
        <p:nvSpPr>
          <p:cNvPr id="166916" name="Line 4"/>
          <p:cNvSpPr>
            <a:spLocks noChangeShapeType="1"/>
          </p:cNvSpPr>
          <p:nvPr/>
        </p:nvSpPr>
        <p:spPr bwMode="auto">
          <a:xfrm>
            <a:off x="457200" y="4876800"/>
            <a:ext cx="8153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597608B9-771F-4FB3-8B56-9498986E4A7B}" type="slidenum">
              <a:rPr lang="en-US"/>
              <a:pPr/>
              <a:t>16</a:t>
            </a:fld>
            <a:endParaRPr lang="en-US"/>
          </a:p>
        </p:txBody>
      </p:sp>
      <p:sp>
        <p:nvSpPr>
          <p:cNvPr id="162818" name="Rectangle 2"/>
          <p:cNvSpPr>
            <a:spLocks noGrp="1" noChangeArrowheads="1"/>
          </p:cNvSpPr>
          <p:nvPr>
            <p:ph type="title"/>
          </p:nvPr>
        </p:nvSpPr>
        <p:spPr>
          <a:xfrm>
            <a:off x="0" y="228600"/>
            <a:ext cx="9144000" cy="1143000"/>
          </a:xfrm>
        </p:spPr>
        <p:txBody>
          <a:bodyPr/>
          <a:lstStyle/>
          <a:p>
            <a:pPr algn="ctr"/>
            <a:r>
              <a:rPr lang="en-US" sz="3200" b="1">
                <a:solidFill>
                  <a:schemeClr val="tx1"/>
                </a:solidFill>
              </a:rPr>
              <a:t>Areas of Education Where Parent and Student Participation is Guaranteed</a:t>
            </a:r>
            <a:endParaRPr lang="en-US" sz="3600">
              <a:solidFill>
                <a:schemeClr val="tx1"/>
              </a:solidFill>
            </a:endParaRPr>
          </a:p>
        </p:txBody>
      </p:sp>
      <p:sp>
        <p:nvSpPr>
          <p:cNvPr id="162819" name="Rectangle 3"/>
          <p:cNvSpPr>
            <a:spLocks noGrp="1" noChangeArrowheads="1"/>
          </p:cNvSpPr>
          <p:nvPr>
            <p:ph type="body" sz="half" idx="1"/>
          </p:nvPr>
        </p:nvSpPr>
        <p:spPr/>
        <p:txBody>
          <a:bodyPr/>
          <a:lstStyle/>
          <a:p>
            <a:r>
              <a:rPr lang="en-US" sz="2400"/>
              <a:t>Referral</a:t>
            </a:r>
          </a:p>
          <a:p>
            <a:r>
              <a:rPr lang="en-US" sz="2400"/>
              <a:t>Evaluation</a:t>
            </a:r>
          </a:p>
          <a:p>
            <a:r>
              <a:rPr lang="en-US" sz="2400"/>
              <a:t>Eligibility Determination </a:t>
            </a:r>
          </a:p>
          <a:p>
            <a:r>
              <a:rPr lang="en-US" sz="2400"/>
              <a:t>IEP Development </a:t>
            </a:r>
          </a:p>
          <a:p>
            <a:r>
              <a:rPr lang="en-US" sz="2400"/>
              <a:t>MCAS Participation </a:t>
            </a:r>
          </a:p>
          <a:p>
            <a:r>
              <a:rPr lang="en-US" sz="2400"/>
              <a:t>Placement Decisions</a:t>
            </a:r>
          </a:p>
          <a:p>
            <a:r>
              <a:rPr lang="en-US" sz="2400"/>
              <a:t>Disciplinary Actions</a:t>
            </a:r>
          </a:p>
          <a:p>
            <a:r>
              <a:rPr lang="en-US" sz="2400"/>
              <a:t>Transition Planning</a:t>
            </a:r>
          </a:p>
          <a:p>
            <a:endParaRPr lang="en-US" sz="2400"/>
          </a:p>
        </p:txBody>
      </p:sp>
      <p:graphicFrame>
        <p:nvGraphicFramePr>
          <p:cNvPr id="162820" name="Object 4"/>
          <p:cNvGraphicFramePr>
            <a:graphicFrameLocks noGrp="1" noChangeAspect="1"/>
          </p:cNvGraphicFramePr>
          <p:nvPr>
            <p:ph type="clipArt" sz="half" idx="2"/>
          </p:nvPr>
        </p:nvGraphicFramePr>
        <p:xfrm>
          <a:off x="5211763" y="1885950"/>
          <a:ext cx="2835275" cy="4171950"/>
        </p:xfrm>
        <a:graphic>
          <a:graphicData uri="http://schemas.openxmlformats.org/presentationml/2006/ole">
            <p:oleObj spid="_x0000_s162822" name="Clip" r:id="rId4" imgW="2247480" imgH="3306240" progId="">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328773-60C6-4A25-A6A5-66350784AC13}" type="slidenum">
              <a:rPr lang="en-US"/>
              <a:pPr/>
              <a:t>17</a:t>
            </a:fld>
            <a:endParaRPr lang="en-US"/>
          </a:p>
        </p:txBody>
      </p:sp>
      <p:sp>
        <p:nvSpPr>
          <p:cNvPr id="20483" name="Rectangle 3"/>
          <p:cNvSpPr>
            <a:spLocks noGrp="1" noChangeArrowheads="1"/>
          </p:cNvSpPr>
          <p:nvPr>
            <p:ph type="body" idx="1"/>
          </p:nvPr>
        </p:nvSpPr>
        <p:spPr>
          <a:xfrm>
            <a:off x="304800" y="1295400"/>
            <a:ext cx="8839200" cy="5105400"/>
          </a:xfrm>
          <a:noFill/>
          <a:ln/>
        </p:spPr>
        <p:txBody>
          <a:bodyPr/>
          <a:lstStyle/>
          <a:p>
            <a:pPr>
              <a:buFont typeface="Monotype Sorts" pitchFamily="2" charset="2"/>
              <a:buNone/>
            </a:pPr>
            <a:r>
              <a:rPr lang="en-US" b="1" u="sng"/>
              <a:t>F</a:t>
            </a:r>
            <a:r>
              <a:rPr lang="en-US" b="1"/>
              <a:t>ree and</a:t>
            </a:r>
            <a:r>
              <a:rPr lang="en-US" sz="2800" b="1"/>
              <a:t> </a:t>
            </a:r>
            <a:r>
              <a:rPr lang="en-US" b="1" u="sng"/>
              <a:t>A</a:t>
            </a:r>
            <a:r>
              <a:rPr lang="en-US" b="1"/>
              <a:t>ppropriate </a:t>
            </a:r>
            <a:r>
              <a:rPr lang="en-US" b="1" u="sng"/>
              <a:t>P</a:t>
            </a:r>
            <a:r>
              <a:rPr lang="en-US" b="1"/>
              <a:t>ublic </a:t>
            </a:r>
            <a:r>
              <a:rPr lang="en-US" b="1" u="sng"/>
              <a:t>E</a:t>
            </a:r>
            <a:r>
              <a:rPr lang="en-US" b="1"/>
              <a:t>ducation.</a:t>
            </a:r>
            <a:endParaRPr lang="en-US"/>
          </a:p>
          <a:p>
            <a:r>
              <a:rPr lang="en-US" sz="2800" u="sng"/>
              <a:t>F</a:t>
            </a:r>
            <a:r>
              <a:rPr lang="en-US" sz="2800"/>
              <a:t>ree =  At no cost to the parent.</a:t>
            </a:r>
          </a:p>
          <a:p>
            <a:r>
              <a:rPr lang="en-US" sz="2800" u="sng"/>
              <a:t>A</a:t>
            </a:r>
            <a:r>
              <a:rPr lang="en-US" sz="2800"/>
              <a:t>ppropriate = Services sufficient to enable the student to appropriately progress in education and advance toward achieving the IEP goals.</a:t>
            </a:r>
          </a:p>
          <a:p>
            <a:r>
              <a:rPr lang="en-US" sz="2800" u="sng"/>
              <a:t>P</a:t>
            </a:r>
            <a:r>
              <a:rPr lang="en-US" sz="2800"/>
              <a:t>ublic = Provided by the public school district or under the direction of the public school district.</a:t>
            </a:r>
          </a:p>
          <a:p>
            <a:r>
              <a:rPr lang="en-US" sz="2800" u="sng"/>
              <a:t>E</a:t>
            </a:r>
            <a:r>
              <a:rPr lang="en-US" sz="2800"/>
              <a:t>ducation = Preschool, elementary and secondary education, including extra-curricular and non-academic school activities.</a:t>
            </a:r>
          </a:p>
        </p:txBody>
      </p:sp>
      <p:sp>
        <p:nvSpPr>
          <p:cNvPr id="20488" name="Text Box 8"/>
          <p:cNvSpPr txBox="1">
            <a:spLocks noChangeArrowheads="1"/>
          </p:cNvSpPr>
          <p:nvPr/>
        </p:nvSpPr>
        <p:spPr bwMode="auto">
          <a:xfrm>
            <a:off x="996950" y="261938"/>
            <a:ext cx="6511925" cy="823912"/>
          </a:xfrm>
          <a:prstGeom prst="rect">
            <a:avLst/>
          </a:prstGeom>
          <a:noFill/>
          <a:ln w="12700">
            <a:noFill/>
            <a:miter lim="800000"/>
            <a:headEnd type="none" w="sm" len="sm"/>
            <a:tailEnd type="none" w="sm" len="sm"/>
          </a:ln>
          <a:effectLst/>
        </p:spPr>
        <p:txBody>
          <a:bodyPr wrap="none">
            <a:spAutoFit/>
          </a:bodyPr>
          <a:lstStyle/>
          <a:p>
            <a:r>
              <a:rPr lang="en-US" sz="4800">
                <a:latin typeface="Arial Black" pitchFamily="34" charset="0"/>
              </a:rPr>
              <a:t>Principle #2 - FAPE</a:t>
            </a:r>
            <a:endParaRPr lang="en-US" sz="4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5D89B1EF-1C96-4EDC-B595-3002E05459BD}" type="slidenum">
              <a:rPr lang="en-US"/>
              <a:pPr/>
              <a:t>18</a:t>
            </a:fld>
            <a:endParaRPr lang="en-US"/>
          </a:p>
        </p:txBody>
      </p:sp>
      <p:sp>
        <p:nvSpPr>
          <p:cNvPr id="168962" name="Rectangle 2"/>
          <p:cNvSpPr>
            <a:spLocks noGrp="1" noChangeArrowheads="1"/>
          </p:cNvSpPr>
          <p:nvPr>
            <p:ph type="title"/>
          </p:nvPr>
        </p:nvSpPr>
        <p:spPr>
          <a:xfrm>
            <a:off x="406400" y="228600"/>
            <a:ext cx="8737600" cy="1143000"/>
          </a:xfrm>
        </p:spPr>
        <p:txBody>
          <a:bodyPr/>
          <a:lstStyle/>
          <a:p>
            <a:pPr algn="ctr"/>
            <a:r>
              <a:rPr lang="en-US" sz="3600"/>
              <a:t>Principle #2 - FAPE (continued)</a:t>
            </a:r>
            <a:br>
              <a:rPr lang="en-US" sz="3600"/>
            </a:br>
            <a:r>
              <a:rPr lang="en-US" sz="4800">
                <a:latin typeface="Impact" pitchFamily="34" charset="0"/>
              </a:rPr>
              <a:t> </a:t>
            </a:r>
            <a:r>
              <a:rPr lang="en-US" sz="3600"/>
              <a:t>What is the General Curriculum?</a:t>
            </a:r>
            <a:endParaRPr lang="en-US"/>
          </a:p>
        </p:txBody>
      </p:sp>
      <p:sp>
        <p:nvSpPr>
          <p:cNvPr id="168963" name="Rectangle 3"/>
          <p:cNvSpPr>
            <a:spLocks noGrp="1" noChangeArrowheads="1"/>
          </p:cNvSpPr>
          <p:nvPr>
            <p:ph type="body" sz="half" idx="1"/>
          </p:nvPr>
        </p:nvSpPr>
        <p:spPr>
          <a:xfrm>
            <a:off x="457200" y="1885950"/>
            <a:ext cx="5334000" cy="4171950"/>
          </a:xfrm>
        </p:spPr>
        <p:txBody>
          <a:bodyPr/>
          <a:lstStyle/>
          <a:p>
            <a:r>
              <a:rPr lang="en-US" sz="2800"/>
              <a:t>The same curriculum as students without disabilities receive.</a:t>
            </a:r>
          </a:p>
          <a:p>
            <a:r>
              <a:rPr lang="en-US" sz="2800"/>
              <a:t>Including all Massachusetts Curriculum Frameworks - in particular, English Language Arts, Math, Science &amp; Technology, and History and Social Science</a:t>
            </a:r>
          </a:p>
        </p:txBody>
      </p:sp>
      <p:graphicFrame>
        <p:nvGraphicFramePr>
          <p:cNvPr id="168964" name="Object 4"/>
          <p:cNvGraphicFramePr>
            <a:graphicFrameLocks noGrp="1" noChangeAspect="1"/>
          </p:cNvGraphicFramePr>
          <p:nvPr>
            <p:ph type="clipArt" sz="half" idx="2"/>
          </p:nvPr>
        </p:nvGraphicFramePr>
        <p:xfrm>
          <a:off x="5638800" y="2133600"/>
          <a:ext cx="2997200" cy="3429000"/>
        </p:xfrm>
        <a:graphic>
          <a:graphicData uri="http://schemas.openxmlformats.org/presentationml/2006/ole">
            <p:oleObj spid="_x0000_s168966" name="Clip" r:id="rId4" imgW="1591200" imgH="1803960" progId="">
              <p:embed/>
            </p:oleObj>
          </a:graphicData>
        </a:graphic>
      </p:graphicFrame>
      <p:sp>
        <p:nvSpPr>
          <p:cNvPr id="168965" name="Line 5"/>
          <p:cNvSpPr>
            <a:spLocks noChangeShapeType="1"/>
          </p:cNvSpPr>
          <p:nvPr/>
        </p:nvSpPr>
        <p:spPr bwMode="auto">
          <a:xfrm>
            <a:off x="3200400" y="685800"/>
            <a:ext cx="3200400" cy="0"/>
          </a:xfrm>
          <a:prstGeom prst="line">
            <a:avLst/>
          </a:prstGeom>
          <a:noFill/>
          <a:ln w="57150">
            <a:solidFill>
              <a:schemeClr val="tx1"/>
            </a:solidFill>
            <a:round/>
            <a:headEnd type="none" w="sm" len="sm"/>
            <a:tailEnd type="none" w="sm" len="sm"/>
          </a:ln>
          <a:effec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2D78114-898F-4A70-A52D-3B93E4F9557E}" type="slidenum">
              <a:rPr lang="en-US"/>
              <a:pPr/>
              <a:t>19</a:t>
            </a:fld>
            <a:endParaRPr lang="en-US"/>
          </a:p>
        </p:txBody>
      </p:sp>
      <p:sp>
        <p:nvSpPr>
          <p:cNvPr id="41986" name="Rectangle 2"/>
          <p:cNvSpPr>
            <a:spLocks noGrp="1" noChangeArrowheads="1"/>
          </p:cNvSpPr>
          <p:nvPr>
            <p:ph type="title"/>
          </p:nvPr>
        </p:nvSpPr>
        <p:spPr>
          <a:xfrm>
            <a:off x="381000" y="457200"/>
            <a:ext cx="8229600" cy="914400"/>
          </a:xfrm>
          <a:noFill/>
          <a:ln/>
        </p:spPr>
        <p:txBody>
          <a:bodyPr/>
          <a:lstStyle/>
          <a:p>
            <a:pPr algn="ctr"/>
            <a:r>
              <a:rPr lang="en-US"/>
              <a:t>Principle #</a:t>
            </a:r>
            <a:r>
              <a:rPr lang="en-US">
                <a:solidFill>
                  <a:schemeClr val="tx1"/>
                </a:solidFill>
              </a:rPr>
              <a:t>3 -</a:t>
            </a:r>
            <a:r>
              <a:rPr lang="en-US" sz="4400">
                <a:solidFill>
                  <a:schemeClr val="tx1"/>
                </a:solidFill>
                <a:latin typeface="Comic Sans MS" pitchFamily="66" charset="0"/>
              </a:rPr>
              <a:t> </a:t>
            </a:r>
            <a:r>
              <a:rPr lang="en-US">
                <a:solidFill>
                  <a:schemeClr val="tx1"/>
                </a:solidFill>
              </a:rPr>
              <a:t>Appropriate</a:t>
            </a:r>
            <a:r>
              <a:rPr lang="en-US" sz="4400">
                <a:solidFill>
                  <a:schemeClr val="tx1"/>
                </a:solidFill>
                <a:latin typeface="Comic Sans MS" pitchFamily="66" charset="0"/>
              </a:rPr>
              <a:t> </a:t>
            </a:r>
            <a:r>
              <a:rPr lang="en-US">
                <a:solidFill>
                  <a:schemeClr val="tx1"/>
                </a:solidFill>
              </a:rPr>
              <a:t>Evaluation</a:t>
            </a:r>
            <a:r>
              <a:rPr lang="en-US">
                <a:solidFill>
                  <a:schemeClr val="tx1"/>
                </a:solidFill>
                <a:latin typeface="Comic Sans MS" pitchFamily="66" charset="0"/>
              </a:rPr>
              <a:t> </a:t>
            </a:r>
            <a:endParaRPr lang="en-US" sz="5400">
              <a:solidFill>
                <a:schemeClr val="tx1"/>
              </a:solidFill>
              <a:latin typeface="Comic Sans MS" pitchFamily="66" charset="0"/>
            </a:endParaRPr>
          </a:p>
        </p:txBody>
      </p:sp>
      <p:sp>
        <p:nvSpPr>
          <p:cNvPr id="41987" name="Rectangle 3"/>
          <p:cNvSpPr>
            <a:spLocks noGrp="1" noChangeArrowheads="1"/>
          </p:cNvSpPr>
          <p:nvPr>
            <p:ph type="body" idx="1"/>
          </p:nvPr>
        </p:nvSpPr>
        <p:spPr>
          <a:xfrm>
            <a:off x="533400" y="2208213"/>
            <a:ext cx="5257800" cy="3811587"/>
          </a:xfrm>
          <a:noFill/>
          <a:ln/>
        </p:spPr>
        <p:txBody>
          <a:bodyPr/>
          <a:lstStyle/>
          <a:p>
            <a:r>
              <a:rPr lang="en-US" sz="2800"/>
              <a:t>Initial evaluation</a:t>
            </a:r>
          </a:p>
          <a:p>
            <a:r>
              <a:rPr lang="en-US" sz="2800"/>
              <a:t>3 year re-evaluation</a:t>
            </a:r>
          </a:p>
          <a:p>
            <a:r>
              <a:rPr lang="en-US" sz="2800"/>
              <a:t>Individualized assessments</a:t>
            </a:r>
          </a:p>
          <a:p>
            <a:r>
              <a:rPr lang="en-US" sz="2800"/>
              <a:t>Non-discriminatory assessments</a:t>
            </a:r>
          </a:p>
          <a:p>
            <a:r>
              <a:rPr lang="en-US" sz="2800"/>
              <a:t>Includes a variety of tools and strategies, including information provided by the parent </a:t>
            </a:r>
          </a:p>
          <a:p>
            <a:pPr>
              <a:buFont typeface="Monotype Sorts" pitchFamily="2" charset="2"/>
              <a:buNone/>
            </a:pPr>
            <a:endParaRPr lang="en-US"/>
          </a:p>
        </p:txBody>
      </p:sp>
      <p:graphicFrame>
        <p:nvGraphicFramePr>
          <p:cNvPr id="41988" name="Object 4"/>
          <p:cNvGraphicFramePr>
            <a:graphicFrameLocks noChangeAspect="1"/>
          </p:cNvGraphicFramePr>
          <p:nvPr/>
        </p:nvGraphicFramePr>
        <p:xfrm>
          <a:off x="5638800" y="2362200"/>
          <a:ext cx="3248025" cy="3352800"/>
        </p:xfrm>
        <a:graphic>
          <a:graphicData uri="http://schemas.openxmlformats.org/presentationml/2006/ole">
            <p:oleObj spid="_x0000_s41990" name="Clip" r:id="rId4" imgW="2942640" imgH="2628360" progId="">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87846FD-5DB0-45C4-A9ED-292B05701F2C}" type="slidenum">
              <a:rPr lang="en-US"/>
              <a:pPr/>
              <a:t>2</a:t>
            </a:fld>
            <a:endParaRPr lang="en-US"/>
          </a:p>
        </p:txBody>
      </p:sp>
      <p:sp>
        <p:nvSpPr>
          <p:cNvPr id="14338" name="Rectangle 2"/>
          <p:cNvSpPr>
            <a:spLocks noGrp="1" noChangeArrowheads="1"/>
          </p:cNvSpPr>
          <p:nvPr>
            <p:ph type="title"/>
          </p:nvPr>
        </p:nvSpPr>
        <p:spPr/>
        <p:txBody>
          <a:bodyPr/>
          <a:lstStyle/>
          <a:p>
            <a:r>
              <a:rPr lang="en-US"/>
              <a:t>	</a:t>
            </a:r>
          </a:p>
        </p:txBody>
      </p:sp>
      <p:sp>
        <p:nvSpPr>
          <p:cNvPr id="14340" name="Rectangle 4"/>
          <p:cNvSpPr>
            <a:spLocks noGrp="1" noChangeArrowheads="1"/>
          </p:cNvSpPr>
          <p:nvPr>
            <p:ph type="body" sz="half" idx="2"/>
          </p:nvPr>
        </p:nvSpPr>
        <p:spPr>
          <a:xfrm>
            <a:off x="304800" y="1752600"/>
            <a:ext cx="8458200" cy="3810000"/>
          </a:xfrm>
        </p:spPr>
        <p:txBody>
          <a:bodyPr/>
          <a:lstStyle/>
          <a:p>
            <a:pPr>
              <a:buFont typeface="Monotype Sorts" pitchFamily="2" charset="2"/>
              <a:buNone/>
            </a:pPr>
            <a:r>
              <a:rPr lang="en-US"/>
              <a:t>The goal of this presentation is to provide information so that: </a:t>
            </a:r>
          </a:p>
          <a:p>
            <a:r>
              <a:rPr lang="en-US"/>
              <a:t>parents will understand their rights regarding special education; and </a:t>
            </a:r>
          </a:p>
          <a:p>
            <a:r>
              <a:rPr lang="en-US"/>
              <a:t>collaboration between family and school personnel will be enhanced; and </a:t>
            </a:r>
          </a:p>
          <a:p>
            <a:r>
              <a:rPr lang="en-US"/>
              <a:t>parents and school personnel will participate in special education matters as knowledgeable partners.</a:t>
            </a:r>
            <a:endParaRPr lang="en-US" sz="2800"/>
          </a:p>
        </p:txBody>
      </p:sp>
      <p:sp>
        <p:nvSpPr>
          <p:cNvPr id="14342" name="Rectangle 6"/>
          <p:cNvSpPr>
            <a:spLocks noChangeArrowheads="1"/>
          </p:cNvSpPr>
          <p:nvPr/>
        </p:nvSpPr>
        <p:spPr bwMode="auto">
          <a:xfrm>
            <a:off x="815975" y="565150"/>
            <a:ext cx="6651625" cy="762000"/>
          </a:xfrm>
          <a:prstGeom prst="rect">
            <a:avLst/>
          </a:prstGeom>
          <a:noFill/>
          <a:ln w="12700">
            <a:noFill/>
            <a:miter lim="800000"/>
            <a:headEnd type="none" w="sm" len="sm"/>
            <a:tailEnd type="none" w="sm" len="sm"/>
          </a:ln>
          <a:effectLst/>
        </p:spPr>
        <p:txBody>
          <a:bodyPr wrap="none">
            <a:spAutoFit/>
          </a:bodyPr>
          <a:lstStyle/>
          <a:p>
            <a:r>
              <a:rPr lang="en-US" sz="4400"/>
              <a:t>  </a:t>
            </a:r>
            <a:r>
              <a:rPr lang="en-US" sz="4400">
                <a:latin typeface="Arial Black" pitchFamily="34" charset="0"/>
              </a:rPr>
              <a:t>Goal of Presentation</a:t>
            </a:r>
            <a:endParaRPr lang="en-US" sz="4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2A07A34-2FFE-4139-907C-562EA06C7EA2}" type="slidenum">
              <a:rPr lang="en-US"/>
              <a:pPr/>
              <a:t>20</a:t>
            </a:fld>
            <a:endParaRPr lang="en-US"/>
          </a:p>
        </p:txBody>
      </p:sp>
      <p:sp>
        <p:nvSpPr>
          <p:cNvPr id="192514" name="Rectangle 2"/>
          <p:cNvSpPr>
            <a:spLocks noGrp="1" noChangeArrowheads="1"/>
          </p:cNvSpPr>
          <p:nvPr>
            <p:ph type="title"/>
          </p:nvPr>
        </p:nvSpPr>
        <p:spPr/>
        <p:txBody>
          <a:bodyPr/>
          <a:lstStyle/>
          <a:p>
            <a:r>
              <a:rPr lang="en-US" sz="3600"/>
              <a:t>Specific Learning Disability</a:t>
            </a:r>
          </a:p>
        </p:txBody>
      </p:sp>
      <p:sp>
        <p:nvSpPr>
          <p:cNvPr id="192515" name="Rectangle 3"/>
          <p:cNvSpPr>
            <a:spLocks noGrp="1" noChangeArrowheads="1"/>
          </p:cNvSpPr>
          <p:nvPr>
            <p:ph type="body" idx="1"/>
          </p:nvPr>
        </p:nvSpPr>
        <p:spPr/>
        <p:txBody>
          <a:bodyPr/>
          <a:lstStyle/>
          <a:p>
            <a:r>
              <a:rPr lang="en-US"/>
              <a:t>Option to use Aptitude/Achievement Discrepancies</a:t>
            </a:r>
          </a:p>
          <a:p>
            <a:r>
              <a:rPr lang="en-US"/>
              <a:t>Response to Intervention (RtI)</a:t>
            </a:r>
          </a:p>
          <a:p>
            <a:pPr lvl="1"/>
            <a:r>
              <a:rPr lang="en-US"/>
              <a:t>Three tiered approach</a:t>
            </a:r>
          </a:p>
          <a:p>
            <a:pPr lvl="1"/>
            <a:r>
              <a:rPr lang="en-US"/>
              <a:t>Scientifically-based interventions/instruction</a:t>
            </a:r>
          </a:p>
          <a:p>
            <a:pPr lvl="1"/>
            <a:r>
              <a:rPr lang="en-US"/>
              <a:t>3-5 year implementation process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CE308F1-E03E-48CC-A591-07DEFE206E37}" type="slidenum">
              <a:rPr lang="en-US"/>
              <a:pPr/>
              <a:t>21</a:t>
            </a:fld>
            <a:endParaRPr lang="en-US"/>
          </a:p>
        </p:txBody>
      </p:sp>
      <p:sp>
        <p:nvSpPr>
          <p:cNvPr id="171010" name="Rectangle 2"/>
          <p:cNvSpPr>
            <a:spLocks noGrp="1" noChangeArrowheads="1"/>
          </p:cNvSpPr>
          <p:nvPr>
            <p:ph type="title"/>
          </p:nvPr>
        </p:nvSpPr>
        <p:spPr>
          <a:xfrm>
            <a:off x="381000" y="457200"/>
            <a:ext cx="8229600" cy="990600"/>
          </a:xfrm>
          <a:noFill/>
          <a:ln/>
        </p:spPr>
        <p:txBody>
          <a:bodyPr/>
          <a:lstStyle/>
          <a:p>
            <a:pPr algn="ctr"/>
            <a:r>
              <a:rPr lang="en-US" u="sng"/>
              <a:t>Some specific evaluation rights:</a:t>
            </a:r>
            <a:endParaRPr lang="en-US" u="sng">
              <a:latin typeface="Arial" charset="0"/>
            </a:endParaRPr>
          </a:p>
        </p:txBody>
      </p:sp>
      <p:sp>
        <p:nvSpPr>
          <p:cNvPr id="171011" name="Rectangle 3"/>
          <p:cNvSpPr>
            <a:spLocks noGrp="1" noChangeArrowheads="1"/>
          </p:cNvSpPr>
          <p:nvPr>
            <p:ph type="body" idx="1"/>
          </p:nvPr>
        </p:nvSpPr>
        <p:spPr>
          <a:xfrm>
            <a:off x="533400" y="1752600"/>
            <a:ext cx="8077200" cy="4267200"/>
          </a:xfrm>
          <a:noFill/>
          <a:ln/>
        </p:spPr>
        <p:txBody>
          <a:bodyPr/>
          <a:lstStyle/>
          <a:p>
            <a:r>
              <a:rPr lang="en-US" sz="2400" b="1">
                <a:latin typeface="Arial" charset="0"/>
              </a:rPr>
              <a:t>Right to discuss both the proposed evaluations and evaluators prior to the evaluation.</a:t>
            </a:r>
          </a:p>
          <a:p>
            <a:r>
              <a:rPr lang="en-US" sz="2400" b="1">
                <a:latin typeface="Arial" charset="0"/>
              </a:rPr>
              <a:t>Right to an evaluation in the student’s native language or mode of communication.</a:t>
            </a:r>
            <a:endParaRPr lang="en-US" sz="2400"/>
          </a:p>
          <a:p>
            <a:r>
              <a:rPr lang="en-US" sz="2400" b="1">
                <a:latin typeface="Arial" charset="0"/>
              </a:rPr>
              <a:t>If appropriate, right to an evaluation of need for Braille instruction.</a:t>
            </a:r>
          </a:p>
          <a:p>
            <a:r>
              <a:rPr lang="en-US" sz="2400" b="1">
                <a:latin typeface="Arial" charset="0"/>
              </a:rPr>
              <a:t>Right of parents to consent or refuse evaluation.</a:t>
            </a:r>
          </a:p>
          <a:p>
            <a:r>
              <a:rPr lang="en-US" sz="2400" b="1">
                <a:latin typeface="Arial" charset="0"/>
              </a:rPr>
              <a:t>Right to independent educational evaluation when parents disagree with the results of the evaluation done by the school district.</a:t>
            </a:r>
          </a:p>
          <a:p>
            <a:r>
              <a:rPr lang="en-US" sz="2400" b="1">
                <a:latin typeface="Arial" charset="0"/>
              </a:rPr>
              <a:t>Right to appeal a finding of “No Eligibility.”</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57A3F67D-D9A5-498C-B9C9-00D9AF90FA89}" type="slidenum">
              <a:rPr lang="en-US"/>
              <a:pPr/>
              <a:t>22</a:t>
            </a:fld>
            <a:endParaRPr lang="en-US"/>
          </a:p>
        </p:txBody>
      </p:sp>
      <p:sp>
        <p:nvSpPr>
          <p:cNvPr id="187394" name="Rectangle 2"/>
          <p:cNvSpPr>
            <a:spLocks noGrp="1" noChangeArrowheads="1"/>
          </p:cNvSpPr>
          <p:nvPr>
            <p:ph type="title"/>
          </p:nvPr>
        </p:nvSpPr>
        <p:spPr/>
        <p:txBody>
          <a:bodyPr/>
          <a:lstStyle/>
          <a:p>
            <a:pPr algn="ctr"/>
            <a:r>
              <a:rPr lang="en-US"/>
              <a:t>Independent Educational Evaluation (IEE)</a:t>
            </a:r>
          </a:p>
        </p:txBody>
      </p:sp>
      <p:graphicFrame>
        <p:nvGraphicFramePr>
          <p:cNvPr id="187395" name="Object 3"/>
          <p:cNvGraphicFramePr>
            <a:graphicFrameLocks noGrp="1" noChangeAspect="1"/>
          </p:cNvGraphicFramePr>
          <p:nvPr>
            <p:ph type="clipArt" sz="half" idx="1"/>
          </p:nvPr>
        </p:nvGraphicFramePr>
        <p:xfrm>
          <a:off x="457200" y="3352800"/>
          <a:ext cx="2852738" cy="2574925"/>
        </p:xfrm>
        <a:graphic>
          <a:graphicData uri="http://schemas.openxmlformats.org/presentationml/2006/ole">
            <p:oleObj spid="_x0000_s187402" name="Clip" r:id="rId4" imgW="6867720" imgH="9152640" progId="">
              <p:embed/>
            </p:oleObj>
          </a:graphicData>
        </a:graphic>
      </p:graphicFrame>
      <p:sp>
        <p:nvSpPr>
          <p:cNvPr id="187396" name="Rectangle 4"/>
          <p:cNvSpPr>
            <a:spLocks noGrp="1" noChangeArrowheads="1"/>
          </p:cNvSpPr>
          <p:nvPr>
            <p:ph type="body" sz="half" idx="2"/>
          </p:nvPr>
        </p:nvSpPr>
        <p:spPr>
          <a:xfrm>
            <a:off x="4191000" y="1885950"/>
            <a:ext cx="4648200" cy="4171950"/>
          </a:xfrm>
        </p:spPr>
        <p:txBody>
          <a:bodyPr/>
          <a:lstStyle/>
          <a:p>
            <a:r>
              <a:rPr lang="en-US" sz="2800"/>
              <a:t>Anytime you are dissatisfied with the district’s evaluation.</a:t>
            </a:r>
          </a:p>
          <a:p>
            <a:r>
              <a:rPr lang="en-US" sz="2800"/>
              <a:t>Parents’ </a:t>
            </a:r>
            <a:r>
              <a:rPr lang="en-US" sz="2800" u="sng"/>
              <a:t>option</a:t>
            </a:r>
            <a:r>
              <a:rPr lang="en-US" sz="2800"/>
              <a:t> to participate in a sliding fee scale to share the cost of the IEE with the district.</a:t>
            </a:r>
          </a:p>
          <a:p>
            <a:r>
              <a:rPr lang="en-US" sz="2800"/>
              <a:t>School district is obligated to consider information from IEE.</a:t>
            </a:r>
          </a:p>
        </p:txBody>
      </p:sp>
      <p:graphicFrame>
        <p:nvGraphicFramePr>
          <p:cNvPr id="187399" name="Object 7"/>
          <p:cNvGraphicFramePr>
            <a:graphicFrameLocks noChangeAspect="1"/>
          </p:cNvGraphicFramePr>
          <p:nvPr/>
        </p:nvGraphicFramePr>
        <p:xfrm>
          <a:off x="2133600" y="1828800"/>
          <a:ext cx="2133600" cy="2120900"/>
        </p:xfrm>
        <a:graphic>
          <a:graphicData uri="http://schemas.openxmlformats.org/presentationml/2006/ole">
            <p:oleObj spid="_x0000_s187403" name="Clip" r:id="rId5" imgW="3491280" imgH="3468960" progId="">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ADBFF63-7081-4A78-A095-943767D64D18}" type="slidenum">
              <a:rPr lang="en-US"/>
              <a:pPr/>
              <a:t>23</a:t>
            </a:fld>
            <a:endParaRPr lang="en-US"/>
          </a:p>
        </p:txBody>
      </p:sp>
      <p:sp>
        <p:nvSpPr>
          <p:cNvPr id="173058" name="Rectangle 2"/>
          <p:cNvSpPr>
            <a:spLocks noGrp="1" noChangeArrowheads="1"/>
          </p:cNvSpPr>
          <p:nvPr>
            <p:ph type="body" idx="1"/>
          </p:nvPr>
        </p:nvSpPr>
        <p:spPr>
          <a:xfrm>
            <a:off x="228600" y="1676400"/>
            <a:ext cx="8534400" cy="4648200"/>
          </a:xfrm>
          <a:noFill/>
          <a:ln/>
        </p:spPr>
        <p:txBody>
          <a:bodyPr/>
          <a:lstStyle/>
          <a:p>
            <a:pPr>
              <a:spcBef>
                <a:spcPct val="0"/>
              </a:spcBef>
            </a:pPr>
            <a:r>
              <a:rPr lang="en-US">
                <a:latin typeface="Arial" charset="0"/>
              </a:rPr>
              <a:t>Written information on the parent’s concerns and the student’s skills.</a:t>
            </a:r>
          </a:p>
          <a:p>
            <a:pPr>
              <a:spcBef>
                <a:spcPct val="0"/>
              </a:spcBef>
            </a:pPr>
            <a:r>
              <a:rPr lang="en-US">
                <a:latin typeface="Arial" charset="0"/>
              </a:rPr>
              <a:t>A written explanation of how the disability affects the student’s ability to learn and to demonstrate his or her learning.</a:t>
            </a:r>
          </a:p>
          <a:p>
            <a:pPr>
              <a:spcBef>
                <a:spcPct val="0"/>
              </a:spcBef>
            </a:pPr>
            <a:r>
              <a:rPr lang="en-US">
                <a:latin typeface="Arial" charset="0"/>
              </a:rPr>
              <a:t>An identification of specific, measurable goals which can be reached in a year’s time. </a:t>
            </a:r>
          </a:p>
          <a:p>
            <a:pPr>
              <a:spcBef>
                <a:spcPct val="0"/>
              </a:spcBef>
            </a:pPr>
            <a:r>
              <a:rPr lang="en-US">
                <a:latin typeface="Arial" charset="0"/>
              </a:rPr>
              <a:t>A listing of the services to be provided to the student.</a:t>
            </a:r>
            <a:endParaRPr lang="en-US" b="1"/>
          </a:p>
        </p:txBody>
      </p:sp>
      <p:sp>
        <p:nvSpPr>
          <p:cNvPr id="173059" name="Text Box 3"/>
          <p:cNvSpPr txBox="1">
            <a:spLocks noChangeArrowheads="1"/>
          </p:cNvSpPr>
          <p:nvPr/>
        </p:nvSpPr>
        <p:spPr bwMode="auto">
          <a:xfrm>
            <a:off x="685800" y="228600"/>
            <a:ext cx="8239125" cy="1311275"/>
          </a:xfrm>
          <a:prstGeom prst="rect">
            <a:avLst/>
          </a:prstGeom>
          <a:noFill/>
          <a:ln w="12700">
            <a:noFill/>
            <a:miter lim="800000"/>
            <a:headEnd type="none" w="sm" len="sm"/>
            <a:tailEnd type="none" w="sm" len="sm"/>
          </a:ln>
          <a:effectLst/>
        </p:spPr>
        <p:txBody>
          <a:bodyPr>
            <a:spAutoFit/>
          </a:bodyPr>
          <a:lstStyle/>
          <a:p>
            <a:r>
              <a:rPr lang="en-US" sz="4000">
                <a:latin typeface="Arial Black" pitchFamily="34" charset="0"/>
              </a:rPr>
              <a:t>Principle #4 - Individualized Education Program (IEP)</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33F5B79-82A5-481A-8DD3-EE0F7480D321}" type="slidenum">
              <a:rPr lang="en-US"/>
              <a:pPr/>
              <a:t>24</a:t>
            </a:fld>
            <a:endParaRPr lang="en-US"/>
          </a:p>
        </p:txBody>
      </p:sp>
      <p:sp>
        <p:nvSpPr>
          <p:cNvPr id="177154" name="Rectangle 2"/>
          <p:cNvSpPr>
            <a:spLocks noGrp="1" noChangeArrowheads="1"/>
          </p:cNvSpPr>
          <p:nvPr>
            <p:ph type="title"/>
          </p:nvPr>
        </p:nvSpPr>
        <p:spPr>
          <a:xfrm>
            <a:off x="0" y="228600"/>
            <a:ext cx="9144000" cy="1143000"/>
          </a:xfrm>
        </p:spPr>
        <p:txBody>
          <a:bodyPr/>
          <a:lstStyle/>
          <a:p>
            <a:pPr algn="ctr"/>
            <a:r>
              <a:rPr lang="en-US" sz="4800"/>
              <a:t>Purpose of the IEP</a:t>
            </a:r>
          </a:p>
        </p:txBody>
      </p:sp>
      <p:sp>
        <p:nvSpPr>
          <p:cNvPr id="177155" name="Rectangle 3"/>
          <p:cNvSpPr>
            <a:spLocks noGrp="1" noChangeArrowheads="1"/>
          </p:cNvSpPr>
          <p:nvPr>
            <p:ph type="body" idx="1"/>
          </p:nvPr>
        </p:nvSpPr>
        <p:spPr>
          <a:xfrm>
            <a:off x="457200" y="1524000"/>
            <a:ext cx="8178800" cy="4533900"/>
          </a:xfrm>
        </p:spPr>
        <p:txBody>
          <a:bodyPr/>
          <a:lstStyle/>
          <a:p>
            <a:pPr>
              <a:spcBef>
                <a:spcPct val="0"/>
              </a:spcBef>
              <a:buFont typeface="Monotype Sorts" pitchFamily="2" charset="2"/>
              <a:buNone/>
            </a:pPr>
            <a:r>
              <a:rPr lang="en-US" sz="3600">
                <a:latin typeface="Arial" charset="0"/>
              </a:rPr>
              <a:t>The IEP’s purpose is to outline: </a:t>
            </a:r>
          </a:p>
          <a:p>
            <a:pPr>
              <a:spcBef>
                <a:spcPct val="0"/>
              </a:spcBef>
            </a:pPr>
            <a:r>
              <a:rPr lang="en-US">
                <a:latin typeface="Arial" charset="0"/>
              </a:rPr>
              <a:t>What will be done to assist the student to make effective progress in the general curriculum and in the life of the school.</a:t>
            </a:r>
          </a:p>
          <a:p>
            <a:pPr>
              <a:spcBef>
                <a:spcPct val="0"/>
              </a:spcBef>
            </a:pPr>
            <a:r>
              <a:rPr lang="en-US">
                <a:latin typeface="Arial" charset="0"/>
              </a:rPr>
              <a:t>How the student will participate in state and local assessment.  State assessment in Massachusetts means the MCAS.</a:t>
            </a:r>
          </a:p>
          <a:p>
            <a:pPr>
              <a:spcBef>
                <a:spcPct val="0"/>
              </a:spcBef>
            </a:pPr>
            <a:r>
              <a:rPr lang="en-US">
                <a:latin typeface="Arial" charset="0"/>
              </a:rPr>
              <a:t>The goals the student is expected to reach by the end of the IEP period.  </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A8B4A13-561D-4D43-A0C8-F23B8E64813E}" type="slidenum">
              <a:rPr lang="en-US"/>
              <a:pPr/>
              <a:t>25</a:t>
            </a:fld>
            <a:endParaRPr lang="en-US"/>
          </a:p>
        </p:txBody>
      </p:sp>
      <p:sp>
        <p:nvSpPr>
          <p:cNvPr id="35842" name="Rectangle 2"/>
          <p:cNvSpPr>
            <a:spLocks noGrp="1" noChangeArrowheads="1"/>
          </p:cNvSpPr>
          <p:nvPr>
            <p:ph type="body" idx="1"/>
          </p:nvPr>
        </p:nvSpPr>
        <p:spPr>
          <a:xfrm>
            <a:off x="381000" y="1600200"/>
            <a:ext cx="8534400" cy="3810000"/>
          </a:xfrm>
          <a:noFill/>
          <a:ln/>
        </p:spPr>
        <p:txBody>
          <a:bodyPr/>
          <a:lstStyle/>
          <a:p>
            <a:r>
              <a:rPr lang="en-US" sz="3000">
                <a:latin typeface="Arial" charset="0"/>
              </a:rPr>
              <a:t>Before the school can begin IEP services, the school must obtain the parent’s consent.</a:t>
            </a:r>
          </a:p>
          <a:p>
            <a:r>
              <a:rPr lang="en-US" sz="3000">
                <a:latin typeface="Arial" charset="0"/>
              </a:rPr>
              <a:t>The parent has the right to accept or reject the proposed IEP in part or in full.</a:t>
            </a:r>
          </a:p>
          <a:p>
            <a:r>
              <a:rPr lang="en-US" sz="3000">
                <a:latin typeface="Arial" charset="0"/>
              </a:rPr>
              <a:t>The completed IEP is signed by both the school district and the parent and serves as a contract between the school and the parent.</a:t>
            </a:r>
          </a:p>
          <a:p>
            <a:r>
              <a:rPr lang="en-US" sz="3000">
                <a:latin typeface="Arial" charset="0"/>
              </a:rPr>
              <a:t>The parents can withdraw their consent at any time in relation to any service or program.</a:t>
            </a:r>
            <a:endParaRPr lang="en-US" sz="3000" b="1"/>
          </a:p>
        </p:txBody>
      </p:sp>
      <p:sp>
        <p:nvSpPr>
          <p:cNvPr id="35845" name="Text Box 5"/>
          <p:cNvSpPr txBox="1">
            <a:spLocks noChangeArrowheads="1"/>
          </p:cNvSpPr>
          <p:nvPr/>
        </p:nvSpPr>
        <p:spPr bwMode="auto">
          <a:xfrm>
            <a:off x="304800" y="228600"/>
            <a:ext cx="8229600" cy="1431925"/>
          </a:xfrm>
          <a:prstGeom prst="rect">
            <a:avLst/>
          </a:prstGeom>
          <a:noFill/>
          <a:ln w="12700">
            <a:noFill/>
            <a:miter lim="800000"/>
            <a:headEnd type="none" w="sm" len="sm"/>
            <a:tailEnd type="none" w="sm" len="sm"/>
          </a:ln>
          <a:effectLst/>
        </p:spPr>
        <p:txBody>
          <a:bodyPr>
            <a:spAutoFit/>
          </a:bodyPr>
          <a:lstStyle/>
          <a:p>
            <a:r>
              <a:rPr lang="en-US" sz="4400">
                <a:latin typeface="Arial Black" pitchFamily="34" charset="0"/>
              </a:rPr>
              <a:t>Rights Associated </a:t>
            </a:r>
          </a:p>
          <a:p>
            <a:r>
              <a:rPr lang="en-US" sz="4400">
                <a:latin typeface="Arial Black" pitchFamily="34" charset="0"/>
              </a:rPr>
              <a:t>with the IEP</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62DAEC0-8C64-4C02-8D1D-FF4472608BD8}" type="slidenum">
              <a:rPr lang="en-US"/>
              <a:pPr/>
              <a:t>26</a:t>
            </a:fld>
            <a:endParaRPr lang="en-US"/>
          </a:p>
        </p:txBody>
      </p:sp>
      <p:sp>
        <p:nvSpPr>
          <p:cNvPr id="28674" name="Rectangle 2"/>
          <p:cNvSpPr>
            <a:spLocks noGrp="1" noChangeArrowheads="1"/>
          </p:cNvSpPr>
          <p:nvPr>
            <p:ph type="title"/>
          </p:nvPr>
        </p:nvSpPr>
        <p:spPr>
          <a:xfrm>
            <a:off x="1066800" y="304800"/>
            <a:ext cx="7772400" cy="914400"/>
          </a:xfrm>
          <a:noFill/>
          <a:ln/>
        </p:spPr>
        <p:txBody>
          <a:bodyPr/>
          <a:lstStyle/>
          <a:p>
            <a:pPr algn="ctr"/>
            <a:r>
              <a:rPr lang="en-US" sz="3200">
                <a:solidFill>
                  <a:schemeClr val="tx1"/>
                </a:solidFill>
              </a:rPr>
              <a:t>Principle #5 - Least Restrictive Environment (LRE)</a:t>
            </a:r>
            <a:endParaRPr lang="en-US" sz="3200"/>
          </a:p>
        </p:txBody>
      </p:sp>
      <p:sp>
        <p:nvSpPr>
          <p:cNvPr id="28675" name="Rectangle 3"/>
          <p:cNvSpPr>
            <a:spLocks noGrp="1" noChangeArrowheads="1"/>
          </p:cNvSpPr>
          <p:nvPr>
            <p:ph type="body" idx="1"/>
          </p:nvPr>
        </p:nvSpPr>
        <p:spPr>
          <a:xfrm>
            <a:off x="457200" y="1676400"/>
            <a:ext cx="8382000" cy="4648200"/>
          </a:xfrm>
          <a:noFill/>
          <a:ln/>
        </p:spPr>
        <p:txBody>
          <a:bodyPr/>
          <a:lstStyle/>
          <a:p>
            <a:pPr>
              <a:buFont typeface="Monotype Sorts" pitchFamily="2" charset="2"/>
              <a:buNone/>
            </a:pPr>
            <a:r>
              <a:rPr lang="en-US" sz="2400"/>
              <a:t>LRE means that to the maximum extent appropriate, students with disabilities have the right to be educated in the general education environment &amp; in the classroom they would have attended if they did not have disabilities.</a:t>
            </a:r>
          </a:p>
          <a:p>
            <a:pPr>
              <a:buFont typeface="Monotype Sorts" pitchFamily="2" charset="2"/>
              <a:buNone/>
            </a:pPr>
            <a:r>
              <a:rPr lang="en-US" sz="2400"/>
              <a:t>LRE means the student cannot be removed from the general education classroom solely because of needed curriculum modifications.</a:t>
            </a:r>
          </a:p>
          <a:p>
            <a:pPr>
              <a:buFont typeface="Monotype Sorts" pitchFamily="2" charset="2"/>
              <a:buNone/>
            </a:pPr>
            <a:r>
              <a:rPr lang="en-US" sz="2400"/>
              <a:t>LRE means that removal from the general education program occurs </a:t>
            </a:r>
            <a:r>
              <a:rPr lang="en-US" sz="2400" u="sng"/>
              <a:t>only</a:t>
            </a:r>
            <a:r>
              <a:rPr lang="en-US" sz="2400"/>
              <a:t> if the nature or severity of the disability is such that education in general education classes with the use of supplementary aids and services cannot be satisfactorily achieved.</a:t>
            </a:r>
          </a:p>
        </p:txBody>
      </p:sp>
      <p:sp>
        <p:nvSpPr>
          <p:cNvPr id="28677" name="Rectangle 5"/>
          <p:cNvSpPr>
            <a:spLocks noChangeArrowheads="1"/>
          </p:cNvSpPr>
          <p:nvPr/>
        </p:nvSpPr>
        <p:spPr bwMode="auto">
          <a:xfrm>
            <a:off x="8763000" y="6019800"/>
            <a:ext cx="184150" cy="457200"/>
          </a:xfrm>
          <a:prstGeom prst="rect">
            <a:avLst/>
          </a:prstGeom>
          <a:noFill/>
          <a:ln w="12700">
            <a:noFill/>
            <a:miter lim="800000"/>
            <a:headEnd type="none" w="sm" len="sm"/>
            <a:tailEnd type="none" w="sm" len="sm"/>
          </a:ln>
          <a:effectLst/>
        </p:spPr>
        <p:txBody>
          <a:bodyPr wrap="none">
            <a:spAutoFit/>
          </a:bodyPr>
          <a:lstStyle/>
          <a:p>
            <a:endParaRPr lang="en-US">
              <a:latin typeface="Times New Roman"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fld id="{03F4269D-C70A-489A-B982-77C212CBFA5A}" type="slidenum">
              <a:rPr lang="en-US"/>
              <a:pPr/>
              <a:t>27</a:t>
            </a:fld>
            <a:endParaRPr lang="en-US"/>
          </a:p>
        </p:txBody>
      </p:sp>
      <p:sp>
        <p:nvSpPr>
          <p:cNvPr id="143362" name="Rectangle 2"/>
          <p:cNvSpPr>
            <a:spLocks noGrp="1" noChangeArrowheads="1"/>
          </p:cNvSpPr>
          <p:nvPr>
            <p:ph type="title"/>
          </p:nvPr>
        </p:nvSpPr>
        <p:spPr>
          <a:xfrm>
            <a:off x="381000" y="533400"/>
            <a:ext cx="8763000" cy="685800"/>
          </a:xfrm>
        </p:spPr>
        <p:txBody>
          <a:bodyPr/>
          <a:lstStyle/>
          <a:p>
            <a:pPr algn="ctr"/>
            <a:r>
              <a:rPr lang="en-US" sz="3600"/>
              <a:t>Some Types of Educational Placements</a:t>
            </a:r>
            <a:endParaRPr lang="en-US" sz="4800"/>
          </a:p>
        </p:txBody>
      </p:sp>
      <p:sp>
        <p:nvSpPr>
          <p:cNvPr id="143363" name="Rectangle 3"/>
          <p:cNvSpPr>
            <a:spLocks noGrp="1" noChangeArrowheads="1"/>
          </p:cNvSpPr>
          <p:nvPr>
            <p:ph type="body" sz="half" idx="1"/>
          </p:nvPr>
        </p:nvSpPr>
        <p:spPr>
          <a:xfrm>
            <a:off x="304800" y="1752600"/>
            <a:ext cx="8534400" cy="3429000"/>
          </a:xfrm>
        </p:spPr>
        <p:txBody>
          <a:bodyPr/>
          <a:lstStyle/>
          <a:p>
            <a:r>
              <a:rPr lang="en-US" sz="3200" u="sng">
                <a:latin typeface="Arial" charset="0"/>
              </a:rPr>
              <a:t>In the public school building</a:t>
            </a:r>
            <a:r>
              <a:rPr lang="en-US" sz="3200">
                <a:latin typeface="Arial" charset="0"/>
              </a:rPr>
              <a:t>:  the general education classroom, a resource room, or a substantially separate classroom</a:t>
            </a:r>
          </a:p>
          <a:p>
            <a:r>
              <a:rPr lang="en-US" sz="3200" u="sng">
                <a:latin typeface="Arial" charset="0"/>
              </a:rPr>
              <a:t>Outside of the public school building</a:t>
            </a:r>
            <a:r>
              <a:rPr lang="en-US" sz="3200">
                <a:latin typeface="Arial" charset="0"/>
              </a:rPr>
              <a:t>:  a separate day school or a separate residential school</a:t>
            </a:r>
          </a:p>
          <a:p>
            <a:r>
              <a:rPr lang="en-US" sz="3200" u="sng">
                <a:latin typeface="Arial" charset="0"/>
              </a:rPr>
              <a:t>For young children (aged 3-5)</a:t>
            </a:r>
            <a:r>
              <a:rPr lang="en-US" sz="3200">
                <a:latin typeface="Arial" charset="0"/>
              </a:rPr>
              <a:t>:  a home-based or center-based early childhood program</a:t>
            </a:r>
          </a:p>
          <a:p>
            <a:endParaRPr lang="en-US" sz="3200">
              <a:latin typeface="Arial" charset="0"/>
            </a:endParaRPr>
          </a:p>
          <a:p>
            <a:pPr>
              <a:buFont typeface="Monotype Sorts" pitchFamily="2" charset="2"/>
              <a:buNone/>
            </a:pPr>
            <a:endParaRPr lang="en-US"/>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5C1F305B-F2CB-4F46-B0CE-F25E41D1CD7C}" type="slidenum">
              <a:rPr lang="en-US"/>
              <a:pPr/>
              <a:t>28</a:t>
            </a:fld>
            <a:endParaRPr lang="en-US"/>
          </a:p>
        </p:txBody>
      </p:sp>
      <p:sp>
        <p:nvSpPr>
          <p:cNvPr id="179202" name="Rectangle 2"/>
          <p:cNvSpPr>
            <a:spLocks noGrp="1" noChangeArrowheads="1"/>
          </p:cNvSpPr>
          <p:nvPr>
            <p:ph type="title"/>
          </p:nvPr>
        </p:nvSpPr>
        <p:spPr/>
        <p:txBody>
          <a:bodyPr/>
          <a:lstStyle/>
          <a:p>
            <a:pPr algn="ctr"/>
            <a:r>
              <a:rPr lang="en-US" sz="2800">
                <a:solidFill>
                  <a:schemeClr val="tx1"/>
                </a:solidFill>
              </a:rPr>
              <a:t>Students have the right to receive special education services even when they are unable to attend school.</a:t>
            </a:r>
            <a:r>
              <a:rPr lang="en-US" sz="3200">
                <a:solidFill>
                  <a:schemeClr val="tx1"/>
                </a:solidFill>
              </a:rPr>
              <a:t> </a:t>
            </a:r>
            <a:endParaRPr lang="en-US" sz="3200"/>
          </a:p>
        </p:txBody>
      </p:sp>
      <p:graphicFrame>
        <p:nvGraphicFramePr>
          <p:cNvPr id="179203" name="Object 3"/>
          <p:cNvGraphicFramePr>
            <a:graphicFrameLocks noGrp="1" noChangeAspect="1"/>
          </p:cNvGraphicFramePr>
          <p:nvPr>
            <p:ph type="clipArt" sz="half" idx="1"/>
          </p:nvPr>
        </p:nvGraphicFramePr>
        <p:xfrm>
          <a:off x="457200" y="2435225"/>
          <a:ext cx="3429000" cy="3355975"/>
        </p:xfrm>
        <a:graphic>
          <a:graphicData uri="http://schemas.openxmlformats.org/presentationml/2006/ole">
            <p:oleObj spid="_x0000_s179205" name="Clip" r:id="rId4" imgW="3196080" imgH="2446920" progId="">
              <p:embed/>
            </p:oleObj>
          </a:graphicData>
        </a:graphic>
      </p:graphicFrame>
      <p:sp>
        <p:nvSpPr>
          <p:cNvPr id="179204" name="Rectangle 4"/>
          <p:cNvSpPr>
            <a:spLocks noGrp="1" noChangeArrowheads="1"/>
          </p:cNvSpPr>
          <p:nvPr>
            <p:ph type="body" sz="half" idx="2"/>
          </p:nvPr>
        </p:nvSpPr>
        <p:spPr>
          <a:xfrm>
            <a:off x="4191000" y="1885950"/>
            <a:ext cx="4445000" cy="4171950"/>
          </a:xfrm>
        </p:spPr>
        <p:txBody>
          <a:bodyPr/>
          <a:lstStyle/>
          <a:p>
            <a:pPr marL="0" indent="0">
              <a:buFont typeface="Monotype Sorts" pitchFamily="2" charset="2"/>
              <a:buNone/>
            </a:pPr>
            <a:r>
              <a:rPr lang="en-US" sz="2800"/>
              <a:t>Sometimes students are unable to attend public schools for non-educational reasons.  Students may be:</a:t>
            </a:r>
          </a:p>
          <a:p>
            <a:pPr marL="0" indent="0"/>
            <a:r>
              <a:rPr lang="en-US" sz="2800"/>
              <a:t>  In a hospital, </a:t>
            </a:r>
          </a:p>
          <a:p>
            <a:pPr marL="0" indent="0"/>
            <a:r>
              <a:rPr lang="en-US" sz="2800"/>
              <a:t>  At home</a:t>
            </a:r>
          </a:p>
          <a:p>
            <a:pPr marL="0" indent="0"/>
            <a:r>
              <a:rPr lang="en-US" sz="2800"/>
              <a:t>  Or in an institutional          setting run by a state agency.</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74C375B-A15C-4898-99A3-CB5B56C6A2FD}" type="slidenum">
              <a:rPr lang="en-US"/>
              <a:pPr/>
              <a:t>29</a:t>
            </a:fld>
            <a:endParaRPr lang="en-US"/>
          </a:p>
        </p:txBody>
      </p:sp>
      <p:sp>
        <p:nvSpPr>
          <p:cNvPr id="93186" name="Rectangle 2"/>
          <p:cNvSpPr>
            <a:spLocks noGrp="1" noChangeArrowheads="1"/>
          </p:cNvSpPr>
          <p:nvPr>
            <p:ph type="title"/>
          </p:nvPr>
        </p:nvSpPr>
        <p:spPr/>
        <p:txBody>
          <a:bodyPr/>
          <a:lstStyle/>
          <a:p>
            <a:pPr algn="ctr"/>
            <a:r>
              <a:rPr lang="en-US" sz="3600"/>
              <a:t>Principle #6 - Procedural Safeguards</a:t>
            </a:r>
            <a:endParaRPr lang="en-US"/>
          </a:p>
        </p:txBody>
      </p:sp>
      <p:sp>
        <p:nvSpPr>
          <p:cNvPr id="93187" name="Rectangle 3"/>
          <p:cNvSpPr>
            <a:spLocks noGrp="1" noChangeArrowheads="1"/>
          </p:cNvSpPr>
          <p:nvPr>
            <p:ph type="body" idx="1"/>
          </p:nvPr>
        </p:nvSpPr>
        <p:spPr>
          <a:xfrm>
            <a:off x="457200" y="1676400"/>
            <a:ext cx="8153400" cy="4052888"/>
          </a:xfrm>
        </p:spPr>
        <p:txBody>
          <a:bodyPr/>
          <a:lstStyle/>
          <a:p>
            <a:r>
              <a:rPr lang="en-US" sz="2800"/>
              <a:t>Right to written notice</a:t>
            </a:r>
          </a:p>
          <a:p>
            <a:r>
              <a:rPr lang="en-US" sz="2800"/>
              <a:t>Right to consent/refuse</a:t>
            </a:r>
          </a:p>
          <a:p>
            <a:r>
              <a:rPr lang="en-US" sz="2800"/>
              <a:t>Right to “stay put”</a:t>
            </a:r>
          </a:p>
          <a:p>
            <a:r>
              <a:rPr lang="en-US" sz="2800"/>
              <a:t>Problem Resolution System</a:t>
            </a:r>
          </a:p>
          <a:p>
            <a:r>
              <a:rPr lang="en-US" sz="2800"/>
              <a:t>Mediation and Due Process</a:t>
            </a:r>
          </a:p>
          <a:p>
            <a:r>
              <a:rPr lang="en-US" sz="2800"/>
              <a:t>Timelines</a:t>
            </a:r>
          </a:p>
          <a:p>
            <a:r>
              <a:rPr lang="en-US" sz="2800"/>
              <a:t>Confidential records</a:t>
            </a:r>
          </a:p>
          <a:p>
            <a:r>
              <a:rPr lang="en-US" sz="2800"/>
              <a:t>Right to receive evaluations 2 days in advance of Team meeting, if requested</a:t>
            </a:r>
          </a:p>
        </p:txBody>
      </p:sp>
      <p:graphicFrame>
        <p:nvGraphicFramePr>
          <p:cNvPr id="93189" name="Object 5"/>
          <p:cNvGraphicFramePr>
            <a:graphicFrameLocks noChangeAspect="1"/>
          </p:cNvGraphicFramePr>
          <p:nvPr/>
        </p:nvGraphicFramePr>
        <p:xfrm>
          <a:off x="5715000" y="2286000"/>
          <a:ext cx="2667000" cy="2362200"/>
        </p:xfrm>
        <a:graphic>
          <a:graphicData uri="http://schemas.openxmlformats.org/presentationml/2006/ole">
            <p:oleObj spid="_x0000_s93191" name="Clip" r:id="rId4" imgW="27178000" imgH="28765500" progId="">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C0ECAD-5FE0-44EF-9A49-DB20EB18649D}" type="slidenum">
              <a:rPr lang="en-US"/>
              <a:pPr/>
              <a:t>3</a:t>
            </a:fld>
            <a:endParaRPr lang="en-US"/>
          </a:p>
        </p:txBody>
      </p:sp>
      <p:sp>
        <p:nvSpPr>
          <p:cNvPr id="158722" name="Rectangle 1026"/>
          <p:cNvSpPr>
            <a:spLocks noGrp="1" noChangeArrowheads="1"/>
          </p:cNvSpPr>
          <p:nvPr>
            <p:ph type="title"/>
          </p:nvPr>
        </p:nvSpPr>
        <p:spPr/>
        <p:txBody>
          <a:bodyPr/>
          <a:lstStyle/>
          <a:p>
            <a:pPr algn="ctr"/>
            <a:r>
              <a:rPr lang="en-US"/>
              <a:t>Special Education Laws</a:t>
            </a:r>
          </a:p>
        </p:txBody>
      </p:sp>
      <p:sp>
        <p:nvSpPr>
          <p:cNvPr id="158723" name="Rectangle 1027"/>
          <p:cNvSpPr>
            <a:spLocks noGrp="1" noChangeArrowheads="1"/>
          </p:cNvSpPr>
          <p:nvPr>
            <p:ph type="body" idx="1"/>
          </p:nvPr>
        </p:nvSpPr>
        <p:spPr>
          <a:xfrm>
            <a:off x="457200" y="1752600"/>
            <a:ext cx="8178800" cy="4572000"/>
          </a:xfrm>
        </p:spPr>
        <p:txBody>
          <a:bodyPr/>
          <a:lstStyle/>
          <a:p>
            <a:r>
              <a:rPr lang="en-US"/>
              <a:t>The Individuals with Disabilities Education Act  -- also known as IDEA.  Sometimes referred to as IDEA-2004.</a:t>
            </a:r>
          </a:p>
          <a:p>
            <a:r>
              <a:rPr lang="en-US"/>
              <a:t>Chapter 766 -- Massachusetts’ special education law.  In Mass. General Laws at Chapter 71B.  In Regulations at 603 CMR (Code of Massachusetts Regulations) Section 28.00.</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21314B-D4C3-4BCE-BBCC-6F1E26F507F6}" type="slidenum">
              <a:rPr lang="en-US"/>
              <a:pPr/>
              <a:t>30</a:t>
            </a:fld>
            <a:endParaRPr lang="en-US"/>
          </a:p>
        </p:txBody>
      </p:sp>
      <p:sp>
        <p:nvSpPr>
          <p:cNvPr id="190466" name="Rectangle 2"/>
          <p:cNvSpPr>
            <a:spLocks noGrp="1" noChangeArrowheads="1"/>
          </p:cNvSpPr>
          <p:nvPr>
            <p:ph type="title"/>
          </p:nvPr>
        </p:nvSpPr>
        <p:spPr/>
        <p:txBody>
          <a:bodyPr/>
          <a:lstStyle/>
          <a:p>
            <a:pPr algn="ctr"/>
            <a:r>
              <a:rPr lang="en-US"/>
              <a:t>How the law can help with disputes</a:t>
            </a:r>
          </a:p>
        </p:txBody>
      </p:sp>
      <p:sp>
        <p:nvSpPr>
          <p:cNvPr id="190467" name="Rectangle 3"/>
          <p:cNvSpPr>
            <a:spLocks noGrp="1" noChangeArrowheads="1"/>
          </p:cNvSpPr>
          <p:nvPr>
            <p:ph type="body" idx="1"/>
          </p:nvPr>
        </p:nvSpPr>
        <p:spPr>
          <a:xfrm>
            <a:off x="228600" y="1524000"/>
            <a:ext cx="8686800" cy="4171950"/>
          </a:xfrm>
        </p:spPr>
        <p:txBody>
          <a:bodyPr/>
          <a:lstStyle/>
          <a:p>
            <a:pPr marL="228600" indent="-228600">
              <a:buFont typeface="Monotype Sorts" pitchFamily="2" charset="2"/>
              <a:buNone/>
            </a:pPr>
            <a:r>
              <a:rPr lang="en-US"/>
              <a:t>If you believe your rights or the rights of your child are not being appropriately provided you can:</a:t>
            </a:r>
          </a:p>
          <a:p>
            <a:pPr marL="228600" indent="-228600"/>
            <a:r>
              <a:rPr lang="en-US"/>
              <a:t>Discuss resolution with your school district.</a:t>
            </a:r>
          </a:p>
          <a:p>
            <a:pPr marL="228600" indent="-228600"/>
            <a:r>
              <a:rPr lang="en-US"/>
              <a:t>File a complaint with the Department of Education Problem Resolution System.</a:t>
            </a:r>
          </a:p>
          <a:p>
            <a:pPr marL="228600" indent="-228600"/>
            <a:r>
              <a:rPr lang="en-US"/>
              <a:t>Seek resolution through the Bureau of Special Education Appeals (BSEA).</a:t>
            </a:r>
          </a:p>
          <a:p>
            <a:pPr marL="228600" indent="-228600"/>
            <a:r>
              <a:rPr lang="en-US"/>
              <a:t>Seek knowledgeable assistance elsewhere.</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664F871-8A90-40A1-B185-D3BC73C3491E}" type="slidenum">
              <a:rPr lang="en-US"/>
              <a:pPr/>
              <a:t>31</a:t>
            </a:fld>
            <a:endParaRPr lang="en-US"/>
          </a:p>
        </p:txBody>
      </p:sp>
      <p:sp>
        <p:nvSpPr>
          <p:cNvPr id="137218" name="Rectangle 2"/>
          <p:cNvSpPr>
            <a:spLocks noGrp="1" noChangeArrowheads="1"/>
          </p:cNvSpPr>
          <p:nvPr>
            <p:ph type="title"/>
          </p:nvPr>
        </p:nvSpPr>
        <p:spPr>
          <a:xfrm>
            <a:off x="406400" y="228600"/>
            <a:ext cx="7772400" cy="685800"/>
          </a:xfrm>
        </p:spPr>
        <p:txBody>
          <a:bodyPr/>
          <a:lstStyle/>
          <a:p>
            <a:r>
              <a:rPr lang="en-US"/>
              <a:t>Resources</a:t>
            </a:r>
          </a:p>
        </p:txBody>
      </p:sp>
      <p:sp>
        <p:nvSpPr>
          <p:cNvPr id="137219" name="Rectangle 3"/>
          <p:cNvSpPr>
            <a:spLocks noGrp="1" noChangeArrowheads="1"/>
          </p:cNvSpPr>
          <p:nvPr>
            <p:ph type="body" idx="1"/>
          </p:nvPr>
        </p:nvSpPr>
        <p:spPr>
          <a:xfrm>
            <a:off x="457200" y="1524000"/>
            <a:ext cx="8458200" cy="4533900"/>
          </a:xfrm>
        </p:spPr>
        <p:txBody>
          <a:bodyPr/>
          <a:lstStyle/>
          <a:p>
            <a:r>
              <a:rPr lang="en-US"/>
              <a:t>Teachers and other staff at the local school district</a:t>
            </a:r>
          </a:p>
          <a:p>
            <a:r>
              <a:rPr lang="en-US"/>
              <a:t>Members of your Parent Advisory Council</a:t>
            </a:r>
          </a:p>
          <a:p>
            <a:r>
              <a:rPr lang="en-US"/>
              <a:t>The state Department of Education</a:t>
            </a:r>
          </a:p>
          <a:p>
            <a:r>
              <a:rPr lang="en-US"/>
              <a:t>The Federation for Children with Special Needs (</a:t>
            </a:r>
            <a:r>
              <a:rPr lang="en-US">
                <a:latin typeface="Arial" charset="0"/>
              </a:rPr>
              <a:t>1-800-331-0688) www.fcsn.org</a:t>
            </a:r>
            <a:endParaRPr lang="en-US"/>
          </a:p>
          <a:p>
            <a:r>
              <a:rPr lang="en-US"/>
              <a:t>Disability rights organizations and other disability-related agencies and organizations</a:t>
            </a:r>
          </a:p>
        </p:txBody>
      </p:sp>
      <p:graphicFrame>
        <p:nvGraphicFramePr>
          <p:cNvPr id="137220" name="Object 4"/>
          <p:cNvGraphicFramePr>
            <a:graphicFrameLocks noChangeAspect="1"/>
          </p:cNvGraphicFramePr>
          <p:nvPr/>
        </p:nvGraphicFramePr>
        <p:xfrm>
          <a:off x="3962400" y="228600"/>
          <a:ext cx="4364038" cy="1306513"/>
        </p:xfrm>
        <a:graphic>
          <a:graphicData uri="http://schemas.openxmlformats.org/presentationml/2006/ole">
            <p:oleObj spid="_x0000_s137222" name="Clip" r:id="rId4" imgW="4363560" imgH="1839600" progId="">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graphicFrame>
        <p:nvGraphicFramePr>
          <p:cNvPr id="183299" name="Object 3"/>
          <p:cNvGraphicFramePr>
            <a:graphicFrameLocks noGrp="1" noChangeAspect="1"/>
          </p:cNvGraphicFramePr>
          <p:nvPr>
            <p:ph type="clipArt" sz="half" idx="1"/>
          </p:nvPr>
        </p:nvGraphicFramePr>
        <p:xfrm>
          <a:off x="990600" y="381000"/>
          <a:ext cx="3810000" cy="2743200"/>
        </p:xfrm>
        <a:graphic>
          <a:graphicData uri="http://schemas.openxmlformats.org/presentationml/2006/ole">
            <p:oleObj spid="_x0000_s183306" name="Clip" r:id="rId4" imgW="1708200" imgH="1806120" progId="">
              <p:embed/>
            </p:oleObj>
          </a:graphicData>
        </a:graphic>
      </p:graphicFrame>
      <p:graphicFrame>
        <p:nvGraphicFramePr>
          <p:cNvPr id="183301" name="Object 5"/>
          <p:cNvGraphicFramePr>
            <a:graphicFrameLocks noChangeAspect="1"/>
          </p:cNvGraphicFramePr>
          <p:nvPr/>
        </p:nvGraphicFramePr>
        <p:xfrm>
          <a:off x="3986213" y="3048000"/>
          <a:ext cx="2660650" cy="3122613"/>
        </p:xfrm>
        <a:graphic>
          <a:graphicData uri="http://schemas.openxmlformats.org/presentationml/2006/ole">
            <p:oleObj spid="_x0000_s183307" name="Clip" r:id="rId5" imgW="4671000" imgH="5482800" progId="">
              <p:embed/>
            </p:oleObj>
          </a:graphicData>
        </a:graphic>
      </p:graphicFrame>
      <p:graphicFrame>
        <p:nvGraphicFramePr>
          <p:cNvPr id="183302" name="Object 6"/>
          <p:cNvGraphicFramePr>
            <a:graphicFrameLocks noChangeAspect="1"/>
          </p:cNvGraphicFramePr>
          <p:nvPr/>
        </p:nvGraphicFramePr>
        <p:xfrm>
          <a:off x="990600" y="3962400"/>
          <a:ext cx="1817688" cy="1824038"/>
        </p:xfrm>
        <a:graphic>
          <a:graphicData uri="http://schemas.openxmlformats.org/presentationml/2006/ole">
            <p:oleObj spid="_x0000_s183308" name="Clip" r:id="rId6" imgW="1817640" imgH="1824120" progId="">
              <p:embed/>
            </p:oleObj>
          </a:graphicData>
        </a:graphic>
      </p:graphicFrame>
      <p:sp>
        <p:nvSpPr>
          <p:cNvPr id="183304" name="WordArt 8"/>
          <p:cNvSpPr>
            <a:spLocks noChangeArrowheads="1" noChangeShapeType="1" noTextEdit="1"/>
          </p:cNvSpPr>
          <p:nvPr/>
        </p:nvSpPr>
        <p:spPr bwMode="auto">
          <a:xfrm>
            <a:off x="5867400" y="457200"/>
            <a:ext cx="2362200" cy="2209800"/>
          </a:xfrm>
          <a:prstGeom prst="rect">
            <a:avLst/>
          </a:prstGeom>
        </p:spPr>
        <p:txBody>
          <a:bodyPr wrap="none" fromWordArt="1">
            <a:prstTxWarp prst="textPlain">
              <a:avLst>
                <a:gd name="adj" fmla="val 50000"/>
              </a:avLst>
            </a:prstTxWarp>
          </a:bodyPr>
          <a:lstStyle/>
          <a:p>
            <a:r>
              <a:rPr lang="en-US" kern="10">
                <a:ln w="9525">
                  <a:solidFill>
                    <a:srgbClr val="000000"/>
                  </a:solidFill>
                  <a:round/>
                  <a:headEnd type="none" w="sm" len="sm"/>
                  <a:tailEnd type="none" w="sm" len="sm"/>
                </a:ln>
                <a:solidFill>
                  <a:srgbClr val="0000FF"/>
                </a:solidFill>
                <a:latin typeface="Arial Black"/>
              </a:rPr>
              <a:t>Thank you </a:t>
            </a:r>
          </a:p>
          <a:p>
            <a:r>
              <a:rPr lang="en-US" kern="10">
                <a:ln w="9525">
                  <a:solidFill>
                    <a:srgbClr val="000000"/>
                  </a:solidFill>
                  <a:round/>
                  <a:headEnd type="none" w="sm" len="sm"/>
                  <a:tailEnd type="none" w="sm" len="sm"/>
                </a:ln>
                <a:solidFill>
                  <a:srgbClr val="0000FF"/>
                </a:solidFill>
                <a:latin typeface="Arial Black"/>
              </a:rPr>
              <a:t>for your </a:t>
            </a:r>
          </a:p>
          <a:p>
            <a:r>
              <a:rPr lang="en-US" kern="10">
                <a:ln w="9525">
                  <a:solidFill>
                    <a:srgbClr val="000000"/>
                  </a:solidFill>
                  <a:round/>
                  <a:headEnd type="none" w="sm" len="sm"/>
                  <a:tailEnd type="none" w="sm" len="sm"/>
                </a:ln>
                <a:solidFill>
                  <a:srgbClr val="0000FF"/>
                </a:solidFill>
                <a:latin typeface="Arial Black"/>
              </a:rPr>
              <a:t>attention.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95B75D-CE24-4E97-A0DA-9B8F70CC68E6}" type="slidenum">
              <a:rPr lang="en-US"/>
              <a:pPr/>
              <a:t>4</a:t>
            </a:fld>
            <a:endParaRPr lang="en-US"/>
          </a:p>
        </p:txBody>
      </p:sp>
      <p:sp>
        <p:nvSpPr>
          <p:cNvPr id="159746" name="Rectangle 1026"/>
          <p:cNvSpPr>
            <a:spLocks noGrp="1" noChangeArrowheads="1"/>
          </p:cNvSpPr>
          <p:nvPr>
            <p:ph type="title"/>
          </p:nvPr>
        </p:nvSpPr>
        <p:spPr/>
        <p:txBody>
          <a:bodyPr/>
          <a:lstStyle/>
          <a:p>
            <a:pPr algn="ctr"/>
            <a:r>
              <a:rPr lang="en-US"/>
              <a:t>Related Laws</a:t>
            </a:r>
          </a:p>
        </p:txBody>
      </p:sp>
      <p:sp>
        <p:nvSpPr>
          <p:cNvPr id="159747" name="Rectangle 1027"/>
          <p:cNvSpPr>
            <a:spLocks noGrp="1" noChangeArrowheads="1"/>
          </p:cNvSpPr>
          <p:nvPr>
            <p:ph type="body" idx="1"/>
          </p:nvPr>
        </p:nvSpPr>
        <p:spPr/>
        <p:txBody>
          <a:bodyPr/>
          <a:lstStyle/>
          <a:p>
            <a:r>
              <a:rPr lang="en-US"/>
              <a:t>The Massachusetts Education Reform Act, also known as “Ed. Reform”</a:t>
            </a:r>
          </a:p>
          <a:p>
            <a:r>
              <a:rPr lang="en-US"/>
              <a:t>Section 504 of the Rehabilitation Act, also known as “Section 504”</a:t>
            </a:r>
          </a:p>
          <a:p>
            <a:r>
              <a:rPr lang="en-US"/>
              <a:t>Chapter 688 of the Acts of 1983</a:t>
            </a:r>
          </a:p>
          <a:p>
            <a:r>
              <a:rPr lang="en-US"/>
              <a:t>The Americans with Disabilities Act, also known as the “ADA”</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BAD4369-76F9-495C-860E-9CA319233090}" type="slidenum">
              <a:rPr lang="en-US"/>
              <a:pPr/>
              <a:t>5</a:t>
            </a:fld>
            <a:endParaRPr lang="en-US"/>
          </a:p>
        </p:txBody>
      </p:sp>
      <p:sp>
        <p:nvSpPr>
          <p:cNvPr id="139266" name="Rectangle 1026"/>
          <p:cNvSpPr>
            <a:spLocks noGrp="1" noChangeArrowheads="1"/>
          </p:cNvSpPr>
          <p:nvPr>
            <p:ph type="title"/>
          </p:nvPr>
        </p:nvSpPr>
        <p:spPr>
          <a:xfrm>
            <a:off x="609600" y="228600"/>
            <a:ext cx="7696200" cy="990600"/>
          </a:xfrm>
        </p:spPr>
        <p:txBody>
          <a:bodyPr/>
          <a:lstStyle/>
          <a:p>
            <a:pPr algn="ctr"/>
            <a:r>
              <a:rPr lang="en-US"/>
              <a:t>One Source of Information</a:t>
            </a:r>
          </a:p>
        </p:txBody>
      </p:sp>
      <p:sp>
        <p:nvSpPr>
          <p:cNvPr id="139267" name="Rectangle 1027"/>
          <p:cNvSpPr>
            <a:spLocks noGrp="1" noChangeArrowheads="1"/>
          </p:cNvSpPr>
          <p:nvPr>
            <p:ph type="body" idx="1"/>
          </p:nvPr>
        </p:nvSpPr>
        <p:spPr>
          <a:xfrm>
            <a:off x="457200" y="2057400"/>
            <a:ext cx="3048000" cy="4000500"/>
          </a:xfrm>
        </p:spPr>
        <p:txBody>
          <a:bodyPr/>
          <a:lstStyle/>
          <a:p>
            <a:pPr algn="ctr">
              <a:buFont typeface="Monotype Sorts" pitchFamily="2" charset="2"/>
              <a:buNone/>
            </a:pPr>
            <a:r>
              <a:rPr lang="en-US" sz="4800"/>
              <a:t>The</a:t>
            </a:r>
          </a:p>
          <a:p>
            <a:pPr algn="ctr">
              <a:buFont typeface="Monotype Sorts" pitchFamily="2" charset="2"/>
              <a:buNone/>
            </a:pPr>
            <a:r>
              <a:rPr lang="en-US" sz="4800"/>
              <a:t>Procedural Rights Brochure</a:t>
            </a:r>
          </a:p>
        </p:txBody>
      </p:sp>
      <p:graphicFrame>
        <p:nvGraphicFramePr>
          <p:cNvPr id="139270" name="Object 1030"/>
          <p:cNvGraphicFramePr>
            <a:graphicFrameLocks noChangeAspect="1"/>
          </p:cNvGraphicFramePr>
          <p:nvPr/>
        </p:nvGraphicFramePr>
        <p:xfrm>
          <a:off x="4095750" y="1981200"/>
          <a:ext cx="4286250" cy="3816350"/>
        </p:xfrm>
        <a:graphic>
          <a:graphicData uri="http://schemas.openxmlformats.org/presentationml/2006/ole">
            <p:oleObj spid="_x0000_s139272" name="Clip" r:id="rId4" imgW="952129" imgH="800000" progId="">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0DC1BAB-58A7-4D5A-8F44-E1DFE9707D62}" type="slidenum">
              <a:rPr lang="en-US"/>
              <a:pPr/>
              <a:t>6</a:t>
            </a:fld>
            <a:endParaRPr lang="en-US"/>
          </a:p>
        </p:txBody>
      </p:sp>
      <p:sp>
        <p:nvSpPr>
          <p:cNvPr id="49154" name="Rectangle 2"/>
          <p:cNvSpPr>
            <a:spLocks noGrp="1" noChangeArrowheads="1"/>
          </p:cNvSpPr>
          <p:nvPr>
            <p:ph type="title"/>
          </p:nvPr>
        </p:nvSpPr>
        <p:spPr>
          <a:xfrm>
            <a:off x="457200" y="457200"/>
            <a:ext cx="7924800" cy="838200"/>
          </a:xfrm>
          <a:noFill/>
          <a:ln/>
        </p:spPr>
        <p:txBody>
          <a:bodyPr/>
          <a:lstStyle/>
          <a:p>
            <a:pPr algn="ctr"/>
            <a:r>
              <a:rPr lang="en-US" sz="3600" b="1">
                <a:solidFill>
                  <a:schemeClr val="tx1"/>
                </a:solidFill>
              </a:rPr>
              <a:t>When is a student eligible for Special Education?</a:t>
            </a:r>
            <a:r>
              <a:rPr lang="en-US" sz="4400" b="1">
                <a:solidFill>
                  <a:schemeClr val="tx1"/>
                </a:solidFill>
                <a:latin typeface="Comic Sans MS" pitchFamily="66" charset="0"/>
              </a:rPr>
              <a:t> </a:t>
            </a:r>
            <a:endParaRPr lang="en-US" sz="4400">
              <a:latin typeface="Comic Sans MS" pitchFamily="66" charset="0"/>
            </a:endParaRPr>
          </a:p>
        </p:txBody>
      </p:sp>
      <p:sp>
        <p:nvSpPr>
          <p:cNvPr id="49155" name="Rectangle 3"/>
          <p:cNvSpPr>
            <a:spLocks noGrp="1" noChangeArrowheads="1"/>
          </p:cNvSpPr>
          <p:nvPr>
            <p:ph type="body" idx="1"/>
          </p:nvPr>
        </p:nvSpPr>
        <p:spPr>
          <a:xfrm>
            <a:off x="533400" y="1828800"/>
            <a:ext cx="5867400" cy="4114800"/>
          </a:xfrm>
          <a:noFill/>
          <a:ln/>
        </p:spPr>
        <p:txBody>
          <a:bodyPr/>
          <a:lstStyle/>
          <a:p>
            <a:pPr>
              <a:buFont typeface="Monotype Sorts" pitchFamily="2" charset="2"/>
              <a:buNone/>
            </a:pPr>
            <a:r>
              <a:rPr lang="en-US" sz="2800"/>
              <a:t>A student is eligible if </a:t>
            </a:r>
            <a:r>
              <a:rPr lang="en-US" sz="2800" u="sng"/>
              <a:t>all three</a:t>
            </a:r>
            <a:r>
              <a:rPr lang="en-US" sz="2800"/>
              <a:t> of the following are true:</a:t>
            </a:r>
          </a:p>
          <a:p>
            <a:r>
              <a:rPr lang="en-US" sz="2800"/>
              <a:t>The student has one or more disabilities.</a:t>
            </a:r>
          </a:p>
          <a:p>
            <a:r>
              <a:rPr lang="en-US" sz="2800"/>
              <a:t>The student is </a:t>
            </a:r>
            <a:r>
              <a:rPr lang="en-US" sz="2800" u="sng"/>
              <a:t>not</a:t>
            </a:r>
            <a:r>
              <a:rPr lang="en-US" sz="2800"/>
              <a:t> making effective progress in school as a result of the disability(ies).</a:t>
            </a:r>
          </a:p>
          <a:p>
            <a:r>
              <a:rPr lang="en-US" sz="2800"/>
              <a:t>The student requires special education in order to make effective progress.</a:t>
            </a:r>
            <a:endParaRPr lang="en-US"/>
          </a:p>
        </p:txBody>
      </p:sp>
      <p:graphicFrame>
        <p:nvGraphicFramePr>
          <p:cNvPr id="49157" name="Object 5"/>
          <p:cNvGraphicFramePr>
            <a:graphicFrameLocks noChangeAspect="1"/>
          </p:cNvGraphicFramePr>
          <p:nvPr/>
        </p:nvGraphicFramePr>
        <p:xfrm>
          <a:off x="6019800" y="2209800"/>
          <a:ext cx="2693988" cy="3468688"/>
        </p:xfrm>
        <a:graphic>
          <a:graphicData uri="http://schemas.openxmlformats.org/presentationml/2006/ole">
            <p:oleObj spid="_x0000_s49159" name="Clip" r:id="rId4" imgW="2694600" imgH="3468960" progId="">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96DA2D0C-DFC3-4CBC-BB08-88F6BBF08071}" type="slidenum">
              <a:rPr lang="en-US"/>
              <a:pPr/>
              <a:t>7</a:t>
            </a:fld>
            <a:endParaRPr lang="en-US"/>
          </a:p>
        </p:txBody>
      </p:sp>
      <p:sp>
        <p:nvSpPr>
          <p:cNvPr id="181250" name="Rectangle 1026"/>
          <p:cNvSpPr>
            <a:spLocks noGrp="1" noChangeArrowheads="1"/>
          </p:cNvSpPr>
          <p:nvPr>
            <p:ph type="title"/>
          </p:nvPr>
        </p:nvSpPr>
        <p:spPr>
          <a:xfrm>
            <a:off x="0" y="228600"/>
            <a:ext cx="8763000" cy="1143000"/>
          </a:xfrm>
        </p:spPr>
        <p:txBody>
          <a:bodyPr/>
          <a:lstStyle/>
          <a:p>
            <a:pPr algn="ctr"/>
            <a:r>
              <a:rPr lang="en-US" sz="3600"/>
              <a:t>Referring a student for an</a:t>
            </a:r>
            <a:r>
              <a:rPr lang="en-US"/>
              <a:t> </a:t>
            </a:r>
            <a:r>
              <a:rPr lang="en-US" sz="3600"/>
              <a:t>evaluation to determine eligibility</a:t>
            </a:r>
            <a:endParaRPr lang="en-US"/>
          </a:p>
        </p:txBody>
      </p:sp>
      <p:graphicFrame>
        <p:nvGraphicFramePr>
          <p:cNvPr id="181251" name="Object 1027"/>
          <p:cNvGraphicFramePr>
            <a:graphicFrameLocks noGrp="1" noChangeAspect="1"/>
          </p:cNvGraphicFramePr>
          <p:nvPr>
            <p:ph type="clipArt" sz="half" idx="1"/>
          </p:nvPr>
        </p:nvGraphicFramePr>
        <p:xfrm>
          <a:off x="457200" y="2028825"/>
          <a:ext cx="3048000" cy="3886200"/>
        </p:xfrm>
        <a:graphic>
          <a:graphicData uri="http://schemas.openxmlformats.org/presentationml/2006/ole">
            <p:oleObj spid="_x0000_s181253" name="Clip" r:id="rId4" imgW="1746720" imgH="1690560" progId="">
              <p:embed/>
            </p:oleObj>
          </a:graphicData>
        </a:graphic>
      </p:graphicFrame>
      <p:sp>
        <p:nvSpPr>
          <p:cNvPr id="181252" name="Rectangle 1028"/>
          <p:cNvSpPr>
            <a:spLocks noGrp="1" noChangeArrowheads="1"/>
          </p:cNvSpPr>
          <p:nvPr>
            <p:ph type="body" sz="half" idx="2"/>
          </p:nvPr>
        </p:nvSpPr>
        <p:spPr>
          <a:xfrm>
            <a:off x="3657600" y="1885950"/>
            <a:ext cx="4978400" cy="4171950"/>
          </a:xfrm>
        </p:spPr>
        <p:txBody>
          <a:bodyPr/>
          <a:lstStyle/>
          <a:p>
            <a:r>
              <a:rPr lang="en-US" sz="2800"/>
              <a:t>Parents, or other adults involved with the student can make a referral for an evaluation.</a:t>
            </a:r>
          </a:p>
          <a:p>
            <a:r>
              <a:rPr lang="en-US" sz="2800"/>
              <a:t>A referral can be made at any time. </a:t>
            </a:r>
          </a:p>
          <a:p>
            <a:r>
              <a:rPr lang="en-US" sz="2800"/>
              <a:t>A district may not refuse a referral in order to try other supportive services.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770B6B08-4622-49C1-A25D-353D9F1ABD8B}" type="slidenum">
              <a:rPr lang="en-US"/>
              <a:pPr/>
              <a:t>8</a:t>
            </a:fld>
            <a:endParaRPr lang="en-US"/>
          </a:p>
        </p:txBody>
      </p:sp>
      <p:sp>
        <p:nvSpPr>
          <p:cNvPr id="46082" name="Rectangle 2"/>
          <p:cNvSpPr>
            <a:spLocks noGrp="1" noChangeArrowheads="1"/>
          </p:cNvSpPr>
          <p:nvPr>
            <p:ph type="title"/>
          </p:nvPr>
        </p:nvSpPr>
        <p:spPr>
          <a:xfrm>
            <a:off x="0" y="609600"/>
            <a:ext cx="9144000" cy="685800"/>
          </a:xfrm>
          <a:noFill/>
          <a:ln/>
        </p:spPr>
        <p:txBody>
          <a:bodyPr/>
          <a:lstStyle/>
          <a:p>
            <a:pPr algn="ctr"/>
            <a:r>
              <a:rPr lang="en-US" sz="3600" b="1">
                <a:solidFill>
                  <a:schemeClr val="tx1"/>
                </a:solidFill>
              </a:rPr>
              <a:t>Types of Disabilities </a:t>
            </a:r>
            <a:r>
              <a:rPr lang="en-US" sz="3200" b="1">
                <a:solidFill>
                  <a:schemeClr val="tx1"/>
                </a:solidFill>
              </a:rPr>
              <a:t>that may</a:t>
            </a:r>
            <a:r>
              <a:rPr lang="en-US" sz="3600" b="1">
                <a:solidFill>
                  <a:schemeClr val="tx1"/>
                </a:solidFill>
              </a:rPr>
              <a:t> </a:t>
            </a:r>
            <a:r>
              <a:rPr lang="en-US" sz="3200" b="1">
                <a:solidFill>
                  <a:schemeClr val="tx1"/>
                </a:solidFill>
              </a:rPr>
              <a:t>adversely affect educational progress</a:t>
            </a:r>
            <a:endParaRPr lang="en-US"/>
          </a:p>
        </p:txBody>
      </p:sp>
      <p:sp>
        <p:nvSpPr>
          <p:cNvPr id="46084" name="Text Box 4"/>
          <p:cNvSpPr txBox="1">
            <a:spLocks noChangeArrowheads="1"/>
          </p:cNvSpPr>
          <p:nvPr/>
        </p:nvSpPr>
        <p:spPr bwMode="auto">
          <a:xfrm>
            <a:off x="0" y="1600200"/>
            <a:ext cx="8610600" cy="1182688"/>
          </a:xfrm>
          <a:prstGeom prst="rect">
            <a:avLst/>
          </a:prstGeom>
          <a:noFill/>
          <a:ln w="9525">
            <a:noFill/>
            <a:miter lim="800000"/>
            <a:headEnd/>
            <a:tailEnd/>
          </a:ln>
          <a:effectLst/>
        </p:spPr>
        <p:txBody>
          <a:bodyPr>
            <a:spAutoFit/>
          </a:bodyPr>
          <a:lstStyle/>
          <a:p>
            <a:pPr algn="l">
              <a:lnSpc>
                <a:spcPct val="40000"/>
              </a:lnSpc>
              <a:spcBef>
                <a:spcPct val="50000"/>
              </a:spcBef>
              <a:buFontTx/>
              <a:buChar char="•"/>
            </a:pPr>
            <a:endParaRPr lang="en-US" sz="3200">
              <a:latin typeface="Times New Roman" charset="0"/>
            </a:endParaRPr>
          </a:p>
          <a:p>
            <a:pPr lvl="1">
              <a:lnSpc>
                <a:spcPct val="105000"/>
              </a:lnSpc>
            </a:pPr>
            <a:r>
              <a:rPr lang="en-US" sz="2800">
                <a:solidFill>
                  <a:srgbClr val="990099"/>
                </a:solidFill>
                <a:latin typeface="Tahoma" pitchFamily="34" charset="0"/>
              </a:rPr>
              <a:t>12 Different Types of Disabilities are defined in state and federal regulations</a:t>
            </a:r>
          </a:p>
        </p:txBody>
      </p:sp>
      <p:sp>
        <p:nvSpPr>
          <p:cNvPr id="46086" name="Text Box 6"/>
          <p:cNvSpPr txBox="1">
            <a:spLocks noChangeArrowheads="1"/>
          </p:cNvSpPr>
          <p:nvPr/>
        </p:nvSpPr>
        <p:spPr bwMode="auto">
          <a:xfrm>
            <a:off x="228600" y="2819400"/>
            <a:ext cx="4495800" cy="3597275"/>
          </a:xfrm>
          <a:prstGeom prst="rect">
            <a:avLst/>
          </a:prstGeom>
          <a:noFill/>
          <a:ln w="12700">
            <a:noFill/>
            <a:miter lim="800000"/>
            <a:headEnd type="none" w="sm" len="sm"/>
            <a:tailEnd type="none" w="sm" len="sm"/>
          </a:ln>
          <a:effectLst/>
        </p:spPr>
        <p:txBody>
          <a:bodyPr>
            <a:spAutoFit/>
          </a:bodyPr>
          <a:lstStyle/>
          <a:p>
            <a:pPr marL="458788" indent="-458788" algn="l">
              <a:spcBef>
                <a:spcPct val="50000"/>
              </a:spcBef>
            </a:pPr>
            <a:r>
              <a:rPr lang="en-US" sz="2000">
                <a:latin typeface="Arial Black" pitchFamily="34" charset="0"/>
              </a:rPr>
              <a:t>1.  Autism</a:t>
            </a:r>
          </a:p>
          <a:p>
            <a:pPr marL="458788" indent="-458788" algn="l">
              <a:spcBef>
                <a:spcPct val="50000"/>
              </a:spcBef>
            </a:pPr>
            <a:r>
              <a:rPr lang="en-US" sz="2000">
                <a:latin typeface="Arial Black" pitchFamily="34" charset="0"/>
              </a:rPr>
              <a:t>2.  Developmental Delay</a:t>
            </a:r>
          </a:p>
          <a:p>
            <a:pPr marL="458788" indent="-458788" algn="l">
              <a:spcBef>
                <a:spcPct val="50000"/>
              </a:spcBef>
            </a:pPr>
            <a:r>
              <a:rPr lang="en-US" sz="2000">
                <a:latin typeface="Arial Black" pitchFamily="34" charset="0"/>
              </a:rPr>
              <a:t>3.  Intellectual Impairment</a:t>
            </a:r>
          </a:p>
          <a:p>
            <a:pPr marL="458788" indent="-458788" algn="l">
              <a:spcBef>
                <a:spcPct val="50000"/>
              </a:spcBef>
            </a:pPr>
            <a:r>
              <a:rPr lang="en-US" sz="2000">
                <a:latin typeface="Arial Black" pitchFamily="34" charset="0"/>
              </a:rPr>
              <a:t>4.  Sensory Impairment -     Hearing Loss or Deafness</a:t>
            </a:r>
          </a:p>
          <a:p>
            <a:pPr marL="458788" indent="-458788" algn="l">
              <a:spcBef>
                <a:spcPct val="50000"/>
              </a:spcBef>
            </a:pPr>
            <a:r>
              <a:rPr lang="en-US" sz="2000">
                <a:latin typeface="Arial Black" pitchFamily="34" charset="0"/>
              </a:rPr>
              <a:t>5.  Sensory Impairment - Vision Loss or Blindness</a:t>
            </a:r>
          </a:p>
          <a:p>
            <a:pPr marL="458788" indent="-458788" algn="l">
              <a:spcBef>
                <a:spcPct val="50000"/>
              </a:spcBef>
            </a:pPr>
            <a:r>
              <a:rPr lang="en-US" sz="2000">
                <a:latin typeface="Arial Black" pitchFamily="34" charset="0"/>
              </a:rPr>
              <a:t>6.  Sensory Impairment - Deafblindness</a:t>
            </a:r>
          </a:p>
        </p:txBody>
      </p:sp>
      <p:sp>
        <p:nvSpPr>
          <p:cNvPr id="46087" name="Text Box 7"/>
          <p:cNvSpPr txBox="1">
            <a:spLocks noChangeArrowheads="1"/>
          </p:cNvSpPr>
          <p:nvPr/>
        </p:nvSpPr>
        <p:spPr bwMode="auto">
          <a:xfrm>
            <a:off x="4876800" y="2819400"/>
            <a:ext cx="3962400" cy="3597275"/>
          </a:xfrm>
          <a:prstGeom prst="rect">
            <a:avLst/>
          </a:prstGeom>
          <a:noFill/>
          <a:ln w="12700">
            <a:noFill/>
            <a:miter lim="800000"/>
            <a:headEnd type="none" w="sm" len="sm"/>
            <a:tailEnd type="none" w="sm" len="sm"/>
          </a:ln>
          <a:effectLst/>
        </p:spPr>
        <p:txBody>
          <a:bodyPr>
            <a:spAutoFit/>
          </a:bodyPr>
          <a:lstStyle/>
          <a:p>
            <a:pPr marL="635000" indent="-635000" algn="l">
              <a:spcBef>
                <a:spcPct val="50000"/>
              </a:spcBef>
            </a:pPr>
            <a:r>
              <a:rPr lang="en-US" sz="2000">
                <a:latin typeface="Arial Black" pitchFamily="34" charset="0"/>
              </a:rPr>
              <a:t>7.	Neurological Impairment</a:t>
            </a:r>
          </a:p>
          <a:p>
            <a:pPr marL="635000" indent="-635000" algn="l">
              <a:spcBef>
                <a:spcPct val="50000"/>
              </a:spcBef>
            </a:pPr>
            <a:r>
              <a:rPr lang="en-US" sz="2000">
                <a:latin typeface="Arial Black" pitchFamily="34" charset="0"/>
              </a:rPr>
              <a:t>8.     Emotional Impairment</a:t>
            </a:r>
          </a:p>
          <a:p>
            <a:pPr marL="635000" indent="-635000" algn="l">
              <a:spcBef>
                <a:spcPct val="50000"/>
              </a:spcBef>
            </a:pPr>
            <a:r>
              <a:rPr lang="en-US" sz="2000">
                <a:latin typeface="Arial Black" pitchFamily="34" charset="0"/>
              </a:rPr>
              <a:t>9. 	Communication Impairment</a:t>
            </a:r>
          </a:p>
          <a:p>
            <a:pPr marL="635000" indent="-635000" algn="l">
              <a:spcBef>
                <a:spcPct val="50000"/>
              </a:spcBef>
            </a:pPr>
            <a:r>
              <a:rPr lang="en-US" sz="2000">
                <a:latin typeface="Arial Black" pitchFamily="34" charset="0"/>
              </a:rPr>
              <a:t>10.  Physical Impairment</a:t>
            </a:r>
          </a:p>
          <a:p>
            <a:pPr marL="635000" indent="-635000" algn="l">
              <a:spcBef>
                <a:spcPct val="50000"/>
              </a:spcBef>
            </a:pPr>
            <a:r>
              <a:rPr lang="en-US" sz="2000">
                <a:latin typeface="Arial Black" pitchFamily="34" charset="0"/>
              </a:rPr>
              <a:t>11.  Health Impairment</a:t>
            </a:r>
          </a:p>
          <a:p>
            <a:pPr marL="635000" indent="-635000" algn="l">
              <a:spcBef>
                <a:spcPct val="50000"/>
              </a:spcBef>
            </a:pPr>
            <a:r>
              <a:rPr lang="en-US" sz="2000">
                <a:latin typeface="Arial Black" pitchFamily="34" charset="0"/>
              </a:rPr>
              <a:t>12. 	Specific Learning Disability</a:t>
            </a:r>
          </a:p>
        </p:txBody>
      </p:sp>
    </p:spTree>
  </p:cSld>
  <p:clrMapOvr>
    <a:masterClrMapping/>
  </p:clrMapOv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625600" y="228600"/>
            <a:ext cx="5638800" cy="1371600"/>
          </a:xfrm>
        </p:spPr>
        <p:txBody>
          <a:bodyPr/>
          <a:lstStyle/>
          <a:p>
            <a:pPr algn="ctr"/>
            <a:r>
              <a:rPr lang="en-US" sz="4400"/>
              <a:t>Special Education</a:t>
            </a:r>
            <a:endParaRPr lang="en-US"/>
          </a:p>
        </p:txBody>
      </p:sp>
      <p:sp>
        <p:nvSpPr>
          <p:cNvPr id="8195" name="Rectangle 3"/>
          <p:cNvSpPr>
            <a:spLocks noGrp="1" noChangeArrowheads="1"/>
          </p:cNvSpPr>
          <p:nvPr>
            <p:ph type="body" idx="1"/>
          </p:nvPr>
        </p:nvSpPr>
        <p:spPr>
          <a:xfrm>
            <a:off x="4419600" y="1752600"/>
            <a:ext cx="4724400" cy="4572000"/>
          </a:xfrm>
        </p:spPr>
        <p:txBody>
          <a:bodyPr/>
          <a:lstStyle/>
          <a:p>
            <a:pPr>
              <a:buFont typeface="Monotype Sorts" pitchFamily="2" charset="2"/>
              <a:buNone/>
            </a:pPr>
            <a:r>
              <a:rPr lang="en-US" i="1"/>
              <a:t>  Special Education - </a:t>
            </a:r>
            <a:r>
              <a:rPr lang="en-US" sz="2800"/>
              <a:t>is </a:t>
            </a:r>
          </a:p>
          <a:p>
            <a:r>
              <a:rPr lang="en-US" sz="2800"/>
              <a:t>specially</a:t>
            </a:r>
            <a:r>
              <a:rPr lang="en-US" i="1"/>
              <a:t> </a:t>
            </a:r>
            <a:r>
              <a:rPr lang="en-US" sz="2800"/>
              <a:t>designed instruction to meet the</a:t>
            </a:r>
            <a:r>
              <a:rPr lang="en-US" i="1"/>
              <a:t> </a:t>
            </a:r>
            <a:r>
              <a:rPr lang="en-US" sz="2800"/>
              <a:t>unique needs</a:t>
            </a:r>
            <a:r>
              <a:rPr lang="en-US"/>
              <a:t> </a:t>
            </a:r>
            <a:r>
              <a:rPr lang="en-US" sz="2800"/>
              <a:t>of</a:t>
            </a:r>
            <a:r>
              <a:rPr lang="en-US" i="1"/>
              <a:t> </a:t>
            </a:r>
            <a:r>
              <a:rPr lang="en-US" sz="2800"/>
              <a:t>an eligible student, </a:t>
            </a:r>
            <a:r>
              <a:rPr lang="en-US" sz="2800" u="sng"/>
              <a:t>and/or</a:t>
            </a:r>
            <a:endParaRPr lang="en-US" sz="2000"/>
          </a:p>
          <a:p>
            <a:pPr>
              <a:spcBef>
                <a:spcPct val="50000"/>
              </a:spcBef>
            </a:pPr>
            <a:r>
              <a:rPr lang="en-US" sz="2800"/>
              <a:t>related services</a:t>
            </a:r>
            <a:r>
              <a:rPr lang="en-US" sz="2800" i="1"/>
              <a:t> </a:t>
            </a:r>
            <a:r>
              <a:rPr lang="en-US" sz="2800"/>
              <a:t>necessary to access and make progress in the general curriculum.</a:t>
            </a:r>
          </a:p>
          <a:p>
            <a:endParaRPr lang="en-US" sz="2000"/>
          </a:p>
        </p:txBody>
      </p:sp>
      <p:grpSp>
        <p:nvGrpSpPr>
          <p:cNvPr id="8196" name="Group 4"/>
          <p:cNvGrpSpPr>
            <a:grpSpLocks/>
          </p:cNvGrpSpPr>
          <p:nvPr/>
        </p:nvGrpSpPr>
        <p:grpSpPr bwMode="auto">
          <a:xfrm rot="-2758470">
            <a:off x="1104900" y="647700"/>
            <a:ext cx="2590800" cy="5410200"/>
            <a:chOff x="1152" y="1008"/>
            <a:chExt cx="2592" cy="5472"/>
          </a:xfrm>
        </p:grpSpPr>
        <p:grpSp>
          <p:nvGrpSpPr>
            <p:cNvPr id="8197" name="Group 5"/>
            <p:cNvGrpSpPr>
              <a:grpSpLocks/>
            </p:cNvGrpSpPr>
            <p:nvPr/>
          </p:nvGrpSpPr>
          <p:grpSpPr bwMode="auto">
            <a:xfrm>
              <a:off x="1152" y="1008"/>
              <a:ext cx="2592" cy="5472"/>
              <a:chOff x="3024" y="720"/>
              <a:chExt cx="6624" cy="14500"/>
            </a:xfrm>
          </p:grpSpPr>
          <p:sp>
            <p:nvSpPr>
              <p:cNvPr id="8198" name="Freeform 6"/>
              <p:cNvSpPr>
                <a:spLocks/>
              </p:cNvSpPr>
              <p:nvPr/>
            </p:nvSpPr>
            <p:spPr bwMode="auto">
              <a:xfrm>
                <a:off x="5254" y="720"/>
                <a:ext cx="1473" cy="4498"/>
              </a:xfrm>
              <a:custGeom>
                <a:avLst/>
                <a:gdLst/>
                <a:ahLst/>
                <a:cxnLst>
                  <a:cxn ang="0">
                    <a:pos x="79" y="0"/>
                  </a:cxn>
                  <a:cxn ang="0">
                    <a:pos x="465" y="672"/>
                  </a:cxn>
                  <a:cxn ang="0">
                    <a:pos x="469" y="677"/>
                  </a:cxn>
                  <a:cxn ang="0">
                    <a:pos x="476" y="688"/>
                  </a:cxn>
                  <a:cxn ang="0">
                    <a:pos x="487" y="704"/>
                  </a:cxn>
                  <a:cxn ang="0">
                    <a:pos x="498" y="732"/>
                  </a:cxn>
                  <a:cxn ang="0">
                    <a:pos x="505" y="743"/>
                  </a:cxn>
                  <a:cxn ang="0">
                    <a:pos x="508" y="764"/>
                  </a:cxn>
                  <a:cxn ang="0">
                    <a:pos x="516" y="781"/>
                  </a:cxn>
                  <a:cxn ang="0">
                    <a:pos x="523" y="803"/>
                  </a:cxn>
                  <a:cxn ang="0">
                    <a:pos x="530" y="825"/>
                  </a:cxn>
                  <a:cxn ang="0">
                    <a:pos x="537" y="857"/>
                  </a:cxn>
                  <a:cxn ang="0">
                    <a:pos x="544" y="885"/>
                  </a:cxn>
                  <a:cxn ang="0">
                    <a:pos x="551" y="912"/>
                  </a:cxn>
                  <a:cxn ang="0">
                    <a:pos x="558" y="950"/>
                  </a:cxn>
                  <a:cxn ang="0">
                    <a:pos x="566" y="989"/>
                  </a:cxn>
                  <a:cxn ang="0">
                    <a:pos x="573" y="1027"/>
                  </a:cxn>
                  <a:cxn ang="0">
                    <a:pos x="580" y="1070"/>
                  </a:cxn>
                  <a:cxn ang="0">
                    <a:pos x="587" y="1114"/>
                  </a:cxn>
                  <a:cxn ang="0">
                    <a:pos x="594" y="1163"/>
                  </a:cxn>
                  <a:cxn ang="0">
                    <a:pos x="601" y="1218"/>
                  </a:cxn>
                  <a:cxn ang="0">
                    <a:pos x="605" y="1273"/>
                  </a:cxn>
                  <a:cxn ang="0">
                    <a:pos x="612" y="1333"/>
                  </a:cxn>
                  <a:cxn ang="0">
                    <a:pos x="619" y="1393"/>
                  </a:cxn>
                  <a:cxn ang="0">
                    <a:pos x="623" y="1458"/>
                  </a:cxn>
                  <a:cxn ang="0">
                    <a:pos x="626" y="1529"/>
                  </a:cxn>
                  <a:cxn ang="0">
                    <a:pos x="630" y="1606"/>
                  </a:cxn>
                  <a:cxn ang="0">
                    <a:pos x="637" y="1682"/>
                  </a:cxn>
                  <a:cxn ang="0">
                    <a:pos x="637" y="1759"/>
                  </a:cxn>
                  <a:cxn ang="0">
                    <a:pos x="637" y="1824"/>
                  </a:cxn>
                  <a:cxn ang="0">
                    <a:pos x="634" y="1879"/>
                  </a:cxn>
                  <a:cxn ang="0">
                    <a:pos x="626" y="1928"/>
                  </a:cxn>
                  <a:cxn ang="0">
                    <a:pos x="619" y="1972"/>
                  </a:cxn>
                  <a:cxn ang="0">
                    <a:pos x="612" y="2005"/>
                  </a:cxn>
                  <a:cxn ang="0">
                    <a:pos x="601" y="2027"/>
                  </a:cxn>
                  <a:cxn ang="0">
                    <a:pos x="591" y="2048"/>
                  </a:cxn>
                  <a:cxn ang="0">
                    <a:pos x="576" y="2059"/>
                  </a:cxn>
                  <a:cxn ang="0">
                    <a:pos x="562" y="2070"/>
                  </a:cxn>
                  <a:cxn ang="0">
                    <a:pos x="548" y="2070"/>
                  </a:cxn>
                  <a:cxn ang="0">
                    <a:pos x="533" y="2070"/>
                  </a:cxn>
                  <a:cxn ang="0">
                    <a:pos x="516" y="2065"/>
                  </a:cxn>
                  <a:cxn ang="0">
                    <a:pos x="498" y="2054"/>
                  </a:cxn>
                  <a:cxn ang="0">
                    <a:pos x="483" y="2038"/>
                  </a:cxn>
                  <a:cxn ang="0">
                    <a:pos x="465" y="2027"/>
                  </a:cxn>
                  <a:cxn ang="0">
                    <a:pos x="448" y="2005"/>
                  </a:cxn>
                  <a:cxn ang="0">
                    <a:pos x="430" y="1983"/>
                  </a:cxn>
                  <a:cxn ang="0">
                    <a:pos x="412" y="1961"/>
                  </a:cxn>
                  <a:cxn ang="0">
                    <a:pos x="394" y="1939"/>
                  </a:cxn>
                  <a:cxn ang="0">
                    <a:pos x="376" y="1912"/>
                  </a:cxn>
                  <a:cxn ang="0">
                    <a:pos x="362" y="1890"/>
                  </a:cxn>
                  <a:cxn ang="0">
                    <a:pos x="347" y="1863"/>
                  </a:cxn>
                  <a:cxn ang="0">
                    <a:pos x="333" y="1841"/>
                  </a:cxn>
                  <a:cxn ang="0">
                    <a:pos x="319" y="1814"/>
                  </a:cxn>
                  <a:cxn ang="0">
                    <a:pos x="308" y="1797"/>
                  </a:cxn>
                  <a:cxn ang="0">
                    <a:pos x="297" y="1775"/>
                  </a:cxn>
                  <a:cxn ang="0">
                    <a:pos x="290" y="1759"/>
                  </a:cxn>
                  <a:cxn ang="0">
                    <a:pos x="276" y="1737"/>
                  </a:cxn>
                  <a:cxn ang="0">
                    <a:pos x="272" y="1726"/>
                  </a:cxn>
                  <a:cxn ang="0">
                    <a:pos x="0" y="251"/>
                  </a:cxn>
                </a:cxnLst>
                <a:rect l="0" t="0" r="r" b="b"/>
                <a:pathLst>
                  <a:path w="687" h="2070">
                    <a:moveTo>
                      <a:pt x="0" y="251"/>
                    </a:moveTo>
                    <a:lnTo>
                      <a:pt x="79" y="0"/>
                    </a:lnTo>
                    <a:lnTo>
                      <a:pt x="687" y="513"/>
                    </a:lnTo>
                    <a:lnTo>
                      <a:pt x="465" y="672"/>
                    </a:lnTo>
                    <a:lnTo>
                      <a:pt x="465" y="672"/>
                    </a:lnTo>
                    <a:lnTo>
                      <a:pt x="469" y="677"/>
                    </a:lnTo>
                    <a:lnTo>
                      <a:pt x="473" y="683"/>
                    </a:lnTo>
                    <a:lnTo>
                      <a:pt x="476" y="688"/>
                    </a:lnTo>
                    <a:lnTo>
                      <a:pt x="480" y="693"/>
                    </a:lnTo>
                    <a:lnTo>
                      <a:pt x="487" y="704"/>
                    </a:lnTo>
                    <a:lnTo>
                      <a:pt x="490" y="715"/>
                    </a:lnTo>
                    <a:lnTo>
                      <a:pt x="498" y="732"/>
                    </a:lnTo>
                    <a:lnTo>
                      <a:pt x="501" y="737"/>
                    </a:lnTo>
                    <a:lnTo>
                      <a:pt x="505" y="743"/>
                    </a:lnTo>
                    <a:lnTo>
                      <a:pt x="505" y="754"/>
                    </a:lnTo>
                    <a:lnTo>
                      <a:pt x="508" y="764"/>
                    </a:lnTo>
                    <a:lnTo>
                      <a:pt x="512" y="770"/>
                    </a:lnTo>
                    <a:lnTo>
                      <a:pt x="516" y="781"/>
                    </a:lnTo>
                    <a:lnTo>
                      <a:pt x="519" y="792"/>
                    </a:lnTo>
                    <a:lnTo>
                      <a:pt x="523" y="803"/>
                    </a:lnTo>
                    <a:lnTo>
                      <a:pt x="526" y="814"/>
                    </a:lnTo>
                    <a:lnTo>
                      <a:pt x="530" y="825"/>
                    </a:lnTo>
                    <a:lnTo>
                      <a:pt x="533" y="841"/>
                    </a:lnTo>
                    <a:lnTo>
                      <a:pt x="537" y="857"/>
                    </a:lnTo>
                    <a:lnTo>
                      <a:pt x="541" y="868"/>
                    </a:lnTo>
                    <a:lnTo>
                      <a:pt x="544" y="885"/>
                    </a:lnTo>
                    <a:lnTo>
                      <a:pt x="548" y="896"/>
                    </a:lnTo>
                    <a:lnTo>
                      <a:pt x="551" y="912"/>
                    </a:lnTo>
                    <a:lnTo>
                      <a:pt x="555" y="928"/>
                    </a:lnTo>
                    <a:lnTo>
                      <a:pt x="558" y="950"/>
                    </a:lnTo>
                    <a:lnTo>
                      <a:pt x="562" y="967"/>
                    </a:lnTo>
                    <a:lnTo>
                      <a:pt x="566" y="989"/>
                    </a:lnTo>
                    <a:lnTo>
                      <a:pt x="569" y="1005"/>
                    </a:lnTo>
                    <a:lnTo>
                      <a:pt x="573" y="1027"/>
                    </a:lnTo>
                    <a:lnTo>
                      <a:pt x="576" y="1049"/>
                    </a:lnTo>
                    <a:lnTo>
                      <a:pt x="580" y="1070"/>
                    </a:lnTo>
                    <a:lnTo>
                      <a:pt x="583" y="1092"/>
                    </a:lnTo>
                    <a:lnTo>
                      <a:pt x="587" y="1114"/>
                    </a:lnTo>
                    <a:lnTo>
                      <a:pt x="591" y="1136"/>
                    </a:lnTo>
                    <a:lnTo>
                      <a:pt x="594" y="1163"/>
                    </a:lnTo>
                    <a:lnTo>
                      <a:pt x="598" y="1191"/>
                    </a:lnTo>
                    <a:lnTo>
                      <a:pt x="601" y="1218"/>
                    </a:lnTo>
                    <a:lnTo>
                      <a:pt x="605" y="1240"/>
                    </a:lnTo>
                    <a:lnTo>
                      <a:pt x="605" y="1273"/>
                    </a:lnTo>
                    <a:lnTo>
                      <a:pt x="609" y="1300"/>
                    </a:lnTo>
                    <a:lnTo>
                      <a:pt x="612" y="1333"/>
                    </a:lnTo>
                    <a:lnTo>
                      <a:pt x="616" y="1360"/>
                    </a:lnTo>
                    <a:lnTo>
                      <a:pt x="619" y="1393"/>
                    </a:lnTo>
                    <a:lnTo>
                      <a:pt x="619" y="1426"/>
                    </a:lnTo>
                    <a:lnTo>
                      <a:pt x="623" y="1458"/>
                    </a:lnTo>
                    <a:lnTo>
                      <a:pt x="626" y="1491"/>
                    </a:lnTo>
                    <a:lnTo>
                      <a:pt x="626" y="1529"/>
                    </a:lnTo>
                    <a:lnTo>
                      <a:pt x="630" y="1568"/>
                    </a:lnTo>
                    <a:lnTo>
                      <a:pt x="630" y="1606"/>
                    </a:lnTo>
                    <a:lnTo>
                      <a:pt x="634" y="1644"/>
                    </a:lnTo>
                    <a:lnTo>
                      <a:pt x="637" y="1682"/>
                    </a:lnTo>
                    <a:lnTo>
                      <a:pt x="637" y="1721"/>
                    </a:lnTo>
                    <a:lnTo>
                      <a:pt x="637" y="1759"/>
                    </a:lnTo>
                    <a:lnTo>
                      <a:pt x="637" y="1792"/>
                    </a:lnTo>
                    <a:lnTo>
                      <a:pt x="637" y="1824"/>
                    </a:lnTo>
                    <a:lnTo>
                      <a:pt x="634" y="1852"/>
                    </a:lnTo>
                    <a:lnTo>
                      <a:pt x="634" y="1879"/>
                    </a:lnTo>
                    <a:lnTo>
                      <a:pt x="630" y="1906"/>
                    </a:lnTo>
                    <a:lnTo>
                      <a:pt x="626" y="1928"/>
                    </a:lnTo>
                    <a:lnTo>
                      <a:pt x="623" y="1950"/>
                    </a:lnTo>
                    <a:lnTo>
                      <a:pt x="619" y="1972"/>
                    </a:lnTo>
                    <a:lnTo>
                      <a:pt x="616" y="1988"/>
                    </a:lnTo>
                    <a:lnTo>
                      <a:pt x="612" y="2005"/>
                    </a:lnTo>
                    <a:lnTo>
                      <a:pt x="605" y="2016"/>
                    </a:lnTo>
                    <a:lnTo>
                      <a:pt x="601" y="2027"/>
                    </a:lnTo>
                    <a:lnTo>
                      <a:pt x="598" y="2038"/>
                    </a:lnTo>
                    <a:lnTo>
                      <a:pt x="591" y="2048"/>
                    </a:lnTo>
                    <a:lnTo>
                      <a:pt x="583" y="2054"/>
                    </a:lnTo>
                    <a:lnTo>
                      <a:pt x="576" y="2059"/>
                    </a:lnTo>
                    <a:lnTo>
                      <a:pt x="569" y="2065"/>
                    </a:lnTo>
                    <a:lnTo>
                      <a:pt x="562" y="2070"/>
                    </a:lnTo>
                    <a:lnTo>
                      <a:pt x="555" y="2070"/>
                    </a:lnTo>
                    <a:lnTo>
                      <a:pt x="548" y="2070"/>
                    </a:lnTo>
                    <a:lnTo>
                      <a:pt x="541" y="2070"/>
                    </a:lnTo>
                    <a:lnTo>
                      <a:pt x="533" y="2070"/>
                    </a:lnTo>
                    <a:lnTo>
                      <a:pt x="523" y="2065"/>
                    </a:lnTo>
                    <a:lnTo>
                      <a:pt x="516" y="2065"/>
                    </a:lnTo>
                    <a:lnTo>
                      <a:pt x="505" y="2059"/>
                    </a:lnTo>
                    <a:lnTo>
                      <a:pt x="498" y="2054"/>
                    </a:lnTo>
                    <a:lnTo>
                      <a:pt x="490" y="2043"/>
                    </a:lnTo>
                    <a:lnTo>
                      <a:pt x="483" y="2038"/>
                    </a:lnTo>
                    <a:lnTo>
                      <a:pt x="473" y="2032"/>
                    </a:lnTo>
                    <a:lnTo>
                      <a:pt x="465" y="2027"/>
                    </a:lnTo>
                    <a:lnTo>
                      <a:pt x="455" y="2010"/>
                    </a:lnTo>
                    <a:lnTo>
                      <a:pt x="448" y="2005"/>
                    </a:lnTo>
                    <a:lnTo>
                      <a:pt x="437" y="1994"/>
                    </a:lnTo>
                    <a:lnTo>
                      <a:pt x="430" y="1983"/>
                    </a:lnTo>
                    <a:lnTo>
                      <a:pt x="419" y="1972"/>
                    </a:lnTo>
                    <a:lnTo>
                      <a:pt x="412" y="1961"/>
                    </a:lnTo>
                    <a:lnTo>
                      <a:pt x="401" y="1950"/>
                    </a:lnTo>
                    <a:lnTo>
                      <a:pt x="394" y="1939"/>
                    </a:lnTo>
                    <a:lnTo>
                      <a:pt x="383" y="1923"/>
                    </a:lnTo>
                    <a:lnTo>
                      <a:pt x="376" y="1912"/>
                    </a:lnTo>
                    <a:lnTo>
                      <a:pt x="369" y="1901"/>
                    </a:lnTo>
                    <a:lnTo>
                      <a:pt x="362" y="1890"/>
                    </a:lnTo>
                    <a:lnTo>
                      <a:pt x="355" y="1874"/>
                    </a:lnTo>
                    <a:lnTo>
                      <a:pt x="347" y="1863"/>
                    </a:lnTo>
                    <a:lnTo>
                      <a:pt x="340" y="1852"/>
                    </a:lnTo>
                    <a:lnTo>
                      <a:pt x="333" y="1841"/>
                    </a:lnTo>
                    <a:lnTo>
                      <a:pt x="326" y="1824"/>
                    </a:lnTo>
                    <a:lnTo>
                      <a:pt x="319" y="1814"/>
                    </a:lnTo>
                    <a:lnTo>
                      <a:pt x="312" y="1803"/>
                    </a:lnTo>
                    <a:lnTo>
                      <a:pt x="308" y="1797"/>
                    </a:lnTo>
                    <a:lnTo>
                      <a:pt x="301" y="1786"/>
                    </a:lnTo>
                    <a:lnTo>
                      <a:pt x="297" y="1775"/>
                    </a:lnTo>
                    <a:lnTo>
                      <a:pt x="290" y="1764"/>
                    </a:lnTo>
                    <a:lnTo>
                      <a:pt x="290" y="1759"/>
                    </a:lnTo>
                    <a:lnTo>
                      <a:pt x="283" y="1742"/>
                    </a:lnTo>
                    <a:lnTo>
                      <a:pt x="276" y="1737"/>
                    </a:lnTo>
                    <a:lnTo>
                      <a:pt x="272" y="1732"/>
                    </a:lnTo>
                    <a:lnTo>
                      <a:pt x="272" y="1726"/>
                    </a:lnTo>
                    <a:lnTo>
                      <a:pt x="0" y="251"/>
                    </a:lnTo>
                    <a:lnTo>
                      <a:pt x="0" y="251"/>
                    </a:lnTo>
                    <a:close/>
                  </a:path>
                </a:pathLst>
              </a:custGeom>
              <a:solidFill>
                <a:srgbClr val="FF0000"/>
              </a:solidFill>
              <a:ln w="38100" cmpd="sng">
                <a:noFill/>
                <a:round/>
                <a:headEnd/>
                <a:tailEnd/>
              </a:ln>
            </p:spPr>
            <p:txBody>
              <a:bodyPr/>
              <a:lstStyle/>
              <a:p>
                <a:endParaRPr lang="en-US"/>
              </a:p>
            </p:txBody>
          </p:sp>
          <p:sp>
            <p:nvSpPr>
              <p:cNvPr id="8199" name="Freeform 7"/>
              <p:cNvSpPr>
                <a:spLocks/>
              </p:cNvSpPr>
              <p:nvPr/>
            </p:nvSpPr>
            <p:spPr bwMode="auto">
              <a:xfrm>
                <a:off x="3332" y="5331"/>
                <a:ext cx="2184" cy="1748"/>
              </a:xfrm>
              <a:custGeom>
                <a:avLst/>
                <a:gdLst/>
                <a:ahLst/>
                <a:cxnLst>
                  <a:cxn ang="0">
                    <a:pos x="172" y="219"/>
                  </a:cxn>
                  <a:cxn ang="0">
                    <a:pos x="179" y="213"/>
                  </a:cxn>
                  <a:cxn ang="0">
                    <a:pos x="193" y="202"/>
                  </a:cxn>
                  <a:cxn ang="0">
                    <a:pos x="215" y="181"/>
                  </a:cxn>
                  <a:cxn ang="0">
                    <a:pos x="243" y="170"/>
                  </a:cxn>
                  <a:cxn ang="0">
                    <a:pos x="261" y="159"/>
                  </a:cxn>
                  <a:cxn ang="0">
                    <a:pos x="279" y="148"/>
                  </a:cxn>
                  <a:cxn ang="0">
                    <a:pos x="300" y="142"/>
                  </a:cxn>
                  <a:cxn ang="0">
                    <a:pos x="322" y="131"/>
                  </a:cxn>
                  <a:cxn ang="0">
                    <a:pos x="343" y="126"/>
                  </a:cxn>
                  <a:cxn ang="0">
                    <a:pos x="368" y="121"/>
                  </a:cxn>
                  <a:cxn ang="0">
                    <a:pos x="393" y="115"/>
                  </a:cxn>
                  <a:cxn ang="0">
                    <a:pos x="422" y="110"/>
                  </a:cxn>
                  <a:cxn ang="0">
                    <a:pos x="451" y="104"/>
                  </a:cxn>
                  <a:cxn ang="0">
                    <a:pos x="483" y="99"/>
                  </a:cxn>
                  <a:cxn ang="0">
                    <a:pos x="515" y="99"/>
                  </a:cxn>
                  <a:cxn ang="0">
                    <a:pos x="551" y="104"/>
                  </a:cxn>
                  <a:cxn ang="0">
                    <a:pos x="583" y="104"/>
                  </a:cxn>
                  <a:cxn ang="0">
                    <a:pos x="615" y="104"/>
                  </a:cxn>
                  <a:cxn ang="0">
                    <a:pos x="647" y="115"/>
                  </a:cxn>
                  <a:cxn ang="0">
                    <a:pos x="679" y="121"/>
                  </a:cxn>
                  <a:cxn ang="0">
                    <a:pos x="712" y="131"/>
                  </a:cxn>
                  <a:cxn ang="0">
                    <a:pos x="744" y="142"/>
                  </a:cxn>
                  <a:cxn ang="0">
                    <a:pos x="772" y="159"/>
                  </a:cxn>
                  <a:cxn ang="0">
                    <a:pos x="801" y="175"/>
                  </a:cxn>
                  <a:cxn ang="0">
                    <a:pos x="826" y="192"/>
                  </a:cxn>
                  <a:cxn ang="0">
                    <a:pos x="855" y="213"/>
                  </a:cxn>
                  <a:cxn ang="0">
                    <a:pos x="876" y="235"/>
                  </a:cxn>
                  <a:cxn ang="0">
                    <a:pos x="901" y="257"/>
                  </a:cxn>
                  <a:cxn ang="0">
                    <a:pos x="919" y="284"/>
                  </a:cxn>
                  <a:cxn ang="0">
                    <a:pos x="941" y="312"/>
                  </a:cxn>
                  <a:cxn ang="0">
                    <a:pos x="958" y="339"/>
                  </a:cxn>
                  <a:cxn ang="0">
                    <a:pos x="973" y="366"/>
                  </a:cxn>
                  <a:cxn ang="0">
                    <a:pos x="987" y="399"/>
                  </a:cxn>
                  <a:cxn ang="0">
                    <a:pos x="998" y="426"/>
                  </a:cxn>
                  <a:cxn ang="0">
                    <a:pos x="1009" y="459"/>
                  </a:cxn>
                  <a:cxn ang="0">
                    <a:pos x="1016" y="498"/>
                  </a:cxn>
                  <a:cxn ang="0">
                    <a:pos x="1019" y="530"/>
                  </a:cxn>
                  <a:cxn ang="0">
                    <a:pos x="1019" y="563"/>
                  </a:cxn>
                  <a:cxn ang="0">
                    <a:pos x="1019" y="596"/>
                  </a:cxn>
                  <a:cxn ang="0">
                    <a:pos x="1016" y="629"/>
                  </a:cxn>
                  <a:cxn ang="0">
                    <a:pos x="1005" y="678"/>
                  </a:cxn>
                  <a:cxn ang="0">
                    <a:pos x="987" y="722"/>
                  </a:cxn>
                  <a:cxn ang="0">
                    <a:pos x="966" y="754"/>
                  </a:cxn>
                  <a:cxn ang="0">
                    <a:pos x="944" y="782"/>
                  </a:cxn>
                  <a:cxn ang="0">
                    <a:pos x="919" y="798"/>
                  </a:cxn>
                  <a:cxn ang="0">
                    <a:pos x="898" y="814"/>
                  </a:cxn>
                  <a:cxn ang="0">
                    <a:pos x="873" y="825"/>
                  </a:cxn>
                  <a:cxn ang="0">
                    <a:pos x="858" y="831"/>
                  </a:cxn>
                </a:cxnLst>
                <a:rect l="0" t="0" r="r" b="b"/>
                <a:pathLst>
                  <a:path w="1019" h="831">
                    <a:moveTo>
                      <a:pt x="0" y="366"/>
                    </a:moveTo>
                    <a:lnTo>
                      <a:pt x="143" y="0"/>
                    </a:lnTo>
                    <a:lnTo>
                      <a:pt x="172" y="219"/>
                    </a:lnTo>
                    <a:lnTo>
                      <a:pt x="172" y="219"/>
                    </a:lnTo>
                    <a:lnTo>
                      <a:pt x="175" y="213"/>
                    </a:lnTo>
                    <a:lnTo>
                      <a:pt x="179" y="213"/>
                    </a:lnTo>
                    <a:lnTo>
                      <a:pt x="182" y="208"/>
                    </a:lnTo>
                    <a:lnTo>
                      <a:pt x="189" y="202"/>
                    </a:lnTo>
                    <a:lnTo>
                      <a:pt x="193" y="202"/>
                    </a:lnTo>
                    <a:lnTo>
                      <a:pt x="200" y="192"/>
                    </a:lnTo>
                    <a:lnTo>
                      <a:pt x="207" y="186"/>
                    </a:lnTo>
                    <a:lnTo>
                      <a:pt x="215" y="181"/>
                    </a:lnTo>
                    <a:lnTo>
                      <a:pt x="225" y="181"/>
                    </a:lnTo>
                    <a:lnTo>
                      <a:pt x="236" y="170"/>
                    </a:lnTo>
                    <a:lnTo>
                      <a:pt x="243" y="170"/>
                    </a:lnTo>
                    <a:lnTo>
                      <a:pt x="250" y="164"/>
                    </a:lnTo>
                    <a:lnTo>
                      <a:pt x="254" y="164"/>
                    </a:lnTo>
                    <a:lnTo>
                      <a:pt x="261" y="159"/>
                    </a:lnTo>
                    <a:lnTo>
                      <a:pt x="268" y="159"/>
                    </a:lnTo>
                    <a:lnTo>
                      <a:pt x="272" y="153"/>
                    </a:lnTo>
                    <a:lnTo>
                      <a:pt x="279" y="148"/>
                    </a:lnTo>
                    <a:lnTo>
                      <a:pt x="286" y="148"/>
                    </a:lnTo>
                    <a:lnTo>
                      <a:pt x="293" y="148"/>
                    </a:lnTo>
                    <a:lnTo>
                      <a:pt x="300" y="142"/>
                    </a:lnTo>
                    <a:lnTo>
                      <a:pt x="304" y="137"/>
                    </a:lnTo>
                    <a:lnTo>
                      <a:pt x="315" y="137"/>
                    </a:lnTo>
                    <a:lnTo>
                      <a:pt x="322" y="131"/>
                    </a:lnTo>
                    <a:lnTo>
                      <a:pt x="329" y="131"/>
                    </a:lnTo>
                    <a:lnTo>
                      <a:pt x="336" y="131"/>
                    </a:lnTo>
                    <a:lnTo>
                      <a:pt x="343" y="126"/>
                    </a:lnTo>
                    <a:lnTo>
                      <a:pt x="350" y="126"/>
                    </a:lnTo>
                    <a:lnTo>
                      <a:pt x="358" y="121"/>
                    </a:lnTo>
                    <a:lnTo>
                      <a:pt x="368" y="121"/>
                    </a:lnTo>
                    <a:lnTo>
                      <a:pt x="375" y="115"/>
                    </a:lnTo>
                    <a:lnTo>
                      <a:pt x="386" y="115"/>
                    </a:lnTo>
                    <a:lnTo>
                      <a:pt x="393" y="115"/>
                    </a:lnTo>
                    <a:lnTo>
                      <a:pt x="404" y="110"/>
                    </a:lnTo>
                    <a:lnTo>
                      <a:pt x="411" y="110"/>
                    </a:lnTo>
                    <a:lnTo>
                      <a:pt x="422" y="110"/>
                    </a:lnTo>
                    <a:lnTo>
                      <a:pt x="429" y="104"/>
                    </a:lnTo>
                    <a:lnTo>
                      <a:pt x="440" y="104"/>
                    </a:lnTo>
                    <a:lnTo>
                      <a:pt x="451" y="104"/>
                    </a:lnTo>
                    <a:lnTo>
                      <a:pt x="461" y="104"/>
                    </a:lnTo>
                    <a:lnTo>
                      <a:pt x="472" y="104"/>
                    </a:lnTo>
                    <a:lnTo>
                      <a:pt x="483" y="99"/>
                    </a:lnTo>
                    <a:lnTo>
                      <a:pt x="493" y="99"/>
                    </a:lnTo>
                    <a:lnTo>
                      <a:pt x="504" y="99"/>
                    </a:lnTo>
                    <a:lnTo>
                      <a:pt x="515" y="99"/>
                    </a:lnTo>
                    <a:lnTo>
                      <a:pt x="526" y="99"/>
                    </a:lnTo>
                    <a:lnTo>
                      <a:pt x="536" y="99"/>
                    </a:lnTo>
                    <a:lnTo>
                      <a:pt x="551" y="104"/>
                    </a:lnTo>
                    <a:lnTo>
                      <a:pt x="561" y="104"/>
                    </a:lnTo>
                    <a:lnTo>
                      <a:pt x="572" y="104"/>
                    </a:lnTo>
                    <a:lnTo>
                      <a:pt x="583" y="104"/>
                    </a:lnTo>
                    <a:lnTo>
                      <a:pt x="594" y="104"/>
                    </a:lnTo>
                    <a:lnTo>
                      <a:pt x="604" y="104"/>
                    </a:lnTo>
                    <a:lnTo>
                      <a:pt x="615" y="104"/>
                    </a:lnTo>
                    <a:lnTo>
                      <a:pt x="626" y="110"/>
                    </a:lnTo>
                    <a:lnTo>
                      <a:pt x="637" y="110"/>
                    </a:lnTo>
                    <a:lnTo>
                      <a:pt x="647" y="115"/>
                    </a:lnTo>
                    <a:lnTo>
                      <a:pt x="658" y="115"/>
                    </a:lnTo>
                    <a:lnTo>
                      <a:pt x="669" y="115"/>
                    </a:lnTo>
                    <a:lnTo>
                      <a:pt x="679" y="121"/>
                    </a:lnTo>
                    <a:lnTo>
                      <a:pt x="690" y="126"/>
                    </a:lnTo>
                    <a:lnTo>
                      <a:pt x="701" y="126"/>
                    </a:lnTo>
                    <a:lnTo>
                      <a:pt x="712" y="131"/>
                    </a:lnTo>
                    <a:lnTo>
                      <a:pt x="722" y="137"/>
                    </a:lnTo>
                    <a:lnTo>
                      <a:pt x="733" y="142"/>
                    </a:lnTo>
                    <a:lnTo>
                      <a:pt x="744" y="142"/>
                    </a:lnTo>
                    <a:lnTo>
                      <a:pt x="751" y="148"/>
                    </a:lnTo>
                    <a:lnTo>
                      <a:pt x="762" y="153"/>
                    </a:lnTo>
                    <a:lnTo>
                      <a:pt x="772" y="159"/>
                    </a:lnTo>
                    <a:lnTo>
                      <a:pt x="780" y="164"/>
                    </a:lnTo>
                    <a:lnTo>
                      <a:pt x="790" y="170"/>
                    </a:lnTo>
                    <a:lnTo>
                      <a:pt x="801" y="175"/>
                    </a:lnTo>
                    <a:lnTo>
                      <a:pt x="808" y="181"/>
                    </a:lnTo>
                    <a:lnTo>
                      <a:pt x="819" y="186"/>
                    </a:lnTo>
                    <a:lnTo>
                      <a:pt x="826" y="192"/>
                    </a:lnTo>
                    <a:lnTo>
                      <a:pt x="837" y="202"/>
                    </a:lnTo>
                    <a:lnTo>
                      <a:pt x="844" y="208"/>
                    </a:lnTo>
                    <a:lnTo>
                      <a:pt x="855" y="213"/>
                    </a:lnTo>
                    <a:lnTo>
                      <a:pt x="862" y="219"/>
                    </a:lnTo>
                    <a:lnTo>
                      <a:pt x="869" y="230"/>
                    </a:lnTo>
                    <a:lnTo>
                      <a:pt x="876" y="235"/>
                    </a:lnTo>
                    <a:lnTo>
                      <a:pt x="883" y="246"/>
                    </a:lnTo>
                    <a:lnTo>
                      <a:pt x="890" y="252"/>
                    </a:lnTo>
                    <a:lnTo>
                      <a:pt x="901" y="257"/>
                    </a:lnTo>
                    <a:lnTo>
                      <a:pt x="905" y="268"/>
                    </a:lnTo>
                    <a:lnTo>
                      <a:pt x="912" y="273"/>
                    </a:lnTo>
                    <a:lnTo>
                      <a:pt x="919" y="284"/>
                    </a:lnTo>
                    <a:lnTo>
                      <a:pt x="926" y="295"/>
                    </a:lnTo>
                    <a:lnTo>
                      <a:pt x="933" y="301"/>
                    </a:lnTo>
                    <a:lnTo>
                      <a:pt x="941" y="312"/>
                    </a:lnTo>
                    <a:lnTo>
                      <a:pt x="948" y="317"/>
                    </a:lnTo>
                    <a:lnTo>
                      <a:pt x="951" y="328"/>
                    </a:lnTo>
                    <a:lnTo>
                      <a:pt x="958" y="339"/>
                    </a:lnTo>
                    <a:lnTo>
                      <a:pt x="962" y="350"/>
                    </a:lnTo>
                    <a:lnTo>
                      <a:pt x="969" y="355"/>
                    </a:lnTo>
                    <a:lnTo>
                      <a:pt x="973" y="366"/>
                    </a:lnTo>
                    <a:lnTo>
                      <a:pt x="980" y="377"/>
                    </a:lnTo>
                    <a:lnTo>
                      <a:pt x="983" y="388"/>
                    </a:lnTo>
                    <a:lnTo>
                      <a:pt x="987" y="399"/>
                    </a:lnTo>
                    <a:lnTo>
                      <a:pt x="991" y="410"/>
                    </a:lnTo>
                    <a:lnTo>
                      <a:pt x="994" y="416"/>
                    </a:lnTo>
                    <a:lnTo>
                      <a:pt x="998" y="426"/>
                    </a:lnTo>
                    <a:lnTo>
                      <a:pt x="1001" y="437"/>
                    </a:lnTo>
                    <a:lnTo>
                      <a:pt x="1005" y="448"/>
                    </a:lnTo>
                    <a:lnTo>
                      <a:pt x="1009" y="459"/>
                    </a:lnTo>
                    <a:lnTo>
                      <a:pt x="1009" y="470"/>
                    </a:lnTo>
                    <a:lnTo>
                      <a:pt x="1012" y="481"/>
                    </a:lnTo>
                    <a:lnTo>
                      <a:pt x="1016" y="498"/>
                    </a:lnTo>
                    <a:lnTo>
                      <a:pt x="1016" y="508"/>
                    </a:lnTo>
                    <a:lnTo>
                      <a:pt x="1016" y="519"/>
                    </a:lnTo>
                    <a:lnTo>
                      <a:pt x="1019" y="530"/>
                    </a:lnTo>
                    <a:lnTo>
                      <a:pt x="1019" y="541"/>
                    </a:lnTo>
                    <a:lnTo>
                      <a:pt x="1019" y="552"/>
                    </a:lnTo>
                    <a:lnTo>
                      <a:pt x="1019" y="563"/>
                    </a:lnTo>
                    <a:lnTo>
                      <a:pt x="1019" y="574"/>
                    </a:lnTo>
                    <a:lnTo>
                      <a:pt x="1019" y="585"/>
                    </a:lnTo>
                    <a:lnTo>
                      <a:pt x="1019" y="596"/>
                    </a:lnTo>
                    <a:lnTo>
                      <a:pt x="1016" y="607"/>
                    </a:lnTo>
                    <a:lnTo>
                      <a:pt x="1016" y="618"/>
                    </a:lnTo>
                    <a:lnTo>
                      <a:pt x="1016" y="629"/>
                    </a:lnTo>
                    <a:lnTo>
                      <a:pt x="1012" y="645"/>
                    </a:lnTo>
                    <a:lnTo>
                      <a:pt x="1009" y="661"/>
                    </a:lnTo>
                    <a:lnTo>
                      <a:pt x="1005" y="678"/>
                    </a:lnTo>
                    <a:lnTo>
                      <a:pt x="1001" y="694"/>
                    </a:lnTo>
                    <a:lnTo>
                      <a:pt x="994" y="705"/>
                    </a:lnTo>
                    <a:lnTo>
                      <a:pt x="987" y="722"/>
                    </a:lnTo>
                    <a:lnTo>
                      <a:pt x="980" y="732"/>
                    </a:lnTo>
                    <a:lnTo>
                      <a:pt x="973" y="743"/>
                    </a:lnTo>
                    <a:lnTo>
                      <a:pt x="966" y="754"/>
                    </a:lnTo>
                    <a:lnTo>
                      <a:pt x="958" y="765"/>
                    </a:lnTo>
                    <a:lnTo>
                      <a:pt x="951" y="776"/>
                    </a:lnTo>
                    <a:lnTo>
                      <a:pt x="944" y="782"/>
                    </a:lnTo>
                    <a:lnTo>
                      <a:pt x="933" y="787"/>
                    </a:lnTo>
                    <a:lnTo>
                      <a:pt x="926" y="793"/>
                    </a:lnTo>
                    <a:lnTo>
                      <a:pt x="919" y="798"/>
                    </a:lnTo>
                    <a:lnTo>
                      <a:pt x="912" y="809"/>
                    </a:lnTo>
                    <a:lnTo>
                      <a:pt x="905" y="809"/>
                    </a:lnTo>
                    <a:lnTo>
                      <a:pt x="898" y="814"/>
                    </a:lnTo>
                    <a:lnTo>
                      <a:pt x="890" y="820"/>
                    </a:lnTo>
                    <a:lnTo>
                      <a:pt x="883" y="825"/>
                    </a:lnTo>
                    <a:lnTo>
                      <a:pt x="873" y="825"/>
                    </a:lnTo>
                    <a:lnTo>
                      <a:pt x="865" y="831"/>
                    </a:lnTo>
                    <a:lnTo>
                      <a:pt x="858" y="831"/>
                    </a:lnTo>
                    <a:lnTo>
                      <a:pt x="858" y="831"/>
                    </a:lnTo>
                    <a:lnTo>
                      <a:pt x="0" y="366"/>
                    </a:lnTo>
                    <a:lnTo>
                      <a:pt x="0" y="366"/>
                    </a:lnTo>
                    <a:close/>
                  </a:path>
                </a:pathLst>
              </a:custGeom>
              <a:solidFill>
                <a:srgbClr val="57A8C7"/>
              </a:solidFill>
              <a:ln w="38100" cmpd="sng">
                <a:noFill/>
                <a:round/>
                <a:headEnd/>
                <a:tailEnd/>
              </a:ln>
            </p:spPr>
            <p:txBody>
              <a:bodyPr/>
              <a:lstStyle/>
              <a:p>
                <a:endParaRPr lang="en-US"/>
              </a:p>
            </p:txBody>
          </p:sp>
          <p:sp>
            <p:nvSpPr>
              <p:cNvPr id="8200" name="Freeform 8"/>
              <p:cNvSpPr>
                <a:spLocks/>
              </p:cNvSpPr>
              <p:nvPr/>
            </p:nvSpPr>
            <p:spPr bwMode="auto">
              <a:xfrm>
                <a:off x="3269" y="1008"/>
                <a:ext cx="3150" cy="5724"/>
              </a:xfrm>
              <a:custGeom>
                <a:avLst/>
                <a:gdLst/>
                <a:ahLst/>
                <a:cxnLst>
                  <a:cxn ang="0">
                    <a:pos x="901" y="2420"/>
                  </a:cxn>
                  <a:cxn ang="0">
                    <a:pos x="869" y="2327"/>
                  </a:cxn>
                  <a:cxn ang="0">
                    <a:pos x="844" y="2256"/>
                  </a:cxn>
                  <a:cxn ang="0">
                    <a:pos x="808" y="2169"/>
                  </a:cxn>
                  <a:cxn ang="0">
                    <a:pos x="765" y="2060"/>
                  </a:cxn>
                  <a:cxn ang="0">
                    <a:pos x="711" y="1934"/>
                  </a:cxn>
                  <a:cxn ang="0">
                    <a:pos x="650" y="1797"/>
                  </a:cxn>
                  <a:cxn ang="0">
                    <a:pos x="583" y="1672"/>
                  </a:cxn>
                  <a:cxn ang="0">
                    <a:pos x="518" y="1568"/>
                  </a:cxn>
                  <a:cxn ang="0">
                    <a:pos x="457" y="1475"/>
                  </a:cxn>
                  <a:cxn ang="0">
                    <a:pos x="400" y="1404"/>
                  </a:cxn>
                  <a:cxn ang="0">
                    <a:pos x="350" y="1344"/>
                  </a:cxn>
                  <a:cxn ang="0">
                    <a:pos x="300" y="1289"/>
                  </a:cxn>
                  <a:cxn ang="0">
                    <a:pos x="93" y="1535"/>
                  </a:cxn>
                  <a:cxn ang="0">
                    <a:pos x="572" y="852"/>
                  </a:cxn>
                  <a:cxn ang="0">
                    <a:pos x="636" y="912"/>
                  </a:cxn>
                  <a:cxn ang="0">
                    <a:pos x="683" y="967"/>
                  </a:cxn>
                  <a:cxn ang="0">
                    <a:pos x="733" y="1027"/>
                  </a:cxn>
                  <a:cxn ang="0">
                    <a:pos x="790" y="1093"/>
                  </a:cxn>
                  <a:cxn ang="0">
                    <a:pos x="847" y="1175"/>
                  </a:cxn>
                  <a:cxn ang="0">
                    <a:pos x="904" y="1262"/>
                  </a:cxn>
                  <a:cxn ang="0">
                    <a:pos x="958" y="1360"/>
                  </a:cxn>
                  <a:cxn ang="0">
                    <a:pos x="1005" y="1459"/>
                  </a:cxn>
                  <a:cxn ang="0">
                    <a:pos x="1047" y="1546"/>
                  </a:cxn>
                  <a:cxn ang="0">
                    <a:pos x="1087" y="1639"/>
                  </a:cxn>
                  <a:cxn ang="0">
                    <a:pos x="1115" y="1721"/>
                  </a:cxn>
                  <a:cxn ang="0">
                    <a:pos x="1140" y="1792"/>
                  </a:cxn>
                  <a:cxn ang="0">
                    <a:pos x="1169" y="1879"/>
                  </a:cxn>
                  <a:cxn ang="0">
                    <a:pos x="1180" y="1890"/>
                  </a:cxn>
                  <a:cxn ang="0">
                    <a:pos x="1176" y="1814"/>
                  </a:cxn>
                  <a:cxn ang="0">
                    <a:pos x="1173" y="1737"/>
                  </a:cxn>
                  <a:cxn ang="0">
                    <a:pos x="1169" y="1644"/>
                  </a:cxn>
                  <a:cxn ang="0">
                    <a:pos x="1158" y="1541"/>
                  </a:cxn>
                  <a:cxn ang="0">
                    <a:pos x="1151" y="1437"/>
                  </a:cxn>
                  <a:cxn ang="0">
                    <a:pos x="1137" y="1328"/>
                  </a:cxn>
                  <a:cxn ang="0">
                    <a:pos x="1123" y="1218"/>
                  </a:cxn>
                  <a:cxn ang="0">
                    <a:pos x="1105" y="1109"/>
                  </a:cxn>
                  <a:cxn ang="0">
                    <a:pos x="1087" y="1016"/>
                  </a:cxn>
                  <a:cxn ang="0">
                    <a:pos x="1065" y="934"/>
                  </a:cxn>
                  <a:cxn ang="0">
                    <a:pos x="1047" y="869"/>
                  </a:cxn>
                  <a:cxn ang="0">
                    <a:pos x="1015" y="770"/>
                  </a:cxn>
                  <a:cxn ang="0">
                    <a:pos x="987" y="694"/>
                  </a:cxn>
                  <a:cxn ang="0">
                    <a:pos x="972" y="33"/>
                  </a:cxn>
                  <a:cxn ang="0">
                    <a:pos x="994" y="93"/>
                  </a:cxn>
                  <a:cxn ang="0">
                    <a:pos x="1022" y="180"/>
                  </a:cxn>
                  <a:cxn ang="0">
                    <a:pos x="1058" y="300"/>
                  </a:cxn>
                  <a:cxn ang="0">
                    <a:pos x="1101" y="442"/>
                  </a:cxn>
                  <a:cxn ang="0">
                    <a:pos x="1148" y="617"/>
                  </a:cxn>
                  <a:cxn ang="0">
                    <a:pos x="1194" y="825"/>
                  </a:cxn>
                  <a:cxn ang="0">
                    <a:pos x="1244" y="1065"/>
                  </a:cxn>
                  <a:cxn ang="0">
                    <a:pos x="1294" y="1328"/>
                  </a:cxn>
                  <a:cxn ang="0">
                    <a:pos x="1334" y="1568"/>
                  </a:cxn>
                  <a:cxn ang="0">
                    <a:pos x="1369" y="1792"/>
                  </a:cxn>
                  <a:cxn ang="0">
                    <a:pos x="1398" y="1983"/>
                  </a:cxn>
                  <a:cxn ang="0">
                    <a:pos x="1423" y="2153"/>
                  </a:cxn>
                  <a:cxn ang="0">
                    <a:pos x="1441" y="2289"/>
                  </a:cxn>
                  <a:cxn ang="0">
                    <a:pos x="1452" y="2393"/>
                  </a:cxn>
                  <a:cxn ang="0">
                    <a:pos x="1462" y="2475"/>
                  </a:cxn>
                  <a:cxn ang="0">
                    <a:pos x="919" y="2469"/>
                  </a:cxn>
                </a:cxnLst>
                <a:rect l="0" t="0" r="r" b="b"/>
                <a:pathLst>
                  <a:path w="1470" h="2606">
                    <a:moveTo>
                      <a:pt x="919" y="2469"/>
                    </a:moveTo>
                    <a:lnTo>
                      <a:pt x="915" y="2469"/>
                    </a:lnTo>
                    <a:lnTo>
                      <a:pt x="915" y="2464"/>
                    </a:lnTo>
                    <a:lnTo>
                      <a:pt x="912" y="2453"/>
                    </a:lnTo>
                    <a:lnTo>
                      <a:pt x="908" y="2437"/>
                    </a:lnTo>
                    <a:lnTo>
                      <a:pt x="904" y="2426"/>
                    </a:lnTo>
                    <a:lnTo>
                      <a:pt x="901" y="2420"/>
                    </a:lnTo>
                    <a:lnTo>
                      <a:pt x="897" y="2404"/>
                    </a:lnTo>
                    <a:lnTo>
                      <a:pt x="894" y="2398"/>
                    </a:lnTo>
                    <a:lnTo>
                      <a:pt x="887" y="2382"/>
                    </a:lnTo>
                    <a:lnTo>
                      <a:pt x="883" y="2366"/>
                    </a:lnTo>
                    <a:lnTo>
                      <a:pt x="879" y="2349"/>
                    </a:lnTo>
                    <a:lnTo>
                      <a:pt x="876" y="2338"/>
                    </a:lnTo>
                    <a:lnTo>
                      <a:pt x="869" y="2327"/>
                    </a:lnTo>
                    <a:lnTo>
                      <a:pt x="865" y="2317"/>
                    </a:lnTo>
                    <a:lnTo>
                      <a:pt x="861" y="2306"/>
                    </a:lnTo>
                    <a:lnTo>
                      <a:pt x="858" y="2300"/>
                    </a:lnTo>
                    <a:lnTo>
                      <a:pt x="854" y="2284"/>
                    </a:lnTo>
                    <a:lnTo>
                      <a:pt x="851" y="2278"/>
                    </a:lnTo>
                    <a:lnTo>
                      <a:pt x="847" y="2262"/>
                    </a:lnTo>
                    <a:lnTo>
                      <a:pt x="844" y="2256"/>
                    </a:lnTo>
                    <a:lnTo>
                      <a:pt x="840" y="2240"/>
                    </a:lnTo>
                    <a:lnTo>
                      <a:pt x="833" y="2229"/>
                    </a:lnTo>
                    <a:lnTo>
                      <a:pt x="829" y="2218"/>
                    </a:lnTo>
                    <a:lnTo>
                      <a:pt x="826" y="2207"/>
                    </a:lnTo>
                    <a:lnTo>
                      <a:pt x="819" y="2196"/>
                    </a:lnTo>
                    <a:lnTo>
                      <a:pt x="815" y="2180"/>
                    </a:lnTo>
                    <a:lnTo>
                      <a:pt x="808" y="2169"/>
                    </a:lnTo>
                    <a:lnTo>
                      <a:pt x="804" y="2153"/>
                    </a:lnTo>
                    <a:lnTo>
                      <a:pt x="797" y="2136"/>
                    </a:lnTo>
                    <a:lnTo>
                      <a:pt x="790" y="2125"/>
                    </a:lnTo>
                    <a:lnTo>
                      <a:pt x="786" y="2109"/>
                    </a:lnTo>
                    <a:lnTo>
                      <a:pt x="779" y="2092"/>
                    </a:lnTo>
                    <a:lnTo>
                      <a:pt x="772" y="2076"/>
                    </a:lnTo>
                    <a:lnTo>
                      <a:pt x="765" y="2060"/>
                    </a:lnTo>
                    <a:lnTo>
                      <a:pt x="758" y="2043"/>
                    </a:lnTo>
                    <a:lnTo>
                      <a:pt x="751" y="2027"/>
                    </a:lnTo>
                    <a:lnTo>
                      <a:pt x="743" y="2011"/>
                    </a:lnTo>
                    <a:lnTo>
                      <a:pt x="736" y="1994"/>
                    </a:lnTo>
                    <a:lnTo>
                      <a:pt x="729" y="1972"/>
                    </a:lnTo>
                    <a:lnTo>
                      <a:pt x="722" y="1956"/>
                    </a:lnTo>
                    <a:lnTo>
                      <a:pt x="711" y="1934"/>
                    </a:lnTo>
                    <a:lnTo>
                      <a:pt x="704" y="1918"/>
                    </a:lnTo>
                    <a:lnTo>
                      <a:pt x="693" y="1896"/>
                    </a:lnTo>
                    <a:lnTo>
                      <a:pt x="686" y="1879"/>
                    </a:lnTo>
                    <a:lnTo>
                      <a:pt x="679" y="1858"/>
                    </a:lnTo>
                    <a:lnTo>
                      <a:pt x="668" y="1836"/>
                    </a:lnTo>
                    <a:lnTo>
                      <a:pt x="658" y="1814"/>
                    </a:lnTo>
                    <a:lnTo>
                      <a:pt x="650" y="1797"/>
                    </a:lnTo>
                    <a:lnTo>
                      <a:pt x="640" y="1781"/>
                    </a:lnTo>
                    <a:lnTo>
                      <a:pt x="629" y="1759"/>
                    </a:lnTo>
                    <a:lnTo>
                      <a:pt x="622" y="1743"/>
                    </a:lnTo>
                    <a:lnTo>
                      <a:pt x="611" y="1726"/>
                    </a:lnTo>
                    <a:lnTo>
                      <a:pt x="604" y="1705"/>
                    </a:lnTo>
                    <a:lnTo>
                      <a:pt x="593" y="1688"/>
                    </a:lnTo>
                    <a:lnTo>
                      <a:pt x="583" y="1672"/>
                    </a:lnTo>
                    <a:lnTo>
                      <a:pt x="575" y="1655"/>
                    </a:lnTo>
                    <a:lnTo>
                      <a:pt x="565" y="1639"/>
                    </a:lnTo>
                    <a:lnTo>
                      <a:pt x="557" y="1623"/>
                    </a:lnTo>
                    <a:lnTo>
                      <a:pt x="547" y="1612"/>
                    </a:lnTo>
                    <a:lnTo>
                      <a:pt x="536" y="1595"/>
                    </a:lnTo>
                    <a:lnTo>
                      <a:pt x="529" y="1584"/>
                    </a:lnTo>
                    <a:lnTo>
                      <a:pt x="518" y="1568"/>
                    </a:lnTo>
                    <a:lnTo>
                      <a:pt x="507" y="1552"/>
                    </a:lnTo>
                    <a:lnTo>
                      <a:pt x="500" y="1541"/>
                    </a:lnTo>
                    <a:lnTo>
                      <a:pt x="490" y="1524"/>
                    </a:lnTo>
                    <a:lnTo>
                      <a:pt x="482" y="1513"/>
                    </a:lnTo>
                    <a:lnTo>
                      <a:pt x="472" y="1497"/>
                    </a:lnTo>
                    <a:lnTo>
                      <a:pt x="464" y="1486"/>
                    </a:lnTo>
                    <a:lnTo>
                      <a:pt x="457" y="1475"/>
                    </a:lnTo>
                    <a:lnTo>
                      <a:pt x="447" y="1464"/>
                    </a:lnTo>
                    <a:lnTo>
                      <a:pt x="439" y="1453"/>
                    </a:lnTo>
                    <a:lnTo>
                      <a:pt x="432" y="1442"/>
                    </a:lnTo>
                    <a:lnTo>
                      <a:pt x="422" y="1431"/>
                    </a:lnTo>
                    <a:lnTo>
                      <a:pt x="414" y="1420"/>
                    </a:lnTo>
                    <a:lnTo>
                      <a:pt x="407" y="1410"/>
                    </a:lnTo>
                    <a:lnTo>
                      <a:pt x="400" y="1404"/>
                    </a:lnTo>
                    <a:lnTo>
                      <a:pt x="393" y="1393"/>
                    </a:lnTo>
                    <a:lnTo>
                      <a:pt x="382" y="1382"/>
                    </a:lnTo>
                    <a:lnTo>
                      <a:pt x="375" y="1371"/>
                    </a:lnTo>
                    <a:lnTo>
                      <a:pt x="368" y="1366"/>
                    </a:lnTo>
                    <a:lnTo>
                      <a:pt x="361" y="1360"/>
                    </a:lnTo>
                    <a:lnTo>
                      <a:pt x="357" y="1349"/>
                    </a:lnTo>
                    <a:lnTo>
                      <a:pt x="350" y="1344"/>
                    </a:lnTo>
                    <a:lnTo>
                      <a:pt x="343" y="1339"/>
                    </a:lnTo>
                    <a:lnTo>
                      <a:pt x="336" y="1328"/>
                    </a:lnTo>
                    <a:lnTo>
                      <a:pt x="329" y="1322"/>
                    </a:lnTo>
                    <a:lnTo>
                      <a:pt x="325" y="1317"/>
                    </a:lnTo>
                    <a:lnTo>
                      <a:pt x="318" y="1311"/>
                    </a:lnTo>
                    <a:lnTo>
                      <a:pt x="307" y="1300"/>
                    </a:lnTo>
                    <a:lnTo>
                      <a:pt x="300" y="1289"/>
                    </a:lnTo>
                    <a:lnTo>
                      <a:pt x="289" y="1284"/>
                    </a:lnTo>
                    <a:lnTo>
                      <a:pt x="282" y="1273"/>
                    </a:lnTo>
                    <a:lnTo>
                      <a:pt x="275" y="1267"/>
                    </a:lnTo>
                    <a:lnTo>
                      <a:pt x="268" y="1267"/>
                    </a:lnTo>
                    <a:lnTo>
                      <a:pt x="261" y="1257"/>
                    </a:lnTo>
                    <a:lnTo>
                      <a:pt x="261" y="1257"/>
                    </a:lnTo>
                    <a:lnTo>
                      <a:pt x="93" y="1535"/>
                    </a:lnTo>
                    <a:lnTo>
                      <a:pt x="0" y="677"/>
                    </a:lnTo>
                    <a:lnTo>
                      <a:pt x="697" y="579"/>
                    </a:lnTo>
                    <a:lnTo>
                      <a:pt x="554" y="836"/>
                    </a:lnTo>
                    <a:lnTo>
                      <a:pt x="557" y="836"/>
                    </a:lnTo>
                    <a:lnTo>
                      <a:pt x="561" y="841"/>
                    </a:lnTo>
                    <a:lnTo>
                      <a:pt x="568" y="847"/>
                    </a:lnTo>
                    <a:lnTo>
                      <a:pt x="572" y="852"/>
                    </a:lnTo>
                    <a:lnTo>
                      <a:pt x="579" y="858"/>
                    </a:lnTo>
                    <a:lnTo>
                      <a:pt x="590" y="869"/>
                    </a:lnTo>
                    <a:lnTo>
                      <a:pt x="597" y="874"/>
                    </a:lnTo>
                    <a:lnTo>
                      <a:pt x="608" y="885"/>
                    </a:lnTo>
                    <a:lnTo>
                      <a:pt x="618" y="896"/>
                    </a:lnTo>
                    <a:lnTo>
                      <a:pt x="629" y="907"/>
                    </a:lnTo>
                    <a:lnTo>
                      <a:pt x="636" y="912"/>
                    </a:lnTo>
                    <a:lnTo>
                      <a:pt x="643" y="918"/>
                    </a:lnTo>
                    <a:lnTo>
                      <a:pt x="650" y="923"/>
                    </a:lnTo>
                    <a:lnTo>
                      <a:pt x="654" y="934"/>
                    </a:lnTo>
                    <a:lnTo>
                      <a:pt x="661" y="940"/>
                    </a:lnTo>
                    <a:lnTo>
                      <a:pt x="668" y="951"/>
                    </a:lnTo>
                    <a:lnTo>
                      <a:pt x="676" y="956"/>
                    </a:lnTo>
                    <a:lnTo>
                      <a:pt x="683" y="967"/>
                    </a:lnTo>
                    <a:lnTo>
                      <a:pt x="690" y="972"/>
                    </a:lnTo>
                    <a:lnTo>
                      <a:pt x="697" y="978"/>
                    </a:lnTo>
                    <a:lnTo>
                      <a:pt x="704" y="989"/>
                    </a:lnTo>
                    <a:lnTo>
                      <a:pt x="711" y="1000"/>
                    </a:lnTo>
                    <a:lnTo>
                      <a:pt x="718" y="1005"/>
                    </a:lnTo>
                    <a:lnTo>
                      <a:pt x="726" y="1016"/>
                    </a:lnTo>
                    <a:lnTo>
                      <a:pt x="733" y="1027"/>
                    </a:lnTo>
                    <a:lnTo>
                      <a:pt x="740" y="1033"/>
                    </a:lnTo>
                    <a:lnTo>
                      <a:pt x="751" y="1043"/>
                    </a:lnTo>
                    <a:lnTo>
                      <a:pt x="758" y="1054"/>
                    </a:lnTo>
                    <a:lnTo>
                      <a:pt x="765" y="1065"/>
                    </a:lnTo>
                    <a:lnTo>
                      <a:pt x="772" y="1076"/>
                    </a:lnTo>
                    <a:lnTo>
                      <a:pt x="783" y="1082"/>
                    </a:lnTo>
                    <a:lnTo>
                      <a:pt x="790" y="1093"/>
                    </a:lnTo>
                    <a:lnTo>
                      <a:pt x="797" y="1109"/>
                    </a:lnTo>
                    <a:lnTo>
                      <a:pt x="808" y="1120"/>
                    </a:lnTo>
                    <a:lnTo>
                      <a:pt x="815" y="1131"/>
                    </a:lnTo>
                    <a:lnTo>
                      <a:pt x="822" y="1142"/>
                    </a:lnTo>
                    <a:lnTo>
                      <a:pt x="829" y="1153"/>
                    </a:lnTo>
                    <a:lnTo>
                      <a:pt x="840" y="1164"/>
                    </a:lnTo>
                    <a:lnTo>
                      <a:pt x="847" y="1175"/>
                    </a:lnTo>
                    <a:lnTo>
                      <a:pt x="854" y="1186"/>
                    </a:lnTo>
                    <a:lnTo>
                      <a:pt x="861" y="1202"/>
                    </a:lnTo>
                    <a:lnTo>
                      <a:pt x="872" y="1213"/>
                    </a:lnTo>
                    <a:lnTo>
                      <a:pt x="879" y="1224"/>
                    </a:lnTo>
                    <a:lnTo>
                      <a:pt x="887" y="1235"/>
                    </a:lnTo>
                    <a:lnTo>
                      <a:pt x="894" y="1251"/>
                    </a:lnTo>
                    <a:lnTo>
                      <a:pt x="904" y="1262"/>
                    </a:lnTo>
                    <a:lnTo>
                      <a:pt x="912" y="1278"/>
                    </a:lnTo>
                    <a:lnTo>
                      <a:pt x="919" y="1289"/>
                    </a:lnTo>
                    <a:lnTo>
                      <a:pt x="926" y="1306"/>
                    </a:lnTo>
                    <a:lnTo>
                      <a:pt x="937" y="1322"/>
                    </a:lnTo>
                    <a:lnTo>
                      <a:pt x="944" y="1333"/>
                    </a:lnTo>
                    <a:lnTo>
                      <a:pt x="951" y="1344"/>
                    </a:lnTo>
                    <a:lnTo>
                      <a:pt x="958" y="1360"/>
                    </a:lnTo>
                    <a:lnTo>
                      <a:pt x="965" y="1371"/>
                    </a:lnTo>
                    <a:lnTo>
                      <a:pt x="972" y="1388"/>
                    </a:lnTo>
                    <a:lnTo>
                      <a:pt x="980" y="1404"/>
                    </a:lnTo>
                    <a:lnTo>
                      <a:pt x="987" y="1415"/>
                    </a:lnTo>
                    <a:lnTo>
                      <a:pt x="994" y="1431"/>
                    </a:lnTo>
                    <a:lnTo>
                      <a:pt x="997" y="1442"/>
                    </a:lnTo>
                    <a:lnTo>
                      <a:pt x="1005" y="1459"/>
                    </a:lnTo>
                    <a:lnTo>
                      <a:pt x="1012" y="1470"/>
                    </a:lnTo>
                    <a:lnTo>
                      <a:pt x="1019" y="1481"/>
                    </a:lnTo>
                    <a:lnTo>
                      <a:pt x="1026" y="1497"/>
                    </a:lnTo>
                    <a:lnTo>
                      <a:pt x="1033" y="1508"/>
                    </a:lnTo>
                    <a:lnTo>
                      <a:pt x="1037" y="1524"/>
                    </a:lnTo>
                    <a:lnTo>
                      <a:pt x="1044" y="1535"/>
                    </a:lnTo>
                    <a:lnTo>
                      <a:pt x="1047" y="1546"/>
                    </a:lnTo>
                    <a:lnTo>
                      <a:pt x="1055" y="1563"/>
                    </a:lnTo>
                    <a:lnTo>
                      <a:pt x="1058" y="1573"/>
                    </a:lnTo>
                    <a:lnTo>
                      <a:pt x="1065" y="1590"/>
                    </a:lnTo>
                    <a:lnTo>
                      <a:pt x="1069" y="1601"/>
                    </a:lnTo>
                    <a:lnTo>
                      <a:pt x="1076" y="1612"/>
                    </a:lnTo>
                    <a:lnTo>
                      <a:pt x="1080" y="1628"/>
                    </a:lnTo>
                    <a:lnTo>
                      <a:pt x="1087" y="1639"/>
                    </a:lnTo>
                    <a:lnTo>
                      <a:pt x="1090" y="1650"/>
                    </a:lnTo>
                    <a:lnTo>
                      <a:pt x="1094" y="1661"/>
                    </a:lnTo>
                    <a:lnTo>
                      <a:pt x="1101" y="1672"/>
                    </a:lnTo>
                    <a:lnTo>
                      <a:pt x="1105" y="1688"/>
                    </a:lnTo>
                    <a:lnTo>
                      <a:pt x="1108" y="1694"/>
                    </a:lnTo>
                    <a:lnTo>
                      <a:pt x="1112" y="1710"/>
                    </a:lnTo>
                    <a:lnTo>
                      <a:pt x="1115" y="1721"/>
                    </a:lnTo>
                    <a:lnTo>
                      <a:pt x="1123" y="1732"/>
                    </a:lnTo>
                    <a:lnTo>
                      <a:pt x="1126" y="1743"/>
                    </a:lnTo>
                    <a:lnTo>
                      <a:pt x="1130" y="1754"/>
                    </a:lnTo>
                    <a:lnTo>
                      <a:pt x="1133" y="1759"/>
                    </a:lnTo>
                    <a:lnTo>
                      <a:pt x="1133" y="1770"/>
                    </a:lnTo>
                    <a:lnTo>
                      <a:pt x="1137" y="1781"/>
                    </a:lnTo>
                    <a:lnTo>
                      <a:pt x="1140" y="1792"/>
                    </a:lnTo>
                    <a:lnTo>
                      <a:pt x="1144" y="1797"/>
                    </a:lnTo>
                    <a:lnTo>
                      <a:pt x="1148" y="1808"/>
                    </a:lnTo>
                    <a:lnTo>
                      <a:pt x="1151" y="1825"/>
                    </a:lnTo>
                    <a:lnTo>
                      <a:pt x="1158" y="1841"/>
                    </a:lnTo>
                    <a:lnTo>
                      <a:pt x="1162" y="1852"/>
                    </a:lnTo>
                    <a:lnTo>
                      <a:pt x="1169" y="1868"/>
                    </a:lnTo>
                    <a:lnTo>
                      <a:pt x="1169" y="1879"/>
                    </a:lnTo>
                    <a:lnTo>
                      <a:pt x="1173" y="1890"/>
                    </a:lnTo>
                    <a:lnTo>
                      <a:pt x="1176" y="1896"/>
                    </a:lnTo>
                    <a:lnTo>
                      <a:pt x="1180" y="1907"/>
                    </a:lnTo>
                    <a:lnTo>
                      <a:pt x="1183" y="1923"/>
                    </a:lnTo>
                    <a:lnTo>
                      <a:pt x="1183" y="1912"/>
                    </a:lnTo>
                    <a:lnTo>
                      <a:pt x="1183" y="1901"/>
                    </a:lnTo>
                    <a:lnTo>
                      <a:pt x="1180" y="1890"/>
                    </a:lnTo>
                    <a:lnTo>
                      <a:pt x="1180" y="1879"/>
                    </a:lnTo>
                    <a:lnTo>
                      <a:pt x="1180" y="1863"/>
                    </a:lnTo>
                    <a:lnTo>
                      <a:pt x="1180" y="1852"/>
                    </a:lnTo>
                    <a:lnTo>
                      <a:pt x="1180" y="1841"/>
                    </a:lnTo>
                    <a:lnTo>
                      <a:pt x="1176" y="1830"/>
                    </a:lnTo>
                    <a:lnTo>
                      <a:pt x="1176" y="1825"/>
                    </a:lnTo>
                    <a:lnTo>
                      <a:pt x="1176" y="1814"/>
                    </a:lnTo>
                    <a:lnTo>
                      <a:pt x="1176" y="1803"/>
                    </a:lnTo>
                    <a:lnTo>
                      <a:pt x="1176" y="1792"/>
                    </a:lnTo>
                    <a:lnTo>
                      <a:pt x="1176" y="1781"/>
                    </a:lnTo>
                    <a:lnTo>
                      <a:pt x="1176" y="1770"/>
                    </a:lnTo>
                    <a:lnTo>
                      <a:pt x="1176" y="1759"/>
                    </a:lnTo>
                    <a:lnTo>
                      <a:pt x="1173" y="1748"/>
                    </a:lnTo>
                    <a:lnTo>
                      <a:pt x="1173" y="1737"/>
                    </a:lnTo>
                    <a:lnTo>
                      <a:pt x="1173" y="1721"/>
                    </a:lnTo>
                    <a:lnTo>
                      <a:pt x="1173" y="1710"/>
                    </a:lnTo>
                    <a:lnTo>
                      <a:pt x="1173" y="1699"/>
                    </a:lnTo>
                    <a:lnTo>
                      <a:pt x="1169" y="1688"/>
                    </a:lnTo>
                    <a:lnTo>
                      <a:pt x="1169" y="1672"/>
                    </a:lnTo>
                    <a:lnTo>
                      <a:pt x="1169" y="1661"/>
                    </a:lnTo>
                    <a:lnTo>
                      <a:pt x="1169" y="1644"/>
                    </a:lnTo>
                    <a:lnTo>
                      <a:pt x="1166" y="1628"/>
                    </a:lnTo>
                    <a:lnTo>
                      <a:pt x="1166" y="1617"/>
                    </a:lnTo>
                    <a:lnTo>
                      <a:pt x="1162" y="1601"/>
                    </a:lnTo>
                    <a:lnTo>
                      <a:pt x="1162" y="1584"/>
                    </a:lnTo>
                    <a:lnTo>
                      <a:pt x="1162" y="1573"/>
                    </a:lnTo>
                    <a:lnTo>
                      <a:pt x="1162" y="1557"/>
                    </a:lnTo>
                    <a:lnTo>
                      <a:pt x="1158" y="1541"/>
                    </a:lnTo>
                    <a:lnTo>
                      <a:pt x="1158" y="1530"/>
                    </a:lnTo>
                    <a:lnTo>
                      <a:pt x="1155" y="1513"/>
                    </a:lnTo>
                    <a:lnTo>
                      <a:pt x="1155" y="1497"/>
                    </a:lnTo>
                    <a:lnTo>
                      <a:pt x="1155" y="1481"/>
                    </a:lnTo>
                    <a:lnTo>
                      <a:pt x="1151" y="1464"/>
                    </a:lnTo>
                    <a:lnTo>
                      <a:pt x="1151" y="1453"/>
                    </a:lnTo>
                    <a:lnTo>
                      <a:pt x="1151" y="1437"/>
                    </a:lnTo>
                    <a:lnTo>
                      <a:pt x="1148" y="1420"/>
                    </a:lnTo>
                    <a:lnTo>
                      <a:pt x="1148" y="1404"/>
                    </a:lnTo>
                    <a:lnTo>
                      <a:pt x="1144" y="1388"/>
                    </a:lnTo>
                    <a:lnTo>
                      <a:pt x="1144" y="1371"/>
                    </a:lnTo>
                    <a:lnTo>
                      <a:pt x="1140" y="1355"/>
                    </a:lnTo>
                    <a:lnTo>
                      <a:pt x="1140" y="1339"/>
                    </a:lnTo>
                    <a:lnTo>
                      <a:pt x="1137" y="1328"/>
                    </a:lnTo>
                    <a:lnTo>
                      <a:pt x="1137" y="1311"/>
                    </a:lnTo>
                    <a:lnTo>
                      <a:pt x="1133" y="1295"/>
                    </a:lnTo>
                    <a:lnTo>
                      <a:pt x="1133" y="1278"/>
                    </a:lnTo>
                    <a:lnTo>
                      <a:pt x="1130" y="1262"/>
                    </a:lnTo>
                    <a:lnTo>
                      <a:pt x="1126" y="1246"/>
                    </a:lnTo>
                    <a:lnTo>
                      <a:pt x="1123" y="1229"/>
                    </a:lnTo>
                    <a:lnTo>
                      <a:pt x="1123" y="1218"/>
                    </a:lnTo>
                    <a:lnTo>
                      <a:pt x="1119" y="1202"/>
                    </a:lnTo>
                    <a:lnTo>
                      <a:pt x="1119" y="1186"/>
                    </a:lnTo>
                    <a:lnTo>
                      <a:pt x="1115" y="1169"/>
                    </a:lnTo>
                    <a:lnTo>
                      <a:pt x="1112" y="1153"/>
                    </a:lnTo>
                    <a:lnTo>
                      <a:pt x="1108" y="1142"/>
                    </a:lnTo>
                    <a:lnTo>
                      <a:pt x="1108" y="1125"/>
                    </a:lnTo>
                    <a:lnTo>
                      <a:pt x="1105" y="1109"/>
                    </a:lnTo>
                    <a:lnTo>
                      <a:pt x="1101" y="1098"/>
                    </a:lnTo>
                    <a:lnTo>
                      <a:pt x="1101" y="1082"/>
                    </a:lnTo>
                    <a:lnTo>
                      <a:pt x="1098" y="1071"/>
                    </a:lnTo>
                    <a:lnTo>
                      <a:pt x="1094" y="1054"/>
                    </a:lnTo>
                    <a:lnTo>
                      <a:pt x="1090" y="1043"/>
                    </a:lnTo>
                    <a:lnTo>
                      <a:pt x="1087" y="1027"/>
                    </a:lnTo>
                    <a:lnTo>
                      <a:pt x="1087" y="1016"/>
                    </a:lnTo>
                    <a:lnTo>
                      <a:pt x="1083" y="1005"/>
                    </a:lnTo>
                    <a:lnTo>
                      <a:pt x="1080" y="994"/>
                    </a:lnTo>
                    <a:lnTo>
                      <a:pt x="1080" y="983"/>
                    </a:lnTo>
                    <a:lnTo>
                      <a:pt x="1076" y="972"/>
                    </a:lnTo>
                    <a:lnTo>
                      <a:pt x="1073" y="956"/>
                    </a:lnTo>
                    <a:lnTo>
                      <a:pt x="1069" y="945"/>
                    </a:lnTo>
                    <a:lnTo>
                      <a:pt x="1065" y="934"/>
                    </a:lnTo>
                    <a:lnTo>
                      <a:pt x="1065" y="923"/>
                    </a:lnTo>
                    <a:lnTo>
                      <a:pt x="1062" y="912"/>
                    </a:lnTo>
                    <a:lnTo>
                      <a:pt x="1058" y="907"/>
                    </a:lnTo>
                    <a:lnTo>
                      <a:pt x="1055" y="896"/>
                    </a:lnTo>
                    <a:lnTo>
                      <a:pt x="1055" y="885"/>
                    </a:lnTo>
                    <a:lnTo>
                      <a:pt x="1051" y="874"/>
                    </a:lnTo>
                    <a:lnTo>
                      <a:pt x="1047" y="869"/>
                    </a:lnTo>
                    <a:lnTo>
                      <a:pt x="1044" y="858"/>
                    </a:lnTo>
                    <a:lnTo>
                      <a:pt x="1040" y="847"/>
                    </a:lnTo>
                    <a:lnTo>
                      <a:pt x="1037" y="830"/>
                    </a:lnTo>
                    <a:lnTo>
                      <a:pt x="1033" y="814"/>
                    </a:lnTo>
                    <a:lnTo>
                      <a:pt x="1026" y="798"/>
                    </a:lnTo>
                    <a:lnTo>
                      <a:pt x="1019" y="781"/>
                    </a:lnTo>
                    <a:lnTo>
                      <a:pt x="1015" y="770"/>
                    </a:lnTo>
                    <a:lnTo>
                      <a:pt x="1012" y="759"/>
                    </a:lnTo>
                    <a:lnTo>
                      <a:pt x="1008" y="748"/>
                    </a:lnTo>
                    <a:lnTo>
                      <a:pt x="1001" y="738"/>
                    </a:lnTo>
                    <a:lnTo>
                      <a:pt x="997" y="727"/>
                    </a:lnTo>
                    <a:lnTo>
                      <a:pt x="997" y="721"/>
                    </a:lnTo>
                    <a:lnTo>
                      <a:pt x="990" y="705"/>
                    </a:lnTo>
                    <a:lnTo>
                      <a:pt x="987" y="694"/>
                    </a:lnTo>
                    <a:lnTo>
                      <a:pt x="983" y="688"/>
                    </a:lnTo>
                    <a:lnTo>
                      <a:pt x="711" y="765"/>
                    </a:lnTo>
                    <a:lnTo>
                      <a:pt x="958" y="0"/>
                    </a:lnTo>
                    <a:lnTo>
                      <a:pt x="958" y="0"/>
                    </a:lnTo>
                    <a:lnTo>
                      <a:pt x="965" y="16"/>
                    </a:lnTo>
                    <a:lnTo>
                      <a:pt x="965" y="22"/>
                    </a:lnTo>
                    <a:lnTo>
                      <a:pt x="972" y="33"/>
                    </a:lnTo>
                    <a:lnTo>
                      <a:pt x="972" y="38"/>
                    </a:lnTo>
                    <a:lnTo>
                      <a:pt x="976" y="49"/>
                    </a:lnTo>
                    <a:lnTo>
                      <a:pt x="980" y="55"/>
                    </a:lnTo>
                    <a:lnTo>
                      <a:pt x="983" y="65"/>
                    </a:lnTo>
                    <a:lnTo>
                      <a:pt x="987" y="76"/>
                    </a:lnTo>
                    <a:lnTo>
                      <a:pt x="990" y="82"/>
                    </a:lnTo>
                    <a:lnTo>
                      <a:pt x="994" y="93"/>
                    </a:lnTo>
                    <a:lnTo>
                      <a:pt x="997" y="104"/>
                    </a:lnTo>
                    <a:lnTo>
                      <a:pt x="1001" y="115"/>
                    </a:lnTo>
                    <a:lnTo>
                      <a:pt x="1005" y="126"/>
                    </a:lnTo>
                    <a:lnTo>
                      <a:pt x="1008" y="137"/>
                    </a:lnTo>
                    <a:lnTo>
                      <a:pt x="1015" y="153"/>
                    </a:lnTo>
                    <a:lnTo>
                      <a:pt x="1019" y="169"/>
                    </a:lnTo>
                    <a:lnTo>
                      <a:pt x="1022" y="180"/>
                    </a:lnTo>
                    <a:lnTo>
                      <a:pt x="1026" y="197"/>
                    </a:lnTo>
                    <a:lnTo>
                      <a:pt x="1033" y="213"/>
                    </a:lnTo>
                    <a:lnTo>
                      <a:pt x="1037" y="229"/>
                    </a:lnTo>
                    <a:lnTo>
                      <a:pt x="1044" y="246"/>
                    </a:lnTo>
                    <a:lnTo>
                      <a:pt x="1047" y="262"/>
                    </a:lnTo>
                    <a:lnTo>
                      <a:pt x="1055" y="279"/>
                    </a:lnTo>
                    <a:lnTo>
                      <a:pt x="1058" y="300"/>
                    </a:lnTo>
                    <a:lnTo>
                      <a:pt x="1065" y="317"/>
                    </a:lnTo>
                    <a:lnTo>
                      <a:pt x="1069" y="339"/>
                    </a:lnTo>
                    <a:lnTo>
                      <a:pt x="1076" y="355"/>
                    </a:lnTo>
                    <a:lnTo>
                      <a:pt x="1083" y="377"/>
                    </a:lnTo>
                    <a:lnTo>
                      <a:pt x="1087" y="399"/>
                    </a:lnTo>
                    <a:lnTo>
                      <a:pt x="1094" y="421"/>
                    </a:lnTo>
                    <a:lnTo>
                      <a:pt x="1101" y="442"/>
                    </a:lnTo>
                    <a:lnTo>
                      <a:pt x="1108" y="470"/>
                    </a:lnTo>
                    <a:lnTo>
                      <a:pt x="1112" y="492"/>
                    </a:lnTo>
                    <a:lnTo>
                      <a:pt x="1119" y="513"/>
                    </a:lnTo>
                    <a:lnTo>
                      <a:pt x="1126" y="541"/>
                    </a:lnTo>
                    <a:lnTo>
                      <a:pt x="1133" y="568"/>
                    </a:lnTo>
                    <a:lnTo>
                      <a:pt x="1140" y="590"/>
                    </a:lnTo>
                    <a:lnTo>
                      <a:pt x="1148" y="617"/>
                    </a:lnTo>
                    <a:lnTo>
                      <a:pt x="1155" y="650"/>
                    </a:lnTo>
                    <a:lnTo>
                      <a:pt x="1162" y="677"/>
                    </a:lnTo>
                    <a:lnTo>
                      <a:pt x="1169" y="705"/>
                    </a:lnTo>
                    <a:lnTo>
                      <a:pt x="1173" y="732"/>
                    </a:lnTo>
                    <a:lnTo>
                      <a:pt x="1180" y="765"/>
                    </a:lnTo>
                    <a:lnTo>
                      <a:pt x="1187" y="798"/>
                    </a:lnTo>
                    <a:lnTo>
                      <a:pt x="1194" y="825"/>
                    </a:lnTo>
                    <a:lnTo>
                      <a:pt x="1201" y="858"/>
                    </a:lnTo>
                    <a:lnTo>
                      <a:pt x="1208" y="890"/>
                    </a:lnTo>
                    <a:lnTo>
                      <a:pt x="1216" y="923"/>
                    </a:lnTo>
                    <a:lnTo>
                      <a:pt x="1223" y="962"/>
                    </a:lnTo>
                    <a:lnTo>
                      <a:pt x="1230" y="994"/>
                    </a:lnTo>
                    <a:lnTo>
                      <a:pt x="1237" y="1033"/>
                    </a:lnTo>
                    <a:lnTo>
                      <a:pt x="1244" y="1065"/>
                    </a:lnTo>
                    <a:lnTo>
                      <a:pt x="1251" y="1104"/>
                    </a:lnTo>
                    <a:lnTo>
                      <a:pt x="1259" y="1142"/>
                    </a:lnTo>
                    <a:lnTo>
                      <a:pt x="1266" y="1180"/>
                    </a:lnTo>
                    <a:lnTo>
                      <a:pt x="1273" y="1218"/>
                    </a:lnTo>
                    <a:lnTo>
                      <a:pt x="1280" y="1257"/>
                    </a:lnTo>
                    <a:lnTo>
                      <a:pt x="1287" y="1289"/>
                    </a:lnTo>
                    <a:lnTo>
                      <a:pt x="1294" y="1328"/>
                    </a:lnTo>
                    <a:lnTo>
                      <a:pt x="1301" y="1366"/>
                    </a:lnTo>
                    <a:lnTo>
                      <a:pt x="1305" y="1399"/>
                    </a:lnTo>
                    <a:lnTo>
                      <a:pt x="1312" y="1437"/>
                    </a:lnTo>
                    <a:lnTo>
                      <a:pt x="1319" y="1470"/>
                    </a:lnTo>
                    <a:lnTo>
                      <a:pt x="1323" y="1502"/>
                    </a:lnTo>
                    <a:lnTo>
                      <a:pt x="1330" y="1535"/>
                    </a:lnTo>
                    <a:lnTo>
                      <a:pt x="1334" y="1568"/>
                    </a:lnTo>
                    <a:lnTo>
                      <a:pt x="1341" y="1606"/>
                    </a:lnTo>
                    <a:lnTo>
                      <a:pt x="1344" y="1634"/>
                    </a:lnTo>
                    <a:lnTo>
                      <a:pt x="1352" y="1666"/>
                    </a:lnTo>
                    <a:lnTo>
                      <a:pt x="1355" y="1699"/>
                    </a:lnTo>
                    <a:lnTo>
                      <a:pt x="1362" y="1732"/>
                    </a:lnTo>
                    <a:lnTo>
                      <a:pt x="1366" y="1759"/>
                    </a:lnTo>
                    <a:lnTo>
                      <a:pt x="1369" y="1792"/>
                    </a:lnTo>
                    <a:lnTo>
                      <a:pt x="1373" y="1819"/>
                    </a:lnTo>
                    <a:lnTo>
                      <a:pt x="1380" y="1847"/>
                    </a:lnTo>
                    <a:lnTo>
                      <a:pt x="1384" y="1874"/>
                    </a:lnTo>
                    <a:lnTo>
                      <a:pt x="1387" y="1901"/>
                    </a:lnTo>
                    <a:lnTo>
                      <a:pt x="1391" y="1934"/>
                    </a:lnTo>
                    <a:lnTo>
                      <a:pt x="1394" y="1961"/>
                    </a:lnTo>
                    <a:lnTo>
                      <a:pt x="1398" y="1983"/>
                    </a:lnTo>
                    <a:lnTo>
                      <a:pt x="1402" y="2011"/>
                    </a:lnTo>
                    <a:lnTo>
                      <a:pt x="1405" y="2038"/>
                    </a:lnTo>
                    <a:lnTo>
                      <a:pt x="1409" y="2060"/>
                    </a:lnTo>
                    <a:lnTo>
                      <a:pt x="1412" y="2082"/>
                    </a:lnTo>
                    <a:lnTo>
                      <a:pt x="1416" y="2109"/>
                    </a:lnTo>
                    <a:lnTo>
                      <a:pt x="1419" y="2131"/>
                    </a:lnTo>
                    <a:lnTo>
                      <a:pt x="1423" y="2153"/>
                    </a:lnTo>
                    <a:lnTo>
                      <a:pt x="1427" y="2174"/>
                    </a:lnTo>
                    <a:lnTo>
                      <a:pt x="1427" y="2196"/>
                    </a:lnTo>
                    <a:lnTo>
                      <a:pt x="1430" y="2213"/>
                    </a:lnTo>
                    <a:lnTo>
                      <a:pt x="1434" y="2235"/>
                    </a:lnTo>
                    <a:lnTo>
                      <a:pt x="1437" y="2251"/>
                    </a:lnTo>
                    <a:lnTo>
                      <a:pt x="1437" y="2267"/>
                    </a:lnTo>
                    <a:lnTo>
                      <a:pt x="1441" y="2289"/>
                    </a:lnTo>
                    <a:lnTo>
                      <a:pt x="1444" y="2306"/>
                    </a:lnTo>
                    <a:lnTo>
                      <a:pt x="1444" y="2322"/>
                    </a:lnTo>
                    <a:lnTo>
                      <a:pt x="1448" y="2338"/>
                    </a:lnTo>
                    <a:lnTo>
                      <a:pt x="1448" y="2349"/>
                    </a:lnTo>
                    <a:lnTo>
                      <a:pt x="1448" y="2366"/>
                    </a:lnTo>
                    <a:lnTo>
                      <a:pt x="1452" y="2382"/>
                    </a:lnTo>
                    <a:lnTo>
                      <a:pt x="1452" y="2393"/>
                    </a:lnTo>
                    <a:lnTo>
                      <a:pt x="1455" y="2404"/>
                    </a:lnTo>
                    <a:lnTo>
                      <a:pt x="1459" y="2420"/>
                    </a:lnTo>
                    <a:lnTo>
                      <a:pt x="1459" y="2431"/>
                    </a:lnTo>
                    <a:lnTo>
                      <a:pt x="1459" y="2437"/>
                    </a:lnTo>
                    <a:lnTo>
                      <a:pt x="1459" y="2448"/>
                    </a:lnTo>
                    <a:lnTo>
                      <a:pt x="1462" y="2459"/>
                    </a:lnTo>
                    <a:lnTo>
                      <a:pt x="1462" y="2475"/>
                    </a:lnTo>
                    <a:lnTo>
                      <a:pt x="1466" y="2491"/>
                    </a:lnTo>
                    <a:lnTo>
                      <a:pt x="1466" y="2497"/>
                    </a:lnTo>
                    <a:lnTo>
                      <a:pt x="1466" y="2508"/>
                    </a:lnTo>
                    <a:lnTo>
                      <a:pt x="1466" y="2508"/>
                    </a:lnTo>
                    <a:lnTo>
                      <a:pt x="1470" y="2513"/>
                    </a:lnTo>
                    <a:lnTo>
                      <a:pt x="972" y="2606"/>
                    </a:lnTo>
                    <a:lnTo>
                      <a:pt x="919" y="2469"/>
                    </a:lnTo>
                    <a:lnTo>
                      <a:pt x="919" y="2469"/>
                    </a:lnTo>
                    <a:close/>
                  </a:path>
                </a:pathLst>
              </a:custGeom>
              <a:solidFill>
                <a:srgbClr val="C90000"/>
              </a:solidFill>
              <a:ln w="38100" cmpd="sng">
                <a:noFill/>
                <a:round/>
                <a:headEnd/>
                <a:tailEnd/>
              </a:ln>
            </p:spPr>
            <p:txBody>
              <a:bodyPr/>
              <a:lstStyle/>
              <a:p>
                <a:endParaRPr lang="en-US"/>
              </a:p>
            </p:txBody>
          </p:sp>
          <p:sp>
            <p:nvSpPr>
              <p:cNvPr id="8201" name="Freeform 9"/>
              <p:cNvSpPr>
                <a:spLocks/>
              </p:cNvSpPr>
              <p:nvPr/>
            </p:nvSpPr>
            <p:spPr bwMode="auto">
              <a:xfrm>
                <a:off x="5904" y="864"/>
                <a:ext cx="3744" cy="6336"/>
              </a:xfrm>
              <a:custGeom>
                <a:avLst/>
                <a:gdLst/>
                <a:ahLst/>
                <a:cxnLst>
                  <a:cxn ang="0">
                    <a:pos x="0" y="1519"/>
                  </a:cxn>
                  <a:cxn ang="0">
                    <a:pos x="7" y="1437"/>
                  </a:cxn>
                  <a:cxn ang="0">
                    <a:pos x="17" y="1333"/>
                  </a:cxn>
                  <a:cxn ang="0">
                    <a:pos x="28" y="1213"/>
                  </a:cxn>
                  <a:cxn ang="0">
                    <a:pos x="50" y="1087"/>
                  </a:cxn>
                  <a:cxn ang="0">
                    <a:pos x="78" y="967"/>
                  </a:cxn>
                  <a:cxn ang="0">
                    <a:pos x="110" y="846"/>
                  </a:cxn>
                  <a:cxn ang="0">
                    <a:pos x="150" y="743"/>
                  </a:cxn>
                  <a:cxn ang="0">
                    <a:pos x="189" y="650"/>
                  </a:cxn>
                  <a:cxn ang="0">
                    <a:pos x="225" y="573"/>
                  </a:cxn>
                  <a:cxn ang="0">
                    <a:pos x="278" y="475"/>
                  </a:cxn>
                  <a:cxn ang="0">
                    <a:pos x="329" y="398"/>
                  </a:cxn>
                  <a:cxn ang="0">
                    <a:pos x="633" y="770"/>
                  </a:cxn>
                  <a:cxn ang="0">
                    <a:pos x="579" y="857"/>
                  </a:cxn>
                  <a:cxn ang="0">
                    <a:pos x="536" y="950"/>
                  </a:cxn>
                  <a:cxn ang="0">
                    <a:pos x="507" y="1038"/>
                  </a:cxn>
                  <a:cxn ang="0">
                    <a:pos x="475" y="1147"/>
                  </a:cxn>
                  <a:cxn ang="0">
                    <a:pos x="450" y="1273"/>
                  </a:cxn>
                  <a:cxn ang="0">
                    <a:pos x="432" y="1398"/>
                  </a:cxn>
                  <a:cxn ang="0">
                    <a:pos x="422" y="1519"/>
                  </a:cxn>
                  <a:cxn ang="0">
                    <a:pos x="414" y="1628"/>
                  </a:cxn>
                  <a:cxn ang="0">
                    <a:pos x="414" y="1721"/>
                  </a:cxn>
                  <a:cxn ang="0">
                    <a:pos x="418" y="1808"/>
                  </a:cxn>
                  <a:cxn ang="0">
                    <a:pos x="425" y="1906"/>
                  </a:cxn>
                  <a:cxn ang="0">
                    <a:pos x="447" y="1841"/>
                  </a:cxn>
                  <a:cxn ang="0">
                    <a:pos x="486" y="1748"/>
                  </a:cxn>
                  <a:cxn ang="0">
                    <a:pos x="525" y="1666"/>
                  </a:cxn>
                  <a:cxn ang="0">
                    <a:pos x="575" y="1579"/>
                  </a:cxn>
                  <a:cxn ang="0">
                    <a:pos x="640" y="1491"/>
                  </a:cxn>
                  <a:cxn ang="0">
                    <a:pos x="715" y="1398"/>
                  </a:cxn>
                  <a:cxn ang="0">
                    <a:pos x="794" y="1316"/>
                  </a:cxn>
                  <a:cxn ang="0">
                    <a:pos x="869" y="1251"/>
                  </a:cxn>
                  <a:cxn ang="0">
                    <a:pos x="929" y="1202"/>
                  </a:cxn>
                  <a:cxn ang="0">
                    <a:pos x="983" y="1169"/>
                  </a:cxn>
                  <a:cxn ang="0">
                    <a:pos x="1051" y="1136"/>
                  </a:cxn>
                  <a:cxn ang="0">
                    <a:pos x="1033" y="754"/>
                  </a:cxn>
                  <a:cxn ang="0">
                    <a:pos x="1194" y="1699"/>
                  </a:cxn>
                  <a:cxn ang="0">
                    <a:pos x="1130" y="1715"/>
                  </a:cxn>
                  <a:cxn ang="0">
                    <a:pos x="1073" y="1748"/>
                  </a:cxn>
                  <a:cxn ang="0">
                    <a:pos x="1022" y="1786"/>
                  </a:cxn>
                  <a:cxn ang="0">
                    <a:pos x="972" y="1841"/>
                  </a:cxn>
                  <a:cxn ang="0">
                    <a:pos x="926" y="1912"/>
                  </a:cxn>
                  <a:cxn ang="0">
                    <a:pos x="883" y="1999"/>
                  </a:cxn>
                  <a:cxn ang="0">
                    <a:pos x="851" y="2087"/>
                  </a:cxn>
                  <a:cxn ang="0">
                    <a:pos x="829" y="2169"/>
                  </a:cxn>
                  <a:cxn ang="0">
                    <a:pos x="815" y="2245"/>
                  </a:cxn>
                  <a:cxn ang="0">
                    <a:pos x="797" y="2349"/>
                  </a:cxn>
                  <a:cxn ang="0">
                    <a:pos x="794" y="2415"/>
                  </a:cxn>
                  <a:cxn ang="0">
                    <a:pos x="100" y="2415"/>
                  </a:cxn>
                  <a:cxn ang="0">
                    <a:pos x="92" y="2316"/>
                  </a:cxn>
                  <a:cxn ang="0">
                    <a:pos x="82" y="2229"/>
                  </a:cxn>
                  <a:cxn ang="0">
                    <a:pos x="71" y="2147"/>
                  </a:cxn>
                  <a:cxn ang="0">
                    <a:pos x="60" y="2054"/>
                  </a:cxn>
                  <a:cxn ang="0">
                    <a:pos x="46" y="1956"/>
                  </a:cxn>
                  <a:cxn ang="0">
                    <a:pos x="32" y="1863"/>
                  </a:cxn>
                  <a:cxn ang="0">
                    <a:pos x="21" y="1770"/>
                  </a:cxn>
                  <a:cxn ang="0">
                    <a:pos x="7" y="1666"/>
                  </a:cxn>
                  <a:cxn ang="0">
                    <a:pos x="0" y="1600"/>
                  </a:cxn>
                </a:cxnLst>
                <a:rect l="0" t="0" r="r" b="b"/>
                <a:pathLst>
                  <a:path w="1620" h="2721">
                    <a:moveTo>
                      <a:pt x="0" y="1600"/>
                    </a:moveTo>
                    <a:lnTo>
                      <a:pt x="0" y="1595"/>
                    </a:lnTo>
                    <a:lnTo>
                      <a:pt x="0" y="1584"/>
                    </a:lnTo>
                    <a:lnTo>
                      <a:pt x="0" y="1573"/>
                    </a:lnTo>
                    <a:lnTo>
                      <a:pt x="0" y="1557"/>
                    </a:lnTo>
                    <a:lnTo>
                      <a:pt x="0" y="1540"/>
                    </a:lnTo>
                    <a:lnTo>
                      <a:pt x="0" y="1529"/>
                    </a:lnTo>
                    <a:lnTo>
                      <a:pt x="0" y="1519"/>
                    </a:lnTo>
                    <a:lnTo>
                      <a:pt x="0" y="1508"/>
                    </a:lnTo>
                    <a:lnTo>
                      <a:pt x="3" y="1497"/>
                    </a:lnTo>
                    <a:lnTo>
                      <a:pt x="3" y="1491"/>
                    </a:lnTo>
                    <a:lnTo>
                      <a:pt x="3" y="1480"/>
                    </a:lnTo>
                    <a:lnTo>
                      <a:pt x="3" y="1469"/>
                    </a:lnTo>
                    <a:lnTo>
                      <a:pt x="7" y="1458"/>
                    </a:lnTo>
                    <a:lnTo>
                      <a:pt x="7" y="1447"/>
                    </a:lnTo>
                    <a:lnTo>
                      <a:pt x="7" y="1437"/>
                    </a:lnTo>
                    <a:lnTo>
                      <a:pt x="7" y="1420"/>
                    </a:lnTo>
                    <a:lnTo>
                      <a:pt x="7" y="1409"/>
                    </a:lnTo>
                    <a:lnTo>
                      <a:pt x="10" y="1398"/>
                    </a:lnTo>
                    <a:lnTo>
                      <a:pt x="10" y="1387"/>
                    </a:lnTo>
                    <a:lnTo>
                      <a:pt x="14" y="1371"/>
                    </a:lnTo>
                    <a:lnTo>
                      <a:pt x="14" y="1360"/>
                    </a:lnTo>
                    <a:lnTo>
                      <a:pt x="17" y="1349"/>
                    </a:lnTo>
                    <a:lnTo>
                      <a:pt x="17" y="1333"/>
                    </a:lnTo>
                    <a:lnTo>
                      <a:pt x="17" y="1316"/>
                    </a:lnTo>
                    <a:lnTo>
                      <a:pt x="17" y="1300"/>
                    </a:lnTo>
                    <a:lnTo>
                      <a:pt x="21" y="1289"/>
                    </a:lnTo>
                    <a:lnTo>
                      <a:pt x="21" y="1273"/>
                    </a:lnTo>
                    <a:lnTo>
                      <a:pt x="25" y="1256"/>
                    </a:lnTo>
                    <a:lnTo>
                      <a:pt x="25" y="1245"/>
                    </a:lnTo>
                    <a:lnTo>
                      <a:pt x="28" y="1229"/>
                    </a:lnTo>
                    <a:lnTo>
                      <a:pt x="28" y="1213"/>
                    </a:lnTo>
                    <a:lnTo>
                      <a:pt x="32" y="1196"/>
                    </a:lnTo>
                    <a:lnTo>
                      <a:pt x="35" y="1180"/>
                    </a:lnTo>
                    <a:lnTo>
                      <a:pt x="39" y="1169"/>
                    </a:lnTo>
                    <a:lnTo>
                      <a:pt x="39" y="1152"/>
                    </a:lnTo>
                    <a:lnTo>
                      <a:pt x="42" y="1136"/>
                    </a:lnTo>
                    <a:lnTo>
                      <a:pt x="46" y="1120"/>
                    </a:lnTo>
                    <a:lnTo>
                      <a:pt x="50" y="1109"/>
                    </a:lnTo>
                    <a:lnTo>
                      <a:pt x="50" y="1087"/>
                    </a:lnTo>
                    <a:lnTo>
                      <a:pt x="53" y="1071"/>
                    </a:lnTo>
                    <a:lnTo>
                      <a:pt x="57" y="1060"/>
                    </a:lnTo>
                    <a:lnTo>
                      <a:pt x="60" y="1043"/>
                    </a:lnTo>
                    <a:lnTo>
                      <a:pt x="64" y="1027"/>
                    </a:lnTo>
                    <a:lnTo>
                      <a:pt x="67" y="1010"/>
                    </a:lnTo>
                    <a:lnTo>
                      <a:pt x="71" y="999"/>
                    </a:lnTo>
                    <a:lnTo>
                      <a:pt x="75" y="983"/>
                    </a:lnTo>
                    <a:lnTo>
                      <a:pt x="78" y="967"/>
                    </a:lnTo>
                    <a:lnTo>
                      <a:pt x="82" y="950"/>
                    </a:lnTo>
                    <a:lnTo>
                      <a:pt x="85" y="934"/>
                    </a:lnTo>
                    <a:lnTo>
                      <a:pt x="89" y="923"/>
                    </a:lnTo>
                    <a:lnTo>
                      <a:pt x="92" y="907"/>
                    </a:lnTo>
                    <a:lnTo>
                      <a:pt x="96" y="890"/>
                    </a:lnTo>
                    <a:lnTo>
                      <a:pt x="103" y="874"/>
                    </a:lnTo>
                    <a:lnTo>
                      <a:pt x="107" y="863"/>
                    </a:lnTo>
                    <a:lnTo>
                      <a:pt x="110" y="846"/>
                    </a:lnTo>
                    <a:lnTo>
                      <a:pt x="118" y="836"/>
                    </a:lnTo>
                    <a:lnTo>
                      <a:pt x="121" y="819"/>
                    </a:lnTo>
                    <a:lnTo>
                      <a:pt x="125" y="808"/>
                    </a:lnTo>
                    <a:lnTo>
                      <a:pt x="132" y="792"/>
                    </a:lnTo>
                    <a:lnTo>
                      <a:pt x="135" y="781"/>
                    </a:lnTo>
                    <a:lnTo>
                      <a:pt x="139" y="765"/>
                    </a:lnTo>
                    <a:lnTo>
                      <a:pt x="146" y="754"/>
                    </a:lnTo>
                    <a:lnTo>
                      <a:pt x="150" y="743"/>
                    </a:lnTo>
                    <a:lnTo>
                      <a:pt x="153" y="732"/>
                    </a:lnTo>
                    <a:lnTo>
                      <a:pt x="160" y="715"/>
                    </a:lnTo>
                    <a:lnTo>
                      <a:pt x="164" y="704"/>
                    </a:lnTo>
                    <a:lnTo>
                      <a:pt x="168" y="694"/>
                    </a:lnTo>
                    <a:lnTo>
                      <a:pt x="175" y="683"/>
                    </a:lnTo>
                    <a:lnTo>
                      <a:pt x="178" y="672"/>
                    </a:lnTo>
                    <a:lnTo>
                      <a:pt x="185" y="661"/>
                    </a:lnTo>
                    <a:lnTo>
                      <a:pt x="189" y="650"/>
                    </a:lnTo>
                    <a:lnTo>
                      <a:pt x="193" y="639"/>
                    </a:lnTo>
                    <a:lnTo>
                      <a:pt x="200" y="628"/>
                    </a:lnTo>
                    <a:lnTo>
                      <a:pt x="203" y="617"/>
                    </a:lnTo>
                    <a:lnTo>
                      <a:pt x="207" y="612"/>
                    </a:lnTo>
                    <a:lnTo>
                      <a:pt x="214" y="601"/>
                    </a:lnTo>
                    <a:lnTo>
                      <a:pt x="218" y="590"/>
                    </a:lnTo>
                    <a:lnTo>
                      <a:pt x="221" y="584"/>
                    </a:lnTo>
                    <a:lnTo>
                      <a:pt x="225" y="573"/>
                    </a:lnTo>
                    <a:lnTo>
                      <a:pt x="232" y="562"/>
                    </a:lnTo>
                    <a:lnTo>
                      <a:pt x="236" y="551"/>
                    </a:lnTo>
                    <a:lnTo>
                      <a:pt x="239" y="546"/>
                    </a:lnTo>
                    <a:lnTo>
                      <a:pt x="250" y="530"/>
                    </a:lnTo>
                    <a:lnTo>
                      <a:pt x="257" y="519"/>
                    </a:lnTo>
                    <a:lnTo>
                      <a:pt x="264" y="502"/>
                    </a:lnTo>
                    <a:lnTo>
                      <a:pt x="271" y="486"/>
                    </a:lnTo>
                    <a:lnTo>
                      <a:pt x="278" y="475"/>
                    </a:lnTo>
                    <a:lnTo>
                      <a:pt x="286" y="464"/>
                    </a:lnTo>
                    <a:lnTo>
                      <a:pt x="293" y="453"/>
                    </a:lnTo>
                    <a:lnTo>
                      <a:pt x="296" y="442"/>
                    </a:lnTo>
                    <a:lnTo>
                      <a:pt x="304" y="437"/>
                    </a:lnTo>
                    <a:lnTo>
                      <a:pt x="311" y="426"/>
                    </a:lnTo>
                    <a:lnTo>
                      <a:pt x="318" y="415"/>
                    </a:lnTo>
                    <a:lnTo>
                      <a:pt x="325" y="404"/>
                    </a:lnTo>
                    <a:lnTo>
                      <a:pt x="329" y="398"/>
                    </a:lnTo>
                    <a:lnTo>
                      <a:pt x="332" y="398"/>
                    </a:lnTo>
                    <a:lnTo>
                      <a:pt x="103" y="153"/>
                    </a:lnTo>
                    <a:lnTo>
                      <a:pt x="840" y="0"/>
                    </a:lnTo>
                    <a:lnTo>
                      <a:pt x="844" y="983"/>
                    </a:lnTo>
                    <a:lnTo>
                      <a:pt x="647" y="754"/>
                    </a:lnTo>
                    <a:lnTo>
                      <a:pt x="643" y="754"/>
                    </a:lnTo>
                    <a:lnTo>
                      <a:pt x="640" y="759"/>
                    </a:lnTo>
                    <a:lnTo>
                      <a:pt x="633" y="770"/>
                    </a:lnTo>
                    <a:lnTo>
                      <a:pt x="625" y="781"/>
                    </a:lnTo>
                    <a:lnTo>
                      <a:pt x="618" y="786"/>
                    </a:lnTo>
                    <a:lnTo>
                      <a:pt x="615" y="797"/>
                    </a:lnTo>
                    <a:lnTo>
                      <a:pt x="608" y="808"/>
                    </a:lnTo>
                    <a:lnTo>
                      <a:pt x="600" y="819"/>
                    </a:lnTo>
                    <a:lnTo>
                      <a:pt x="593" y="830"/>
                    </a:lnTo>
                    <a:lnTo>
                      <a:pt x="586" y="841"/>
                    </a:lnTo>
                    <a:lnTo>
                      <a:pt x="579" y="857"/>
                    </a:lnTo>
                    <a:lnTo>
                      <a:pt x="575" y="874"/>
                    </a:lnTo>
                    <a:lnTo>
                      <a:pt x="565" y="890"/>
                    </a:lnTo>
                    <a:lnTo>
                      <a:pt x="557" y="907"/>
                    </a:lnTo>
                    <a:lnTo>
                      <a:pt x="554" y="912"/>
                    </a:lnTo>
                    <a:lnTo>
                      <a:pt x="550" y="923"/>
                    </a:lnTo>
                    <a:lnTo>
                      <a:pt x="547" y="934"/>
                    </a:lnTo>
                    <a:lnTo>
                      <a:pt x="543" y="945"/>
                    </a:lnTo>
                    <a:lnTo>
                      <a:pt x="536" y="950"/>
                    </a:lnTo>
                    <a:lnTo>
                      <a:pt x="532" y="961"/>
                    </a:lnTo>
                    <a:lnTo>
                      <a:pt x="529" y="972"/>
                    </a:lnTo>
                    <a:lnTo>
                      <a:pt x="525" y="983"/>
                    </a:lnTo>
                    <a:lnTo>
                      <a:pt x="522" y="994"/>
                    </a:lnTo>
                    <a:lnTo>
                      <a:pt x="518" y="1005"/>
                    </a:lnTo>
                    <a:lnTo>
                      <a:pt x="515" y="1016"/>
                    </a:lnTo>
                    <a:lnTo>
                      <a:pt x="511" y="1032"/>
                    </a:lnTo>
                    <a:lnTo>
                      <a:pt x="507" y="1038"/>
                    </a:lnTo>
                    <a:lnTo>
                      <a:pt x="500" y="1054"/>
                    </a:lnTo>
                    <a:lnTo>
                      <a:pt x="497" y="1065"/>
                    </a:lnTo>
                    <a:lnTo>
                      <a:pt x="493" y="1081"/>
                    </a:lnTo>
                    <a:lnTo>
                      <a:pt x="490" y="1092"/>
                    </a:lnTo>
                    <a:lnTo>
                      <a:pt x="486" y="1103"/>
                    </a:lnTo>
                    <a:lnTo>
                      <a:pt x="482" y="1120"/>
                    </a:lnTo>
                    <a:lnTo>
                      <a:pt x="479" y="1136"/>
                    </a:lnTo>
                    <a:lnTo>
                      <a:pt x="475" y="1147"/>
                    </a:lnTo>
                    <a:lnTo>
                      <a:pt x="472" y="1163"/>
                    </a:lnTo>
                    <a:lnTo>
                      <a:pt x="468" y="1174"/>
                    </a:lnTo>
                    <a:lnTo>
                      <a:pt x="468" y="1191"/>
                    </a:lnTo>
                    <a:lnTo>
                      <a:pt x="464" y="1207"/>
                    </a:lnTo>
                    <a:lnTo>
                      <a:pt x="461" y="1223"/>
                    </a:lnTo>
                    <a:lnTo>
                      <a:pt x="457" y="1240"/>
                    </a:lnTo>
                    <a:lnTo>
                      <a:pt x="454" y="1256"/>
                    </a:lnTo>
                    <a:lnTo>
                      <a:pt x="450" y="1273"/>
                    </a:lnTo>
                    <a:lnTo>
                      <a:pt x="447" y="1289"/>
                    </a:lnTo>
                    <a:lnTo>
                      <a:pt x="447" y="1300"/>
                    </a:lnTo>
                    <a:lnTo>
                      <a:pt x="443" y="1316"/>
                    </a:lnTo>
                    <a:lnTo>
                      <a:pt x="439" y="1333"/>
                    </a:lnTo>
                    <a:lnTo>
                      <a:pt x="436" y="1349"/>
                    </a:lnTo>
                    <a:lnTo>
                      <a:pt x="432" y="1366"/>
                    </a:lnTo>
                    <a:lnTo>
                      <a:pt x="432" y="1382"/>
                    </a:lnTo>
                    <a:lnTo>
                      <a:pt x="432" y="1398"/>
                    </a:lnTo>
                    <a:lnTo>
                      <a:pt x="429" y="1409"/>
                    </a:lnTo>
                    <a:lnTo>
                      <a:pt x="429" y="1426"/>
                    </a:lnTo>
                    <a:lnTo>
                      <a:pt x="425" y="1442"/>
                    </a:lnTo>
                    <a:lnTo>
                      <a:pt x="425" y="1458"/>
                    </a:lnTo>
                    <a:lnTo>
                      <a:pt x="422" y="1469"/>
                    </a:lnTo>
                    <a:lnTo>
                      <a:pt x="422" y="1486"/>
                    </a:lnTo>
                    <a:lnTo>
                      <a:pt x="422" y="1502"/>
                    </a:lnTo>
                    <a:lnTo>
                      <a:pt x="422" y="1519"/>
                    </a:lnTo>
                    <a:lnTo>
                      <a:pt x="418" y="1529"/>
                    </a:lnTo>
                    <a:lnTo>
                      <a:pt x="418" y="1546"/>
                    </a:lnTo>
                    <a:lnTo>
                      <a:pt x="418" y="1562"/>
                    </a:lnTo>
                    <a:lnTo>
                      <a:pt x="418" y="1573"/>
                    </a:lnTo>
                    <a:lnTo>
                      <a:pt x="414" y="1584"/>
                    </a:lnTo>
                    <a:lnTo>
                      <a:pt x="414" y="1600"/>
                    </a:lnTo>
                    <a:lnTo>
                      <a:pt x="414" y="1611"/>
                    </a:lnTo>
                    <a:lnTo>
                      <a:pt x="414" y="1628"/>
                    </a:lnTo>
                    <a:lnTo>
                      <a:pt x="414" y="1639"/>
                    </a:lnTo>
                    <a:lnTo>
                      <a:pt x="414" y="1650"/>
                    </a:lnTo>
                    <a:lnTo>
                      <a:pt x="414" y="1666"/>
                    </a:lnTo>
                    <a:lnTo>
                      <a:pt x="414" y="1677"/>
                    </a:lnTo>
                    <a:lnTo>
                      <a:pt x="414" y="1688"/>
                    </a:lnTo>
                    <a:lnTo>
                      <a:pt x="414" y="1699"/>
                    </a:lnTo>
                    <a:lnTo>
                      <a:pt x="414" y="1715"/>
                    </a:lnTo>
                    <a:lnTo>
                      <a:pt x="414" y="1721"/>
                    </a:lnTo>
                    <a:lnTo>
                      <a:pt x="414" y="1732"/>
                    </a:lnTo>
                    <a:lnTo>
                      <a:pt x="414" y="1743"/>
                    </a:lnTo>
                    <a:lnTo>
                      <a:pt x="414" y="1753"/>
                    </a:lnTo>
                    <a:lnTo>
                      <a:pt x="414" y="1764"/>
                    </a:lnTo>
                    <a:lnTo>
                      <a:pt x="414" y="1775"/>
                    </a:lnTo>
                    <a:lnTo>
                      <a:pt x="414" y="1781"/>
                    </a:lnTo>
                    <a:lnTo>
                      <a:pt x="418" y="1792"/>
                    </a:lnTo>
                    <a:lnTo>
                      <a:pt x="418" y="1808"/>
                    </a:lnTo>
                    <a:lnTo>
                      <a:pt x="418" y="1824"/>
                    </a:lnTo>
                    <a:lnTo>
                      <a:pt x="418" y="1841"/>
                    </a:lnTo>
                    <a:lnTo>
                      <a:pt x="422" y="1857"/>
                    </a:lnTo>
                    <a:lnTo>
                      <a:pt x="422" y="1868"/>
                    </a:lnTo>
                    <a:lnTo>
                      <a:pt x="422" y="1879"/>
                    </a:lnTo>
                    <a:lnTo>
                      <a:pt x="422" y="1885"/>
                    </a:lnTo>
                    <a:lnTo>
                      <a:pt x="425" y="1896"/>
                    </a:lnTo>
                    <a:lnTo>
                      <a:pt x="425" y="1906"/>
                    </a:lnTo>
                    <a:lnTo>
                      <a:pt x="425" y="1912"/>
                    </a:lnTo>
                    <a:lnTo>
                      <a:pt x="425" y="1906"/>
                    </a:lnTo>
                    <a:lnTo>
                      <a:pt x="429" y="1896"/>
                    </a:lnTo>
                    <a:lnTo>
                      <a:pt x="432" y="1885"/>
                    </a:lnTo>
                    <a:lnTo>
                      <a:pt x="436" y="1879"/>
                    </a:lnTo>
                    <a:lnTo>
                      <a:pt x="439" y="1868"/>
                    </a:lnTo>
                    <a:lnTo>
                      <a:pt x="443" y="1857"/>
                    </a:lnTo>
                    <a:lnTo>
                      <a:pt x="447" y="1841"/>
                    </a:lnTo>
                    <a:lnTo>
                      <a:pt x="454" y="1830"/>
                    </a:lnTo>
                    <a:lnTo>
                      <a:pt x="457" y="1814"/>
                    </a:lnTo>
                    <a:lnTo>
                      <a:pt x="468" y="1797"/>
                    </a:lnTo>
                    <a:lnTo>
                      <a:pt x="468" y="1786"/>
                    </a:lnTo>
                    <a:lnTo>
                      <a:pt x="472" y="1781"/>
                    </a:lnTo>
                    <a:lnTo>
                      <a:pt x="479" y="1770"/>
                    </a:lnTo>
                    <a:lnTo>
                      <a:pt x="482" y="1759"/>
                    </a:lnTo>
                    <a:lnTo>
                      <a:pt x="486" y="1748"/>
                    </a:lnTo>
                    <a:lnTo>
                      <a:pt x="490" y="1743"/>
                    </a:lnTo>
                    <a:lnTo>
                      <a:pt x="497" y="1732"/>
                    </a:lnTo>
                    <a:lnTo>
                      <a:pt x="500" y="1721"/>
                    </a:lnTo>
                    <a:lnTo>
                      <a:pt x="504" y="1710"/>
                    </a:lnTo>
                    <a:lnTo>
                      <a:pt x="511" y="1699"/>
                    </a:lnTo>
                    <a:lnTo>
                      <a:pt x="515" y="1688"/>
                    </a:lnTo>
                    <a:lnTo>
                      <a:pt x="522" y="1677"/>
                    </a:lnTo>
                    <a:lnTo>
                      <a:pt x="525" y="1666"/>
                    </a:lnTo>
                    <a:lnTo>
                      <a:pt x="532" y="1661"/>
                    </a:lnTo>
                    <a:lnTo>
                      <a:pt x="536" y="1644"/>
                    </a:lnTo>
                    <a:lnTo>
                      <a:pt x="543" y="1639"/>
                    </a:lnTo>
                    <a:lnTo>
                      <a:pt x="550" y="1622"/>
                    </a:lnTo>
                    <a:lnTo>
                      <a:pt x="557" y="1611"/>
                    </a:lnTo>
                    <a:lnTo>
                      <a:pt x="565" y="1600"/>
                    </a:lnTo>
                    <a:lnTo>
                      <a:pt x="568" y="1590"/>
                    </a:lnTo>
                    <a:lnTo>
                      <a:pt x="575" y="1579"/>
                    </a:lnTo>
                    <a:lnTo>
                      <a:pt x="583" y="1568"/>
                    </a:lnTo>
                    <a:lnTo>
                      <a:pt x="590" y="1557"/>
                    </a:lnTo>
                    <a:lnTo>
                      <a:pt x="600" y="1546"/>
                    </a:lnTo>
                    <a:lnTo>
                      <a:pt x="608" y="1535"/>
                    </a:lnTo>
                    <a:lnTo>
                      <a:pt x="615" y="1524"/>
                    </a:lnTo>
                    <a:lnTo>
                      <a:pt x="622" y="1508"/>
                    </a:lnTo>
                    <a:lnTo>
                      <a:pt x="633" y="1502"/>
                    </a:lnTo>
                    <a:lnTo>
                      <a:pt x="640" y="1491"/>
                    </a:lnTo>
                    <a:lnTo>
                      <a:pt x="647" y="1475"/>
                    </a:lnTo>
                    <a:lnTo>
                      <a:pt x="658" y="1464"/>
                    </a:lnTo>
                    <a:lnTo>
                      <a:pt x="665" y="1453"/>
                    </a:lnTo>
                    <a:lnTo>
                      <a:pt x="675" y="1442"/>
                    </a:lnTo>
                    <a:lnTo>
                      <a:pt x="683" y="1431"/>
                    </a:lnTo>
                    <a:lnTo>
                      <a:pt x="693" y="1420"/>
                    </a:lnTo>
                    <a:lnTo>
                      <a:pt x="704" y="1409"/>
                    </a:lnTo>
                    <a:lnTo>
                      <a:pt x="715" y="1398"/>
                    </a:lnTo>
                    <a:lnTo>
                      <a:pt x="722" y="1387"/>
                    </a:lnTo>
                    <a:lnTo>
                      <a:pt x="733" y="1382"/>
                    </a:lnTo>
                    <a:lnTo>
                      <a:pt x="747" y="1371"/>
                    </a:lnTo>
                    <a:lnTo>
                      <a:pt x="754" y="1360"/>
                    </a:lnTo>
                    <a:lnTo>
                      <a:pt x="765" y="1349"/>
                    </a:lnTo>
                    <a:lnTo>
                      <a:pt x="776" y="1338"/>
                    </a:lnTo>
                    <a:lnTo>
                      <a:pt x="783" y="1327"/>
                    </a:lnTo>
                    <a:lnTo>
                      <a:pt x="794" y="1316"/>
                    </a:lnTo>
                    <a:lnTo>
                      <a:pt x="804" y="1311"/>
                    </a:lnTo>
                    <a:lnTo>
                      <a:pt x="815" y="1300"/>
                    </a:lnTo>
                    <a:lnTo>
                      <a:pt x="822" y="1295"/>
                    </a:lnTo>
                    <a:lnTo>
                      <a:pt x="833" y="1284"/>
                    </a:lnTo>
                    <a:lnTo>
                      <a:pt x="840" y="1273"/>
                    </a:lnTo>
                    <a:lnTo>
                      <a:pt x="851" y="1267"/>
                    </a:lnTo>
                    <a:lnTo>
                      <a:pt x="858" y="1262"/>
                    </a:lnTo>
                    <a:lnTo>
                      <a:pt x="869" y="1251"/>
                    </a:lnTo>
                    <a:lnTo>
                      <a:pt x="876" y="1245"/>
                    </a:lnTo>
                    <a:lnTo>
                      <a:pt x="887" y="1240"/>
                    </a:lnTo>
                    <a:lnTo>
                      <a:pt x="894" y="1234"/>
                    </a:lnTo>
                    <a:lnTo>
                      <a:pt x="901" y="1223"/>
                    </a:lnTo>
                    <a:lnTo>
                      <a:pt x="908" y="1218"/>
                    </a:lnTo>
                    <a:lnTo>
                      <a:pt x="915" y="1213"/>
                    </a:lnTo>
                    <a:lnTo>
                      <a:pt x="922" y="1213"/>
                    </a:lnTo>
                    <a:lnTo>
                      <a:pt x="929" y="1202"/>
                    </a:lnTo>
                    <a:lnTo>
                      <a:pt x="940" y="1196"/>
                    </a:lnTo>
                    <a:lnTo>
                      <a:pt x="947" y="1191"/>
                    </a:lnTo>
                    <a:lnTo>
                      <a:pt x="954" y="1191"/>
                    </a:lnTo>
                    <a:lnTo>
                      <a:pt x="962" y="1185"/>
                    </a:lnTo>
                    <a:lnTo>
                      <a:pt x="965" y="1180"/>
                    </a:lnTo>
                    <a:lnTo>
                      <a:pt x="972" y="1174"/>
                    </a:lnTo>
                    <a:lnTo>
                      <a:pt x="980" y="1174"/>
                    </a:lnTo>
                    <a:lnTo>
                      <a:pt x="983" y="1169"/>
                    </a:lnTo>
                    <a:lnTo>
                      <a:pt x="990" y="1163"/>
                    </a:lnTo>
                    <a:lnTo>
                      <a:pt x="997" y="1163"/>
                    </a:lnTo>
                    <a:lnTo>
                      <a:pt x="1005" y="1158"/>
                    </a:lnTo>
                    <a:lnTo>
                      <a:pt x="1015" y="1152"/>
                    </a:lnTo>
                    <a:lnTo>
                      <a:pt x="1022" y="1147"/>
                    </a:lnTo>
                    <a:lnTo>
                      <a:pt x="1033" y="1142"/>
                    </a:lnTo>
                    <a:lnTo>
                      <a:pt x="1044" y="1142"/>
                    </a:lnTo>
                    <a:lnTo>
                      <a:pt x="1051" y="1136"/>
                    </a:lnTo>
                    <a:lnTo>
                      <a:pt x="1058" y="1131"/>
                    </a:lnTo>
                    <a:lnTo>
                      <a:pt x="1065" y="1131"/>
                    </a:lnTo>
                    <a:lnTo>
                      <a:pt x="1073" y="1131"/>
                    </a:lnTo>
                    <a:lnTo>
                      <a:pt x="1083" y="1125"/>
                    </a:lnTo>
                    <a:lnTo>
                      <a:pt x="1090" y="1125"/>
                    </a:lnTo>
                    <a:lnTo>
                      <a:pt x="1094" y="1125"/>
                    </a:lnTo>
                    <a:lnTo>
                      <a:pt x="1098" y="1125"/>
                    </a:lnTo>
                    <a:lnTo>
                      <a:pt x="1033" y="754"/>
                    </a:lnTo>
                    <a:lnTo>
                      <a:pt x="1620" y="1207"/>
                    </a:lnTo>
                    <a:lnTo>
                      <a:pt x="1620" y="1289"/>
                    </a:lnTo>
                    <a:lnTo>
                      <a:pt x="1305" y="2158"/>
                    </a:lnTo>
                    <a:lnTo>
                      <a:pt x="1212" y="1699"/>
                    </a:lnTo>
                    <a:lnTo>
                      <a:pt x="1208" y="1699"/>
                    </a:lnTo>
                    <a:lnTo>
                      <a:pt x="1205" y="1699"/>
                    </a:lnTo>
                    <a:lnTo>
                      <a:pt x="1201" y="1699"/>
                    </a:lnTo>
                    <a:lnTo>
                      <a:pt x="1194" y="1699"/>
                    </a:lnTo>
                    <a:lnTo>
                      <a:pt x="1187" y="1704"/>
                    </a:lnTo>
                    <a:lnTo>
                      <a:pt x="1183" y="1704"/>
                    </a:lnTo>
                    <a:lnTo>
                      <a:pt x="1176" y="1704"/>
                    </a:lnTo>
                    <a:lnTo>
                      <a:pt x="1165" y="1704"/>
                    </a:lnTo>
                    <a:lnTo>
                      <a:pt x="1158" y="1710"/>
                    </a:lnTo>
                    <a:lnTo>
                      <a:pt x="1148" y="1710"/>
                    </a:lnTo>
                    <a:lnTo>
                      <a:pt x="1140" y="1715"/>
                    </a:lnTo>
                    <a:lnTo>
                      <a:pt x="1130" y="1715"/>
                    </a:lnTo>
                    <a:lnTo>
                      <a:pt x="1119" y="1721"/>
                    </a:lnTo>
                    <a:lnTo>
                      <a:pt x="1108" y="1732"/>
                    </a:lnTo>
                    <a:lnTo>
                      <a:pt x="1101" y="1732"/>
                    </a:lnTo>
                    <a:lnTo>
                      <a:pt x="1098" y="1737"/>
                    </a:lnTo>
                    <a:lnTo>
                      <a:pt x="1090" y="1737"/>
                    </a:lnTo>
                    <a:lnTo>
                      <a:pt x="1083" y="1743"/>
                    </a:lnTo>
                    <a:lnTo>
                      <a:pt x="1076" y="1743"/>
                    </a:lnTo>
                    <a:lnTo>
                      <a:pt x="1073" y="1748"/>
                    </a:lnTo>
                    <a:lnTo>
                      <a:pt x="1065" y="1748"/>
                    </a:lnTo>
                    <a:lnTo>
                      <a:pt x="1062" y="1753"/>
                    </a:lnTo>
                    <a:lnTo>
                      <a:pt x="1055" y="1759"/>
                    </a:lnTo>
                    <a:lnTo>
                      <a:pt x="1047" y="1764"/>
                    </a:lnTo>
                    <a:lnTo>
                      <a:pt x="1040" y="1770"/>
                    </a:lnTo>
                    <a:lnTo>
                      <a:pt x="1037" y="1775"/>
                    </a:lnTo>
                    <a:lnTo>
                      <a:pt x="1030" y="1781"/>
                    </a:lnTo>
                    <a:lnTo>
                      <a:pt x="1022" y="1786"/>
                    </a:lnTo>
                    <a:lnTo>
                      <a:pt x="1015" y="1792"/>
                    </a:lnTo>
                    <a:lnTo>
                      <a:pt x="1012" y="1797"/>
                    </a:lnTo>
                    <a:lnTo>
                      <a:pt x="1005" y="1803"/>
                    </a:lnTo>
                    <a:lnTo>
                      <a:pt x="997" y="1808"/>
                    </a:lnTo>
                    <a:lnTo>
                      <a:pt x="990" y="1819"/>
                    </a:lnTo>
                    <a:lnTo>
                      <a:pt x="983" y="1824"/>
                    </a:lnTo>
                    <a:lnTo>
                      <a:pt x="980" y="1830"/>
                    </a:lnTo>
                    <a:lnTo>
                      <a:pt x="972" y="1841"/>
                    </a:lnTo>
                    <a:lnTo>
                      <a:pt x="965" y="1846"/>
                    </a:lnTo>
                    <a:lnTo>
                      <a:pt x="962" y="1857"/>
                    </a:lnTo>
                    <a:lnTo>
                      <a:pt x="954" y="1863"/>
                    </a:lnTo>
                    <a:lnTo>
                      <a:pt x="947" y="1874"/>
                    </a:lnTo>
                    <a:lnTo>
                      <a:pt x="944" y="1879"/>
                    </a:lnTo>
                    <a:lnTo>
                      <a:pt x="937" y="1890"/>
                    </a:lnTo>
                    <a:lnTo>
                      <a:pt x="929" y="1901"/>
                    </a:lnTo>
                    <a:lnTo>
                      <a:pt x="926" y="1912"/>
                    </a:lnTo>
                    <a:lnTo>
                      <a:pt x="919" y="1923"/>
                    </a:lnTo>
                    <a:lnTo>
                      <a:pt x="915" y="1934"/>
                    </a:lnTo>
                    <a:lnTo>
                      <a:pt x="908" y="1945"/>
                    </a:lnTo>
                    <a:lnTo>
                      <a:pt x="904" y="1956"/>
                    </a:lnTo>
                    <a:lnTo>
                      <a:pt x="897" y="1967"/>
                    </a:lnTo>
                    <a:lnTo>
                      <a:pt x="894" y="1977"/>
                    </a:lnTo>
                    <a:lnTo>
                      <a:pt x="887" y="1988"/>
                    </a:lnTo>
                    <a:lnTo>
                      <a:pt x="883" y="1999"/>
                    </a:lnTo>
                    <a:lnTo>
                      <a:pt x="879" y="2010"/>
                    </a:lnTo>
                    <a:lnTo>
                      <a:pt x="876" y="2021"/>
                    </a:lnTo>
                    <a:lnTo>
                      <a:pt x="872" y="2032"/>
                    </a:lnTo>
                    <a:lnTo>
                      <a:pt x="865" y="2043"/>
                    </a:lnTo>
                    <a:lnTo>
                      <a:pt x="861" y="2054"/>
                    </a:lnTo>
                    <a:lnTo>
                      <a:pt x="861" y="2065"/>
                    </a:lnTo>
                    <a:lnTo>
                      <a:pt x="854" y="2076"/>
                    </a:lnTo>
                    <a:lnTo>
                      <a:pt x="851" y="2087"/>
                    </a:lnTo>
                    <a:lnTo>
                      <a:pt x="851" y="2098"/>
                    </a:lnTo>
                    <a:lnTo>
                      <a:pt x="847" y="2109"/>
                    </a:lnTo>
                    <a:lnTo>
                      <a:pt x="844" y="2114"/>
                    </a:lnTo>
                    <a:lnTo>
                      <a:pt x="840" y="2125"/>
                    </a:lnTo>
                    <a:lnTo>
                      <a:pt x="836" y="2136"/>
                    </a:lnTo>
                    <a:lnTo>
                      <a:pt x="833" y="2147"/>
                    </a:lnTo>
                    <a:lnTo>
                      <a:pt x="829" y="2158"/>
                    </a:lnTo>
                    <a:lnTo>
                      <a:pt x="829" y="2169"/>
                    </a:lnTo>
                    <a:lnTo>
                      <a:pt x="826" y="2174"/>
                    </a:lnTo>
                    <a:lnTo>
                      <a:pt x="826" y="2185"/>
                    </a:lnTo>
                    <a:lnTo>
                      <a:pt x="822" y="2196"/>
                    </a:lnTo>
                    <a:lnTo>
                      <a:pt x="819" y="2207"/>
                    </a:lnTo>
                    <a:lnTo>
                      <a:pt x="819" y="2218"/>
                    </a:lnTo>
                    <a:lnTo>
                      <a:pt x="819" y="2223"/>
                    </a:lnTo>
                    <a:lnTo>
                      <a:pt x="815" y="2234"/>
                    </a:lnTo>
                    <a:lnTo>
                      <a:pt x="815" y="2245"/>
                    </a:lnTo>
                    <a:lnTo>
                      <a:pt x="811" y="2251"/>
                    </a:lnTo>
                    <a:lnTo>
                      <a:pt x="811" y="2262"/>
                    </a:lnTo>
                    <a:lnTo>
                      <a:pt x="808" y="2278"/>
                    </a:lnTo>
                    <a:lnTo>
                      <a:pt x="804" y="2294"/>
                    </a:lnTo>
                    <a:lnTo>
                      <a:pt x="804" y="2305"/>
                    </a:lnTo>
                    <a:lnTo>
                      <a:pt x="801" y="2322"/>
                    </a:lnTo>
                    <a:lnTo>
                      <a:pt x="797" y="2333"/>
                    </a:lnTo>
                    <a:lnTo>
                      <a:pt x="797" y="2349"/>
                    </a:lnTo>
                    <a:lnTo>
                      <a:pt x="797" y="2360"/>
                    </a:lnTo>
                    <a:lnTo>
                      <a:pt x="797" y="2371"/>
                    </a:lnTo>
                    <a:lnTo>
                      <a:pt x="794" y="2376"/>
                    </a:lnTo>
                    <a:lnTo>
                      <a:pt x="794" y="2387"/>
                    </a:lnTo>
                    <a:lnTo>
                      <a:pt x="794" y="2393"/>
                    </a:lnTo>
                    <a:lnTo>
                      <a:pt x="794" y="2404"/>
                    </a:lnTo>
                    <a:lnTo>
                      <a:pt x="794" y="2409"/>
                    </a:lnTo>
                    <a:lnTo>
                      <a:pt x="794" y="2415"/>
                    </a:lnTo>
                    <a:lnTo>
                      <a:pt x="236" y="2721"/>
                    </a:lnTo>
                    <a:lnTo>
                      <a:pt x="103" y="2458"/>
                    </a:lnTo>
                    <a:lnTo>
                      <a:pt x="103" y="2458"/>
                    </a:lnTo>
                    <a:lnTo>
                      <a:pt x="103" y="2453"/>
                    </a:lnTo>
                    <a:lnTo>
                      <a:pt x="103" y="2442"/>
                    </a:lnTo>
                    <a:lnTo>
                      <a:pt x="103" y="2431"/>
                    </a:lnTo>
                    <a:lnTo>
                      <a:pt x="100" y="2420"/>
                    </a:lnTo>
                    <a:lnTo>
                      <a:pt x="100" y="2415"/>
                    </a:lnTo>
                    <a:lnTo>
                      <a:pt x="100" y="2404"/>
                    </a:lnTo>
                    <a:lnTo>
                      <a:pt x="100" y="2393"/>
                    </a:lnTo>
                    <a:lnTo>
                      <a:pt x="96" y="2382"/>
                    </a:lnTo>
                    <a:lnTo>
                      <a:pt x="96" y="2371"/>
                    </a:lnTo>
                    <a:lnTo>
                      <a:pt x="96" y="2360"/>
                    </a:lnTo>
                    <a:lnTo>
                      <a:pt x="96" y="2349"/>
                    </a:lnTo>
                    <a:lnTo>
                      <a:pt x="92" y="2333"/>
                    </a:lnTo>
                    <a:lnTo>
                      <a:pt x="92" y="2316"/>
                    </a:lnTo>
                    <a:lnTo>
                      <a:pt x="89" y="2300"/>
                    </a:lnTo>
                    <a:lnTo>
                      <a:pt x="89" y="2283"/>
                    </a:lnTo>
                    <a:lnTo>
                      <a:pt x="85" y="2273"/>
                    </a:lnTo>
                    <a:lnTo>
                      <a:pt x="85" y="2267"/>
                    </a:lnTo>
                    <a:lnTo>
                      <a:pt x="85" y="2256"/>
                    </a:lnTo>
                    <a:lnTo>
                      <a:pt x="85" y="2251"/>
                    </a:lnTo>
                    <a:lnTo>
                      <a:pt x="85" y="2240"/>
                    </a:lnTo>
                    <a:lnTo>
                      <a:pt x="82" y="2229"/>
                    </a:lnTo>
                    <a:lnTo>
                      <a:pt x="82" y="2218"/>
                    </a:lnTo>
                    <a:lnTo>
                      <a:pt x="82" y="2212"/>
                    </a:lnTo>
                    <a:lnTo>
                      <a:pt x="78" y="2201"/>
                    </a:lnTo>
                    <a:lnTo>
                      <a:pt x="78" y="2191"/>
                    </a:lnTo>
                    <a:lnTo>
                      <a:pt x="75" y="2180"/>
                    </a:lnTo>
                    <a:lnTo>
                      <a:pt x="75" y="2169"/>
                    </a:lnTo>
                    <a:lnTo>
                      <a:pt x="75" y="2158"/>
                    </a:lnTo>
                    <a:lnTo>
                      <a:pt x="71" y="2147"/>
                    </a:lnTo>
                    <a:lnTo>
                      <a:pt x="71" y="2136"/>
                    </a:lnTo>
                    <a:lnTo>
                      <a:pt x="71" y="2125"/>
                    </a:lnTo>
                    <a:lnTo>
                      <a:pt x="67" y="2114"/>
                    </a:lnTo>
                    <a:lnTo>
                      <a:pt x="67" y="2098"/>
                    </a:lnTo>
                    <a:lnTo>
                      <a:pt x="64" y="2087"/>
                    </a:lnTo>
                    <a:lnTo>
                      <a:pt x="64" y="2076"/>
                    </a:lnTo>
                    <a:lnTo>
                      <a:pt x="64" y="2065"/>
                    </a:lnTo>
                    <a:lnTo>
                      <a:pt x="60" y="2054"/>
                    </a:lnTo>
                    <a:lnTo>
                      <a:pt x="60" y="2043"/>
                    </a:lnTo>
                    <a:lnTo>
                      <a:pt x="57" y="2027"/>
                    </a:lnTo>
                    <a:lnTo>
                      <a:pt x="53" y="2016"/>
                    </a:lnTo>
                    <a:lnTo>
                      <a:pt x="53" y="2005"/>
                    </a:lnTo>
                    <a:lnTo>
                      <a:pt x="50" y="1988"/>
                    </a:lnTo>
                    <a:lnTo>
                      <a:pt x="50" y="1977"/>
                    </a:lnTo>
                    <a:lnTo>
                      <a:pt x="46" y="1967"/>
                    </a:lnTo>
                    <a:lnTo>
                      <a:pt x="46" y="1956"/>
                    </a:lnTo>
                    <a:lnTo>
                      <a:pt x="42" y="1939"/>
                    </a:lnTo>
                    <a:lnTo>
                      <a:pt x="42" y="1928"/>
                    </a:lnTo>
                    <a:lnTo>
                      <a:pt x="42" y="1917"/>
                    </a:lnTo>
                    <a:lnTo>
                      <a:pt x="39" y="1906"/>
                    </a:lnTo>
                    <a:lnTo>
                      <a:pt x="39" y="1896"/>
                    </a:lnTo>
                    <a:lnTo>
                      <a:pt x="35" y="1885"/>
                    </a:lnTo>
                    <a:lnTo>
                      <a:pt x="35" y="1874"/>
                    </a:lnTo>
                    <a:lnTo>
                      <a:pt x="32" y="1863"/>
                    </a:lnTo>
                    <a:lnTo>
                      <a:pt x="32" y="1852"/>
                    </a:lnTo>
                    <a:lnTo>
                      <a:pt x="32" y="1846"/>
                    </a:lnTo>
                    <a:lnTo>
                      <a:pt x="28" y="1835"/>
                    </a:lnTo>
                    <a:lnTo>
                      <a:pt x="28" y="1824"/>
                    </a:lnTo>
                    <a:lnTo>
                      <a:pt x="25" y="1814"/>
                    </a:lnTo>
                    <a:lnTo>
                      <a:pt x="25" y="1803"/>
                    </a:lnTo>
                    <a:lnTo>
                      <a:pt x="21" y="1786"/>
                    </a:lnTo>
                    <a:lnTo>
                      <a:pt x="21" y="1770"/>
                    </a:lnTo>
                    <a:lnTo>
                      <a:pt x="17" y="1753"/>
                    </a:lnTo>
                    <a:lnTo>
                      <a:pt x="17" y="1737"/>
                    </a:lnTo>
                    <a:lnTo>
                      <a:pt x="14" y="1726"/>
                    </a:lnTo>
                    <a:lnTo>
                      <a:pt x="14" y="1710"/>
                    </a:lnTo>
                    <a:lnTo>
                      <a:pt x="10" y="1699"/>
                    </a:lnTo>
                    <a:lnTo>
                      <a:pt x="7" y="1682"/>
                    </a:lnTo>
                    <a:lnTo>
                      <a:pt x="7" y="1672"/>
                    </a:lnTo>
                    <a:lnTo>
                      <a:pt x="7" y="1666"/>
                    </a:lnTo>
                    <a:lnTo>
                      <a:pt x="3" y="1655"/>
                    </a:lnTo>
                    <a:lnTo>
                      <a:pt x="3" y="1644"/>
                    </a:lnTo>
                    <a:lnTo>
                      <a:pt x="3" y="1633"/>
                    </a:lnTo>
                    <a:lnTo>
                      <a:pt x="3" y="1628"/>
                    </a:lnTo>
                    <a:lnTo>
                      <a:pt x="0" y="1617"/>
                    </a:lnTo>
                    <a:lnTo>
                      <a:pt x="0" y="1606"/>
                    </a:lnTo>
                    <a:lnTo>
                      <a:pt x="0" y="1600"/>
                    </a:lnTo>
                    <a:lnTo>
                      <a:pt x="0" y="1600"/>
                    </a:lnTo>
                    <a:close/>
                  </a:path>
                </a:pathLst>
              </a:custGeom>
              <a:solidFill>
                <a:srgbClr val="009CC9"/>
              </a:solidFill>
              <a:ln w="38100" cmpd="sng">
                <a:noFill/>
                <a:round/>
                <a:headEnd/>
                <a:tailEnd/>
              </a:ln>
            </p:spPr>
            <p:txBody>
              <a:bodyPr/>
              <a:lstStyle/>
              <a:p>
                <a:endParaRPr lang="en-US"/>
              </a:p>
            </p:txBody>
          </p:sp>
          <p:sp>
            <p:nvSpPr>
              <p:cNvPr id="8202" name="Freeform 10"/>
              <p:cNvSpPr>
                <a:spLocks/>
              </p:cNvSpPr>
              <p:nvPr/>
            </p:nvSpPr>
            <p:spPr bwMode="auto">
              <a:xfrm>
                <a:off x="6296" y="6498"/>
                <a:ext cx="1518" cy="5135"/>
              </a:xfrm>
              <a:custGeom>
                <a:avLst/>
                <a:gdLst/>
                <a:ahLst/>
                <a:cxnLst>
                  <a:cxn ang="0">
                    <a:pos x="690" y="0"/>
                  </a:cxn>
                  <a:cxn ang="0">
                    <a:pos x="665" y="6"/>
                  </a:cxn>
                  <a:cxn ang="0">
                    <a:pos x="622" y="11"/>
                  </a:cxn>
                  <a:cxn ang="0">
                    <a:pos x="597" y="11"/>
                  </a:cxn>
                  <a:cxn ang="0">
                    <a:pos x="572" y="11"/>
                  </a:cxn>
                  <a:cxn ang="0">
                    <a:pos x="544" y="17"/>
                  </a:cxn>
                  <a:cxn ang="0">
                    <a:pos x="519" y="17"/>
                  </a:cxn>
                  <a:cxn ang="0">
                    <a:pos x="487" y="22"/>
                  </a:cxn>
                  <a:cxn ang="0">
                    <a:pos x="458" y="27"/>
                  </a:cxn>
                  <a:cxn ang="0">
                    <a:pos x="426" y="27"/>
                  </a:cxn>
                  <a:cxn ang="0">
                    <a:pos x="394" y="27"/>
                  </a:cxn>
                  <a:cxn ang="0">
                    <a:pos x="365" y="27"/>
                  </a:cxn>
                  <a:cxn ang="0">
                    <a:pos x="336" y="33"/>
                  </a:cxn>
                  <a:cxn ang="0">
                    <a:pos x="308" y="33"/>
                  </a:cxn>
                  <a:cxn ang="0">
                    <a:pos x="279" y="38"/>
                  </a:cxn>
                  <a:cxn ang="0">
                    <a:pos x="247" y="38"/>
                  </a:cxn>
                  <a:cxn ang="0">
                    <a:pos x="218" y="38"/>
                  </a:cxn>
                  <a:cxn ang="0">
                    <a:pos x="190" y="44"/>
                  </a:cxn>
                  <a:cxn ang="0">
                    <a:pos x="161" y="44"/>
                  </a:cxn>
                  <a:cxn ang="0">
                    <a:pos x="136" y="44"/>
                  </a:cxn>
                  <a:cxn ang="0">
                    <a:pos x="111" y="49"/>
                  </a:cxn>
                  <a:cxn ang="0">
                    <a:pos x="86" y="49"/>
                  </a:cxn>
                  <a:cxn ang="0">
                    <a:pos x="47" y="49"/>
                  </a:cxn>
                  <a:cxn ang="0">
                    <a:pos x="18" y="55"/>
                  </a:cxn>
                  <a:cxn ang="0">
                    <a:pos x="0" y="60"/>
                  </a:cxn>
                  <a:cxn ang="0">
                    <a:pos x="0" y="88"/>
                  </a:cxn>
                  <a:cxn ang="0">
                    <a:pos x="0" y="137"/>
                  </a:cxn>
                  <a:cxn ang="0">
                    <a:pos x="0" y="208"/>
                  </a:cxn>
                  <a:cxn ang="0">
                    <a:pos x="0" y="290"/>
                  </a:cxn>
                  <a:cxn ang="0">
                    <a:pos x="0" y="394"/>
                  </a:cxn>
                  <a:cxn ang="0">
                    <a:pos x="4" y="503"/>
                  </a:cxn>
                  <a:cxn ang="0">
                    <a:pos x="4" y="618"/>
                  </a:cxn>
                  <a:cxn ang="0">
                    <a:pos x="4" y="738"/>
                  </a:cxn>
                  <a:cxn ang="0">
                    <a:pos x="4" y="853"/>
                  </a:cxn>
                  <a:cxn ang="0">
                    <a:pos x="4" y="962"/>
                  </a:cxn>
                  <a:cxn ang="0">
                    <a:pos x="4" y="1066"/>
                  </a:cxn>
                  <a:cxn ang="0">
                    <a:pos x="7" y="1158"/>
                  </a:cxn>
                  <a:cxn ang="0">
                    <a:pos x="7" y="1235"/>
                  </a:cxn>
                  <a:cxn ang="0">
                    <a:pos x="7" y="1295"/>
                  </a:cxn>
                  <a:cxn ang="0">
                    <a:pos x="7" y="1339"/>
                  </a:cxn>
                  <a:cxn ang="0">
                    <a:pos x="11" y="1372"/>
                  </a:cxn>
                  <a:cxn ang="0">
                    <a:pos x="18" y="1421"/>
                  </a:cxn>
                  <a:cxn ang="0">
                    <a:pos x="25" y="1492"/>
                  </a:cxn>
                  <a:cxn ang="0">
                    <a:pos x="36" y="1568"/>
                  </a:cxn>
                  <a:cxn ang="0">
                    <a:pos x="50" y="1656"/>
                  </a:cxn>
                  <a:cxn ang="0">
                    <a:pos x="64" y="1754"/>
                  </a:cxn>
                  <a:cxn ang="0">
                    <a:pos x="79" y="1852"/>
                  </a:cxn>
                  <a:cxn ang="0">
                    <a:pos x="93" y="1956"/>
                  </a:cxn>
                  <a:cxn ang="0">
                    <a:pos x="107" y="2055"/>
                  </a:cxn>
                  <a:cxn ang="0">
                    <a:pos x="122" y="2147"/>
                  </a:cxn>
                  <a:cxn ang="0">
                    <a:pos x="132" y="2235"/>
                  </a:cxn>
                  <a:cxn ang="0">
                    <a:pos x="147" y="2311"/>
                  </a:cxn>
                  <a:cxn ang="0">
                    <a:pos x="154" y="2371"/>
                  </a:cxn>
                  <a:cxn ang="0">
                    <a:pos x="161" y="2415"/>
                  </a:cxn>
                  <a:cxn ang="0">
                    <a:pos x="168" y="2442"/>
                  </a:cxn>
                </a:cxnLst>
                <a:rect l="0" t="0" r="r" b="b"/>
                <a:pathLst>
                  <a:path w="708" h="2442">
                    <a:moveTo>
                      <a:pt x="708" y="2268"/>
                    </a:moveTo>
                    <a:lnTo>
                      <a:pt x="698" y="0"/>
                    </a:lnTo>
                    <a:lnTo>
                      <a:pt x="698" y="0"/>
                    </a:lnTo>
                    <a:lnTo>
                      <a:pt x="690" y="0"/>
                    </a:lnTo>
                    <a:lnTo>
                      <a:pt x="683" y="0"/>
                    </a:lnTo>
                    <a:lnTo>
                      <a:pt x="676" y="0"/>
                    </a:lnTo>
                    <a:lnTo>
                      <a:pt x="669" y="0"/>
                    </a:lnTo>
                    <a:lnTo>
                      <a:pt x="665" y="6"/>
                    </a:lnTo>
                    <a:lnTo>
                      <a:pt x="655" y="6"/>
                    </a:lnTo>
                    <a:lnTo>
                      <a:pt x="644" y="6"/>
                    </a:lnTo>
                    <a:lnTo>
                      <a:pt x="633" y="6"/>
                    </a:lnTo>
                    <a:lnTo>
                      <a:pt x="622" y="11"/>
                    </a:lnTo>
                    <a:lnTo>
                      <a:pt x="619" y="11"/>
                    </a:lnTo>
                    <a:lnTo>
                      <a:pt x="612" y="11"/>
                    </a:lnTo>
                    <a:lnTo>
                      <a:pt x="605" y="11"/>
                    </a:lnTo>
                    <a:lnTo>
                      <a:pt x="597" y="11"/>
                    </a:lnTo>
                    <a:lnTo>
                      <a:pt x="594" y="11"/>
                    </a:lnTo>
                    <a:lnTo>
                      <a:pt x="587" y="11"/>
                    </a:lnTo>
                    <a:lnTo>
                      <a:pt x="579" y="11"/>
                    </a:lnTo>
                    <a:lnTo>
                      <a:pt x="572" y="11"/>
                    </a:lnTo>
                    <a:lnTo>
                      <a:pt x="565" y="11"/>
                    </a:lnTo>
                    <a:lnTo>
                      <a:pt x="558" y="11"/>
                    </a:lnTo>
                    <a:lnTo>
                      <a:pt x="551" y="11"/>
                    </a:lnTo>
                    <a:lnTo>
                      <a:pt x="544" y="17"/>
                    </a:lnTo>
                    <a:lnTo>
                      <a:pt x="537" y="17"/>
                    </a:lnTo>
                    <a:lnTo>
                      <a:pt x="529" y="17"/>
                    </a:lnTo>
                    <a:lnTo>
                      <a:pt x="522" y="17"/>
                    </a:lnTo>
                    <a:lnTo>
                      <a:pt x="519" y="17"/>
                    </a:lnTo>
                    <a:lnTo>
                      <a:pt x="508" y="17"/>
                    </a:lnTo>
                    <a:lnTo>
                      <a:pt x="501" y="17"/>
                    </a:lnTo>
                    <a:lnTo>
                      <a:pt x="494" y="22"/>
                    </a:lnTo>
                    <a:lnTo>
                      <a:pt x="487" y="22"/>
                    </a:lnTo>
                    <a:lnTo>
                      <a:pt x="479" y="22"/>
                    </a:lnTo>
                    <a:lnTo>
                      <a:pt x="472" y="22"/>
                    </a:lnTo>
                    <a:lnTo>
                      <a:pt x="461" y="22"/>
                    </a:lnTo>
                    <a:lnTo>
                      <a:pt x="458" y="27"/>
                    </a:lnTo>
                    <a:lnTo>
                      <a:pt x="447" y="27"/>
                    </a:lnTo>
                    <a:lnTo>
                      <a:pt x="440" y="27"/>
                    </a:lnTo>
                    <a:lnTo>
                      <a:pt x="433" y="27"/>
                    </a:lnTo>
                    <a:lnTo>
                      <a:pt x="426" y="27"/>
                    </a:lnTo>
                    <a:lnTo>
                      <a:pt x="415" y="27"/>
                    </a:lnTo>
                    <a:lnTo>
                      <a:pt x="411" y="27"/>
                    </a:lnTo>
                    <a:lnTo>
                      <a:pt x="401" y="27"/>
                    </a:lnTo>
                    <a:lnTo>
                      <a:pt x="394" y="27"/>
                    </a:lnTo>
                    <a:lnTo>
                      <a:pt x="386" y="27"/>
                    </a:lnTo>
                    <a:lnTo>
                      <a:pt x="379" y="27"/>
                    </a:lnTo>
                    <a:lnTo>
                      <a:pt x="372" y="27"/>
                    </a:lnTo>
                    <a:lnTo>
                      <a:pt x="365" y="27"/>
                    </a:lnTo>
                    <a:lnTo>
                      <a:pt x="358" y="27"/>
                    </a:lnTo>
                    <a:lnTo>
                      <a:pt x="351" y="33"/>
                    </a:lnTo>
                    <a:lnTo>
                      <a:pt x="343" y="33"/>
                    </a:lnTo>
                    <a:lnTo>
                      <a:pt x="336" y="33"/>
                    </a:lnTo>
                    <a:lnTo>
                      <a:pt x="329" y="33"/>
                    </a:lnTo>
                    <a:lnTo>
                      <a:pt x="322" y="33"/>
                    </a:lnTo>
                    <a:lnTo>
                      <a:pt x="315" y="33"/>
                    </a:lnTo>
                    <a:lnTo>
                      <a:pt x="308" y="33"/>
                    </a:lnTo>
                    <a:lnTo>
                      <a:pt x="301" y="33"/>
                    </a:lnTo>
                    <a:lnTo>
                      <a:pt x="290" y="33"/>
                    </a:lnTo>
                    <a:lnTo>
                      <a:pt x="283" y="33"/>
                    </a:lnTo>
                    <a:lnTo>
                      <a:pt x="279" y="38"/>
                    </a:lnTo>
                    <a:lnTo>
                      <a:pt x="268" y="38"/>
                    </a:lnTo>
                    <a:lnTo>
                      <a:pt x="261" y="38"/>
                    </a:lnTo>
                    <a:lnTo>
                      <a:pt x="254" y="38"/>
                    </a:lnTo>
                    <a:lnTo>
                      <a:pt x="247" y="38"/>
                    </a:lnTo>
                    <a:lnTo>
                      <a:pt x="240" y="38"/>
                    </a:lnTo>
                    <a:lnTo>
                      <a:pt x="233" y="38"/>
                    </a:lnTo>
                    <a:lnTo>
                      <a:pt x="225" y="38"/>
                    </a:lnTo>
                    <a:lnTo>
                      <a:pt x="218" y="38"/>
                    </a:lnTo>
                    <a:lnTo>
                      <a:pt x="211" y="38"/>
                    </a:lnTo>
                    <a:lnTo>
                      <a:pt x="204" y="38"/>
                    </a:lnTo>
                    <a:lnTo>
                      <a:pt x="197" y="38"/>
                    </a:lnTo>
                    <a:lnTo>
                      <a:pt x="190" y="44"/>
                    </a:lnTo>
                    <a:lnTo>
                      <a:pt x="182" y="44"/>
                    </a:lnTo>
                    <a:lnTo>
                      <a:pt x="175" y="44"/>
                    </a:lnTo>
                    <a:lnTo>
                      <a:pt x="168" y="44"/>
                    </a:lnTo>
                    <a:lnTo>
                      <a:pt x="161" y="44"/>
                    </a:lnTo>
                    <a:lnTo>
                      <a:pt x="154" y="44"/>
                    </a:lnTo>
                    <a:lnTo>
                      <a:pt x="147" y="44"/>
                    </a:lnTo>
                    <a:lnTo>
                      <a:pt x="143" y="44"/>
                    </a:lnTo>
                    <a:lnTo>
                      <a:pt x="136" y="44"/>
                    </a:lnTo>
                    <a:lnTo>
                      <a:pt x="129" y="44"/>
                    </a:lnTo>
                    <a:lnTo>
                      <a:pt x="122" y="49"/>
                    </a:lnTo>
                    <a:lnTo>
                      <a:pt x="115" y="49"/>
                    </a:lnTo>
                    <a:lnTo>
                      <a:pt x="111" y="49"/>
                    </a:lnTo>
                    <a:lnTo>
                      <a:pt x="104" y="49"/>
                    </a:lnTo>
                    <a:lnTo>
                      <a:pt x="97" y="49"/>
                    </a:lnTo>
                    <a:lnTo>
                      <a:pt x="93" y="49"/>
                    </a:lnTo>
                    <a:lnTo>
                      <a:pt x="86" y="49"/>
                    </a:lnTo>
                    <a:lnTo>
                      <a:pt x="75" y="49"/>
                    </a:lnTo>
                    <a:lnTo>
                      <a:pt x="64" y="49"/>
                    </a:lnTo>
                    <a:lnTo>
                      <a:pt x="57" y="49"/>
                    </a:lnTo>
                    <a:lnTo>
                      <a:pt x="47" y="49"/>
                    </a:lnTo>
                    <a:lnTo>
                      <a:pt x="39" y="55"/>
                    </a:lnTo>
                    <a:lnTo>
                      <a:pt x="32" y="55"/>
                    </a:lnTo>
                    <a:lnTo>
                      <a:pt x="25" y="55"/>
                    </a:lnTo>
                    <a:lnTo>
                      <a:pt x="18" y="55"/>
                    </a:lnTo>
                    <a:lnTo>
                      <a:pt x="11" y="55"/>
                    </a:lnTo>
                    <a:lnTo>
                      <a:pt x="11" y="55"/>
                    </a:lnTo>
                    <a:lnTo>
                      <a:pt x="4" y="55"/>
                    </a:lnTo>
                    <a:lnTo>
                      <a:pt x="0" y="60"/>
                    </a:lnTo>
                    <a:lnTo>
                      <a:pt x="0" y="60"/>
                    </a:lnTo>
                    <a:lnTo>
                      <a:pt x="0" y="71"/>
                    </a:lnTo>
                    <a:lnTo>
                      <a:pt x="0" y="77"/>
                    </a:lnTo>
                    <a:lnTo>
                      <a:pt x="0" y="88"/>
                    </a:lnTo>
                    <a:lnTo>
                      <a:pt x="0" y="99"/>
                    </a:lnTo>
                    <a:lnTo>
                      <a:pt x="0" y="109"/>
                    </a:lnTo>
                    <a:lnTo>
                      <a:pt x="0" y="120"/>
                    </a:lnTo>
                    <a:lnTo>
                      <a:pt x="0" y="137"/>
                    </a:lnTo>
                    <a:lnTo>
                      <a:pt x="0" y="153"/>
                    </a:lnTo>
                    <a:lnTo>
                      <a:pt x="0" y="170"/>
                    </a:lnTo>
                    <a:lnTo>
                      <a:pt x="0" y="186"/>
                    </a:lnTo>
                    <a:lnTo>
                      <a:pt x="0" y="208"/>
                    </a:lnTo>
                    <a:lnTo>
                      <a:pt x="0" y="224"/>
                    </a:lnTo>
                    <a:lnTo>
                      <a:pt x="0" y="252"/>
                    </a:lnTo>
                    <a:lnTo>
                      <a:pt x="0" y="268"/>
                    </a:lnTo>
                    <a:lnTo>
                      <a:pt x="0" y="290"/>
                    </a:lnTo>
                    <a:lnTo>
                      <a:pt x="0" y="317"/>
                    </a:lnTo>
                    <a:lnTo>
                      <a:pt x="0" y="339"/>
                    </a:lnTo>
                    <a:lnTo>
                      <a:pt x="0" y="366"/>
                    </a:lnTo>
                    <a:lnTo>
                      <a:pt x="0" y="394"/>
                    </a:lnTo>
                    <a:lnTo>
                      <a:pt x="0" y="421"/>
                    </a:lnTo>
                    <a:lnTo>
                      <a:pt x="4" y="448"/>
                    </a:lnTo>
                    <a:lnTo>
                      <a:pt x="4" y="476"/>
                    </a:lnTo>
                    <a:lnTo>
                      <a:pt x="4" y="503"/>
                    </a:lnTo>
                    <a:lnTo>
                      <a:pt x="4" y="530"/>
                    </a:lnTo>
                    <a:lnTo>
                      <a:pt x="4" y="563"/>
                    </a:lnTo>
                    <a:lnTo>
                      <a:pt x="4" y="590"/>
                    </a:lnTo>
                    <a:lnTo>
                      <a:pt x="4" y="618"/>
                    </a:lnTo>
                    <a:lnTo>
                      <a:pt x="4" y="650"/>
                    </a:lnTo>
                    <a:lnTo>
                      <a:pt x="4" y="678"/>
                    </a:lnTo>
                    <a:lnTo>
                      <a:pt x="4" y="710"/>
                    </a:lnTo>
                    <a:lnTo>
                      <a:pt x="4" y="738"/>
                    </a:lnTo>
                    <a:lnTo>
                      <a:pt x="4" y="765"/>
                    </a:lnTo>
                    <a:lnTo>
                      <a:pt x="4" y="792"/>
                    </a:lnTo>
                    <a:lnTo>
                      <a:pt x="4" y="825"/>
                    </a:lnTo>
                    <a:lnTo>
                      <a:pt x="4" y="853"/>
                    </a:lnTo>
                    <a:lnTo>
                      <a:pt x="4" y="880"/>
                    </a:lnTo>
                    <a:lnTo>
                      <a:pt x="4" y="913"/>
                    </a:lnTo>
                    <a:lnTo>
                      <a:pt x="4" y="934"/>
                    </a:lnTo>
                    <a:lnTo>
                      <a:pt x="4" y="962"/>
                    </a:lnTo>
                    <a:lnTo>
                      <a:pt x="4" y="989"/>
                    </a:lnTo>
                    <a:lnTo>
                      <a:pt x="4" y="1016"/>
                    </a:lnTo>
                    <a:lnTo>
                      <a:pt x="4" y="1044"/>
                    </a:lnTo>
                    <a:lnTo>
                      <a:pt x="4" y="1066"/>
                    </a:lnTo>
                    <a:lnTo>
                      <a:pt x="4" y="1093"/>
                    </a:lnTo>
                    <a:lnTo>
                      <a:pt x="7" y="1115"/>
                    </a:lnTo>
                    <a:lnTo>
                      <a:pt x="7" y="1137"/>
                    </a:lnTo>
                    <a:lnTo>
                      <a:pt x="7" y="1158"/>
                    </a:lnTo>
                    <a:lnTo>
                      <a:pt x="7" y="1180"/>
                    </a:lnTo>
                    <a:lnTo>
                      <a:pt x="7" y="1197"/>
                    </a:lnTo>
                    <a:lnTo>
                      <a:pt x="7" y="1219"/>
                    </a:lnTo>
                    <a:lnTo>
                      <a:pt x="7" y="1235"/>
                    </a:lnTo>
                    <a:lnTo>
                      <a:pt x="7" y="1251"/>
                    </a:lnTo>
                    <a:lnTo>
                      <a:pt x="7" y="1268"/>
                    </a:lnTo>
                    <a:lnTo>
                      <a:pt x="7" y="1279"/>
                    </a:lnTo>
                    <a:lnTo>
                      <a:pt x="7" y="1295"/>
                    </a:lnTo>
                    <a:lnTo>
                      <a:pt x="7" y="1301"/>
                    </a:lnTo>
                    <a:lnTo>
                      <a:pt x="7" y="1317"/>
                    </a:lnTo>
                    <a:lnTo>
                      <a:pt x="7" y="1328"/>
                    </a:lnTo>
                    <a:lnTo>
                      <a:pt x="7" y="1339"/>
                    </a:lnTo>
                    <a:lnTo>
                      <a:pt x="7" y="1344"/>
                    </a:lnTo>
                    <a:lnTo>
                      <a:pt x="11" y="1355"/>
                    </a:lnTo>
                    <a:lnTo>
                      <a:pt x="11" y="1361"/>
                    </a:lnTo>
                    <a:lnTo>
                      <a:pt x="11" y="1372"/>
                    </a:lnTo>
                    <a:lnTo>
                      <a:pt x="11" y="1382"/>
                    </a:lnTo>
                    <a:lnTo>
                      <a:pt x="14" y="1399"/>
                    </a:lnTo>
                    <a:lnTo>
                      <a:pt x="14" y="1410"/>
                    </a:lnTo>
                    <a:lnTo>
                      <a:pt x="18" y="1421"/>
                    </a:lnTo>
                    <a:lnTo>
                      <a:pt x="18" y="1437"/>
                    </a:lnTo>
                    <a:lnTo>
                      <a:pt x="22" y="1454"/>
                    </a:lnTo>
                    <a:lnTo>
                      <a:pt x="22" y="1470"/>
                    </a:lnTo>
                    <a:lnTo>
                      <a:pt x="25" y="1492"/>
                    </a:lnTo>
                    <a:lnTo>
                      <a:pt x="29" y="1508"/>
                    </a:lnTo>
                    <a:lnTo>
                      <a:pt x="32" y="1530"/>
                    </a:lnTo>
                    <a:lnTo>
                      <a:pt x="36" y="1546"/>
                    </a:lnTo>
                    <a:lnTo>
                      <a:pt x="36" y="1568"/>
                    </a:lnTo>
                    <a:lnTo>
                      <a:pt x="39" y="1590"/>
                    </a:lnTo>
                    <a:lnTo>
                      <a:pt x="43" y="1612"/>
                    </a:lnTo>
                    <a:lnTo>
                      <a:pt x="47" y="1634"/>
                    </a:lnTo>
                    <a:lnTo>
                      <a:pt x="50" y="1656"/>
                    </a:lnTo>
                    <a:lnTo>
                      <a:pt x="54" y="1683"/>
                    </a:lnTo>
                    <a:lnTo>
                      <a:pt x="57" y="1705"/>
                    </a:lnTo>
                    <a:lnTo>
                      <a:pt x="61" y="1727"/>
                    </a:lnTo>
                    <a:lnTo>
                      <a:pt x="64" y="1754"/>
                    </a:lnTo>
                    <a:lnTo>
                      <a:pt x="64" y="1776"/>
                    </a:lnTo>
                    <a:lnTo>
                      <a:pt x="72" y="1803"/>
                    </a:lnTo>
                    <a:lnTo>
                      <a:pt x="75" y="1830"/>
                    </a:lnTo>
                    <a:lnTo>
                      <a:pt x="79" y="1852"/>
                    </a:lnTo>
                    <a:lnTo>
                      <a:pt x="82" y="1880"/>
                    </a:lnTo>
                    <a:lnTo>
                      <a:pt x="86" y="1907"/>
                    </a:lnTo>
                    <a:lnTo>
                      <a:pt x="89" y="1929"/>
                    </a:lnTo>
                    <a:lnTo>
                      <a:pt x="93" y="1956"/>
                    </a:lnTo>
                    <a:lnTo>
                      <a:pt x="97" y="1978"/>
                    </a:lnTo>
                    <a:lnTo>
                      <a:pt x="100" y="2005"/>
                    </a:lnTo>
                    <a:lnTo>
                      <a:pt x="104" y="2027"/>
                    </a:lnTo>
                    <a:lnTo>
                      <a:pt x="107" y="2055"/>
                    </a:lnTo>
                    <a:lnTo>
                      <a:pt x="111" y="2076"/>
                    </a:lnTo>
                    <a:lnTo>
                      <a:pt x="115" y="2104"/>
                    </a:lnTo>
                    <a:lnTo>
                      <a:pt x="118" y="2126"/>
                    </a:lnTo>
                    <a:lnTo>
                      <a:pt x="122" y="2147"/>
                    </a:lnTo>
                    <a:lnTo>
                      <a:pt x="125" y="2169"/>
                    </a:lnTo>
                    <a:lnTo>
                      <a:pt x="129" y="2191"/>
                    </a:lnTo>
                    <a:lnTo>
                      <a:pt x="132" y="2213"/>
                    </a:lnTo>
                    <a:lnTo>
                      <a:pt x="132" y="2235"/>
                    </a:lnTo>
                    <a:lnTo>
                      <a:pt x="136" y="2257"/>
                    </a:lnTo>
                    <a:lnTo>
                      <a:pt x="140" y="2273"/>
                    </a:lnTo>
                    <a:lnTo>
                      <a:pt x="143" y="2295"/>
                    </a:lnTo>
                    <a:lnTo>
                      <a:pt x="147" y="2311"/>
                    </a:lnTo>
                    <a:lnTo>
                      <a:pt x="147" y="2328"/>
                    </a:lnTo>
                    <a:lnTo>
                      <a:pt x="150" y="2344"/>
                    </a:lnTo>
                    <a:lnTo>
                      <a:pt x="154" y="2355"/>
                    </a:lnTo>
                    <a:lnTo>
                      <a:pt x="154" y="2371"/>
                    </a:lnTo>
                    <a:lnTo>
                      <a:pt x="157" y="2382"/>
                    </a:lnTo>
                    <a:lnTo>
                      <a:pt x="157" y="2399"/>
                    </a:lnTo>
                    <a:lnTo>
                      <a:pt x="161" y="2404"/>
                    </a:lnTo>
                    <a:lnTo>
                      <a:pt x="161" y="2415"/>
                    </a:lnTo>
                    <a:lnTo>
                      <a:pt x="161" y="2421"/>
                    </a:lnTo>
                    <a:lnTo>
                      <a:pt x="165" y="2432"/>
                    </a:lnTo>
                    <a:lnTo>
                      <a:pt x="165" y="2437"/>
                    </a:lnTo>
                    <a:lnTo>
                      <a:pt x="168" y="2442"/>
                    </a:lnTo>
                    <a:lnTo>
                      <a:pt x="708" y="2268"/>
                    </a:lnTo>
                    <a:lnTo>
                      <a:pt x="708" y="2268"/>
                    </a:lnTo>
                    <a:close/>
                  </a:path>
                </a:pathLst>
              </a:custGeom>
              <a:solidFill>
                <a:srgbClr val="0075AD"/>
              </a:solidFill>
              <a:ln w="38100" cmpd="sng">
                <a:noFill/>
                <a:round/>
                <a:headEnd/>
                <a:tailEnd/>
              </a:ln>
            </p:spPr>
            <p:txBody>
              <a:bodyPr/>
              <a:lstStyle/>
              <a:p>
                <a:endParaRPr lang="en-US"/>
              </a:p>
            </p:txBody>
          </p:sp>
          <p:sp>
            <p:nvSpPr>
              <p:cNvPr id="8203" name="Freeform 11"/>
              <p:cNvSpPr>
                <a:spLocks/>
              </p:cNvSpPr>
              <p:nvPr/>
            </p:nvSpPr>
            <p:spPr bwMode="auto">
              <a:xfrm>
                <a:off x="3024" y="5937"/>
                <a:ext cx="3670" cy="6217"/>
              </a:xfrm>
              <a:custGeom>
                <a:avLst/>
                <a:gdLst/>
                <a:ahLst/>
                <a:cxnLst>
                  <a:cxn ang="0">
                    <a:pos x="880" y="525"/>
                  </a:cxn>
                  <a:cxn ang="0">
                    <a:pos x="840" y="481"/>
                  </a:cxn>
                  <a:cxn ang="0">
                    <a:pos x="805" y="448"/>
                  </a:cxn>
                  <a:cxn ang="0">
                    <a:pos x="762" y="421"/>
                  </a:cxn>
                  <a:cxn ang="0">
                    <a:pos x="705" y="388"/>
                  </a:cxn>
                  <a:cxn ang="0">
                    <a:pos x="658" y="372"/>
                  </a:cxn>
                  <a:cxn ang="0">
                    <a:pos x="629" y="366"/>
                  </a:cxn>
                  <a:cxn ang="0">
                    <a:pos x="597" y="372"/>
                  </a:cxn>
                  <a:cxn ang="0">
                    <a:pos x="565" y="377"/>
                  </a:cxn>
                  <a:cxn ang="0">
                    <a:pos x="526" y="399"/>
                  </a:cxn>
                  <a:cxn ang="0">
                    <a:pos x="472" y="432"/>
                  </a:cxn>
                  <a:cxn ang="0">
                    <a:pos x="429" y="465"/>
                  </a:cxn>
                  <a:cxn ang="0">
                    <a:pos x="401" y="492"/>
                  </a:cxn>
                  <a:cxn ang="0">
                    <a:pos x="0" y="421"/>
                  </a:cxn>
                  <a:cxn ang="0">
                    <a:pos x="182" y="11"/>
                  </a:cxn>
                  <a:cxn ang="0">
                    <a:pos x="215" y="28"/>
                  </a:cxn>
                  <a:cxn ang="0">
                    <a:pos x="250" y="44"/>
                  </a:cxn>
                  <a:cxn ang="0">
                    <a:pos x="297" y="60"/>
                  </a:cxn>
                  <a:cxn ang="0">
                    <a:pos x="347" y="88"/>
                  </a:cxn>
                  <a:cxn ang="0">
                    <a:pos x="408" y="110"/>
                  </a:cxn>
                  <a:cxn ang="0">
                    <a:pos x="472" y="137"/>
                  </a:cxn>
                  <a:cxn ang="0">
                    <a:pos x="540" y="159"/>
                  </a:cxn>
                  <a:cxn ang="0">
                    <a:pos x="615" y="181"/>
                  </a:cxn>
                  <a:cxn ang="0">
                    <a:pos x="694" y="208"/>
                  </a:cxn>
                  <a:cxn ang="0">
                    <a:pos x="773" y="230"/>
                  </a:cxn>
                  <a:cxn ang="0">
                    <a:pos x="858" y="246"/>
                  </a:cxn>
                  <a:cxn ang="0">
                    <a:pos x="941" y="263"/>
                  </a:cxn>
                  <a:cxn ang="0">
                    <a:pos x="1023" y="274"/>
                  </a:cxn>
                  <a:cxn ang="0">
                    <a:pos x="1105" y="284"/>
                  </a:cxn>
                  <a:cxn ang="0">
                    <a:pos x="1184" y="295"/>
                  </a:cxn>
                  <a:cxn ang="0">
                    <a:pos x="1259" y="301"/>
                  </a:cxn>
                  <a:cxn ang="0">
                    <a:pos x="1327" y="306"/>
                  </a:cxn>
                  <a:cxn ang="0">
                    <a:pos x="1388" y="306"/>
                  </a:cxn>
                  <a:cxn ang="0">
                    <a:pos x="1445" y="312"/>
                  </a:cxn>
                  <a:cxn ang="0">
                    <a:pos x="1491" y="312"/>
                  </a:cxn>
                  <a:cxn ang="0">
                    <a:pos x="1527" y="312"/>
                  </a:cxn>
                  <a:cxn ang="0">
                    <a:pos x="1563" y="312"/>
                  </a:cxn>
                  <a:cxn ang="0">
                    <a:pos x="1567" y="345"/>
                  </a:cxn>
                  <a:cxn ang="0">
                    <a:pos x="1570" y="394"/>
                  </a:cxn>
                  <a:cxn ang="0">
                    <a:pos x="1577" y="459"/>
                  </a:cxn>
                  <a:cxn ang="0">
                    <a:pos x="1584" y="536"/>
                  </a:cxn>
                  <a:cxn ang="0">
                    <a:pos x="1595" y="629"/>
                  </a:cxn>
                  <a:cxn ang="0">
                    <a:pos x="1602" y="733"/>
                  </a:cxn>
                  <a:cxn ang="0">
                    <a:pos x="1613" y="847"/>
                  </a:cxn>
                  <a:cxn ang="0">
                    <a:pos x="1624" y="973"/>
                  </a:cxn>
                  <a:cxn ang="0">
                    <a:pos x="1634" y="1099"/>
                  </a:cxn>
                  <a:cxn ang="0">
                    <a:pos x="1642" y="1235"/>
                  </a:cxn>
                  <a:cxn ang="0">
                    <a:pos x="1649" y="1377"/>
                  </a:cxn>
                  <a:cxn ang="0">
                    <a:pos x="1660" y="1519"/>
                  </a:cxn>
                  <a:cxn ang="0">
                    <a:pos x="1663" y="1656"/>
                  </a:cxn>
                  <a:cxn ang="0">
                    <a:pos x="1670" y="1792"/>
                  </a:cxn>
                  <a:cxn ang="0">
                    <a:pos x="1677" y="1924"/>
                  </a:cxn>
                  <a:cxn ang="0">
                    <a:pos x="1681" y="2055"/>
                  </a:cxn>
                  <a:cxn ang="0">
                    <a:pos x="1688" y="2175"/>
                  </a:cxn>
                  <a:cxn ang="0">
                    <a:pos x="1692" y="2284"/>
                  </a:cxn>
                  <a:cxn ang="0">
                    <a:pos x="1695" y="2388"/>
                  </a:cxn>
                  <a:cxn ang="0">
                    <a:pos x="1702" y="2481"/>
                  </a:cxn>
                  <a:cxn ang="0">
                    <a:pos x="1702" y="2552"/>
                  </a:cxn>
                  <a:cxn ang="0">
                    <a:pos x="1706" y="2617"/>
                  </a:cxn>
                  <a:cxn ang="0">
                    <a:pos x="1710" y="2661"/>
                  </a:cxn>
                  <a:cxn ang="0">
                    <a:pos x="1713" y="2694"/>
                  </a:cxn>
                </a:cxnLst>
                <a:rect l="0" t="0" r="r" b="b"/>
                <a:pathLst>
                  <a:path w="1713" h="2956">
                    <a:moveTo>
                      <a:pt x="987" y="2956"/>
                    </a:moveTo>
                    <a:lnTo>
                      <a:pt x="891" y="536"/>
                    </a:lnTo>
                    <a:lnTo>
                      <a:pt x="887" y="536"/>
                    </a:lnTo>
                    <a:lnTo>
                      <a:pt x="883" y="530"/>
                    </a:lnTo>
                    <a:lnTo>
                      <a:pt x="880" y="525"/>
                    </a:lnTo>
                    <a:lnTo>
                      <a:pt x="873" y="519"/>
                    </a:lnTo>
                    <a:lnTo>
                      <a:pt x="866" y="509"/>
                    </a:lnTo>
                    <a:lnTo>
                      <a:pt x="855" y="498"/>
                    </a:lnTo>
                    <a:lnTo>
                      <a:pt x="848" y="492"/>
                    </a:lnTo>
                    <a:lnTo>
                      <a:pt x="840" y="481"/>
                    </a:lnTo>
                    <a:lnTo>
                      <a:pt x="837" y="476"/>
                    </a:lnTo>
                    <a:lnTo>
                      <a:pt x="830" y="470"/>
                    </a:lnTo>
                    <a:lnTo>
                      <a:pt x="823" y="465"/>
                    </a:lnTo>
                    <a:lnTo>
                      <a:pt x="815" y="459"/>
                    </a:lnTo>
                    <a:lnTo>
                      <a:pt x="805" y="448"/>
                    </a:lnTo>
                    <a:lnTo>
                      <a:pt x="798" y="443"/>
                    </a:lnTo>
                    <a:lnTo>
                      <a:pt x="787" y="437"/>
                    </a:lnTo>
                    <a:lnTo>
                      <a:pt x="780" y="432"/>
                    </a:lnTo>
                    <a:lnTo>
                      <a:pt x="769" y="421"/>
                    </a:lnTo>
                    <a:lnTo>
                      <a:pt x="762" y="421"/>
                    </a:lnTo>
                    <a:lnTo>
                      <a:pt x="751" y="410"/>
                    </a:lnTo>
                    <a:lnTo>
                      <a:pt x="740" y="405"/>
                    </a:lnTo>
                    <a:lnTo>
                      <a:pt x="730" y="399"/>
                    </a:lnTo>
                    <a:lnTo>
                      <a:pt x="719" y="394"/>
                    </a:lnTo>
                    <a:lnTo>
                      <a:pt x="705" y="388"/>
                    </a:lnTo>
                    <a:lnTo>
                      <a:pt x="694" y="383"/>
                    </a:lnTo>
                    <a:lnTo>
                      <a:pt x="683" y="377"/>
                    </a:lnTo>
                    <a:lnTo>
                      <a:pt x="672" y="377"/>
                    </a:lnTo>
                    <a:lnTo>
                      <a:pt x="665" y="372"/>
                    </a:lnTo>
                    <a:lnTo>
                      <a:pt x="658" y="372"/>
                    </a:lnTo>
                    <a:lnTo>
                      <a:pt x="654" y="372"/>
                    </a:lnTo>
                    <a:lnTo>
                      <a:pt x="647" y="372"/>
                    </a:lnTo>
                    <a:lnTo>
                      <a:pt x="640" y="366"/>
                    </a:lnTo>
                    <a:lnTo>
                      <a:pt x="633" y="366"/>
                    </a:lnTo>
                    <a:lnTo>
                      <a:pt x="629" y="366"/>
                    </a:lnTo>
                    <a:lnTo>
                      <a:pt x="622" y="366"/>
                    </a:lnTo>
                    <a:lnTo>
                      <a:pt x="615" y="366"/>
                    </a:lnTo>
                    <a:lnTo>
                      <a:pt x="612" y="366"/>
                    </a:lnTo>
                    <a:lnTo>
                      <a:pt x="604" y="372"/>
                    </a:lnTo>
                    <a:lnTo>
                      <a:pt x="597" y="372"/>
                    </a:lnTo>
                    <a:lnTo>
                      <a:pt x="590" y="372"/>
                    </a:lnTo>
                    <a:lnTo>
                      <a:pt x="587" y="372"/>
                    </a:lnTo>
                    <a:lnTo>
                      <a:pt x="579" y="377"/>
                    </a:lnTo>
                    <a:lnTo>
                      <a:pt x="572" y="377"/>
                    </a:lnTo>
                    <a:lnTo>
                      <a:pt x="565" y="377"/>
                    </a:lnTo>
                    <a:lnTo>
                      <a:pt x="561" y="383"/>
                    </a:lnTo>
                    <a:lnTo>
                      <a:pt x="554" y="383"/>
                    </a:lnTo>
                    <a:lnTo>
                      <a:pt x="547" y="388"/>
                    </a:lnTo>
                    <a:lnTo>
                      <a:pt x="536" y="388"/>
                    </a:lnTo>
                    <a:lnTo>
                      <a:pt x="526" y="399"/>
                    </a:lnTo>
                    <a:lnTo>
                      <a:pt x="515" y="405"/>
                    </a:lnTo>
                    <a:lnTo>
                      <a:pt x="504" y="410"/>
                    </a:lnTo>
                    <a:lnTo>
                      <a:pt x="494" y="416"/>
                    </a:lnTo>
                    <a:lnTo>
                      <a:pt x="483" y="427"/>
                    </a:lnTo>
                    <a:lnTo>
                      <a:pt x="472" y="432"/>
                    </a:lnTo>
                    <a:lnTo>
                      <a:pt x="461" y="437"/>
                    </a:lnTo>
                    <a:lnTo>
                      <a:pt x="454" y="443"/>
                    </a:lnTo>
                    <a:lnTo>
                      <a:pt x="443" y="454"/>
                    </a:lnTo>
                    <a:lnTo>
                      <a:pt x="436" y="459"/>
                    </a:lnTo>
                    <a:lnTo>
                      <a:pt x="429" y="465"/>
                    </a:lnTo>
                    <a:lnTo>
                      <a:pt x="422" y="476"/>
                    </a:lnTo>
                    <a:lnTo>
                      <a:pt x="415" y="481"/>
                    </a:lnTo>
                    <a:lnTo>
                      <a:pt x="408" y="487"/>
                    </a:lnTo>
                    <a:lnTo>
                      <a:pt x="404" y="492"/>
                    </a:lnTo>
                    <a:lnTo>
                      <a:pt x="401" y="492"/>
                    </a:lnTo>
                    <a:lnTo>
                      <a:pt x="397" y="498"/>
                    </a:lnTo>
                    <a:lnTo>
                      <a:pt x="393" y="503"/>
                    </a:lnTo>
                    <a:lnTo>
                      <a:pt x="390" y="509"/>
                    </a:lnTo>
                    <a:lnTo>
                      <a:pt x="454" y="902"/>
                    </a:lnTo>
                    <a:lnTo>
                      <a:pt x="0" y="421"/>
                    </a:lnTo>
                    <a:lnTo>
                      <a:pt x="161" y="0"/>
                    </a:lnTo>
                    <a:lnTo>
                      <a:pt x="164" y="0"/>
                    </a:lnTo>
                    <a:lnTo>
                      <a:pt x="168" y="6"/>
                    </a:lnTo>
                    <a:lnTo>
                      <a:pt x="175" y="11"/>
                    </a:lnTo>
                    <a:lnTo>
                      <a:pt x="182" y="11"/>
                    </a:lnTo>
                    <a:lnTo>
                      <a:pt x="193" y="17"/>
                    </a:lnTo>
                    <a:lnTo>
                      <a:pt x="197" y="17"/>
                    </a:lnTo>
                    <a:lnTo>
                      <a:pt x="204" y="22"/>
                    </a:lnTo>
                    <a:lnTo>
                      <a:pt x="207" y="22"/>
                    </a:lnTo>
                    <a:lnTo>
                      <a:pt x="215" y="28"/>
                    </a:lnTo>
                    <a:lnTo>
                      <a:pt x="222" y="28"/>
                    </a:lnTo>
                    <a:lnTo>
                      <a:pt x="229" y="33"/>
                    </a:lnTo>
                    <a:lnTo>
                      <a:pt x="236" y="33"/>
                    </a:lnTo>
                    <a:lnTo>
                      <a:pt x="243" y="39"/>
                    </a:lnTo>
                    <a:lnTo>
                      <a:pt x="250" y="44"/>
                    </a:lnTo>
                    <a:lnTo>
                      <a:pt x="261" y="44"/>
                    </a:lnTo>
                    <a:lnTo>
                      <a:pt x="268" y="50"/>
                    </a:lnTo>
                    <a:lnTo>
                      <a:pt x="279" y="55"/>
                    </a:lnTo>
                    <a:lnTo>
                      <a:pt x="286" y="60"/>
                    </a:lnTo>
                    <a:lnTo>
                      <a:pt x="297" y="60"/>
                    </a:lnTo>
                    <a:lnTo>
                      <a:pt x="308" y="66"/>
                    </a:lnTo>
                    <a:lnTo>
                      <a:pt x="315" y="71"/>
                    </a:lnTo>
                    <a:lnTo>
                      <a:pt x="325" y="77"/>
                    </a:lnTo>
                    <a:lnTo>
                      <a:pt x="336" y="82"/>
                    </a:lnTo>
                    <a:lnTo>
                      <a:pt x="347" y="88"/>
                    </a:lnTo>
                    <a:lnTo>
                      <a:pt x="361" y="93"/>
                    </a:lnTo>
                    <a:lnTo>
                      <a:pt x="372" y="93"/>
                    </a:lnTo>
                    <a:lnTo>
                      <a:pt x="383" y="99"/>
                    </a:lnTo>
                    <a:lnTo>
                      <a:pt x="393" y="104"/>
                    </a:lnTo>
                    <a:lnTo>
                      <a:pt x="408" y="110"/>
                    </a:lnTo>
                    <a:lnTo>
                      <a:pt x="418" y="115"/>
                    </a:lnTo>
                    <a:lnTo>
                      <a:pt x="429" y="121"/>
                    </a:lnTo>
                    <a:lnTo>
                      <a:pt x="443" y="126"/>
                    </a:lnTo>
                    <a:lnTo>
                      <a:pt x="458" y="132"/>
                    </a:lnTo>
                    <a:lnTo>
                      <a:pt x="472" y="137"/>
                    </a:lnTo>
                    <a:lnTo>
                      <a:pt x="483" y="142"/>
                    </a:lnTo>
                    <a:lnTo>
                      <a:pt x="497" y="148"/>
                    </a:lnTo>
                    <a:lnTo>
                      <a:pt x="511" y="148"/>
                    </a:lnTo>
                    <a:lnTo>
                      <a:pt x="526" y="153"/>
                    </a:lnTo>
                    <a:lnTo>
                      <a:pt x="540" y="159"/>
                    </a:lnTo>
                    <a:lnTo>
                      <a:pt x="554" y="164"/>
                    </a:lnTo>
                    <a:lnTo>
                      <a:pt x="572" y="170"/>
                    </a:lnTo>
                    <a:lnTo>
                      <a:pt x="587" y="175"/>
                    </a:lnTo>
                    <a:lnTo>
                      <a:pt x="601" y="181"/>
                    </a:lnTo>
                    <a:lnTo>
                      <a:pt x="615" y="181"/>
                    </a:lnTo>
                    <a:lnTo>
                      <a:pt x="629" y="186"/>
                    </a:lnTo>
                    <a:lnTo>
                      <a:pt x="647" y="192"/>
                    </a:lnTo>
                    <a:lnTo>
                      <a:pt x="662" y="197"/>
                    </a:lnTo>
                    <a:lnTo>
                      <a:pt x="680" y="203"/>
                    </a:lnTo>
                    <a:lnTo>
                      <a:pt x="694" y="208"/>
                    </a:lnTo>
                    <a:lnTo>
                      <a:pt x="708" y="213"/>
                    </a:lnTo>
                    <a:lnTo>
                      <a:pt x="726" y="219"/>
                    </a:lnTo>
                    <a:lnTo>
                      <a:pt x="740" y="219"/>
                    </a:lnTo>
                    <a:lnTo>
                      <a:pt x="758" y="224"/>
                    </a:lnTo>
                    <a:lnTo>
                      <a:pt x="773" y="230"/>
                    </a:lnTo>
                    <a:lnTo>
                      <a:pt x="790" y="235"/>
                    </a:lnTo>
                    <a:lnTo>
                      <a:pt x="808" y="235"/>
                    </a:lnTo>
                    <a:lnTo>
                      <a:pt x="826" y="241"/>
                    </a:lnTo>
                    <a:lnTo>
                      <a:pt x="840" y="246"/>
                    </a:lnTo>
                    <a:lnTo>
                      <a:pt x="858" y="246"/>
                    </a:lnTo>
                    <a:lnTo>
                      <a:pt x="873" y="252"/>
                    </a:lnTo>
                    <a:lnTo>
                      <a:pt x="891" y="252"/>
                    </a:lnTo>
                    <a:lnTo>
                      <a:pt x="905" y="257"/>
                    </a:lnTo>
                    <a:lnTo>
                      <a:pt x="923" y="257"/>
                    </a:lnTo>
                    <a:lnTo>
                      <a:pt x="941" y="263"/>
                    </a:lnTo>
                    <a:lnTo>
                      <a:pt x="958" y="268"/>
                    </a:lnTo>
                    <a:lnTo>
                      <a:pt x="973" y="268"/>
                    </a:lnTo>
                    <a:lnTo>
                      <a:pt x="991" y="268"/>
                    </a:lnTo>
                    <a:lnTo>
                      <a:pt x="1005" y="274"/>
                    </a:lnTo>
                    <a:lnTo>
                      <a:pt x="1023" y="274"/>
                    </a:lnTo>
                    <a:lnTo>
                      <a:pt x="1041" y="279"/>
                    </a:lnTo>
                    <a:lnTo>
                      <a:pt x="1055" y="279"/>
                    </a:lnTo>
                    <a:lnTo>
                      <a:pt x="1073" y="284"/>
                    </a:lnTo>
                    <a:lnTo>
                      <a:pt x="1091" y="284"/>
                    </a:lnTo>
                    <a:lnTo>
                      <a:pt x="1105" y="284"/>
                    </a:lnTo>
                    <a:lnTo>
                      <a:pt x="1119" y="284"/>
                    </a:lnTo>
                    <a:lnTo>
                      <a:pt x="1137" y="290"/>
                    </a:lnTo>
                    <a:lnTo>
                      <a:pt x="1152" y="290"/>
                    </a:lnTo>
                    <a:lnTo>
                      <a:pt x="1170" y="290"/>
                    </a:lnTo>
                    <a:lnTo>
                      <a:pt x="1184" y="295"/>
                    </a:lnTo>
                    <a:lnTo>
                      <a:pt x="1198" y="295"/>
                    </a:lnTo>
                    <a:lnTo>
                      <a:pt x="1216" y="295"/>
                    </a:lnTo>
                    <a:lnTo>
                      <a:pt x="1230" y="295"/>
                    </a:lnTo>
                    <a:lnTo>
                      <a:pt x="1245" y="301"/>
                    </a:lnTo>
                    <a:lnTo>
                      <a:pt x="1259" y="301"/>
                    </a:lnTo>
                    <a:lnTo>
                      <a:pt x="1273" y="301"/>
                    </a:lnTo>
                    <a:lnTo>
                      <a:pt x="1288" y="301"/>
                    </a:lnTo>
                    <a:lnTo>
                      <a:pt x="1298" y="306"/>
                    </a:lnTo>
                    <a:lnTo>
                      <a:pt x="1313" y="306"/>
                    </a:lnTo>
                    <a:lnTo>
                      <a:pt x="1327" y="306"/>
                    </a:lnTo>
                    <a:lnTo>
                      <a:pt x="1341" y="306"/>
                    </a:lnTo>
                    <a:lnTo>
                      <a:pt x="1352" y="306"/>
                    </a:lnTo>
                    <a:lnTo>
                      <a:pt x="1363" y="306"/>
                    </a:lnTo>
                    <a:lnTo>
                      <a:pt x="1377" y="306"/>
                    </a:lnTo>
                    <a:lnTo>
                      <a:pt x="1388" y="306"/>
                    </a:lnTo>
                    <a:lnTo>
                      <a:pt x="1398" y="306"/>
                    </a:lnTo>
                    <a:lnTo>
                      <a:pt x="1413" y="306"/>
                    </a:lnTo>
                    <a:lnTo>
                      <a:pt x="1423" y="312"/>
                    </a:lnTo>
                    <a:lnTo>
                      <a:pt x="1434" y="312"/>
                    </a:lnTo>
                    <a:lnTo>
                      <a:pt x="1445" y="312"/>
                    </a:lnTo>
                    <a:lnTo>
                      <a:pt x="1456" y="312"/>
                    </a:lnTo>
                    <a:lnTo>
                      <a:pt x="1463" y="312"/>
                    </a:lnTo>
                    <a:lnTo>
                      <a:pt x="1474" y="312"/>
                    </a:lnTo>
                    <a:lnTo>
                      <a:pt x="1481" y="312"/>
                    </a:lnTo>
                    <a:lnTo>
                      <a:pt x="1491" y="312"/>
                    </a:lnTo>
                    <a:lnTo>
                      <a:pt x="1499" y="312"/>
                    </a:lnTo>
                    <a:lnTo>
                      <a:pt x="1506" y="312"/>
                    </a:lnTo>
                    <a:lnTo>
                      <a:pt x="1513" y="312"/>
                    </a:lnTo>
                    <a:lnTo>
                      <a:pt x="1520" y="312"/>
                    </a:lnTo>
                    <a:lnTo>
                      <a:pt x="1527" y="312"/>
                    </a:lnTo>
                    <a:lnTo>
                      <a:pt x="1538" y="312"/>
                    </a:lnTo>
                    <a:lnTo>
                      <a:pt x="1545" y="312"/>
                    </a:lnTo>
                    <a:lnTo>
                      <a:pt x="1552" y="312"/>
                    </a:lnTo>
                    <a:lnTo>
                      <a:pt x="1559" y="312"/>
                    </a:lnTo>
                    <a:lnTo>
                      <a:pt x="1563" y="312"/>
                    </a:lnTo>
                    <a:lnTo>
                      <a:pt x="1567" y="317"/>
                    </a:lnTo>
                    <a:lnTo>
                      <a:pt x="1567" y="323"/>
                    </a:lnTo>
                    <a:lnTo>
                      <a:pt x="1567" y="328"/>
                    </a:lnTo>
                    <a:lnTo>
                      <a:pt x="1567" y="339"/>
                    </a:lnTo>
                    <a:lnTo>
                      <a:pt x="1567" y="345"/>
                    </a:lnTo>
                    <a:lnTo>
                      <a:pt x="1567" y="356"/>
                    </a:lnTo>
                    <a:lnTo>
                      <a:pt x="1567" y="361"/>
                    </a:lnTo>
                    <a:lnTo>
                      <a:pt x="1570" y="372"/>
                    </a:lnTo>
                    <a:lnTo>
                      <a:pt x="1570" y="383"/>
                    </a:lnTo>
                    <a:lnTo>
                      <a:pt x="1570" y="394"/>
                    </a:lnTo>
                    <a:lnTo>
                      <a:pt x="1574" y="405"/>
                    </a:lnTo>
                    <a:lnTo>
                      <a:pt x="1574" y="416"/>
                    </a:lnTo>
                    <a:lnTo>
                      <a:pt x="1574" y="427"/>
                    </a:lnTo>
                    <a:lnTo>
                      <a:pt x="1577" y="443"/>
                    </a:lnTo>
                    <a:lnTo>
                      <a:pt x="1577" y="459"/>
                    </a:lnTo>
                    <a:lnTo>
                      <a:pt x="1581" y="470"/>
                    </a:lnTo>
                    <a:lnTo>
                      <a:pt x="1581" y="487"/>
                    </a:lnTo>
                    <a:lnTo>
                      <a:pt x="1581" y="503"/>
                    </a:lnTo>
                    <a:lnTo>
                      <a:pt x="1584" y="519"/>
                    </a:lnTo>
                    <a:lnTo>
                      <a:pt x="1584" y="536"/>
                    </a:lnTo>
                    <a:lnTo>
                      <a:pt x="1588" y="552"/>
                    </a:lnTo>
                    <a:lnTo>
                      <a:pt x="1588" y="569"/>
                    </a:lnTo>
                    <a:lnTo>
                      <a:pt x="1588" y="590"/>
                    </a:lnTo>
                    <a:lnTo>
                      <a:pt x="1592" y="607"/>
                    </a:lnTo>
                    <a:lnTo>
                      <a:pt x="1595" y="629"/>
                    </a:lnTo>
                    <a:lnTo>
                      <a:pt x="1595" y="651"/>
                    </a:lnTo>
                    <a:lnTo>
                      <a:pt x="1599" y="667"/>
                    </a:lnTo>
                    <a:lnTo>
                      <a:pt x="1602" y="689"/>
                    </a:lnTo>
                    <a:lnTo>
                      <a:pt x="1602" y="711"/>
                    </a:lnTo>
                    <a:lnTo>
                      <a:pt x="1602" y="733"/>
                    </a:lnTo>
                    <a:lnTo>
                      <a:pt x="1606" y="754"/>
                    </a:lnTo>
                    <a:lnTo>
                      <a:pt x="1606" y="776"/>
                    </a:lnTo>
                    <a:lnTo>
                      <a:pt x="1609" y="798"/>
                    </a:lnTo>
                    <a:lnTo>
                      <a:pt x="1609" y="825"/>
                    </a:lnTo>
                    <a:lnTo>
                      <a:pt x="1613" y="847"/>
                    </a:lnTo>
                    <a:lnTo>
                      <a:pt x="1617" y="875"/>
                    </a:lnTo>
                    <a:lnTo>
                      <a:pt x="1617" y="896"/>
                    </a:lnTo>
                    <a:lnTo>
                      <a:pt x="1620" y="918"/>
                    </a:lnTo>
                    <a:lnTo>
                      <a:pt x="1620" y="946"/>
                    </a:lnTo>
                    <a:lnTo>
                      <a:pt x="1624" y="973"/>
                    </a:lnTo>
                    <a:lnTo>
                      <a:pt x="1624" y="995"/>
                    </a:lnTo>
                    <a:lnTo>
                      <a:pt x="1627" y="1022"/>
                    </a:lnTo>
                    <a:lnTo>
                      <a:pt x="1627" y="1049"/>
                    </a:lnTo>
                    <a:lnTo>
                      <a:pt x="1631" y="1077"/>
                    </a:lnTo>
                    <a:lnTo>
                      <a:pt x="1634" y="1099"/>
                    </a:lnTo>
                    <a:lnTo>
                      <a:pt x="1634" y="1126"/>
                    </a:lnTo>
                    <a:lnTo>
                      <a:pt x="1634" y="1153"/>
                    </a:lnTo>
                    <a:lnTo>
                      <a:pt x="1638" y="1181"/>
                    </a:lnTo>
                    <a:lnTo>
                      <a:pt x="1638" y="1208"/>
                    </a:lnTo>
                    <a:lnTo>
                      <a:pt x="1642" y="1235"/>
                    </a:lnTo>
                    <a:lnTo>
                      <a:pt x="1645" y="1262"/>
                    </a:lnTo>
                    <a:lnTo>
                      <a:pt x="1645" y="1295"/>
                    </a:lnTo>
                    <a:lnTo>
                      <a:pt x="1649" y="1317"/>
                    </a:lnTo>
                    <a:lnTo>
                      <a:pt x="1649" y="1350"/>
                    </a:lnTo>
                    <a:lnTo>
                      <a:pt x="1649" y="1377"/>
                    </a:lnTo>
                    <a:lnTo>
                      <a:pt x="1652" y="1405"/>
                    </a:lnTo>
                    <a:lnTo>
                      <a:pt x="1652" y="1432"/>
                    </a:lnTo>
                    <a:lnTo>
                      <a:pt x="1656" y="1459"/>
                    </a:lnTo>
                    <a:lnTo>
                      <a:pt x="1656" y="1492"/>
                    </a:lnTo>
                    <a:lnTo>
                      <a:pt x="1660" y="1519"/>
                    </a:lnTo>
                    <a:lnTo>
                      <a:pt x="1660" y="1547"/>
                    </a:lnTo>
                    <a:lnTo>
                      <a:pt x="1660" y="1574"/>
                    </a:lnTo>
                    <a:lnTo>
                      <a:pt x="1660" y="1601"/>
                    </a:lnTo>
                    <a:lnTo>
                      <a:pt x="1663" y="1629"/>
                    </a:lnTo>
                    <a:lnTo>
                      <a:pt x="1663" y="1656"/>
                    </a:lnTo>
                    <a:lnTo>
                      <a:pt x="1667" y="1683"/>
                    </a:lnTo>
                    <a:lnTo>
                      <a:pt x="1667" y="1711"/>
                    </a:lnTo>
                    <a:lnTo>
                      <a:pt x="1670" y="1738"/>
                    </a:lnTo>
                    <a:lnTo>
                      <a:pt x="1670" y="1765"/>
                    </a:lnTo>
                    <a:lnTo>
                      <a:pt x="1670" y="1792"/>
                    </a:lnTo>
                    <a:lnTo>
                      <a:pt x="1670" y="1820"/>
                    </a:lnTo>
                    <a:lnTo>
                      <a:pt x="1674" y="1847"/>
                    </a:lnTo>
                    <a:lnTo>
                      <a:pt x="1674" y="1874"/>
                    </a:lnTo>
                    <a:lnTo>
                      <a:pt x="1674" y="1902"/>
                    </a:lnTo>
                    <a:lnTo>
                      <a:pt x="1677" y="1924"/>
                    </a:lnTo>
                    <a:lnTo>
                      <a:pt x="1677" y="1956"/>
                    </a:lnTo>
                    <a:lnTo>
                      <a:pt x="1677" y="1978"/>
                    </a:lnTo>
                    <a:lnTo>
                      <a:pt x="1677" y="2006"/>
                    </a:lnTo>
                    <a:lnTo>
                      <a:pt x="1681" y="2027"/>
                    </a:lnTo>
                    <a:lnTo>
                      <a:pt x="1681" y="2055"/>
                    </a:lnTo>
                    <a:lnTo>
                      <a:pt x="1681" y="2077"/>
                    </a:lnTo>
                    <a:lnTo>
                      <a:pt x="1685" y="2104"/>
                    </a:lnTo>
                    <a:lnTo>
                      <a:pt x="1685" y="2126"/>
                    </a:lnTo>
                    <a:lnTo>
                      <a:pt x="1688" y="2153"/>
                    </a:lnTo>
                    <a:lnTo>
                      <a:pt x="1688" y="2175"/>
                    </a:lnTo>
                    <a:lnTo>
                      <a:pt x="1688" y="2197"/>
                    </a:lnTo>
                    <a:lnTo>
                      <a:pt x="1688" y="2219"/>
                    </a:lnTo>
                    <a:lnTo>
                      <a:pt x="1692" y="2240"/>
                    </a:lnTo>
                    <a:lnTo>
                      <a:pt x="1692" y="2262"/>
                    </a:lnTo>
                    <a:lnTo>
                      <a:pt x="1692" y="2284"/>
                    </a:lnTo>
                    <a:lnTo>
                      <a:pt x="1692" y="2306"/>
                    </a:lnTo>
                    <a:lnTo>
                      <a:pt x="1695" y="2328"/>
                    </a:lnTo>
                    <a:lnTo>
                      <a:pt x="1695" y="2350"/>
                    </a:lnTo>
                    <a:lnTo>
                      <a:pt x="1695" y="2366"/>
                    </a:lnTo>
                    <a:lnTo>
                      <a:pt x="1695" y="2388"/>
                    </a:lnTo>
                    <a:lnTo>
                      <a:pt x="1699" y="2410"/>
                    </a:lnTo>
                    <a:lnTo>
                      <a:pt x="1699" y="2426"/>
                    </a:lnTo>
                    <a:lnTo>
                      <a:pt x="1699" y="2443"/>
                    </a:lnTo>
                    <a:lnTo>
                      <a:pt x="1699" y="2459"/>
                    </a:lnTo>
                    <a:lnTo>
                      <a:pt x="1702" y="2481"/>
                    </a:lnTo>
                    <a:lnTo>
                      <a:pt x="1702" y="2492"/>
                    </a:lnTo>
                    <a:lnTo>
                      <a:pt x="1702" y="2508"/>
                    </a:lnTo>
                    <a:lnTo>
                      <a:pt x="1702" y="2525"/>
                    </a:lnTo>
                    <a:lnTo>
                      <a:pt x="1702" y="2541"/>
                    </a:lnTo>
                    <a:lnTo>
                      <a:pt x="1702" y="2552"/>
                    </a:lnTo>
                    <a:lnTo>
                      <a:pt x="1702" y="2568"/>
                    </a:lnTo>
                    <a:lnTo>
                      <a:pt x="1706" y="2579"/>
                    </a:lnTo>
                    <a:lnTo>
                      <a:pt x="1706" y="2596"/>
                    </a:lnTo>
                    <a:lnTo>
                      <a:pt x="1706" y="2601"/>
                    </a:lnTo>
                    <a:lnTo>
                      <a:pt x="1706" y="2617"/>
                    </a:lnTo>
                    <a:lnTo>
                      <a:pt x="1706" y="2623"/>
                    </a:lnTo>
                    <a:lnTo>
                      <a:pt x="1706" y="2634"/>
                    </a:lnTo>
                    <a:lnTo>
                      <a:pt x="1706" y="2645"/>
                    </a:lnTo>
                    <a:lnTo>
                      <a:pt x="1710" y="2650"/>
                    </a:lnTo>
                    <a:lnTo>
                      <a:pt x="1710" y="2661"/>
                    </a:lnTo>
                    <a:lnTo>
                      <a:pt x="1710" y="2667"/>
                    </a:lnTo>
                    <a:lnTo>
                      <a:pt x="1710" y="2678"/>
                    </a:lnTo>
                    <a:lnTo>
                      <a:pt x="1710" y="2689"/>
                    </a:lnTo>
                    <a:lnTo>
                      <a:pt x="1710" y="2689"/>
                    </a:lnTo>
                    <a:lnTo>
                      <a:pt x="1713" y="2694"/>
                    </a:lnTo>
                    <a:lnTo>
                      <a:pt x="1373" y="2934"/>
                    </a:lnTo>
                    <a:lnTo>
                      <a:pt x="987" y="2956"/>
                    </a:lnTo>
                    <a:lnTo>
                      <a:pt x="987" y="2956"/>
                    </a:lnTo>
                    <a:close/>
                  </a:path>
                </a:pathLst>
              </a:custGeom>
              <a:solidFill>
                <a:srgbClr val="FF5400"/>
              </a:solidFill>
              <a:ln w="38100" cmpd="sng">
                <a:noFill/>
                <a:round/>
                <a:headEnd/>
                <a:tailEnd/>
              </a:ln>
            </p:spPr>
            <p:txBody>
              <a:bodyPr/>
              <a:lstStyle/>
              <a:p>
                <a:endParaRPr lang="en-US"/>
              </a:p>
            </p:txBody>
          </p:sp>
          <p:sp>
            <p:nvSpPr>
              <p:cNvPr id="8204" name="Freeform 12"/>
              <p:cNvSpPr>
                <a:spLocks/>
              </p:cNvSpPr>
              <p:nvPr/>
            </p:nvSpPr>
            <p:spPr bwMode="auto">
              <a:xfrm>
                <a:off x="5159" y="11404"/>
                <a:ext cx="1585" cy="1458"/>
              </a:xfrm>
              <a:custGeom>
                <a:avLst/>
                <a:gdLst/>
                <a:ahLst/>
                <a:cxnLst>
                  <a:cxn ang="0">
                    <a:pos x="25" y="694"/>
                  </a:cxn>
                  <a:cxn ang="0">
                    <a:pos x="726" y="0"/>
                  </a:cxn>
                  <a:cxn ang="0">
                    <a:pos x="719" y="0"/>
                  </a:cxn>
                  <a:cxn ang="0">
                    <a:pos x="708" y="5"/>
                  </a:cxn>
                  <a:cxn ang="0">
                    <a:pos x="694" y="11"/>
                  </a:cxn>
                  <a:cxn ang="0">
                    <a:pos x="680" y="16"/>
                  </a:cxn>
                  <a:cxn ang="0">
                    <a:pos x="662" y="22"/>
                  </a:cxn>
                  <a:cxn ang="0">
                    <a:pos x="637" y="32"/>
                  </a:cxn>
                  <a:cxn ang="0">
                    <a:pos x="626" y="38"/>
                  </a:cxn>
                  <a:cxn ang="0">
                    <a:pos x="615" y="38"/>
                  </a:cxn>
                  <a:cxn ang="0">
                    <a:pos x="601" y="43"/>
                  </a:cxn>
                  <a:cxn ang="0">
                    <a:pos x="587" y="49"/>
                  </a:cxn>
                  <a:cxn ang="0">
                    <a:pos x="569" y="54"/>
                  </a:cxn>
                  <a:cxn ang="0">
                    <a:pos x="558" y="60"/>
                  </a:cxn>
                  <a:cxn ang="0">
                    <a:pos x="540" y="65"/>
                  </a:cxn>
                  <a:cxn ang="0">
                    <a:pos x="526" y="71"/>
                  </a:cxn>
                  <a:cxn ang="0">
                    <a:pos x="508" y="76"/>
                  </a:cxn>
                  <a:cxn ang="0">
                    <a:pos x="494" y="87"/>
                  </a:cxn>
                  <a:cxn ang="0">
                    <a:pos x="476" y="93"/>
                  </a:cxn>
                  <a:cxn ang="0">
                    <a:pos x="458" y="98"/>
                  </a:cxn>
                  <a:cxn ang="0">
                    <a:pos x="440" y="103"/>
                  </a:cxn>
                  <a:cxn ang="0">
                    <a:pos x="422" y="114"/>
                  </a:cxn>
                  <a:cxn ang="0">
                    <a:pos x="401" y="120"/>
                  </a:cxn>
                  <a:cxn ang="0">
                    <a:pos x="383" y="131"/>
                  </a:cxn>
                  <a:cxn ang="0">
                    <a:pos x="365" y="136"/>
                  </a:cxn>
                  <a:cxn ang="0">
                    <a:pos x="347" y="147"/>
                  </a:cxn>
                  <a:cxn ang="0">
                    <a:pos x="326" y="153"/>
                  </a:cxn>
                  <a:cxn ang="0">
                    <a:pos x="308" y="158"/>
                  </a:cxn>
                  <a:cxn ang="0">
                    <a:pos x="286" y="164"/>
                  </a:cxn>
                  <a:cxn ang="0">
                    <a:pos x="272" y="174"/>
                  </a:cxn>
                  <a:cxn ang="0">
                    <a:pos x="254" y="180"/>
                  </a:cxn>
                  <a:cxn ang="0">
                    <a:pos x="236" y="185"/>
                  </a:cxn>
                  <a:cxn ang="0">
                    <a:pos x="218" y="196"/>
                  </a:cxn>
                  <a:cxn ang="0">
                    <a:pos x="204" y="202"/>
                  </a:cxn>
                  <a:cxn ang="0">
                    <a:pos x="190" y="207"/>
                  </a:cxn>
                  <a:cxn ang="0">
                    <a:pos x="172" y="213"/>
                  </a:cxn>
                  <a:cxn ang="0">
                    <a:pos x="157" y="218"/>
                  </a:cxn>
                  <a:cxn ang="0">
                    <a:pos x="143" y="229"/>
                  </a:cxn>
                  <a:cxn ang="0">
                    <a:pos x="129" y="235"/>
                  </a:cxn>
                  <a:cxn ang="0">
                    <a:pos x="118" y="235"/>
                  </a:cxn>
                  <a:cxn ang="0">
                    <a:pos x="93" y="246"/>
                  </a:cxn>
                  <a:cxn ang="0">
                    <a:pos x="72" y="256"/>
                  </a:cxn>
                  <a:cxn ang="0">
                    <a:pos x="54" y="262"/>
                  </a:cxn>
                  <a:cxn ang="0">
                    <a:pos x="36" y="267"/>
                  </a:cxn>
                  <a:cxn ang="0">
                    <a:pos x="25" y="278"/>
                  </a:cxn>
                  <a:cxn ang="0">
                    <a:pos x="11" y="278"/>
                  </a:cxn>
                  <a:cxn ang="0">
                    <a:pos x="4" y="284"/>
                  </a:cxn>
                  <a:cxn ang="0">
                    <a:pos x="0" y="289"/>
                  </a:cxn>
                </a:cxnLst>
                <a:rect l="0" t="0" r="r" b="b"/>
                <a:pathLst>
                  <a:path w="740" h="694">
                    <a:moveTo>
                      <a:pt x="0" y="289"/>
                    </a:moveTo>
                    <a:lnTo>
                      <a:pt x="25" y="694"/>
                    </a:lnTo>
                    <a:lnTo>
                      <a:pt x="740" y="360"/>
                    </a:lnTo>
                    <a:lnTo>
                      <a:pt x="726" y="0"/>
                    </a:lnTo>
                    <a:lnTo>
                      <a:pt x="723" y="0"/>
                    </a:lnTo>
                    <a:lnTo>
                      <a:pt x="719" y="0"/>
                    </a:lnTo>
                    <a:lnTo>
                      <a:pt x="712" y="0"/>
                    </a:lnTo>
                    <a:lnTo>
                      <a:pt x="708" y="5"/>
                    </a:lnTo>
                    <a:lnTo>
                      <a:pt x="701" y="5"/>
                    </a:lnTo>
                    <a:lnTo>
                      <a:pt x="694" y="11"/>
                    </a:lnTo>
                    <a:lnTo>
                      <a:pt x="687" y="11"/>
                    </a:lnTo>
                    <a:lnTo>
                      <a:pt x="680" y="16"/>
                    </a:lnTo>
                    <a:lnTo>
                      <a:pt x="669" y="16"/>
                    </a:lnTo>
                    <a:lnTo>
                      <a:pt x="662" y="22"/>
                    </a:lnTo>
                    <a:lnTo>
                      <a:pt x="647" y="27"/>
                    </a:lnTo>
                    <a:lnTo>
                      <a:pt x="637" y="32"/>
                    </a:lnTo>
                    <a:lnTo>
                      <a:pt x="630" y="32"/>
                    </a:lnTo>
                    <a:lnTo>
                      <a:pt x="626" y="38"/>
                    </a:lnTo>
                    <a:lnTo>
                      <a:pt x="619" y="38"/>
                    </a:lnTo>
                    <a:lnTo>
                      <a:pt x="615" y="38"/>
                    </a:lnTo>
                    <a:lnTo>
                      <a:pt x="605" y="38"/>
                    </a:lnTo>
                    <a:lnTo>
                      <a:pt x="601" y="43"/>
                    </a:lnTo>
                    <a:lnTo>
                      <a:pt x="594" y="43"/>
                    </a:lnTo>
                    <a:lnTo>
                      <a:pt x="587" y="49"/>
                    </a:lnTo>
                    <a:lnTo>
                      <a:pt x="580" y="49"/>
                    </a:lnTo>
                    <a:lnTo>
                      <a:pt x="569" y="54"/>
                    </a:lnTo>
                    <a:lnTo>
                      <a:pt x="562" y="54"/>
                    </a:lnTo>
                    <a:lnTo>
                      <a:pt x="558" y="60"/>
                    </a:lnTo>
                    <a:lnTo>
                      <a:pt x="547" y="60"/>
                    </a:lnTo>
                    <a:lnTo>
                      <a:pt x="540" y="65"/>
                    </a:lnTo>
                    <a:lnTo>
                      <a:pt x="533" y="71"/>
                    </a:lnTo>
                    <a:lnTo>
                      <a:pt x="526" y="71"/>
                    </a:lnTo>
                    <a:lnTo>
                      <a:pt x="515" y="71"/>
                    </a:lnTo>
                    <a:lnTo>
                      <a:pt x="508" y="76"/>
                    </a:lnTo>
                    <a:lnTo>
                      <a:pt x="501" y="82"/>
                    </a:lnTo>
                    <a:lnTo>
                      <a:pt x="494" y="87"/>
                    </a:lnTo>
                    <a:lnTo>
                      <a:pt x="483" y="87"/>
                    </a:lnTo>
                    <a:lnTo>
                      <a:pt x="476" y="93"/>
                    </a:lnTo>
                    <a:lnTo>
                      <a:pt x="465" y="93"/>
                    </a:lnTo>
                    <a:lnTo>
                      <a:pt x="458" y="98"/>
                    </a:lnTo>
                    <a:lnTo>
                      <a:pt x="447" y="103"/>
                    </a:lnTo>
                    <a:lnTo>
                      <a:pt x="440" y="103"/>
                    </a:lnTo>
                    <a:lnTo>
                      <a:pt x="429" y="109"/>
                    </a:lnTo>
                    <a:lnTo>
                      <a:pt x="422" y="114"/>
                    </a:lnTo>
                    <a:lnTo>
                      <a:pt x="411" y="114"/>
                    </a:lnTo>
                    <a:lnTo>
                      <a:pt x="401" y="120"/>
                    </a:lnTo>
                    <a:lnTo>
                      <a:pt x="394" y="125"/>
                    </a:lnTo>
                    <a:lnTo>
                      <a:pt x="383" y="131"/>
                    </a:lnTo>
                    <a:lnTo>
                      <a:pt x="376" y="131"/>
                    </a:lnTo>
                    <a:lnTo>
                      <a:pt x="365" y="136"/>
                    </a:lnTo>
                    <a:lnTo>
                      <a:pt x="354" y="142"/>
                    </a:lnTo>
                    <a:lnTo>
                      <a:pt x="347" y="147"/>
                    </a:lnTo>
                    <a:lnTo>
                      <a:pt x="336" y="147"/>
                    </a:lnTo>
                    <a:lnTo>
                      <a:pt x="326" y="153"/>
                    </a:lnTo>
                    <a:lnTo>
                      <a:pt x="315" y="158"/>
                    </a:lnTo>
                    <a:lnTo>
                      <a:pt x="308" y="158"/>
                    </a:lnTo>
                    <a:lnTo>
                      <a:pt x="297" y="164"/>
                    </a:lnTo>
                    <a:lnTo>
                      <a:pt x="286" y="164"/>
                    </a:lnTo>
                    <a:lnTo>
                      <a:pt x="279" y="169"/>
                    </a:lnTo>
                    <a:lnTo>
                      <a:pt x="272" y="174"/>
                    </a:lnTo>
                    <a:lnTo>
                      <a:pt x="261" y="174"/>
                    </a:lnTo>
                    <a:lnTo>
                      <a:pt x="254" y="180"/>
                    </a:lnTo>
                    <a:lnTo>
                      <a:pt x="243" y="185"/>
                    </a:lnTo>
                    <a:lnTo>
                      <a:pt x="236" y="185"/>
                    </a:lnTo>
                    <a:lnTo>
                      <a:pt x="225" y="191"/>
                    </a:lnTo>
                    <a:lnTo>
                      <a:pt x="218" y="196"/>
                    </a:lnTo>
                    <a:lnTo>
                      <a:pt x="211" y="196"/>
                    </a:lnTo>
                    <a:lnTo>
                      <a:pt x="204" y="202"/>
                    </a:lnTo>
                    <a:lnTo>
                      <a:pt x="197" y="202"/>
                    </a:lnTo>
                    <a:lnTo>
                      <a:pt x="190" y="207"/>
                    </a:lnTo>
                    <a:lnTo>
                      <a:pt x="179" y="213"/>
                    </a:lnTo>
                    <a:lnTo>
                      <a:pt x="172" y="213"/>
                    </a:lnTo>
                    <a:lnTo>
                      <a:pt x="165" y="213"/>
                    </a:lnTo>
                    <a:lnTo>
                      <a:pt x="157" y="218"/>
                    </a:lnTo>
                    <a:lnTo>
                      <a:pt x="150" y="224"/>
                    </a:lnTo>
                    <a:lnTo>
                      <a:pt x="143" y="229"/>
                    </a:lnTo>
                    <a:lnTo>
                      <a:pt x="136" y="229"/>
                    </a:lnTo>
                    <a:lnTo>
                      <a:pt x="129" y="235"/>
                    </a:lnTo>
                    <a:lnTo>
                      <a:pt x="122" y="235"/>
                    </a:lnTo>
                    <a:lnTo>
                      <a:pt x="118" y="235"/>
                    </a:lnTo>
                    <a:lnTo>
                      <a:pt x="104" y="240"/>
                    </a:lnTo>
                    <a:lnTo>
                      <a:pt x="93" y="246"/>
                    </a:lnTo>
                    <a:lnTo>
                      <a:pt x="82" y="251"/>
                    </a:lnTo>
                    <a:lnTo>
                      <a:pt x="72" y="256"/>
                    </a:lnTo>
                    <a:lnTo>
                      <a:pt x="61" y="256"/>
                    </a:lnTo>
                    <a:lnTo>
                      <a:pt x="54" y="262"/>
                    </a:lnTo>
                    <a:lnTo>
                      <a:pt x="43" y="267"/>
                    </a:lnTo>
                    <a:lnTo>
                      <a:pt x="36" y="267"/>
                    </a:lnTo>
                    <a:lnTo>
                      <a:pt x="29" y="273"/>
                    </a:lnTo>
                    <a:lnTo>
                      <a:pt x="25" y="278"/>
                    </a:lnTo>
                    <a:lnTo>
                      <a:pt x="18" y="278"/>
                    </a:lnTo>
                    <a:lnTo>
                      <a:pt x="11" y="278"/>
                    </a:lnTo>
                    <a:lnTo>
                      <a:pt x="7" y="284"/>
                    </a:lnTo>
                    <a:lnTo>
                      <a:pt x="4" y="284"/>
                    </a:lnTo>
                    <a:lnTo>
                      <a:pt x="0" y="284"/>
                    </a:lnTo>
                    <a:lnTo>
                      <a:pt x="0" y="289"/>
                    </a:lnTo>
                    <a:lnTo>
                      <a:pt x="0" y="289"/>
                    </a:lnTo>
                    <a:close/>
                  </a:path>
                </a:pathLst>
              </a:custGeom>
              <a:solidFill>
                <a:srgbClr val="C90000"/>
              </a:solidFill>
              <a:ln w="38100" cmpd="sng">
                <a:noFill/>
                <a:round/>
                <a:headEnd/>
                <a:tailEnd/>
              </a:ln>
            </p:spPr>
            <p:txBody>
              <a:bodyPr/>
              <a:lstStyle/>
              <a:p>
                <a:endParaRPr lang="en-US"/>
              </a:p>
            </p:txBody>
          </p:sp>
          <p:sp>
            <p:nvSpPr>
              <p:cNvPr id="8205" name="Freeform 13"/>
              <p:cNvSpPr>
                <a:spLocks/>
              </p:cNvSpPr>
              <p:nvPr/>
            </p:nvSpPr>
            <p:spPr bwMode="auto">
              <a:xfrm>
                <a:off x="6624" y="10867"/>
                <a:ext cx="1189" cy="1309"/>
              </a:xfrm>
              <a:custGeom>
                <a:avLst/>
                <a:gdLst/>
                <a:ahLst/>
                <a:cxnLst>
                  <a:cxn ang="0">
                    <a:pos x="4" y="465"/>
                  </a:cxn>
                  <a:cxn ang="0">
                    <a:pos x="551" y="0"/>
                  </a:cxn>
                  <a:cxn ang="0">
                    <a:pos x="540" y="0"/>
                  </a:cxn>
                  <a:cxn ang="0">
                    <a:pos x="530" y="6"/>
                  </a:cxn>
                  <a:cxn ang="0">
                    <a:pos x="519" y="6"/>
                  </a:cxn>
                  <a:cxn ang="0">
                    <a:pos x="504" y="11"/>
                  </a:cxn>
                  <a:cxn ang="0">
                    <a:pos x="487" y="17"/>
                  </a:cxn>
                  <a:cxn ang="0">
                    <a:pos x="465" y="22"/>
                  </a:cxn>
                  <a:cxn ang="0">
                    <a:pos x="444" y="33"/>
                  </a:cxn>
                  <a:cxn ang="0">
                    <a:pos x="433" y="33"/>
                  </a:cxn>
                  <a:cxn ang="0">
                    <a:pos x="419" y="38"/>
                  </a:cxn>
                  <a:cxn ang="0">
                    <a:pos x="408" y="38"/>
                  </a:cxn>
                  <a:cxn ang="0">
                    <a:pos x="394" y="44"/>
                  </a:cxn>
                  <a:cxn ang="0">
                    <a:pos x="383" y="44"/>
                  </a:cxn>
                  <a:cxn ang="0">
                    <a:pos x="369" y="49"/>
                  </a:cxn>
                  <a:cxn ang="0">
                    <a:pos x="358" y="55"/>
                  </a:cxn>
                  <a:cxn ang="0">
                    <a:pos x="344" y="55"/>
                  </a:cxn>
                  <a:cxn ang="0">
                    <a:pos x="333" y="60"/>
                  </a:cxn>
                  <a:cxn ang="0">
                    <a:pos x="319" y="66"/>
                  </a:cxn>
                  <a:cxn ang="0">
                    <a:pos x="304" y="66"/>
                  </a:cxn>
                  <a:cxn ang="0">
                    <a:pos x="293" y="71"/>
                  </a:cxn>
                  <a:cxn ang="0">
                    <a:pos x="283" y="77"/>
                  </a:cxn>
                  <a:cxn ang="0">
                    <a:pos x="268" y="77"/>
                  </a:cxn>
                  <a:cxn ang="0">
                    <a:pos x="247" y="88"/>
                  </a:cxn>
                  <a:cxn ang="0">
                    <a:pos x="233" y="88"/>
                  </a:cxn>
                  <a:cxn ang="0">
                    <a:pos x="222" y="93"/>
                  </a:cxn>
                  <a:cxn ang="0">
                    <a:pos x="211" y="93"/>
                  </a:cxn>
                  <a:cxn ang="0">
                    <a:pos x="200" y="99"/>
                  </a:cxn>
                  <a:cxn ang="0">
                    <a:pos x="175" y="104"/>
                  </a:cxn>
                  <a:cxn ang="0">
                    <a:pos x="154" y="115"/>
                  </a:cxn>
                  <a:cxn ang="0">
                    <a:pos x="133" y="120"/>
                  </a:cxn>
                  <a:cxn ang="0">
                    <a:pos x="115" y="126"/>
                  </a:cxn>
                  <a:cxn ang="0">
                    <a:pos x="93" y="131"/>
                  </a:cxn>
                  <a:cxn ang="0">
                    <a:pos x="75" y="137"/>
                  </a:cxn>
                  <a:cxn ang="0">
                    <a:pos x="57" y="142"/>
                  </a:cxn>
                  <a:cxn ang="0">
                    <a:pos x="43" y="148"/>
                  </a:cxn>
                  <a:cxn ang="0">
                    <a:pos x="29" y="148"/>
                  </a:cxn>
                  <a:cxn ang="0">
                    <a:pos x="18" y="153"/>
                  </a:cxn>
                  <a:cxn ang="0">
                    <a:pos x="4" y="159"/>
                  </a:cxn>
                  <a:cxn ang="0">
                    <a:pos x="0" y="164"/>
                  </a:cxn>
                </a:cxnLst>
                <a:rect l="0" t="0" r="r" b="b"/>
                <a:pathLst>
                  <a:path w="555" h="623">
                    <a:moveTo>
                      <a:pt x="0" y="164"/>
                    </a:moveTo>
                    <a:lnTo>
                      <a:pt x="4" y="465"/>
                    </a:lnTo>
                    <a:lnTo>
                      <a:pt x="555" y="623"/>
                    </a:lnTo>
                    <a:lnTo>
                      <a:pt x="551" y="0"/>
                    </a:lnTo>
                    <a:lnTo>
                      <a:pt x="547" y="0"/>
                    </a:lnTo>
                    <a:lnTo>
                      <a:pt x="540" y="0"/>
                    </a:lnTo>
                    <a:lnTo>
                      <a:pt x="537" y="0"/>
                    </a:lnTo>
                    <a:lnTo>
                      <a:pt x="530" y="6"/>
                    </a:lnTo>
                    <a:lnTo>
                      <a:pt x="526" y="6"/>
                    </a:lnTo>
                    <a:lnTo>
                      <a:pt x="519" y="6"/>
                    </a:lnTo>
                    <a:lnTo>
                      <a:pt x="512" y="11"/>
                    </a:lnTo>
                    <a:lnTo>
                      <a:pt x="504" y="11"/>
                    </a:lnTo>
                    <a:lnTo>
                      <a:pt x="494" y="17"/>
                    </a:lnTo>
                    <a:lnTo>
                      <a:pt x="487" y="17"/>
                    </a:lnTo>
                    <a:lnTo>
                      <a:pt x="476" y="22"/>
                    </a:lnTo>
                    <a:lnTo>
                      <a:pt x="465" y="22"/>
                    </a:lnTo>
                    <a:lnTo>
                      <a:pt x="454" y="28"/>
                    </a:lnTo>
                    <a:lnTo>
                      <a:pt x="444" y="33"/>
                    </a:lnTo>
                    <a:lnTo>
                      <a:pt x="437" y="33"/>
                    </a:lnTo>
                    <a:lnTo>
                      <a:pt x="433" y="33"/>
                    </a:lnTo>
                    <a:lnTo>
                      <a:pt x="426" y="33"/>
                    </a:lnTo>
                    <a:lnTo>
                      <a:pt x="419" y="38"/>
                    </a:lnTo>
                    <a:lnTo>
                      <a:pt x="415" y="38"/>
                    </a:lnTo>
                    <a:lnTo>
                      <a:pt x="408" y="38"/>
                    </a:lnTo>
                    <a:lnTo>
                      <a:pt x="401" y="38"/>
                    </a:lnTo>
                    <a:lnTo>
                      <a:pt x="394" y="44"/>
                    </a:lnTo>
                    <a:lnTo>
                      <a:pt x="390" y="44"/>
                    </a:lnTo>
                    <a:lnTo>
                      <a:pt x="383" y="44"/>
                    </a:lnTo>
                    <a:lnTo>
                      <a:pt x="376" y="44"/>
                    </a:lnTo>
                    <a:lnTo>
                      <a:pt x="369" y="49"/>
                    </a:lnTo>
                    <a:lnTo>
                      <a:pt x="361" y="49"/>
                    </a:lnTo>
                    <a:lnTo>
                      <a:pt x="358" y="55"/>
                    </a:lnTo>
                    <a:lnTo>
                      <a:pt x="351" y="55"/>
                    </a:lnTo>
                    <a:lnTo>
                      <a:pt x="344" y="55"/>
                    </a:lnTo>
                    <a:lnTo>
                      <a:pt x="340" y="55"/>
                    </a:lnTo>
                    <a:lnTo>
                      <a:pt x="333" y="60"/>
                    </a:lnTo>
                    <a:lnTo>
                      <a:pt x="326" y="60"/>
                    </a:lnTo>
                    <a:lnTo>
                      <a:pt x="319" y="66"/>
                    </a:lnTo>
                    <a:lnTo>
                      <a:pt x="311" y="66"/>
                    </a:lnTo>
                    <a:lnTo>
                      <a:pt x="304" y="66"/>
                    </a:lnTo>
                    <a:lnTo>
                      <a:pt x="301" y="66"/>
                    </a:lnTo>
                    <a:lnTo>
                      <a:pt x="293" y="71"/>
                    </a:lnTo>
                    <a:lnTo>
                      <a:pt x="286" y="71"/>
                    </a:lnTo>
                    <a:lnTo>
                      <a:pt x="283" y="77"/>
                    </a:lnTo>
                    <a:lnTo>
                      <a:pt x="276" y="77"/>
                    </a:lnTo>
                    <a:lnTo>
                      <a:pt x="268" y="77"/>
                    </a:lnTo>
                    <a:lnTo>
                      <a:pt x="258" y="82"/>
                    </a:lnTo>
                    <a:lnTo>
                      <a:pt x="247" y="88"/>
                    </a:lnTo>
                    <a:lnTo>
                      <a:pt x="240" y="88"/>
                    </a:lnTo>
                    <a:lnTo>
                      <a:pt x="233" y="88"/>
                    </a:lnTo>
                    <a:lnTo>
                      <a:pt x="229" y="88"/>
                    </a:lnTo>
                    <a:lnTo>
                      <a:pt x="222" y="93"/>
                    </a:lnTo>
                    <a:lnTo>
                      <a:pt x="215" y="93"/>
                    </a:lnTo>
                    <a:lnTo>
                      <a:pt x="211" y="93"/>
                    </a:lnTo>
                    <a:lnTo>
                      <a:pt x="204" y="93"/>
                    </a:lnTo>
                    <a:lnTo>
                      <a:pt x="200" y="99"/>
                    </a:lnTo>
                    <a:lnTo>
                      <a:pt x="186" y="99"/>
                    </a:lnTo>
                    <a:lnTo>
                      <a:pt x="175" y="104"/>
                    </a:lnTo>
                    <a:lnTo>
                      <a:pt x="165" y="109"/>
                    </a:lnTo>
                    <a:lnTo>
                      <a:pt x="154" y="115"/>
                    </a:lnTo>
                    <a:lnTo>
                      <a:pt x="143" y="115"/>
                    </a:lnTo>
                    <a:lnTo>
                      <a:pt x="133" y="120"/>
                    </a:lnTo>
                    <a:lnTo>
                      <a:pt x="122" y="120"/>
                    </a:lnTo>
                    <a:lnTo>
                      <a:pt x="115" y="126"/>
                    </a:lnTo>
                    <a:lnTo>
                      <a:pt x="100" y="126"/>
                    </a:lnTo>
                    <a:lnTo>
                      <a:pt x="93" y="131"/>
                    </a:lnTo>
                    <a:lnTo>
                      <a:pt x="82" y="131"/>
                    </a:lnTo>
                    <a:lnTo>
                      <a:pt x="75" y="137"/>
                    </a:lnTo>
                    <a:lnTo>
                      <a:pt x="65" y="137"/>
                    </a:lnTo>
                    <a:lnTo>
                      <a:pt x="57" y="142"/>
                    </a:lnTo>
                    <a:lnTo>
                      <a:pt x="50" y="142"/>
                    </a:lnTo>
                    <a:lnTo>
                      <a:pt x="43" y="148"/>
                    </a:lnTo>
                    <a:lnTo>
                      <a:pt x="36" y="148"/>
                    </a:lnTo>
                    <a:lnTo>
                      <a:pt x="29" y="148"/>
                    </a:lnTo>
                    <a:lnTo>
                      <a:pt x="25" y="148"/>
                    </a:lnTo>
                    <a:lnTo>
                      <a:pt x="18" y="153"/>
                    </a:lnTo>
                    <a:lnTo>
                      <a:pt x="11" y="153"/>
                    </a:lnTo>
                    <a:lnTo>
                      <a:pt x="4" y="159"/>
                    </a:lnTo>
                    <a:lnTo>
                      <a:pt x="0" y="159"/>
                    </a:lnTo>
                    <a:lnTo>
                      <a:pt x="0" y="164"/>
                    </a:lnTo>
                    <a:lnTo>
                      <a:pt x="0" y="164"/>
                    </a:lnTo>
                    <a:close/>
                  </a:path>
                </a:pathLst>
              </a:custGeom>
              <a:solidFill>
                <a:srgbClr val="006694"/>
              </a:solidFill>
              <a:ln w="38100" cmpd="sng">
                <a:noFill/>
                <a:round/>
                <a:headEnd/>
                <a:tailEnd/>
              </a:ln>
            </p:spPr>
            <p:txBody>
              <a:bodyPr/>
              <a:lstStyle/>
              <a:p>
                <a:endParaRPr lang="en-US"/>
              </a:p>
            </p:txBody>
          </p:sp>
          <p:sp>
            <p:nvSpPr>
              <p:cNvPr id="8206" name="Freeform 14"/>
              <p:cNvSpPr>
                <a:spLocks/>
              </p:cNvSpPr>
              <p:nvPr/>
            </p:nvSpPr>
            <p:spPr bwMode="auto">
              <a:xfrm>
                <a:off x="6480" y="11892"/>
                <a:ext cx="1371" cy="2220"/>
              </a:xfrm>
              <a:custGeom>
                <a:avLst/>
                <a:gdLst/>
                <a:ahLst/>
                <a:cxnLst>
                  <a:cxn ang="0">
                    <a:pos x="46" y="0"/>
                  </a:cxn>
                  <a:cxn ang="0">
                    <a:pos x="53" y="0"/>
                  </a:cxn>
                  <a:cxn ang="0">
                    <a:pos x="71" y="0"/>
                  </a:cxn>
                  <a:cxn ang="0">
                    <a:pos x="86" y="0"/>
                  </a:cxn>
                  <a:cxn ang="0">
                    <a:pos x="100" y="0"/>
                  </a:cxn>
                  <a:cxn ang="0">
                    <a:pos x="121" y="0"/>
                  </a:cxn>
                  <a:cxn ang="0">
                    <a:pos x="139" y="0"/>
                  </a:cxn>
                  <a:cxn ang="0">
                    <a:pos x="161" y="0"/>
                  </a:cxn>
                  <a:cxn ang="0">
                    <a:pos x="179" y="0"/>
                  </a:cxn>
                  <a:cxn ang="0">
                    <a:pos x="189" y="0"/>
                  </a:cxn>
                  <a:cxn ang="0">
                    <a:pos x="204" y="0"/>
                  </a:cxn>
                  <a:cxn ang="0">
                    <a:pos x="218" y="0"/>
                  </a:cxn>
                  <a:cxn ang="0">
                    <a:pos x="229" y="0"/>
                  </a:cxn>
                  <a:cxn ang="0">
                    <a:pos x="243" y="0"/>
                  </a:cxn>
                  <a:cxn ang="0">
                    <a:pos x="257" y="0"/>
                  </a:cxn>
                  <a:cxn ang="0">
                    <a:pos x="272" y="6"/>
                  </a:cxn>
                  <a:cxn ang="0">
                    <a:pos x="282" y="6"/>
                  </a:cxn>
                  <a:cxn ang="0">
                    <a:pos x="300" y="11"/>
                  </a:cxn>
                  <a:cxn ang="0">
                    <a:pos x="315" y="11"/>
                  </a:cxn>
                  <a:cxn ang="0">
                    <a:pos x="329" y="11"/>
                  </a:cxn>
                  <a:cxn ang="0">
                    <a:pos x="343" y="17"/>
                  </a:cxn>
                  <a:cxn ang="0">
                    <a:pos x="357" y="22"/>
                  </a:cxn>
                  <a:cxn ang="0">
                    <a:pos x="372" y="22"/>
                  </a:cxn>
                  <a:cxn ang="0">
                    <a:pos x="386" y="28"/>
                  </a:cxn>
                  <a:cxn ang="0">
                    <a:pos x="400" y="33"/>
                  </a:cxn>
                  <a:cxn ang="0">
                    <a:pos x="415" y="38"/>
                  </a:cxn>
                  <a:cxn ang="0">
                    <a:pos x="429" y="44"/>
                  </a:cxn>
                  <a:cxn ang="0">
                    <a:pos x="440" y="49"/>
                  </a:cxn>
                  <a:cxn ang="0">
                    <a:pos x="454" y="49"/>
                  </a:cxn>
                  <a:cxn ang="0">
                    <a:pos x="468" y="55"/>
                  </a:cxn>
                  <a:cxn ang="0">
                    <a:pos x="479" y="60"/>
                  </a:cxn>
                  <a:cxn ang="0">
                    <a:pos x="493" y="66"/>
                  </a:cxn>
                  <a:cxn ang="0">
                    <a:pos x="504" y="77"/>
                  </a:cxn>
                  <a:cxn ang="0">
                    <a:pos x="518" y="82"/>
                  </a:cxn>
                  <a:cxn ang="0">
                    <a:pos x="533" y="93"/>
                  </a:cxn>
                  <a:cxn ang="0">
                    <a:pos x="554" y="104"/>
                  </a:cxn>
                  <a:cxn ang="0">
                    <a:pos x="576" y="115"/>
                  </a:cxn>
                  <a:cxn ang="0">
                    <a:pos x="590" y="126"/>
                  </a:cxn>
                  <a:cxn ang="0">
                    <a:pos x="604" y="137"/>
                  </a:cxn>
                  <a:cxn ang="0">
                    <a:pos x="622" y="148"/>
                  </a:cxn>
                  <a:cxn ang="0">
                    <a:pos x="636" y="159"/>
                  </a:cxn>
                  <a:cxn ang="0">
                    <a:pos x="329" y="1000"/>
                  </a:cxn>
                  <a:cxn ang="0">
                    <a:pos x="43" y="6"/>
                  </a:cxn>
                </a:cxnLst>
                <a:rect l="0" t="0" r="r" b="b"/>
                <a:pathLst>
                  <a:path w="640" h="1055">
                    <a:moveTo>
                      <a:pt x="43" y="6"/>
                    </a:moveTo>
                    <a:lnTo>
                      <a:pt x="46" y="0"/>
                    </a:lnTo>
                    <a:lnTo>
                      <a:pt x="50" y="0"/>
                    </a:lnTo>
                    <a:lnTo>
                      <a:pt x="53" y="0"/>
                    </a:lnTo>
                    <a:lnTo>
                      <a:pt x="68" y="0"/>
                    </a:lnTo>
                    <a:lnTo>
                      <a:pt x="71" y="0"/>
                    </a:lnTo>
                    <a:lnTo>
                      <a:pt x="78" y="0"/>
                    </a:lnTo>
                    <a:lnTo>
                      <a:pt x="86" y="0"/>
                    </a:lnTo>
                    <a:lnTo>
                      <a:pt x="93" y="0"/>
                    </a:lnTo>
                    <a:lnTo>
                      <a:pt x="100" y="0"/>
                    </a:lnTo>
                    <a:lnTo>
                      <a:pt x="111" y="0"/>
                    </a:lnTo>
                    <a:lnTo>
                      <a:pt x="121" y="0"/>
                    </a:lnTo>
                    <a:lnTo>
                      <a:pt x="132" y="0"/>
                    </a:lnTo>
                    <a:lnTo>
                      <a:pt x="139" y="0"/>
                    </a:lnTo>
                    <a:lnTo>
                      <a:pt x="150" y="0"/>
                    </a:lnTo>
                    <a:lnTo>
                      <a:pt x="161" y="0"/>
                    </a:lnTo>
                    <a:lnTo>
                      <a:pt x="175" y="0"/>
                    </a:lnTo>
                    <a:lnTo>
                      <a:pt x="179" y="0"/>
                    </a:lnTo>
                    <a:lnTo>
                      <a:pt x="186" y="0"/>
                    </a:lnTo>
                    <a:lnTo>
                      <a:pt x="189" y="0"/>
                    </a:lnTo>
                    <a:lnTo>
                      <a:pt x="196" y="0"/>
                    </a:lnTo>
                    <a:lnTo>
                      <a:pt x="204" y="0"/>
                    </a:lnTo>
                    <a:lnTo>
                      <a:pt x="211" y="0"/>
                    </a:lnTo>
                    <a:lnTo>
                      <a:pt x="218" y="0"/>
                    </a:lnTo>
                    <a:lnTo>
                      <a:pt x="225" y="0"/>
                    </a:lnTo>
                    <a:lnTo>
                      <a:pt x="229" y="0"/>
                    </a:lnTo>
                    <a:lnTo>
                      <a:pt x="236" y="0"/>
                    </a:lnTo>
                    <a:lnTo>
                      <a:pt x="243" y="0"/>
                    </a:lnTo>
                    <a:lnTo>
                      <a:pt x="250" y="0"/>
                    </a:lnTo>
                    <a:lnTo>
                      <a:pt x="257" y="0"/>
                    </a:lnTo>
                    <a:lnTo>
                      <a:pt x="264" y="6"/>
                    </a:lnTo>
                    <a:lnTo>
                      <a:pt x="272" y="6"/>
                    </a:lnTo>
                    <a:lnTo>
                      <a:pt x="279" y="6"/>
                    </a:lnTo>
                    <a:lnTo>
                      <a:pt x="282" y="6"/>
                    </a:lnTo>
                    <a:lnTo>
                      <a:pt x="293" y="6"/>
                    </a:lnTo>
                    <a:lnTo>
                      <a:pt x="300" y="11"/>
                    </a:lnTo>
                    <a:lnTo>
                      <a:pt x="307" y="11"/>
                    </a:lnTo>
                    <a:lnTo>
                      <a:pt x="315" y="11"/>
                    </a:lnTo>
                    <a:lnTo>
                      <a:pt x="322" y="11"/>
                    </a:lnTo>
                    <a:lnTo>
                      <a:pt x="329" y="11"/>
                    </a:lnTo>
                    <a:lnTo>
                      <a:pt x="336" y="17"/>
                    </a:lnTo>
                    <a:lnTo>
                      <a:pt x="343" y="17"/>
                    </a:lnTo>
                    <a:lnTo>
                      <a:pt x="350" y="17"/>
                    </a:lnTo>
                    <a:lnTo>
                      <a:pt x="357" y="22"/>
                    </a:lnTo>
                    <a:lnTo>
                      <a:pt x="365" y="22"/>
                    </a:lnTo>
                    <a:lnTo>
                      <a:pt x="372" y="22"/>
                    </a:lnTo>
                    <a:lnTo>
                      <a:pt x="379" y="28"/>
                    </a:lnTo>
                    <a:lnTo>
                      <a:pt x="386" y="28"/>
                    </a:lnTo>
                    <a:lnTo>
                      <a:pt x="393" y="28"/>
                    </a:lnTo>
                    <a:lnTo>
                      <a:pt x="400" y="33"/>
                    </a:lnTo>
                    <a:lnTo>
                      <a:pt x="408" y="33"/>
                    </a:lnTo>
                    <a:lnTo>
                      <a:pt x="415" y="38"/>
                    </a:lnTo>
                    <a:lnTo>
                      <a:pt x="422" y="38"/>
                    </a:lnTo>
                    <a:lnTo>
                      <a:pt x="429" y="44"/>
                    </a:lnTo>
                    <a:lnTo>
                      <a:pt x="436" y="44"/>
                    </a:lnTo>
                    <a:lnTo>
                      <a:pt x="440" y="49"/>
                    </a:lnTo>
                    <a:lnTo>
                      <a:pt x="450" y="49"/>
                    </a:lnTo>
                    <a:lnTo>
                      <a:pt x="454" y="49"/>
                    </a:lnTo>
                    <a:lnTo>
                      <a:pt x="461" y="55"/>
                    </a:lnTo>
                    <a:lnTo>
                      <a:pt x="468" y="55"/>
                    </a:lnTo>
                    <a:lnTo>
                      <a:pt x="472" y="60"/>
                    </a:lnTo>
                    <a:lnTo>
                      <a:pt x="479" y="60"/>
                    </a:lnTo>
                    <a:lnTo>
                      <a:pt x="486" y="66"/>
                    </a:lnTo>
                    <a:lnTo>
                      <a:pt x="493" y="66"/>
                    </a:lnTo>
                    <a:lnTo>
                      <a:pt x="500" y="71"/>
                    </a:lnTo>
                    <a:lnTo>
                      <a:pt x="504" y="77"/>
                    </a:lnTo>
                    <a:lnTo>
                      <a:pt x="511" y="77"/>
                    </a:lnTo>
                    <a:lnTo>
                      <a:pt x="518" y="82"/>
                    </a:lnTo>
                    <a:lnTo>
                      <a:pt x="522" y="88"/>
                    </a:lnTo>
                    <a:lnTo>
                      <a:pt x="533" y="93"/>
                    </a:lnTo>
                    <a:lnTo>
                      <a:pt x="547" y="99"/>
                    </a:lnTo>
                    <a:lnTo>
                      <a:pt x="554" y="104"/>
                    </a:lnTo>
                    <a:lnTo>
                      <a:pt x="565" y="109"/>
                    </a:lnTo>
                    <a:lnTo>
                      <a:pt x="576" y="115"/>
                    </a:lnTo>
                    <a:lnTo>
                      <a:pt x="583" y="120"/>
                    </a:lnTo>
                    <a:lnTo>
                      <a:pt x="590" y="126"/>
                    </a:lnTo>
                    <a:lnTo>
                      <a:pt x="597" y="131"/>
                    </a:lnTo>
                    <a:lnTo>
                      <a:pt x="604" y="137"/>
                    </a:lnTo>
                    <a:lnTo>
                      <a:pt x="611" y="142"/>
                    </a:lnTo>
                    <a:lnTo>
                      <a:pt x="622" y="148"/>
                    </a:lnTo>
                    <a:lnTo>
                      <a:pt x="629" y="153"/>
                    </a:lnTo>
                    <a:lnTo>
                      <a:pt x="636" y="159"/>
                    </a:lnTo>
                    <a:lnTo>
                      <a:pt x="640" y="159"/>
                    </a:lnTo>
                    <a:lnTo>
                      <a:pt x="329" y="1000"/>
                    </a:lnTo>
                    <a:lnTo>
                      <a:pt x="0" y="1055"/>
                    </a:lnTo>
                    <a:lnTo>
                      <a:pt x="43" y="6"/>
                    </a:lnTo>
                    <a:lnTo>
                      <a:pt x="43" y="6"/>
                    </a:lnTo>
                    <a:close/>
                  </a:path>
                </a:pathLst>
              </a:custGeom>
              <a:solidFill>
                <a:srgbClr val="D6C4B0"/>
              </a:solidFill>
              <a:ln w="38100" cmpd="sng">
                <a:noFill/>
                <a:round/>
                <a:headEnd/>
                <a:tailEnd/>
              </a:ln>
            </p:spPr>
            <p:txBody>
              <a:bodyPr/>
              <a:lstStyle/>
              <a:p>
                <a:endParaRPr lang="en-US"/>
              </a:p>
            </p:txBody>
          </p:sp>
          <p:sp>
            <p:nvSpPr>
              <p:cNvPr id="8207" name="Freeform 15"/>
              <p:cNvSpPr>
                <a:spLocks/>
              </p:cNvSpPr>
              <p:nvPr/>
            </p:nvSpPr>
            <p:spPr bwMode="auto">
              <a:xfrm rot="122384">
                <a:off x="5098" y="11808"/>
                <a:ext cx="1526" cy="2447"/>
              </a:xfrm>
              <a:custGeom>
                <a:avLst/>
                <a:gdLst/>
                <a:ahLst/>
                <a:cxnLst>
                  <a:cxn ang="0">
                    <a:pos x="11" y="388"/>
                  </a:cxn>
                  <a:cxn ang="0">
                    <a:pos x="39" y="355"/>
                  </a:cxn>
                  <a:cxn ang="0">
                    <a:pos x="72" y="317"/>
                  </a:cxn>
                  <a:cxn ang="0">
                    <a:pos x="111" y="279"/>
                  </a:cxn>
                  <a:cxn ang="0">
                    <a:pos x="136" y="257"/>
                  </a:cxn>
                  <a:cxn ang="0">
                    <a:pos x="161" y="235"/>
                  </a:cxn>
                  <a:cxn ang="0">
                    <a:pos x="193" y="208"/>
                  </a:cxn>
                  <a:cxn ang="0">
                    <a:pos x="222" y="186"/>
                  </a:cxn>
                  <a:cxn ang="0">
                    <a:pos x="258" y="159"/>
                  </a:cxn>
                  <a:cxn ang="0">
                    <a:pos x="293" y="137"/>
                  </a:cxn>
                  <a:cxn ang="0">
                    <a:pos x="333" y="115"/>
                  </a:cxn>
                  <a:cxn ang="0">
                    <a:pos x="372" y="99"/>
                  </a:cxn>
                  <a:cxn ang="0">
                    <a:pos x="408" y="77"/>
                  </a:cxn>
                  <a:cxn ang="0">
                    <a:pos x="444" y="60"/>
                  </a:cxn>
                  <a:cxn ang="0">
                    <a:pos x="479" y="49"/>
                  </a:cxn>
                  <a:cxn ang="0">
                    <a:pos x="512" y="33"/>
                  </a:cxn>
                  <a:cxn ang="0">
                    <a:pos x="540" y="28"/>
                  </a:cxn>
                  <a:cxn ang="0">
                    <a:pos x="569" y="17"/>
                  </a:cxn>
                  <a:cxn ang="0">
                    <a:pos x="597" y="11"/>
                  </a:cxn>
                  <a:cxn ang="0">
                    <a:pos x="626" y="6"/>
                  </a:cxn>
                  <a:cxn ang="0">
                    <a:pos x="665" y="0"/>
                  </a:cxn>
                  <a:cxn ang="0">
                    <a:pos x="690" y="0"/>
                  </a:cxn>
                  <a:cxn ang="0">
                    <a:pos x="705" y="0"/>
                  </a:cxn>
                  <a:cxn ang="0">
                    <a:pos x="705" y="28"/>
                  </a:cxn>
                  <a:cxn ang="0">
                    <a:pos x="705" y="71"/>
                  </a:cxn>
                  <a:cxn ang="0">
                    <a:pos x="705" y="126"/>
                  </a:cxn>
                  <a:cxn ang="0">
                    <a:pos x="708" y="197"/>
                  </a:cxn>
                  <a:cxn ang="0">
                    <a:pos x="708" y="273"/>
                  </a:cxn>
                  <a:cxn ang="0">
                    <a:pos x="708" y="361"/>
                  </a:cxn>
                  <a:cxn ang="0">
                    <a:pos x="712" y="459"/>
                  </a:cxn>
                  <a:cxn ang="0">
                    <a:pos x="712" y="552"/>
                  </a:cxn>
                  <a:cxn ang="0">
                    <a:pos x="712" y="645"/>
                  </a:cxn>
                  <a:cxn ang="0">
                    <a:pos x="712" y="738"/>
                  </a:cxn>
                  <a:cxn ang="0">
                    <a:pos x="712" y="825"/>
                  </a:cxn>
                  <a:cxn ang="0">
                    <a:pos x="712" y="907"/>
                  </a:cxn>
                  <a:cxn ang="0">
                    <a:pos x="708" y="973"/>
                  </a:cxn>
                  <a:cxn ang="0">
                    <a:pos x="708" y="1033"/>
                  </a:cxn>
                  <a:cxn ang="0">
                    <a:pos x="705" y="1077"/>
                  </a:cxn>
                  <a:cxn ang="0">
                    <a:pos x="694" y="1126"/>
                  </a:cxn>
                  <a:cxn ang="0">
                    <a:pos x="662" y="1159"/>
                  </a:cxn>
                  <a:cxn ang="0">
                    <a:pos x="622" y="1164"/>
                  </a:cxn>
                  <a:cxn ang="0">
                    <a:pos x="601" y="1164"/>
                  </a:cxn>
                  <a:cxn ang="0">
                    <a:pos x="576" y="1159"/>
                  </a:cxn>
                  <a:cxn ang="0">
                    <a:pos x="551" y="1153"/>
                  </a:cxn>
                  <a:cxn ang="0">
                    <a:pos x="522" y="1142"/>
                  </a:cxn>
                  <a:cxn ang="0">
                    <a:pos x="501" y="1137"/>
                  </a:cxn>
                  <a:cxn ang="0">
                    <a:pos x="472" y="1126"/>
                  </a:cxn>
                  <a:cxn ang="0">
                    <a:pos x="437" y="1109"/>
                  </a:cxn>
                  <a:cxn ang="0">
                    <a:pos x="0" y="405"/>
                  </a:cxn>
                </a:cxnLst>
                <a:rect l="0" t="0" r="r" b="b"/>
                <a:pathLst>
                  <a:path w="712" h="1164">
                    <a:moveTo>
                      <a:pt x="0" y="405"/>
                    </a:moveTo>
                    <a:lnTo>
                      <a:pt x="0" y="405"/>
                    </a:lnTo>
                    <a:lnTo>
                      <a:pt x="4" y="399"/>
                    </a:lnTo>
                    <a:lnTo>
                      <a:pt x="11" y="388"/>
                    </a:lnTo>
                    <a:lnTo>
                      <a:pt x="18" y="377"/>
                    </a:lnTo>
                    <a:lnTo>
                      <a:pt x="25" y="372"/>
                    </a:lnTo>
                    <a:lnTo>
                      <a:pt x="32" y="361"/>
                    </a:lnTo>
                    <a:lnTo>
                      <a:pt x="39" y="355"/>
                    </a:lnTo>
                    <a:lnTo>
                      <a:pt x="47" y="344"/>
                    </a:lnTo>
                    <a:lnTo>
                      <a:pt x="54" y="339"/>
                    </a:lnTo>
                    <a:lnTo>
                      <a:pt x="61" y="328"/>
                    </a:lnTo>
                    <a:lnTo>
                      <a:pt x="72" y="317"/>
                    </a:lnTo>
                    <a:lnTo>
                      <a:pt x="82" y="306"/>
                    </a:lnTo>
                    <a:lnTo>
                      <a:pt x="93" y="295"/>
                    </a:lnTo>
                    <a:lnTo>
                      <a:pt x="104" y="284"/>
                    </a:lnTo>
                    <a:lnTo>
                      <a:pt x="111" y="279"/>
                    </a:lnTo>
                    <a:lnTo>
                      <a:pt x="118" y="273"/>
                    </a:lnTo>
                    <a:lnTo>
                      <a:pt x="122" y="268"/>
                    </a:lnTo>
                    <a:lnTo>
                      <a:pt x="129" y="262"/>
                    </a:lnTo>
                    <a:lnTo>
                      <a:pt x="136" y="257"/>
                    </a:lnTo>
                    <a:lnTo>
                      <a:pt x="140" y="252"/>
                    </a:lnTo>
                    <a:lnTo>
                      <a:pt x="147" y="246"/>
                    </a:lnTo>
                    <a:lnTo>
                      <a:pt x="154" y="241"/>
                    </a:lnTo>
                    <a:lnTo>
                      <a:pt x="161" y="235"/>
                    </a:lnTo>
                    <a:lnTo>
                      <a:pt x="168" y="224"/>
                    </a:lnTo>
                    <a:lnTo>
                      <a:pt x="175" y="224"/>
                    </a:lnTo>
                    <a:lnTo>
                      <a:pt x="186" y="219"/>
                    </a:lnTo>
                    <a:lnTo>
                      <a:pt x="193" y="208"/>
                    </a:lnTo>
                    <a:lnTo>
                      <a:pt x="200" y="202"/>
                    </a:lnTo>
                    <a:lnTo>
                      <a:pt x="208" y="197"/>
                    </a:lnTo>
                    <a:lnTo>
                      <a:pt x="215" y="191"/>
                    </a:lnTo>
                    <a:lnTo>
                      <a:pt x="222" y="186"/>
                    </a:lnTo>
                    <a:lnTo>
                      <a:pt x="233" y="181"/>
                    </a:lnTo>
                    <a:lnTo>
                      <a:pt x="240" y="170"/>
                    </a:lnTo>
                    <a:lnTo>
                      <a:pt x="251" y="170"/>
                    </a:lnTo>
                    <a:lnTo>
                      <a:pt x="258" y="159"/>
                    </a:lnTo>
                    <a:lnTo>
                      <a:pt x="265" y="153"/>
                    </a:lnTo>
                    <a:lnTo>
                      <a:pt x="276" y="148"/>
                    </a:lnTo>
                    <a:lnTo>
                      <a:pt x="286" y="142"/>
                    </a:lnTo>
                    <a:lnTo>
                      <a:pt x="293" y="137"/>
                    </a:lnTo>
                    <a:lnTo>
                      <a:pt x="304" y="131"/>
                    </a:lnTo>
                    <a:lnTo>
                      <a:pt x="315" y="126"/>
                    </a:lnTo>
                    <a:lnTo>
                      <a:pt x="326" y="120"/>
                    </a:lnTo>
                    <a:lnTo>
                      <a:pt x="333" y="115"/>
                    </a:lnTo>
                    <a:lnTo>
                      <a:pt x="344" y="109"/>
                    </a:lnTo>
                    <a:lnTo>
                      <a:pt x="351" y="104"/>
                    </a:lnTo>
                    <a:lnTo>
                      <a:pt x="361" y="99"/>
                    </a:lnTo>
                    <a:lnTo>
                      <a:pt x="372" y="99"/>
                    </a:lnTo>
                    <a:lnTo>
                      <a:pt x="379" y="93"/>
                    </a:lnTo>
                    <a:lnTo>
                      <a:pt x="390" y="88"/>
                    </a:lnTo>
                    <a:lnTo>
                      <a:pt x="401" y="82"/>
                    </a:lnTo>
                    <a:lnTo>
                      <a:pt x="408" y="77"/>
                    </a:lnTo>
                    <a:lnTo>
                      <a:pt x="419" y="71"/>
                    </a:lnTo>
                    <a:lnTo>
                      <a:pt x="426" y="66"/>
                    </a:lnTo>
                    <a:lnTo>
                      <a:pt x="437" y="66"/>
                    </a:lnTo>
                    <a:lnTo>
                      <a:pt x="444" y="60"/>
                    </a:lnTo>
                    <a:lnTo>
                      <a:pt x="454" y="55"/>
                    </a:lnTo>
                    <a:lnTo>
                      <a:pt x="462" y="55"/>
                    </a:lnTo>
                    <a:lnTo>
                      <a:pt x="472" y="49"/>
                    </a:lnTo>
                    <a:lnTo>
                      <a:pt x="479" y="49"/>
                    </a:lnTo>
                    <a:lnTo>
                      <a:pt x="487" y="44"/>
                    </a:lnTo>
                    <a:lnTo>
                      <a:pt x="494" y="38"/>
                    </a:lnTo>
                    <a:lnTo>
                      <a:pt x="504" y="38"/>
                    </a:lnTo>
                    <a:lnTo>
                      <a:pt x="512" y="33"/>
                    </a:lnTo>
                    <a:lnTo>
                      <a:pt x="519" y="33"/>
                    </a:lnTo>
                    <a:lnTo>
                      <a:pt x="526" y="28"/>
                    </a:lnTo>
                    <a:lnTo>
                      <a:pt x="533" y="28"/>
                    </a:lnTo>
                    <a:lnTo>
                      <a:pt x="540" y="28"/>
                    </a:lnTo>
                    <a:lnTo>
                      <a:pt x="547" y="28"/>
                    </a:lnTo>
                    <a:lnTo>
                      <a:pt x="555" y="22"/>
                    </a:lnTo>
                    <a:lnTo>
                      <a:pt x="565" y="22"/>
                    </a:lnTo>
                    <a:lnTo>
                      <a:pt x="569" y="17"/>
                    </a:lnTo>
                    <a:lnTo>
                      <a:pt x="576" y="17"/>
                    </a:lnTo>
                    <a:lnTo>
                      <a:pt x="583" y="17"/>
                    </a:lnTo>
                    <a:lnTo>
                      <a:pt x="590" y="17"/>
                    </a:lnTo>
                    <a:lnTo>
                      <a:pt x="597" y="11"/>
                    </a:lnTo>
                    <a:lnTo>
                      <a:pt x="605" y="11"/>
                    </a:lnTo>
                    <a:lnTo>
                      <a:pt x="608" y="11"/>
                    </a:lnTo>
                    <a:lnTo>
                      <a:pt x="615" y="11"/>
                    </a:lnTo>
                    <a:lnTo>
                      <a:pt x="626" y="6"/>
                    </a:lnTo>
                    <a:lnTo>
                      <a:pt x="637" y="6"/>
                    </a:lnTo>
                    <a:lnTo>
                      <a:pt x="648" y="0"/>
                    </a:lnTo>
                    <a:lnTo>
                      <a:pt x="658" y="0"/>
                    </a:lnTo>
                    <a:lnTo>
                      <a:pt x="665" y="0"/>
                    </a:lnTo>
                    <a:lnTo>
                      <a:pt x="673" y="0"/>
                    </a:lnTo>
                    <a:lnTo>
                      <a:pt x="680" y="0"/>
                    </a:lnTo>
                    <a:lnTo>
                      <a:pt x="687" y="0"/>
                    </a:lnTo>
                    <a:lnTo>
                      <a:pt x="690" y="0"/>
                    </a:lnTo>
                    <a:lnTo>
                      <a:pt x="698" y="0"/>
                    </a:lnTo>
                    <a:lnTo>
                      <a:pt x="701" y="0"/>
                    </a:lnTo>
                    <a:lnTo>
                      <a:pt x="705" y="0"/>
                    </a:lnTo>
                    <a:lnTo>
                      <a:pt x="705" y="0"/>
                    </a:lnTo>
                    <a:lnTo>
                      <a:pt x="705" y="11"/>
                    </a:lnTo>
                    <a:lnTo>
                      <a:pt x="705" y="11"/>
                    </a:lnTo>
                    <a:lnTo>
                      <a:pt x="705" y="22"/>
                    </a:lnTo>
                    <a:lnTo>
                      <a:pt x="705" y="28"/>
                    </a:lnTo>
                    <a:lnTo>
                      <a:pt x="705" y="38"/>
                    </a:lnTo>
                    <a:lnTo>
                      <a:pt x="705" y="49"/>
                    </a:lnTo>
                    <a:lnTo>
                      <a:pt x="705" y="60"/>
                    </a:lnTo>
                    <a:lnTo>
                      <a:pt x="705" y="71"/>
                    </a:lnTo>
                    <a:lnTo>
                      <a:pt x="705" y="82"/>
                    </a:lnTo>
                    <a:lnTo>
                      <a:pt x="705" y="99"/>
                    </a:lnTo>
                    <a:lnTo>
                      <a:pt x="705" y="115"/>
                    </a:lnTo>
                    <a:lnTo>
                      <a:pt x="705" y="126"/>
                    </a:lnTo>
                    <a:lnTo>
                      <a:pt x="708" y="148"/>
                    </a:lnTo>
                    <a:lnTo>
                      <a:pt x="708" y="159"/>
                    </a:lnTo>
                    <a:lnTo>
                      <a:pt x="708" y="181"/>
                    </a:lnTo>
                    <a:lnTo>
                      <a:pt x="708" y="197"/>
                    </a:lnTo>
                    <a:lnTo>
                      <a:pt x="708" y="219"/>
                    </a:lnTo>
                    <a:lnTo>
                      <a:pt x="708" y="235"/>
                    </a:lnTo>
                    <a:lnTo>
                      <a:pt x="708" y="257"/>
                    </a:lnTo>
                    <a:lnTo>
                      <a:pt x="708" y="273"/>
                    </a:lnTo>
                    <a:lnTo>
                      <a:pt x="708" y="301"/>
                    </a:lnTo>
                    <a:lnTo>
                      <a:pt x="708" y="317"/>
                    </a:lnTo>
                    <a:lnTo>
                      <a:pt x="708" y="339"/>
                    </a:lnTo>
                    <a:lnTo>
                      <a:pt x="708" y="361"/>
                    </a:lnTo>
                    <a:lnTo>
                      <a:pt x="708" y="388"/>
                    </a:lnTo>
                    <a:lnTo>
                      <a:pt x="708" y="410"/>
                    </a:lnTo>
                    <a:lnTo>
                      <a:pt x="712" y="432"/>
                    </a:lnTo>
                    <a:lnTo>
                      <a:pt x="712" y="459"/>
                    </a:lnTo>
                    <a:lnTo>
                      <a:pt x="712" y="481"/>
                    </a:lnTo>
                    <a:lnTo>
                      <a:pt x="712" y="503"/>
                    </a:lnTo>
                    <a:lnTo>
                      <a:pt x="712" y="530"/>
                    </a:lnTo>
                    <a:lnTo>
                      <a:pt x="712" y="552"/>
                    </a:lnTo>
                    <a:lnTo>
                      <a:pt x="712" y="574"/>
                    </a:lnTo>
                    <a:lnTo>
                      <a:pt x="712" y="601"/>
                    </a:lnTo>
                    <a:lnTo>
                      <a:pt x="712" y="623"/>
                    </a:lnTo>
                    <a:lnTo>
                      <a:pt x="712" y="645"/>
                    </a:lnTo>
                    <a:lnTo>
                      <a:pt x="712" y="672"/>
                    </a:lnTo>
                    <a:lnTo>
                      <a:pt x="712" y="689"/>
                    </a:lnTo>
                    <a:lnTo>
                      <a:pt x="712" y="716"/>
                    </a:lnTo>
                    <a:lnTo>
                      <a:pt x="712" y="738"/>
                    </a:lnTo>
                    <a:lnTo>
                      <a:pt x="712" y="760"/>
                    </a:lnTo>
                    <a:lnTo>
                      <a:pt x="712" y="782"/>
                    </a:lnTo>
                    <a:lnTo>
                      <a:pt x="712" y="803"/>
                    </a:lnTo>
                    <a:lnTo>
                      <a:pt x="712" y="825"/>
                    </a:lnTo>
                    <a:lnTo>
                      <a:pt x="712" y="847"/>
                    </a:lnTo>
                    <a:lnTo>
                      <a:pt x="712" y="863"/>
                    </a:lnTo>
                    <a:lnTo>
                      <a:pt x="712" y="885"/>
                    </a:lnTo>
                    <a:lnTo>
                      <a:pt x="712" y="907"/>
                    </a:lnTo>
                    <a:lnTo>
                      <a:pt x="712" y="924"/>
                    </a:lnTo>
                    <a:lnTo>
                      <a:pt x="708" y="940"/>
                    </a:lnTo>
                    <a:lnTo>
                      <a:pt x="708" y="956"/>
                    </a:lnTo>
                    <a:lnTo>
                      <a:pt x="708" y="973"/>
                    </a:lnTo>
                    <a:lnTo>
                      <a:pt x="708" y="995"/>
                    </a:lnTo>
                    <a:lnTo>
                      <a:pt x="708" y="1006"/>
                    </a:lnTo>
                    <a:lnTo>
                      <a:pt x="708" y="1022"/>
                    </a:lnTo>
                    <a:lnTo>
                      <a:pt x="708" y="1033"/>
                    </a:lnTo>
                    <a:lnTo>
                      <a:pt x="708" y="1049"/>
                    </a:lnTo>
                    <a:lnTo>
                      <a:pt x="705" y="1055"/>
                    </a:lnTo>
                    <a:lnTo>
                      <a:pt x="705" y="1071"/>
                    </a:lnTo>
                    <a:lnTo>
                      <a:pt x="705" y="1077"/>
                    </a:lnTo>
                    <a:lnTo>
                      <a:pt x="705" y="1087"/>
                    </a:lnTo>
                    <a:lnTo>
                      <a:pt x="701" y="1104"/>
                    </a:lnTo>
                    <a:lnTo>
                      <a:pt x="698" y="1115"/>
                    </a:lnTo>
                    <a:lnTo>
                      <a:pt x="694" y="1126"/>
                    </a:lnTo>
                    <a:lnTo>
                      <a:pt x="687" y="1137"/>
                    </a:lnTo>
                    <a:lnTo>
                      <a:pt x="680" y="1142"/>
                    </a:lnTo>
                    <a:lnTo>
                      <a:pt x="673" y="1153"/>
                    </a:lnTo>
                    <a:lnTo>
                      <a:pt x="662" y="1159"/>
                    </a:lnTo>
                    <a:lnTo>
                      <a:pt x="655" y="1159"/>
                    </a:lnTo>
                    <a:lnTo>
                      <a:pt x="640" y="1164"/>
                    </a:lnTo>
                    <a:lnTo>
                      <a:pt x="630" y="1164"/>
                    </a:lnTo>
                    <a:lnTo>
                      <a:pt x="622" y="1164"/>
                    </a:lnTo>
                    <a:lnTo>
                      <a:pt x="619" y="1164"/>
                    </a:lnTo>
                    <a:lnTo>
                      <a:pt x="612" y="1164"/>
                    </a:lnTo>
                    <a:lnTo>
                      <a:pt x="608" y="1164"/>
                    </a:lnTo>
                    <a:lnTo>
                      <a:pt x="601" y="1164"/>
                    </a:lnTo>
                    <a:lnTo>
                      <a:pt x="594" y="1164"/>
                    </a:lnTo>
                    <a:lnTo>
                      <a:pt x="587" y="1159"/>
                    </a:lnTo>
                    <a:lnTo>
                      <a:pt x="580" y="1159"/>
                    </a:lnTo>
                    <a:lnTo>
                      <a:pt x="576" y="1159"/>
                    </a:lnTo>
                    <a:lnTo>
                      <a:pt x="569" y="1159"/>
                    </a:lnTo>
                    <a:lnTo>
                      <a:pt x="562" y="1159"/>
                    </a:lnTo>
                    <a:lnTo>
                      <a:pt x="555" y="1159"/>
                    </a:lnTo>
                    <a:lnTo>
                      <a:pt x="551" y="1153"/>
                    </a:lnTo>
                    <a:lnTo>
                      <a:pt x="544" y="1153"/>
                    </a:lnTo>
                    <a:lnTo>
                      <a:pt x="537" y="1148"/>
                    </a:lnTo>
                    <a:lnTo>
                      <a:pt x="529" y="1148"/>
                    </a:lnTo>
                    <a:lnTo>
                      <a:pt x="522" y="1142"/>
                    </a:lnTo>
                    <a:lnTo>
                      <a:pt x="519" y="1142"/>
                    </a:lnTo>
                    <a:lnTo>
                      <a:pt x="512" y="1142"/>
                    </a:lnTo>
                    <a:lnTo>
                      <a:pt x="504" y="1142"/>
                    </a:lnTo>
                    <a:lnTo>
                      <a:pt x="501" y="1137"/>
                    </a:lnTo>
                    <a:lnTo>
                      <a:pt x="494" y="1137"/>
                    </a:lnTo>
                    <a:lnTo>
                      <a:pt x="487" y="1131"/>
                    </a:lnTo>
                    <a:lnTo>
                      <a:pt x="483" y="1131"/>
                    </a:lnTo>
                    <a:lnTo>
                      <a:pt x="472" y="1126"/>
                    </a:lnTo>
                    <a:lnTo>
                      <a:pt x="462" y="1120"/>
                    </a:lnTo>
                    <a:lnTo>
                      <a:pt x="454" y="1115"/>
                    </a:lnTo>
                    <a:lnTo>
                      <a:pt x="444" y="1109"/>
                    </a:lnTo>
                    <a:lnTo>
                      <a:pt x="437" y="1109"/>
                    </a:lnTo>
                    <a:lnTo>
                      <a:pt x="433" y="1104"/>
                    </a:lnTo>
                    <a:lnTo>
                      <a:pt x="422" y="1098"/>
                    </a:lnTo>
                    <a:lnTo>
                      <a:pt x="419" y="1098"/>
                    </a:lnTo>
                    <a:lnTo>
                      <a:pt x="0" y="405"/>
                    </a:lnTo>
                    <a:lnTo>
                      <a:pt x="0" y="405"/>
                    </a:lnTo>
                    <a:close/>
                  </a:path>
                </a:pathLst>
              </a:custGeom>
              <a:solidFill>
                <a:srgbClr val="E6DEC4"/>
              </a:solidFill>
              <a:ln w="38100" cmpd="sng">
                <a:noFill/>
                <a:round/>
                <a:headEnd/>
                <a:tailEnd/>
              </a:ln>
            </p:spPr>
            <p:txBody>
              <a:bodyPr/>
              <a:lstStyle/>
              <a:p>
                <a:endParaRPr lang="en-US"/>
              </a:p>
            </p:txBody>
          </p:sp>
          <p:sp>
            <p:nvSpPr>
              <p:cNvPr id="8208" name="Freeform 16"/>
              <p:cNvSpPr>
                <a:spLocks/>
              </p:cNvSpPr>
              <p:nvPr/>
            </p:nvSpPr>
            <p:spPr bwMode="auto">
              <a:xfrm>
                <a:off x="6480" y="13968"/>
                <a:ext cx="754" cy="1252"/>
              </a:xfrm>
              <a:custGeom>
                <a:avLst/>
                <a:gdLst/>
                <a:ahLst/>
                <a:cxnLst>
                  <a:cxn ang="0">
                    <a:pos x="32" y="17"/>
                  </a:cxn>
                  <a:cxn ang="0">
                    <a:pos x="275" y="0"/>
                  </a:cxn>
                  <a:cxn ang="0">
                    <a:pos x="39" y="596"/>
                  </a:cxn>
                  <a:cxn ang="0">
                    <a:pos x="0" y="301"/>
                  </a:cxn>
                  <a:cxn ang="0">
                    <a:pos x="32" y="17"/>
                  </a:cxn>
                  <a:cxn ang="0">
                    <a:pos x="32" y="17"/>
                  </a:cxn>
                </a:cxnLst>
                <a:rect l="0" t="0" r="r" b="b"/>
                <a:pathLst>
                  <a:path w="275" h="596">
                    <a:moveTo>
                      <a:pt x="32" y="17"/>
                    </a:moveTo>
                    <a:lnTo>
                      <a:pt x="275" y="0"/>
                    </a:lnTo>
                    <a:lnTo>
                      <a:pt x="39" y="596"/>
                    </a:lnTo>
                    <a:lnTo>
                      <a:pt x="0" y="301"/>
                    </a:lnTo>
                    <a:lnTo>
                      <a:pt x="32" y="17"/>
                    </a:lnTo>
                    <a:lnTo>
                      <a:pt x="32" y="17"/>
                    </a:lnTo>
                    <a:close/>
                  </a:path>
                </a:pathLst>
              </a:custGeom>
              <a:solidFill>
                <a:srgbClr val="8A9EA3"/>
              </a:solidFill>
              <a:ln w="38100" cmpd="sng">
                <a:noFill/>
                <a:round/>
                <a:headEnd/>
                <a:tailEnd/>
              </a:ln>
            </p:spPr>
            <p:txBody>
              <a:bodyPr/>
              <a:lstStyle/>
              <a:p>
                <a:endParaRPr lang="en-US"/>
              </a:p>
            </p:txBody>
          </p:sp>
          <p:sp>
            <p:nvSpPr>
              <p:cNvPr id="8209" name="Freeform 17"/>
              <p:cNvSpPr>
                <a:spLocks/>
              </p:cNvSpPr>
              <p:nvPr/>
            </p:nvSpPr>
            <p:spPr bwMode="auto">
              <a:xfrm rot="308907">
                <a:off x="6005" y="13968"/>
                <a:ext cx="619" cy="1170"/>
              </a:xfrm>
              <a:custGeom>
                <a:avLst/>
                <a:gdLst/>
                <a:ahLst/>
                <a:cxnLst>
                  <a:cxn ang="0">
                    <a:pos x="0" y="87"/>
                  </a:cxn>
                  <a:cxn ang="0">
                    <a:pos x="289" y="0"/>
                  </a:cxn>
                  <a:cxn ang="0">
                    <a:pos x="286" y="557"/>
                  </a:cxn>
                  <a:cxn ang="0">
                    <a:pos x="0" y="87"/>
                  </a:cxn>
                  <a:cxn ang="0">
                    <a:pos x="0" y="87"/>
                  </a:cxn>
                </a:cxnLst>
                <a:rect l="0" t="0" r="r" b="b"/>
                <a:pathLst>
                  <a:path w="289" h="557">
                    <a:moveTo>
                      <a:pt x="0" y="87"/>
                    </a:moveTo>
                    <a:lnTo>
                      <a:pt x="289" y="0"/>
                    </a:lnTo>
                    <a:lnTo>
                      <a:pt x="286" y="557"/>
                    </a:lnTo>
                    <a:lnTo>
                      <a:pt x="0" y="87"/>
                    </a:lnTo>
                    <a:lnTo>
                      <a:pt x="0" y="87"/>
                    </a:lnTo>
                    <a:close/>
                  </a:path>
                </a:pathLst>
              </a:custGeom>
              <a:solidFill>
                <a:srgbClr val="C73D30"/>
              </a:solidFill>
              <a:ln w="38100" cmpd="sng">
                <a:noFill/>
                <a:round/>
                <a:headEnd/>
                <a:tailEnd/>
              </a:ln>
            </p:spPr>
            <p:txBody>
              <a:bodyPr/>
              <a:lstStyle/>
              <a:p>
                <a:endParaRPr lang="en-US"/>
              </a:p>
            </p:txBody>
          </p:sp>
          <p:sp>
            <p:nvSpPr>
              <p:cNvPr id="8210" name="Freeform 18"/>
              <p:cNvSpPr>
                <a:spLocks/>
              </p:cNvSpPr>
              <p:nvPr/>
            </p:nvSpPr>
            <p:spPr bwMode="auto">
              <a:xfrm>
                <a:off x="5417" y="6380"/>
                <a:ext cx="744" cy="5484"/>
              </a:xfrm>
              <a:custGeom>
                <a:avLst/>
                <a:gdLst/>
                <a:ahLst/>
                <a:cxnLst>
                  <a:cxn ang="0">
                    <a:pos x="104" y="2606"/>
                  </a:cxn>
                  <a:cxn ang="0">
                    <a:pos x="0" y="0"/>
                  </a:cxn>
                  <a:cxn ang="0">
                    <a:pos x="347" y="2486"/>
                  </a:cxn>
                  <a:cxn ang="0">
                    <a:pos x="104" y="2606"/>
                  </a:cxn>
                  <a:cxn ang="0">
                    <a:pos x="104" y="2606"/>
                  </a:cxn>
                </a:cxnLst>
                <a:rect l="0" t="0" r="r" b="b"/>
                <a:pathLst>
                  <a:path w="347" h="2606">
                    <a:moveTo>
                      <a:pt x="104" y="2606"/>
                    </a:moveTo>
                    <a:lnTo>
                      <a:pt x="0" y="0"/>
                    </a:lnTo>
                    <a:lnTo>
                      <a:pt x="347" y="2486"/>
                    </a:lnTo>
                    <a:lnTo>
                      <a:pt x="104" y="2606"/>
                    </a:lnTo>
                    <a:lnTo>
                      <a:pt x="104" y="2606"/>
                    </a:lnTo>
                    <a:close/>
                  </a:path>
                </a:pathLst>
              </a:custGeom>
              <a:solidFill>
                <a:srgbClr val="C90000"/>
              </a:solidFill>
              <a:ln w="38100" cmpd="sng">
                <a:noFill/>
                <a:round/>
                <a:headEnd/>
                <a:tailEnd/>
              </a:ln>
            </p:spPr>
            <p:txBody>
              <a:bodyPr/>
              <a:lstStyle/>
              <a:p>
                <a:endParaRPr lang="en-US"/>
              </a:p>
            </p:txBody>
          </p:sp>
          <p:sp>
            <p:nvSpPr>
              <p:cNvPr id="8211" name="Freeform 19"/>
              <p:cNvSpPr>
                <a:spLocks/>
              </p:cNvSpPr>
              <p:nvPr/>
            </p:nvSpPr>
            <p:spPr bwMode="auto">
              <a:xfrm>
                <a:off x="6947" y="6414"/>
                <a:ext cx="500" cy="4920"/>
              </a:xfrm>
              <a:custGeom>
                <a:avLst/>
                <a:gdLst/>
                <a:ahLst/>
                <a:cxnLst>
                  <a:cxn ang="0">
                    <a:pos x="0" y="2339"/>
                  </a:cxn>
                  <a:cxn ang="0">
                    <a:pos x="72" y="0"/>
                  </a:cxn>
                  <a:cxn ang="0">
                    <a:pos x="233" y="2290"/>
                  </a:cxn>
                  <a:cxn ang="0">
                    <a:pos x="0" y="2339"/>
                  </a:cxn>
                  <a:cxn ang="0">
                    <a:pos x="0" y="2339"/>
                  </a:cxn>
                </a:cxnLst>
                <a:rect l="0" t="0" r="r" b="b"/>
                <a:pathLst>
                  <a:path w="233" h="2339">
                    <a:moveTo>
                      <a:pt x="0" y="2339"/>
                    </a:moveTo>
                    <a:lnTo>
                      <a:pt x="72" y="0"/>
                    </a:lnTo>
                    <a:lnTo>
                      <a:pt x="233" y="2290"/>
                    </a:lnTo>
                    <a:lnTo>
                      <a:pt x="0" y="2339"/>
                    </a:lnTo>
                    <a:lnTo>
                      <a:pt x="0" y="2339"/>
                    </a:lnTo>
                    <a:close/>
                  </a:path>
                </a:pathLst>
              </a:custGeom>
              <a:solidFill>
                <a:srgbClr val="009CC9"/>
              </a:solidFill>
              <a:ln w="38100" cmpd="sng">
                <a:noFill/>
                <a:round/>
                <a:headEnd/>
                <a:tailEnd/>
              </a:ln>
            </p:spPr>
            <p:txBody>
              <a:bodyPr/>
              <a:lstStyle/>
              <a:p>
                <a:endParaRPr lang="en-US"/>
              </a:p>
            </p:txBody>
          </p:sp>
        </p:grpSp>
        <p:sp>
          <p:nvSpPr>
            <p:cNvPr id="8212" name="WordArt 20"/>
            <p:cNvSpPr>
              <a:spLocks noChangeArrowheads="1" noChangeShapeType="1" noTextEdit="1"/>
            </p:cNvSpPr>
            <p:nvPr/>
          </p:nvSpPr>
          <p:spPr bwMode="auto">
            <a:xfrm rot="3392690">
              <a:off x="1307" y="2179"/>
              <a:ext cx="985" cy="171"/>
            </a:xfrm>
            <a:prstGeom prst="rect">
              <a:avLst/>
            </a:prstGeom>
          </p:spPr>
          <p:txBody>
            <a:bodyPr wrap="none" fromWordArt="1">
              <a:prstTxWarp prst="textPlain">
                <a:avLst>
                  <a:gd name="adj" fmla="val 50000"/>
                </a:avLst>
              </a:prstTxWarp>
            </a:bodyPr>
            <a:lstStyle/>
            <a:p>
              <a:r>
                <a:rPr lang="en-US" sz="1600" kern="10">
                  <a:ln w="9525">
                    <a:solidFill>
                      <a:srgbClr val="000000"/>
                    </a:solidFill>
                    <a:round/>
                    <a:headEnd/>
                    <a:tailEnd/>
                  </a:ln>
                  <a:solidFill>
                    <a:srgbClr val="000000"/>
                  </a:solidFill>
                  <a:latin typeface="Comic Sans MS"/>
                </a:rPr>
                <a:t>Special Education</a:t>
              </a:r>
            </a:p>
          </p:txBody>
        </p:sp>
        <p:sp>
          <p:nvSpPr>
            <p:cNvPr id="8213" name="WordArt 21"/>
            <p:cNvSpPr>
              <a:spLocks noChangeArrowheads="1" noChangeShapeType="1" noTextEdit="1"/>
            </p:cNvSpPr>
            <p:nvPr/>
          </p:nvSpPr>
          <p:spPr bwMode="auto">
            <a:xfrm rot="4881739">
              <a:off x="1674" y="1553"/>
              <a:ext cx="1041" cy="170"/>
            </a:xfrm>
            <a:prstGeom prst="rect">
              <a:avLst/>
            </a:prstGeom>
          </p:spPr>
          <p:txBody>
            <a:bodyPr wrap="none" fromWordArt="1">
              <a:prstTxWarp prst="textPlain">
                <a:avLst>
                  <a:gd name="adj" fmla="val 50000"/>
                </a:avLst>
              </a:prstTxWarp>
            </a:bodyPr>
            <a:lstStyle/>
            <a:p>
              <a:r>
                <a:rPr lang="en-US" sz="1600" kern="10">
                  <a:ln w="9525">
                    <a:solidFill>
                      <a:srgbClr val="000000"/>
                    </a:solidFill>
                    <a:round/>
                    <a:headEnd/>
                    <a:tailEnd/>
                  </a:ln>
                  <a:solidFill>
                    <a:srgbClr val="000000"/>
                  </a:solidFill>
                  <a:latin typeface="Comic Sans MS"/>
                </a:rPr>
                <a:t>Bilingual Education</a:t>
              </a:r>
            </a:p>
          </p:txBody>
        </p:sp>
        <p:sp>
          <p:nvSpPr>
            <p:cNvPr id="8214" name="WordArt 22"/>
            <p:cNvSpPr>
              <a:spLocks noChangeArrowheads="1" noChangeShapeType="1" noTextEdit="1"/>
            </p:cNvSpPr>
            <p:nvPr/>
          </p:nvSpPr>
          <p:spPr bwMode="auto">
            <a:xfrm rot="6135765">
              <a:off x="1706" y="2023"/>
              <a:ext cx="1772" cy="176"/>
            </a:xfrm>
            <a:prstGeom prst="rect">
              <a:avLst/>
            </a:prstGeom>
          </p:spPr>
          <p:txBody>
            <a:bodyPr wrap="none" fromWordArt="1">
              <a:prstTxWarp prst="textPlain">
                <a:avLst>
                  <a:gd name="adj" fmla="val 50000"/>
                </a:avLst>
              </a:prstTxWarp>
            </a:bodyPr>
            <a:lstStyle/>
            <a:p>
              <a:r>
                <a:rPr lang="en-US" sz="1600" kern="10">
                  <a:ln w="9525">
                    <a:solidFill>
                      <a:srgbClr val="000000"/>
                    </a:solidFill>
                    <a:round/>
                    <a:headEnd/>
                    <a:tailEnd/>
                  </a:ln>
                  <a:solidFill>
                    <a:srgbClr val="000000"/>
                  </a:solidFill>
                  <a:latin typeface="Comic Sans MS"/>
                </a:rPr>
                <a:t>Instructional Support Services</a:t>
              </a:r>
            </a:p>
          </p:txBody>
        </p:sp>
        <p:sp>
          <p:nvSpPr>
            <p:cNvPr id="8215" name="WordArt 23"/>
            <p:cNvSpPr>
              <a:spLocks noChangeArrowheads="1" noChangeShapeType="1" noTextEdit="1"/>
            </p:cNvSpPr>
            <p:nvPr/>
          </p:nvSpPr>
          <p:spPr bwMode="auto">
            <a:xfrm rot="5345786">
              <a:off x="1635" y="4116"/>
              <a:ext cx="1738" cy="306"/>
            </a:xfrm>
            <a:prstGeom prst="rect">
              <a:avLst/>
            </a:prstGeom>
          </p:spPr>
          <p:txBody>
            <a:bodyPr wrap="none" fromWordArt="1">
              <a:prstTxWarp prst="textPlain">
                <a:avLst>
                  <a:gd name="adj" fmla="val 50000"/>
                </a:avLst>
              </a:prstTxWarp>
            </a:bodyPr>
            <a:lstStyle/>
            <a:p>
              <a:r>
                <a:rPr lang="en-US" sz="2800" kern="10">
                  <a:ln w="9525">
                    <a:solidFill>
                      <a:srgbClr val="000000"/>
                    </a:solidFill>
                    <a:round/>
                    <a:headEnd/>
                    <a:tailEnd/>
                  </a:ln>
                  <a:solidFill>
                    <a:srgbClr val="000000"/>
                  </a:solidFill>
                  <a:latin typeface="Comic Sans MS"/>
                </a:rPr>
                <a:t>General Education</a:t>
              </a:r>
            </a:p>
          </p:txBody>
        </p:sp>
        <p:sp>
          <p:nvSpPr>
            <p:cNvPr id="8216" name="WordArt 24"/>
            <p:cNvSpPr>
              <a:spLocks noChangeArrowheads="1" noChangeShapeType="1" noTextEdit="1"/>
            </p:cNvSpPr>
            <p:nvPr/>
          </p:nvSpPr>
          <p:spPr bwMode="auto">
            <a:xfrm rot="7533249">
              <a:off x="2578" y="2413"/>
              <a:ext cx="1019" cy="153"/>
            </a:xfrm>
            <a:prstGeom prst="rect">
              <a:avLst/>
            </a:prstGeom>
          </p:spPr>
          <p:txBody>
            <a:bodyPr wrap="none" fromWordArt="1">
              <a:prstTxWarp prst="textPlain">
                <a:avLst>
                  <a:gd name="adj" fmla="val 50000"/>
                </a:avLst>
              </a:prstTxWarp>
            </a:bodyPr>
            <a:lstStyle/>
            <a:p>
              <a:r>
                <a:rPr lang="en-US" sz="1400" kern="10">
                  <a:ln w="9525">
                    <a:solidFill>
                      <a:srgbClr val="000000"/>
                    </a:solidFill>
                    <a:round/>
                    <a:headEnd/>
                    <a:tailEnd/>
                  </a:ln>
                  <a:solidFill>
                    <a:srgbClr val="000000"/>
                  </a:solidFill>
                  <a:latin typeface="Comic Sans MS"/>
                </a:rPr>
                <a:t>Vocational Education</a:t>
              </a:r>
            </a:p>
          </p:txBody>
        </p:sp>
        <p:sp>
          <p:nvSpPr>
            <p:cNvPr id="8217" name="WordArt 25"/>
            <p:cNvSpPr>
              <a:spLocks noChangeArrowheads="1" noChangeShapeType="1" noTextEdit="1"/>
            </p:cNvSpPr>
            <p:nvPr/>
          </p:nvSpPr>
          <p:spPr bwMode="auto">
            <a:xfrm rot="-785353">
              <a:off x="1432" y="2968"/>
              <a:ext cx="323" cy="148"/>
            </a:xfrm>
            <a:prstGeom prst="rect">
              <a:avLst/>
            </a:prstGeom>
          </p:spPr>
          <p:txBody>
            <a:bodyPr wrap="none" fromWordArt="1">
              <a:prstTxWarp prst="textPlain">
                <a:avLst>
                  <a:gd name="adj" fmla="val 50000"/>
                </a:avLst>
              </a:prstTxWarp>
            </a:bodyPr>
            <a:lstStyle/>
            <a:p>
              <a:r>
                <a:rPr lang="en-US" sz="1400" kern="10">
                  <a:ln w="9525">
                    <a:solidFill>
                      <a:srgbClr val="000000"/>
                    </a:solidFill>
                    <a:round/>
                    <a:headEnd/>
                    <a:tailEnd/>
                  </a:ln>
                  <a:solidFill>
                    <a:srgbClr val="000000"/>
                  </a:solidFill>
                  <a:latin typeface="Comic Sans MS"/>
                </a:rPr>
                <a:t>Title 1</a:t>
              </a:r>
            </a:p>
          </p:txBody>
        </p:sp>
      </p:grpSp>
      <p:sp>
        <p:nvSpPr>
          <p:cNvPr id="8218" name="Text Box 26"/>
          <p:cNvSpPr txBox="1">
            <a:spLocks noChangeArrowheads="1"/>
          </p:cNvSpPr>
          <p:nvPr/>
        </p:nvSpPr>
        <p:spPr bwMode="auto">
          <a:xfrm>
            <a:off x="8153400" y="6172200"/>
            <a:ext cx="381000" cy="304800"/>
          </a:xfrm>
          <a:prstGeom prst="rect">
            <a:avLst/>
          </a:prstGeom>
          <a:noFill/>
          <a:ln w="12700">
            <a:noFill/>
            <a:miter lim="800000"/>
            <a:headEnd type="none" w="sm" len="sm"/>
            <a:tailEnd type="none" w="sm" len="sm"/>
          </a:ln>
          <a:effectLst/>
        </p:spPr>
        <p:txBody>
          <a:bodyPr>
            <a:spAutoFit/>
          </a:bodyPr>
          <a:lstStyle/>
          <a:p>
            <a:pPr>
              <a:spcBef>
                <a:spcPct val="50000"/>
              </a:spcBef>
            </a:pPr>
            <a:fld id="{6D26163E-DC2C-4890-9551-AF55E7F48F7B}" type="slidenum">
              <a:rPr lang="en-US" sz="1400">
                <a:latin typeface="Arial" charset="0"/>
              </a:rPr>
              <a:pPr>
                <a:spcBef>
                  <a:spcPct val="50000"/>
                </a:spcBef>
              </a:pPr>
              <a:t>9</a:t>
            </a:fld>
            <a:endParaRPr lang="en-US" sz="1200"/>
          </a:p>
        </p:txBody>
      </p:sp>
    </p:spTree>
  </p:cSld>
  <p:clrMapOvr>
    <a:masterClrMapping/>
  </p:clrMapOvr>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Impac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Impact" pitchFamily="34"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 Portrait.pot</Template>
  <TotalTime>4885</TotalTime>
  <Words>7724</Words>
  <Application>Microsoft Macintosh PowerPoint</Application>
  <PresentationFormat>On-screen Show (4:3)</PresentationFormat>
  <Paragraphs>414</Paragraphs>
  <Slides>32</Slides>
  <Notes>32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Contemporary Portrait</vt:lpstr>
      <vt:lpstr>Clip</vt:lpstr>
      <vt:lpstr>Slide 1</vt:lpstr>
      <vt:lpstr> </vt:lpstr>
      <vt:lpstr>Special Education Laws</vt:lpstr>
      <vt:lpstr>Related Laws</vt:lpstr>
      <vt:lpstr>One Source of Information</vt:lpstr>
      <vt:lpstr>When is a student eligible for Special Education? </vt:lpstr>
      <vt:lpstr>Referring a student for an evaluation to determine eligibility</vt:lpstr>
      <vt:lpstr>Types of Disabilities that may adversely affect educational progress</vt:lpstr>
      <vt:lpstr>Special Education</vt:lpstr>
      <vt:lpstr>How quickly can I get services?</vt:lpstr>
      <vt:lpstr>Slide 11</vt:lpstr>
      <vt:lpstr>The Six Principles </vt:lpstr>
      <vt:lpstr>Principle #1 -  Parent and Student  Participation</vt:lpstr>
      <vt:lpstr>Specific participation rights:</vt:lpstr>
      <vt:lpstr>District Parent  Advisory Council</vt:lpstr>
      <vt:lpstr>Areas of Education Where Parent and Student Participation is Guaranteed</vt:lpstr>
      <vt:lpstr>Slide 17</vt:lpstr>
      <vt:lpstr>Principle #2 - FAPE (continued)  What is the General Curriculum?</vt:lpstr>
      <vt:lpstr>Principle #3 - Appropriate Evaluation </vt:lpstr>
      <vt:lpstr>Specific Learning Disability</vt:lpstr>
      <vt:lpstr>Some specific evaluation rights:</vt:lpstr>
      <vt:lpstr>Independent Educational Evaluation (IEE)</vt:lpstr>
      <vt:lpstr>Slide 23</vt:lpstr>
      <vt:lpstr>Purpose of the IEP</vt:lpstr>
      <vt:lpstr>Slide 25</vt:lpstr>
      <vt:lpstr>Principle #5 - Least Restrictive Environment (LRE)</vt:lpstr>
      <vt:lpstr>Some Types of Educational Placements</vt:lpstr>
      <vt:lpstr>Students have the right to receive special education services even when they are unable to attend school. </vt:lpstr>
      <vt:lpstr>Principle #6 - Procedural Safeguards</vt:lpstr>
      <vt:lpstr>How the law can help with disputes</vt:lpstr>
      <vt:lpstr>Resources</vt:lpstr>
      <vt:lpstr>Slide 32</vt:lpstr>
    </vt:vector>
  </TitlesOfParts>
  <Company>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Curriculum for Special Education</dc:title>
  <dc:creator>DOE</dc:creator>
  <cp:lastModifiedBy>Licensed Copy</cp:lastModifiedBy>
  <cp:revision>380</cp:revision>
  <cp:lastPrinted>2007-10-25T17:22:06Z</cp:lastPrinted>
  <dcterms:created xsi:type="dcterms:W3CDTF">2013-12-17T18:18:36Z</dcterms:created>
  <dcterms:modified xsi:type="dcterms:W3CDTF">2013-12-17T18:19:31Z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Oct 11 2001</vt:lpwstr>
  </property>
</Properties>
</file>