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78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2c126e950b_0_35: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5" name="Google Shape;115;g2c126e950b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2c126e950b_0_40: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1" name="Google Shape;121;g2c126e950b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2c126e950b_0_0: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 name="Google Shape;67;g2c126e950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3f94726969_0_0: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3" name="Google Shape;73;g3f9472696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2c126e950b_0_10: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Google Shape;79;g2c126e950b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2c126e950b_0_15: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Google Shape;85;g2c126e950b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2c126e950b_0_20: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1" name="Google Shape;91;g2c126e950b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2a66b6221d_0_0: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7" name="Google Shape;97;g2a66b6221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2c126e950b_0_25: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Google Shape;103;g2c126e950b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2c126e950b_0_30: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Google Shape;109;g2c126e950b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Science Course Selections</a:t>
            </a: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WGHS Science Department</a:t>
            </a:r>
            <a:endParaRPr/>
          </a:p>
        </p:txBody>
      </p:sp>
      <p:pic>
        <p:nvPicPr>
          <p:cNvPr id="56" name="Google Shape;56;p13"/>
          <p:cNvPicPr preferRelativeResize="0"/>
          <p:nvPr/>
        </p:nvPicPr>
        <p:blipFill>
          <a:blip r:embed="rId3">
            <a:alphaModFix/>
          </a:blip>
          <a:stretch>
            <a:fillRect/>
          </a:stretch>
        </p:blipFill>
        <p:spPr>
          <a:xfrm>
            <a:off x="117775" y="3663675"/>
            <a:ext cx="1440701" cy="1144075"/>
          </a:xfrm>
          <a:prstGeom prst="rect">
            <a:avLst/>
          </a:prstGeom>
          <a:noFill/>
          <a:ln>
            <a:noFill/>
          </a:ln>
        </p:spPr>
      </p:pic>
      <p:pic>
        <p:nvPicPr>
          <p:cNvPr id="57" name="Google Shape;57;p13"/>
          <p:cNvPicPr preferRelativeResize="0"/>
          <p:nvPr/>
        </p:nvPicPr>
        <p:blipFill>
          <a:blip r:embed="rId4">
            <a:alphaModFix/>
          </a:blip>
          <a:stretch>
            <a:fillRect/>
          </a:stretch>
        </p:blipFill>
        <p:spPr>
          <a:xfrm>
            <a:off x="7826620" y="2705388"/>
            <a:ext cx="1087950" cy="1050075"/>
          </a:xfrm>
          <a:prstGeom prst="rect">
            <a:avLst/>
          </a:prstGeom>
          <a:noFill/>
          <a:ln>
            <a:noFill/>
          </a:ln>
        </p:spPr>
      </p:pic>
      <p:pic>
        <p:nvPicPr>
          <p:cNvPr id="58" name="Google Shape;58;p13"/>
          <p:cNvPicPr preferRelativeResize="0"/>
          <p:nvPr/>
        </p:nvPicPr>
        <p:blipFill>
          <a:blip r:embed="rId5">
            <a:alphaModFix/>
          </a:blip>
          <a:stretch>
            <a:fillRect/>
          </a:stretch>
        </p:blipFill>
        <p:spPr>
          <a:xfrm>
            <a:off x="7473874" y="141826"/>
            <a:ext cx="1440700" cy="1153719"/>
          </a:xfrm>
          <a:prstGeom prst="rect">
            <a:avLst/>
          </a:prstGeom>
          <a:noFill/>
          <a:ln>
            <a:noFill/>
          </a:ln>
        </p:spPr>
      </p:pic>
      <p:pic>
        <p:nvPicPr>
          <p:cNvPr id="59" name="Google Shape;59;p13"/>
          <p:cNvPicPr preferRelativeResize="0"/>
          <p:nvPr/>
        </p:nvPicPr>
        <p:blipFill>
          <a:blip r:embed="rId6">
            <a:alphaModFix/>
          </a:blip>
          <a:stretch>
            <a:fillRect/>
          </a:stretch>
        </p:blipFill>
        <p:spPr>
          <a:xfrm>
            <a:off x="117775" y="237877"/>
            <a:ext cx="2095125" cy="1173273"/>
          </a:xfrm>
          <a:prstGeom prst="rect">
            <a:avLst/>
          </a:prstGeom>
          <a:noFill/>
          <a:ln>
            <a:noFill/>
          </a:ln>
        </p:spPr>
      </p:pic>
      <p:pic>
        <p:nvPicPr>
          <p:cNvPr id="60" name="Google Shape;60;p13"/>
          <p:cNvPicPr preferRelativeResize="0"/>
          <p:nvPr/>
        </p:nvPicPr>
        <p:blipFill>
          <a:blip r:embed="rId7">
            <a:alphaModFix/>
          </a:blip>
          <a:stretch>
            <a:fillRect/>
          </a:stretch>
        </p:blipFill>
        <p:spPr>
          <a:xfrm>
            <a:off x="5731500" y="3755462"/>
            <a:ext cx="2095125" cy="1144050"/>
          </a:xfrm>
          <a:prstGeom prst="rect">
            <a:avLst/>
          </a:prstGeom>
          <a:noFill/>
          <a:ln>
            <a:noFill/>
          </a:ln>
        </p:spPr>
      </p:pic>
      <p:pic>
        <p:nvPicPr>
          <p:cNvPr id="61" name="Google Shape;61;p13"/>
          <p:cNvPicPr preferRelativeResize="0"/>
          <p:nvPr/>
        </p:nvPicPr>
        <p:blipFill>
          <a:blip r:embed="rId8">
            <a:alphaModFix/>
          </a:blip>
          <a:stretch>
            <a:fillRect/>
          </a:stretch>
        </p:blipFill>
        <p:spPr>
          <a:xfrm>
            <a:off x="1743025" y="3746075"/>
            <a:ext cx="1661564" cy="1244575"/>
          </a:xfrm>
          <a:prstGeom prst="rect">
            <a:avLst/>
          </a:prstGeom>
          <a:noFill/>
          <a:ln>
            <a:noFill/>
          </a:ln>
        </p:spPr>
      </p:pic>
      <p:pic>
        <p:nvPicPr>
          <p:cNvPr id="62" name="Google Shape;62;p13"/>
          <p:cNvPicPr preferRelativeResize="0"/>
          <p:nvPr/>
        </p:nvPicPr>
        <p:blipFill>
          <a:blip r:embed="rId9">
            <a:alphaModFix/>
          </a:blip>
          <a:stretch>
            <a:fillRect/>
          </a:stretch>
        </p:blipFill>
        <p:spPr>
          <a:xfrm>
            <a:off x="2752525" y="1"/>
            <a:ext cx="2355575" cy="1812702"/>
          </a:xfrm>
          <a:prstGeom prst="rect">
            <a:avLst/>
          </a:prstGeom>
          <a:noFill/>
          <a:ln>
            <a:noFill/>
          </a:ln>
        </p:spPr>
      </p:pic>
      <p:pic>
        <p:nvPicPr>
          <p:cNvPr id="63" name="Google Shape;63;p13"/>
          <p:cNvPicPr preferRelativeResize="0"/>
          <p:nvPr/>
        </p:nvPicPr>
        <p:blipFill>
          <a:blip r:embed="rId10">
            <a:alphaModFix/>
          </a:blip>
          <a:stretch>
            <a:fillRect/>
          </a:stretch>
        </p:blipFill>
        <p:spPr>
          <a:xfrm>
            <a:off x="5497375" y="372697"/>
            <a:ext cx="1617975" cy="1617975"/>
          </a:xfrm>
          <a:prstGeom prst="rect">
            <a:avLst/>
          </a:prstGeom>
          <a:noFill/>
          <a:ln>
            <a:noFill/>
          </a:ln>
        </p:spPr>
      </p:pic>
      <p:pic>
        <p:nvPicPr>
          <p:cNvPr id="64" name="Google Shape;64;p13"/>
          <p:cNvPicPr preferRelativeResize="0"/>
          <p:nvPr/>
        </p:nvPicPr>
        <p:blipFill>
          <a:blip r:embed="rId11">
            <a:alphaModFix/>
          </a:blip>
          <a:stretch>
            <a:fillRect/>
          </a:stretch>
        </p:blipFill>
        <p:spPr>
          <a:xfrm>
            <a:off x="3943300" y="3515363"/>
            <a:ext cx="1440700" cy="14407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116"/>
        <p:cNvGrpSpPr/>
        <p:nvPr/>
      </p:nvGrpSpPr>
      <p:grpSpPr>
        <a:xfrm>
          <a:off x="0" y="0"/>
          <a:ext cx="0" cy="0"/>
          <a:chOff x="0" y="0"/>
          <a:chExt cx="0" cy="0"/>
        </a:xfrm>
      </p:grpSpPr>
      <p:sp>
        <p:nvSpPr>
          <p:cNvPr id="117" name="Google Shape;117;p22"/>
          <p:cNvSpPr txBox="1">
            <a:spLocks noGrp="1"/>
          </p:cNvSpPr>
          <p:nvPr>
            <p:ph type="title"/>
          </p:nvPr>
        </p:nvSpPr>
        <p:spPr>
          <a:xfrm>
            <a:off x="311700" y="0"/>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Juniors and Seniors Continued</a:t>
            </a:r>
            <a:endParaRPr/>
          </a:p>
        </p:txBody>
      </p:sp>
      <p:sp>
        <p:nvSpPr>
          <p:cNvPr id="118" name="Google Shape;118;p22"/>
          <p:cNvSpPr txBox="1">
            <a:spLocks noGrp="1"/>
          </p:cNvSpPr>
          <p:nvPr>
            <p:ph type="body" idx="1"/>
          </p:nvPr>
        </p:nvSpPr>
        <p:spPr>
          <a:xfrm>
            <a:off x="311700" y="572700"/>
            <a:ext cx="8520600" cy="41760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sz="1800"/>
              <a:t>Forensic Science (1 sem , 0.5 credits)</a:t>
            </a:r>
            <a:endParaRPr sz="1800"/>
          </a:p>
          <a:p>
            <a:pPr marL="914400" lvl="1" indent="-330200" rtl="0">
              <a:spcBef>
                <a:spcPts val="0"/>
              </a:spcBef>
              <a:spcAft>
                <a:spcPts val="0"/>
              </a:spcAft>
              <a:buSzPts val="1600"/>
              <a:buChar char="○"/>
            </a:pPr>
            <a:r>
              <a:rPr lang="en" sz="1600"/>
              <a:t>Covers the science concepts used in the average Crime Laboratory: Crime scene processing, fingerprints, trace evidence, drugs, &amp; DNA using a college text &amp; tests and requiring critical thinking to explain answers.  </a:t>
            </a:r>
            <a:endParaRPr sz="1600"/>
          </a:p>
          <a:p>
            <a:pPr marL="457200" lvl="0" indent="-342900" rtl="0">
              <a:spcBef>
                <a:spcPts val="0"/>
              </a:spcBef>
              <a:spcAft>
                <a:spcPts val="0"/>
              </a:spcAft>
              <a:buSzPts val="1800"/>
              <a:buChar char="●"/>
            </a:pPr>
            <a:r>
              <a:rPr lang="en" sz="1800"/>
              <a:t>Advanced Forensic Science ACC (1 sem 0.5 credits (weighted course))</a:t>
            </a:r>
            <a:endParaRPr sz="1800"/>
          </a:p>
          <a:p>
            <a:pPr marL="914400" lvl="1" indent="-330200" rtl="0">
              <a:spcBef>
                <a:spcPts val="0"/>
              </a:spcBef>
              <a:spcAft>
                <a:spcPts val="0"/>
              </a:spcAft>
              <a:buSzPts val="1600"/>
              <a:buChar char="○"/>
            </a:pPr>
            <a:r>
              <a:rPr lang="en" sz="1600"/>
              <a:t>Dual enrollment course for college credit through SLU 1818. Must be able to use deductive reasoning and critical thinking to reason through.  </a:t>
            </a:r>
            <a:endParaRPr sz="1600"/>
          </a:p>
          <a:p>
            <a:pPr marL="457200" lvl="0" indent="-342900" rtl="0">
              <a:spcBef>
                <a:spcPts val="0"/>
              </a:spcBef>
              <a:spcAft>
                <a:spcPts val="0"/>
              </a:spcAft>
              <a:buSzPts val="1800"/>
              <a:buChar char="●"/>
            </a:pPr>
            <a:r>
              <a:rPr lang="en" sz="1800"/>
              <a:t>Advanced Forensic Science Research (1 or 2 semesters 0.5 or 1 credit) </a:t>
            </a:r>
            <a:r>
              <a:rPr lang="en" sz="1600"/>
              <a:t>Requires instructor approval. Independent study forensic science. Requires participation in Forensic Shoe Field trip, editing data from the the field trip and independently research two topics not covered in the other two courses. </a:t>
            </a:r>
            <a:endParaRPr sz="1600"/>
          </a:p>
          <a:p>
            <a:pPr marL="0" lvl="0" indent="0">
              <a:spcBef>
                <a:spcPts val="1600"/>
              </a:spcBef>
              <a:spcAft>
                <a:spcPts val="160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D5A6BD"/>
        </a:solidFill>
        <a:effectLst/>
      </p:bgPr>
    </p:bg>
    <p:spTree>
      <p:nvGrpSpPr>
        <p:cNvPr id="1" name="Shape 122"/>
        <p:cNvGrpSpPr/>
        <p:nvPr/>
      </p:nvGrpSpPr>
      <p:grpSpPr>
        <a:xfrm>
          <a:off x="0" y="0"/>
          <a:ext cx="0" cy="0"/>
          <a:chOff x="0" y="0"/>
          <a:chExt cx="0" cy="0"/>
        </a:xfrm>
      </p:grpSpPr>
      <p:sp>
        <p:nvSpPr>
          <p:cNvPr id="123" name="Google Shape;123;p23"/>
          <p:cNvSpPr txBox="1">
            <a:spLocks noGrp="1"/>
          </p:cNvSpPr>
          <p:nvPr>
            <p:ph type="title"/>
          </p:nvPr>
        </p:nvSpPr>
        <p:spPr>
          <a:xfrm>
            <a:off x="311700" y="17187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Seniors</a:t>
            </a:r>
            <a:endParaRPr/>
          </a:p>
        </p:txBody>
      </p:sp>
      <p:sp>
        <p:nvSpPr>
          <p:cNvPr id="124" name="Google Shape;124;p23"/>
          <p:cNvSpPr txBox="1">
            <a:spLocks noGrp="1"/>
          </p:cNvSpPr>
          <p:nvPr>
            <p:ph type="body" idx="1"/>
          </p:nvPr>
        </p:nvSpPr>
        <p:spPr>
          <a:xfrm>
            <a:off x="311700" y="641275"/>
            <a:ext cx="8520600" cy="4370100"/>
          </a:xfrm>
          <a:prstGeom prst="rect">
            <a:avLst/>
          </a:prstGeom>
        </p:spPr>
        <p:txBody>
          <a:bodyPr spcFirstLastPara="1" wrap="square" lIns="91425" tIns="91425" rIns="91425" bIns="91425" anchor="t" anchorCtr="0">
            <a:noAutofit/>
          </a:bodyPr>
          <a:lstStyle/>
          <a:p>
            <a:pPr marL="0" lvl="0" indent="457200" rtl="0">
              <a:spcBef>
                <a:spcPts val="0"/>
              </a:spcBef>
              <a:spcAft>
                <a:spcPts val="0"/>
              </a:spcAft>
              <a:buClr>
                <a:srgbClr val="000000"/>
              </a:buClr>
              <a:buSzPts val="1100"/>
              <a:buFont typeface="Arial"/>
              <a:buNone/>
            </a:pPr>
            <a:r>
              <a:rPr lang="en">
                <a:solidFill>
                  <a:srgbClr val="434343"/>
                </a:solidFill>
              </a:rPr>
              <a:t>For seniors who have taken AP Physics 1</a:t>
            </a:r>
            <a:endParaRPr>
              <a:solidFill>
                <a:srgbClr val="434343"/>
              </a:solidFill>
            </a:endParaRPr>
          </a:p>
          <a:p>
            <a:pPr marL="914400" lvl="0" indent="-342900" rtl="0">
              <a:spcBef>
                <a:spcPts val="1600"/>
              </a:spcBef>
              <a:spcAft>
                <a:spcPts val="0"/>
              </a:spcAft>
              <a:buClr>
                <a:srgbClr val="434343"/>
              </a:buClr>
              <a:buSzPts val="1800"/>
              <a:buChar char="●"/>
            </a:pPr>
            <a:r>
              <a:rPr lang="en">
                <a:solidFill>
                  <a:srgbClr val="434343"/>
                </a:solidFill>
              </a:rPr>
              <a:t>AP Physics 2</a:t>
            </a:r>
            <a:endParaRPr>
              <a:solidFill>
                <a:srgbClr val="434343"/>
              </a:solidFill>
            </a:endParaRPr>
          </a:p>
          <a:p>
            <a:pPr marL="1828800" lvl="2" indent="-317500" rtl="0">
              <a:spcBef>
                <a:spcPts val="0"/>
              </a:spcBef>
              <a:spcAft>
                <a:spcPts val="0"/>
              </a:spcAft>
              <a:buClr>
                <a:srgbClr val="434343"/>
              </a:buClr>
              <a:buSzPts val="1400"/>
              <a:buChar char="■"/>
            </a:pPr>
            <a:r>
              <a:rPr lang="en">
                <a:solidFill>
                  <a:srgbClr val="434343"/>
                </a:solidFill>
              </a:rPr>
              <a:t>Need to have taken AP Physics 1 1st</a:t>
            </a:r>
            <a:endParaRPr>
              <a:solidFill>
                <a:srgbClr val="434343"/>
              </a:solidFill>
            </a:endParaRPr>
          </a:p>
          <a:p>
            <a:pPr marL="1828800" lvl="2" indent="-317500" rtl="0">
              <a:spcBef>
                <a:spcPts val="0"/>
              </a:spcBef>
              <a:spcAft>
                <a:spcPts val="0"/>
              </a:spcAft>
              <a:buClr>
                <a:srgbClr val="434343"/>
              </a:buClr>
              <a:buSzPts val="1400"/>
              <a:buChar char="■"/>
            </a:pPr>
            <a:r>
              <a:rPr lang="en">
                <a:solidFill>
                  <a:srgbClr val="434343"/>
                </a:solidFill>
              </a:rPr>
              <a:t>Can take the AP Physics 2 test at the end of the year</a:t>
            </a:r>
            <a:endParaRPr>
              <a:solidFill>
                <a:srgbClr val="434343"/>
              </a:solidFill>
            </a:endParaRPr>
          </a:p>
          <a:p>
            <a:pPr marL="1828800" lvl="2" indent="-317500" rtl="0">
              <a:spcBef>
                <a:spcPts val="0"/>
              </a:spcBef>
              <a:spcAft>
                <a:spcPts val="0"/>
              </a:spcAft>
              <a:buClr>
                <a:srgbClr val="434343"/>
              </a:buClr>
              <a:buSzPts val="1400"/>
              <a:buChar char="■"/>
            </a:pPr>
            <a:r>
              <a:rPr lang="en">
                <a:solidFill>
                  <a:srgbClr val="434343"/>
                </a:solidFill>
              </a:rPr>
              <a:t>Equivalent to a 2nd semester algebra based college course</a:t>
            </a:r>
            <a:endParaRPr>
              <a:solidFill>
                <a:srgbClr val="434343"/>
              </a:solidFill>
            </a:endParaRPr>
          </a:p>
          <a:p>
            <a:pPr marL="0" lvl="0" indent="0" rtl="0">
              <a:spcBef>
                <a:spcPts val="1600"/>
              </a:spcBef>
              <a:spcAft>
                <a:spcPts val="0"/>
              </a:spcAft>
              <a:buNone/>
            </a:pPr>
            <a:r>
              <a:rPr lang="en">
                <a:solidFill>
                  <a:srgbClr val="434343"/>
                </a:solidFill>
              </a:rPr>
              <a:t>ANY SENIOR with instructor approval</a:t>
            </a:r>
            <a:endParaRPr>
              <a:solidFill>
                <a:srgbClr val="434343"/>
              </a:solidFill>
            </a:endParaRPr>
          </a:p>
          <a:p>
            <a:pPr marL="457200" lvl="0" indent="-342900" rtl="0">
              <a:spcBef>
                <a:spcPts val="1600"/>
              </a:spcBef>
              <a:spcAft>
                <a:spcPts val="0"/>
              </a:spcAft>
              <a:buSzPts val="1800"/>
              <a:buChar char="●"/>
            </a:pPr>
            <a:r>
              <a:rPr lang="en"/>
              <a:t>Independent Study Science- 1 to 2 sem 0.5-1.0 credits</a:t>
            </a:r>
            <a:endParaRPr/>
          </a:p>
          <a:p>
            <a:pPr marL="914400" lvl="1" indent="-317500">
              <a:spcBef>
                <a:spcPts val="0"/>
              </a:spcBef>
              <a:spcAft>
                <a:spcPts val="0"/>
              </a:spcAft>
              <a:buSzPts val="1400"/>
              <a:buChar char="○"/>
            </a:pPr>
            <a:r>
              <a:rPr lang="en"/>
              <a:t>The choice of topics is limited to those that are not offered as a course by the WGHS science department. We have had students research geology, history of science, aviation, optics, AP Biology, and other topics.  You must be able to describe the research you intend to do and the assignments you will complete with a timeline for completion to a teacher who agrees to sponsor this course for you.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A4C2F4"/>
        </a:solidFill>
        <a:effectLst/>
      </p:bgPr>
    </p:bg>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Careers In Science</a:t>
            </a:r>
            <a:endParaRPr/>
          </a:p>
        </p:txBody>
      </p:sp>
      <p:sp>
        <p:nvSpPr>
          <p:cNvPr id="70" name="Google Shape;70;p14"/>
          <p:cNvSpPr txBox="1">
            <a:spLocks noGrp="1"/>
          </p:cNvSpPr>
          <p:nvPr>
            <p:ph type="body" idx="1"/>
          </p:nvPr>
        </p:nvSpPr>
        <p:spPr>
          <a:xfrm>
            <a:off x="311700" y="1017725"/>
            <a:ext cx="8520600" cy="4125900"/>
          </a:xfrm>
          <a:prstGeom prst="rect">
            <a:avLst/>
          </a:prstGeom>
        </p:spPr>
        <p:txBody>
          <a:bodyPr spcFirstLastPara="1" wrap="square" lIns="91425" tIns="91425" rIns="91425" bIns="91425" anchor="t" anchorCtr="0">
            <a:noAutofit/>
          </a:bodyPr>
          <a:lstStyle/>
          <a:p>
            <a:pPr marL="457200" lvl="0" indent="-355600" rtl="0">
              <a:lnSpc>
                <a:spcPct val="107916"/>
              </a:lnSpc>
              <a:spcBef>
                <a:spcPts val="0"/>
              </a:spcBef>
              <a:spcAft>
                <a:spcPts val="0"/>
              </a:spcAft>
              <a:buClr>
                <a:schemeClr val="dk1"/>
              </a:buClr>
              <a:buSzPts val="2000"/>
              <a:buFont typeface="Noto Sans Symbols"/>
              <a:buChar char="●"/>
            </a:pPr>
            <a:r>
              <a:rPr lang="en" sz="2000">
                <a:solidFill>
                  <a:schemeClr val="dk1"/>
                </a:solidFill>
                <a:latin typeface="Calibri"/>
                <a:ea typeface="Calibri"/>
                <a:cs typeface="Calibri"/>
                <a:sym typeface="Calibri"/>
              </a:rPr>
              <a:t>Medical field (nursing, medical office work, Medical technician)- </a:t>
            </a:r>
            <a:endParaRPr sz="2000">
              <a:solidFill>
                <a:schemeClr val="dk1"/>
              </a:solidFill>
              <a:latin typeface="Calibri"/>
              <a:ea typeface="Calibri"/>
              <a:cs typeface="Calibri"/>
              <a:sym typeface="Calibri"/>
            </a:endParaRPr>
          </a:p>
          <a:p>
            <a:pPr marL="914400" lvl="1" indent="-355600" rtl="0">
              <a:lnSpc>
                <a:spcPct val="107916"/>
              </a:lnSpc>
              <a:spcBef>
                <a:spcPts val="0"/>
              </a:spcBef>
              <a:spcAft>
                <a:spcPts val="0"/>
              </a:spcAft>
              <a:buClr>
                <a:schemeClr val="dk1"/>
              </a:buClr>
              <a:buSzPts val="2000"/>
              <a:buFont typeface="Courier New"/>
              <a:buChar char="o"/>
            </a:pPr>
            <a:r>
              <a:rPr lang="en" sz="2000">
                <a:solidFill>
                  <a:schemeClr val="dk1"/>
                </a:solidFill>
                <a:latin typeface="Calibri"/>
                <a:ea typeface="Calibri"/>
                <a:cs typeface="Calibri"/>
                <a:sym typeface="Calibri"/>
              </a:rPr>
              <a:t>Need a good work ethic and should take anatomy, microbiology, genetics </a:t>
            </a:r>
            <a:endParaRPr sz="2000">
              <a:solidFill>
                <a:schemeClr val="dk1"/>
              </a:solidFill>
              <a:latin typeface="Calibri"/>
              <a:ea typeface="Calibri"/>
              <a:cs typeface="Calibri"/>
              <a:sym typeface="Calibri"/>
            </a:endParaRPr>
          </a:p>
          <a:p>
            <a:pPr marL="457200" lvl="0" indent="-355600" rtl="0">
              <a:lnSpc>
                <a:spcPct val="107916"/>
              </a:lnSpc>
              <a:spcBef>
                <a:spcPts val="0"/>
              </a:spcBef>
              <a:spcAft>
                <a:spcPts val="0"/>
              </a:spcAft>
              <a:buClr>
                <a:schemeClr val="dk1"/>
              </a:buClr>
              <a:buSzPts val="2000"/>
              <a:buFont typeface="Noto Sans Symbols"/>
              <a:buChar char="●"/>
            </a:pPr>
            <a:r>
              <a:rPr lang="en" sz="2000">
                <a:solidFill>
                  <a:schemeClr val="dk1"/>
                </a:solidFill>
                <a:latin typeface="Calibri"/>
                <a:ea typeface="Calibri"/>
                <a:cs typeface="Calibri"/>
                <a:sym typeface="Calibri"/>
              </a:rPr>
              <a:t>Physician or Medical Researcher</a:t>
            </a:r>
            <a:endParaRPr sz="2000">
              <a:solidFill>
                <a:schemeClr val="dk1"/>
              </a:solidFill>
              <a:latin typeface="Calibri"/>
              <a:ea typeface="Calibri"/>
              <a:cs typeface="Calibri"/>
              <a:sym typeface="Calibri"/>
            </a:endParaRPr>
          </a:p>
          <a:p>
            <a:pPr marL="914400" lvl="1" indent="-355600" rtl="0">
              <a:lnSpc>
                <a:spcPct val="107916"/>
              </a:lnSpc>
              <a:spcBef>
                <a:spcPts val="0"/>
              </a:spcBef>
              <a:spcAft>
                <a:spcPts val="0"/>
              </a:spcAft>
              <a:buClr>
                <a:schemeClr val="dk1"/>
              </a:buClr>
              <a:buSzPts val="2000"/>
              <a:buFont typeface="Calibri"/>
              <a:buChar char="o"/>
            </a:pPr>
            <a:r>
              <a:rPr lang="en" sz="2000">
                <a:solidFill>
                  <a:schemeClr val="dk1"/>
                </a:solidFill>
                <a:latin typeface="Calibri"/>
                <a:ea typeface="Calibri"/>
                <a:cs typeface="Calibri"/>
                <a:sym typeface="Calibri"/>
              </a:rPr>
              <a:t>Should take Chemistry A, Physics A and any of the Advanced courses that interest you</a:t>
            </a:r>
            <a:endParaRPr sz="2000">
              <a:solidFill>
                <a:schemeClr val="dk1"/>
              </a:solidFill>
              <a:latin typeface="Calibri"/>
              <a:ea typeface="Calibri"/>
              <a:cs typeface="Calibri"/>
              <a:sym typeface="Calibri"/>
            </a:endParaRPr>
          </a:p>
          <a:p>
            <a:pPr marL="457200" lvl="0" indent="-355600" rtl="0">
              <a:lnSpc>
                <a:spcPct val="107916"/>
              </a:lnSpc>
              <a:spcBef>
                <a:spcPts val="0"/>
              </a:spcBef>
              <a:spcAft>
                <a:spcPts val="0"/>
              </a:spcAft>
              <a:buClr>
                <a:schemeClr val="dk1"/>
              </a:buClr>
              <a:buSzPts val="2000"/>
              <a:buFont typeface="Noto Sans Symbols"/>
              <a:buChar char="●"/>
            </a:pPr>
            <a:r>
              <a:rPr lang="en" sz="2000">
                <a:solidFill>
                  <a:schemeClr val="dk1"/>
                </a:solidFill>
                <a:latin typeface="Calibri"/>
                <a:ea typeface="Calibri"/>
                <a:cs typeface="Calibri"/>
                <a:sym typeface="Calibri"/>
              </a:rPr>
              <a:t>Engineering- need strong math and science skills, should include at least pre-calculus, Chemistry A and Physics A.  AP Physics/AP Chem highly recommended</a:t>
            </a:r>
            <a:endParaRPr sz="2000">
              <a:solidFill>
                <a:schemeClr val="dk1"/>
              </a:solidFill>
              <a:latin typeface="Calibri"/>
              <a:ea typeface="Calibri"/>
              <a:cs typeface="Calibri"/>
              <a:sym typeface="Calibri"/>
            </a:endParaRPr>
          </a:p>
          <a:p>
            <a:pPr marL="457200" lvl="0" indent="-355600" rtl="0">
              <a:lnSpc>
                <a:spcPct val="107916"/>
              </a:lnSpc>
              <a:spcBef>
                <a:spcPts val="0"/>
              </a:spcBef>
              <a:spcAft>
                <a:spcPts val="0"/>
              </a:spcAft>
              <a:buClr>
                <a:schemeClr val="dk1"/>
              </a:buClr>
              <a:buSzPts val="2000"/>
              <a:buFont typeface="Noto Sans Symbols"/>
              <a:buChar char="●"/>
            </a:pPr>
            <a:r>
              <a:rPr lang="en" sz="2000">
                <a:solidFill>
                  <a:schemeClr val="dk1"/>
                </a:solidFill>
                <a:latin typeface="Calibri"/>
                <a:ea typeface="Calibri"/>
                <a:cs typeface="Calibri"/>
                <a:sym typeface="Calibri"/>
              </a:rPr>
              <a:t>Specific field like Environmental Science or Forensics have specific courses required (talk to those teachers)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Freshmen</a:t>
            </a:r>
            <a:endParaRPr/>
          </a:p>
        </p:txBody>
      </p:sp>
      <p:sp>
        <p:nvSpPr>
          <p:cNvPr id="76" name="Google Shape;76;p15"/>
          <p:cNvSpPr txBox="1">
            <a:spLocks noGrp="1"/>
          </p:cNvSpPr>
          <p:nvPr>
            <p:ph type="body" idx="1"/>
          </p:nvPr>
        </p:nvSpPr>
        <p:spPr>
          <a:xfrm>
            <a:off x="463725" y="1253850"/>
            <a:ext cx="8520600" cy="3416400"/>
          </a:xfrm>
          <a:prstGeom prst="rect">
            <a:avLst/>
          </a:prstGeom>
          <a:solidFill>
            <a:srgbClr val="B6D7A8"/>
          </a:solidFill>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Both Biology courses (Biology and Biology A) are one credit and one year courses. Both courses cover the same concepts, but Biology A moves at a much faster pace and covering topics at a greater depth.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9CB9C"/>
        </a:solidFill>
        <a:effectLst/>
      </p:bgPr>
    </p:bg>
    <p:spTree>
      <p:nvGrpSpPr>
        <p:cNvPr id="1" name="Shape 80"/>
        <p:cNvGrpSpPr/>
        <p:nvPr/>
      </p:nvGrpSpPr>
      <p:grpSpPr>
        <a:xfrm>
          <a:off x="0" y="0"/>
          <a:ext cx="0" cy="0"/>
          <a:chOff x="0" y="0"/>
          <a:chExt cx="0" cy="0"/>
        </a:xfrm>
      </p:grpSpPr>
      <p:sp>
        <p:nvSpPr>
          <p:cNvPr id="81" name="Google Shape;81;p16"/>
          <p:cNvSpPr txBox="1">
            <a:spLocks noGrp="1"/>
          </p:cNvSpPr>
          <p:nvPr>
            <p:ph type="title"/>
          </p:nvPr>
        </p:nvSpPr>
        <p:spPr>
          <a:xfrm>
            <a:off x="444750" y="121850"/>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Sophomores</a:t>
            </a:r>
            <a:endParaRPr/>
          </a:p>
        </p:txBody>
      </p:sp>
      <p:sp>
        <p:nvSpPr>
          <p:cNvPr id="82" name="Google Shape;82;p16"/>
          <p:cNvSpPr txBox="1">
            <a:spLocks noGrp="1"/>
          </p:cNvSpPr>
          <p:nvPr>
            <p:ph type="body" idx="1"/>
          </p:nvPr>
        </p:nvSpPr>
        <p:spPr>
          <a:xfrm>
            <a:off x="311700" y="694550"/>
            <a:ext cx="8520600" cy="44490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Both Chemistry courses are 1 year/1 credit  and cover the basic concepts of chemistry</a:t>
            </a:r>
            <a:endParaRPr/>
          </a:p>
          <a:p>
            <a:pPr marL="457200" lvl="0" indent="-342900" rtl="0">
              <a:spcBef>
                <a:spcPts val="0"/>
              </a:spcBef>
              <a:spcAft>
                <a:spcPts val="0"/>
              </a:spcAft>
              <a:buSzPts val="1800"/>
              <a:buChar char="●"/>
            </a:pPr>
            <a:r>
              <a:rPr lang="en"/>
              <a:t>Conceptual Chemistry is for those students who prefer</a:t>
            </a:r>
            <a:endParaRPr/>
          </a:p>
          <a:p>
            <a:pPr marL="914400" lvl="1" indent="-317500" rtl="0">
              <a:spcBef>
                <a:spcPts val="0"/>
              </a:spcBef>
              <a:spcAft>
                <a:spcPts val="0"/>
              </a:spcAft>
              <a:buSzPts val="1400"/>
              <a:buChar char="○"/>
            </a:pPr>
            <a:r>
              <a:rPr lang="en"/>
              <a:t>Slower paced</a:t>
            </a:r>
            <a:endParaRPr/>
          </a:p>
          <a:p>
            <a:pPr marL="914400" lvl="1" indent="-317500" rtl="0">
              <a:spcBef>
                <a:spcPts val="0"/>
              </a:spcBef>
              <a:spcAft>
                <a:spcPts val="0"/>
              </a:spcAft>
              <a:buSzPts val="1400"/>
              <a:buChar char="○"/>
            </a:pPr>
            <a:r>
              <a:rPr lang="en"/>
              <a:t>More general aspects of chemistry</a:t>
            </a:r>
            <a:endParaRPr/>
          </a:p>
          <a:p>
            <a:pPr marL="914400" lvl="1" indent="-317500" rtl="0">
              <a:spcBef>
                <a:spcPts val="0"/>
              </a:spcBef>
              <a:spcAft>
                <a:spcPts val="0"/>
              </a:spcAft>
              <a:buSzPts val="1400"/>
              <a:buChar char="○"/>
            </a:pPr>
            <a:r>
              <a:rPr lang="en"/>
              <a:t>Low emphasis on math</a:t>
            </a:r>
            <a:endParaRPr/>
          </a:p>
          <a:p>
            <a:pPr marL="914400" lvl="1" indent="-317500" rtl="0">
              <a:spcBef>
                <a:spcPts val="0"/>
              </a:spcBef>
              <a:spcAft>
                <a:spcPts val="0"/>
              </a:spcAft>
              <a:buSzPts val="1400"/>
              <a:buChar char="○"/>
            </a:pPr>
            <a:r>
              <a:rPr lang="en"/>
              <a:t>Emphasize the practical applications of chemistry and not the science needed for a college course in chemistry </a:t>
            </a:r>
            <a:endParaRPr/>
          </a:p>
          <a:p>
            <a:pPr marL="457200" lvl="0" indent="-342900" rtl="0">
              <a:spcBef>
                <a:spcPts val="0"/>
              </a:spcBef>
              <a:spcAft>
                <a:spcPts val="0"/>
              </a:spcAft>
              <a:buSzPts val="1800"/>
              <a:buChar char="●"/>
            </a:pPr>
            <a:r>
              <a:rPr lang="en"/>
              <a:t>Chemistry A is </a:t>
            </a:r>
            <a:endParaRPr/>
          </a:p>
          <a:p>
            <a:pPr marL="914400" lvl="1" indent="-317500" rtl="0">
              <a:spcBef>
                <a:spcPts val="0"/>
              </a:spcBef>
              <a:spcAft>
                <a:spcPts val="0"/>
              </a:spcAft>
              <a:buSzPts val="1400"/>
              <a:buChar char="○"/>
            </a:pPr>
            <a:r>
              <a:rPr lang="en"/>
              <a:t>More rigorous</a:t>
            </a:r>
            <a:endParaRPr/>
          </a:p>
          <a:p>
            <a:pPr marL="914400" lvl="1" indent="-317500" rtl="0">
              <a:spcBef>
                <a:spcPts val="0"/>
              </a:spcBef>
              <a:spcAft>
                <a:spcPts val="0"/>
              </a:spcAft>
              <a:buSzPts val="1400"/>
              <a:buChar char="○"/>
            </a:pPr>
            <a:r>
              <a:rPr lang="en"/>
              <a:t>Faster paced</a:t>
            </a:r>
            <a:endParaRPr/>
          </a:p>
          <a:p>
            <a:pPr marL="914400" lvl="1" indent="-317500" rtl="0">
              <a:spcBef>
                <a:spcPts val="0"/>
              </a:spcBef>
              <a:spcAft>
                <a:spcPts val="0"/>
              </a:spcAft>
              <a:buSzPts val="1400"/>
              <a:buChar char="○"/>
            </a:pPr>
            <a:r>
              <a:rPr lang="en"/>
              <a:t>More detailed/more homework</a:t>
            </a:r>
            <a:endParaRPr/>
          </a:p>
          <a:p>
            <a:pPr marL="914400" lvl="1" indent="-317500" rtl="0">
              <a:spcBef>
                <a:spcPts val="0"/>
              </a:spcBef>
              <a:spcAft>
                <a:spcPts val="0"/>
              </a:spcAft>
              <a:buSzPts val="1400"/>
              <a:buChar char="○"/>
            </a:pPr>
            <a:r>
              <a:rPr lang="en"/>
              <a:t>Heavily emphasizes math</a:t>
            </a:r>
            <a:endParaRPr/>
          </a:p>
          <a:p>
            <a:pPr marL="914400" lvl="1" indent="-317500" rtl="0">
              <a:spcBef>
                <a:spcPts val="0"/>
              </a:spcBef>
              <a:spcAft>
                <a:spcPts val="0"/>
              </a:spcAft>
              <a:buSzPts val="1400"/>
              <a:buChar char="○"/>
            </a:pPr>
            <a:r>
              <a:rPr lang="en"/>
              <a:t>Higher level of critical thinking</a:t>
            </a:r>
            <a:endParaRPr/>
          </a:p>
          <a:p>
            <a:pPr marL="914400" lvl="1" indent="-317500" rtl="0">
              <a:spcBef>
                <a:spcPts val="0"/>
              </a:spcBef>
              <a:spcAft>
                <a:spcPts val="0"/>
              </a:spcAft>
              <a:buSzPts val="1400"/>
              <a:buChar char="○"/>
            </a:pPr>
            <a:r>
              <a:rPr lang="en"/>
              <a:t>Emphasizes the concepts needed for a college course in chemistry</a:t>
            </a:r>
            <a:endParaRPr/>
          </a:p>
          <a:p>
            <a:pPr marL="457200" lvl="0" indent="0">
              <a:spcBef>
                <a:spcPts val="1600"/>
              </a:spcBef>
              <a:spcAft>
                <a:spcPts val="16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B4A7D6"/>
        </a:solidFill>
        <a:effectLst/>
      </p:bgPr>
    </p:bg>
    <p:spTree>
      <p:nvGrpSpPr>
        <p:cNvPr id="1" name="Shape 86"/>
        <p:cNvGrpSpPr/>
        <p:nvPr/>
      </p:nvGrpSpPr>
      <p:grpSpPr>
        <a:xfrm>
          <a:off x="0" y="0"/>
          <a:ext cx="0" cy="0"/>
          <a:chOff x="0" y="0"/>
          <a:chExt cx="0" cy="0"/>
        </a:xfrm>
      </p:grpSpPr>
      <p:sp>
        <p:nvSpPr>
          <p:cNvPr id="87" name="Google Shape;87;p17"/>
          <p:cNvSpPr txBox="1">
            <a:spLocks noGrp="1"/>
          </p:cNvSpPr>
          <p:nvPr>
            <p:ph type="title"/>
          </p:nvPr>
        </p:nvSpPr>
        <p:spPr>
          <a:xfrm>
            <a:off x="311700" y="0"/>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Juniors </a:t>
            </a:r>
            <a:endParaRPr/>
          </a:p>
        </p:txBody>
      </p:sp>
      <p:sp>
        <p:nvSpPr>
          <p:cNvPr id="88" name="Google Shape;88;p17"/>
          <p:cNvSpPr txBox="1">
            <a:spLocks noGrp="1"/>
          </p:cNvSpPr>
          <p:nvPr>
            <p:ph type="body" idx="1"/>
          </p:nvPr>
        </p:nvSpPr>
        <p:spPr>
          <a:xfrm>
            <a:off x="188075" y="778950"/>
            <a:ext cx="8520600" cy="4364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Physics Choices.</a:t>
            </a:r>
            <a:endParaRPr/>
          </a:p>
          <a:p>
            <a:pPr marL="914400" lvl="1" indent="-342900" rtl="0">
              <a:spcBef>
                <a:spcPts val="0"/>
              </a:spcBef>
              <a:spcAft>
                <a:spcPts val="0"/>
              </a:spcAft>
              <a:buSzPts val="1800"/>
              <a:buChar char="○"/>
            </a:pPr>
            <a:r>
              <a:rPr lang="en" sz="1800"/>
              <a:t>Conceptual Physics…….</a:t>
            </a:r>
            <a:endParaRPr sz="1800"/>
          </a:p>
          <a:p>
            <a:pPr marL="1371600" lvl="2" indent="-317500" rtl="0">
              <a:spcBef>
                <a:spcPts val="0"/>
              </a:spcBef>
              <a:spcAft>
                <a:spcPts val="0"/>
              </a:spcAft>
              <a:buSzPts val="1400"/>
              <a:buChar char="■"/>
            </a:pPr>
            <a:r>
              <a:rPr lang="en"/>
              <a:t>Slower pacing</a:t>
            </a:r>
            <a:endParaRPr/>
          </a:p>
          <a:p>
            <a:pPr marL="1371600" lvl="2" indent="-317500" rtl="0">
              <a:spcBef>
                <a:spcPts val="0"/>
              </a:spcBef>
              <a:spcAft>
                <a:spcPts val="0"/>
              </a:spcAft>
              <a:buSzPts val="1400"/>
              <a:buChar char="■"/>
            </a:pPr>
            <a:r>
              <a:rPr lang="en"/>
              <a:t>More teacher supports in class</a:t>
            </a:r>
            <a:endParaRPr/>
          </a:p>
          <a:p>
            <a:pPr marL="1371600" lvl="2" indent="-317500" rtl="0">
              <a:spcBef>
                <a:spcPts val="0"/>
              </a:spcBef>
              <a:spcAft>
                <a:spcPts val="0"/>
              </a:spcAft>
              <a:buSzPts val="1400"/>
              <a:buChar char="■"/>
            </a:pPr>
            <a:r>
              <a:rPr lang="en"/>
              <a:t>Basic algebra skills (solving for variables, exponents)</a:t>
            </a:r>
            <a:endParaRPr/>
          </a:p>
          <a:p>
            <a:pPr marL="1371600" lvl="2" indent="-317500" rtl="0">
              <a:spcBef>
                <a:spcPts val="0"/>
              </a:spcBef>
              <a:spcAft>
                <a:spcPts val="0"/>
              </a:spcAft>
              <a:buSzPts val="1400"/>
              <a:buChar char="■"/>
            </a:pPr>
            <a:r>
              <a:rPr lang="en"/>
              <a:t>Basic ideas of physics--not a preparation for college courses or upper level physics</a:t>
            </a:r>
            <a:endParaRPr/>
          </a:p>
          <a:p>
            <a:pPr marL="914400" lvl="1" indent="-342900" rtl="0">
              <a:spcBef>
                <a:spcPts val="0"/>
              </a:spcBef>
              <a:spcAft>
                <a:spcPts val="0"/>
              </a:spcAft>
              <a:buSzPts val="1800"/>
              <a:buChar char="○"/>
            </a:pPr>
            <a:r>
              <a:rPr lang="en" sz="1800"/>
              <a:t>Physics A ….</a:t>
            </a:r>
            <a:endParaRPr sz="1800"/>
          </a:p>
          <a:p>
            <a:pPr marL="1371600" lvl="2" indent="-317500" rtl="0">
              <a:spcBef>
                <a:spcPts val="0"/>
              </a:spcBef>
              <a:spcAft>
                <a:spcPts val="0"/>
              </a:spcAft>
              <a:buSzPts val="1400"/>
              <a:buChar char="■"/>
            </a:pPr>
            <a:r>
              <a:rPr lang="en"/>
              <a:t>Faster/more independent work</a:t>
            </a:r>
            <a:endParaRPr/>
          </a:p>
          <a:p>
            <a:pPr marL="1371600" lvl="2" indent="-317500" rtl="0">
              <a:spcBef>
                <a:spcPts val="0"/>
              </a:spcBef>
              <a:spcAft>
                <a:spcPts val="0"/>
              </a:spcAft>
              <a:buSzPts val="1400"/>
              <a:buChar char="■"/>
            </a:pPr>
            <a:r>
              <a:rPr lang="en"/>
              <a:t>Higher level math and trigonometry concepts used.</a:t>
            </a:r>
            <a:endParaRPr/>
          </a:p>
          <a:p>
            <a:pPr marL="1371600" lvl="2" indent="-317500" rtl="0">
              <a:spcBef>
                <a:spcPts val="0"/>
              </a:spcBef>
              <a:spcAft>
                <a:spcPts val="0"/>
              </a:spcAft>
              <a:buSzPts val="1400"/>
              <a:buChar char="■"/>
            </a:pPr>
            <a:r>
              <a:rPr lang="en"/>
              <a:t>More rigorous</a:t>
            </a:r>
            <a:endParaRPr sz="1800"/>
          </a:p>
          <a:p>
            <a:pPr marL="914400" lvl="1" indent="-317500" rtl="0">
              <a:spcBef>
                <a:spcPts val="0"/>
              </a:spcBef>
              <a:spcAft>
                <a:spcPts val="0"/>
              </a:spcAft>
              <a:buClr>
                <a:srgbClr val="434343"/>
              </a:buClr>
              <a:buSzPts val="1400"/>
              <a:buChar char="○"/>
            </a:pPr>
            <a:r>
              <a:rPr lang="en">
                <a:solidFill>
                  <a:srgbClr val="434343"/>
                </a:solidFill>
              </a:rPr>
              <a:t>AP Physics 1 …..</a:t>
            </a:r>
            <a:endParaRPr>
              <a:solidFill>
                <a:srgbClr val="434343"/>
              </a:solidFill>
            </a:endParaRPr>
          </a:p>
          <a:p>
            <a:pPr marL="1371600" lvl="2" indent="-317500" rtl="0">
              <a:spcBef>
                <a:spcPts val="0"/>
              </a:spcBef>
              <a:spcAft>
                <a:spcPts val="0"/>
              </a:spcAft>
              <a:buClr>
                <a:srgbClr val="434343"/>
              </a:buClr>
              <a:buSzPts val="1400"/>
              <a:buChar char="■"/>
            </a:pPr>
            <a:r>
              <a:rPr lang="en" sz="1400">
                <a:solidFill>
                  <a:srgbClr val="434343"/>
                </a:solidFill>
              </a:rPr>
              <a:t>Higher level math and trigonometry</a:t>
            </a:r>
            <a:endParaRPr sz="1400">
              <a:solidFill>
                <a:srgbClr val="434343"/>
              </a:solidFill>
            </a:endParaRPr>
          </a:p>
          <a:p>
            <a:pPr marL="1371600" lvl="2" indent="-317500" rtl="0">
              <a:spcBef>
                <a:spcPts val="0"/>
              </a:spcBef>
              <a:spcAft>
                <a:spcPts val="0"/>
              </a:spcAft>
              <a:buClr>
                <a:srgbClr val="434343"/>
              </a:buClr>
              <a:buSzPts val="1400"/>
              <a:buChar char="■"/>
            </a:pPr>
            <a:r>
              <a:rPr lang="en" sz="1400">
                <a:solidFill>
                  <a:srgbClr val="434343"/>
                </a:solidFill>
              </a:rPr>
              <a:t>More rigorous</a:t>
            </a:r>
            <a:endParaRPr sz="1400">
              <a:solidFill>
                <a:srgbClr val="434343"/>
              </a:solidFill>
            </a:endParaRPr>
          </a:p>
          <a:p>
            <a:pPr marL="1371600" lvl="2" indent="-317500" rtl="0">
              <a:spcBef>
                <a:spcPts val="0"/>
              </a:spcBef>
              <a:spcAft>
                <a:spcPts val="0"/>
              </a:spcAft>
              <a:buClr>
                <a:srgbClr val="434343"/>
              </a:buClr>
              <a:buSzPts val="1400"/>
              <a:buChar char="■"/>
            </a:pPr>
            <a:r>
              <a:rPr lang="en" sz="1400">
                <a:solidFill>
                  <a:srgbClr val="434343"/>
                </a:solidFill>
              </a:rPr>
              <a:t>Can take the AP Physics 1 test at the end of the year</a:t>
            </a:r>
            <a:endParaRPr sz="1400">
              <a:solidFill>
                <a:srgbClr val="434343"/>
              </a:solidFill>
            </a:endParaRPr>
          </a:p>
          <a:p>
            <a:pPr marL="1371600" lvl="2" indent="-317500" rtl="0">
              <a:spcBef>
                <a:spcPts val="0"/>
              </a:spcBef>
              <a:spcAft>
                <a:spcPts val="0"/>
              </a:spcAft>
              <a:buClr>
                <a:srgbClr val="434343"/>
              </a:buClr>
              <a:buSzPts val="1400"/>
              <a:buChar char="■"/>
            </a:pPr>
            <a:r>
              <a:rPr lang="en" sz="1400">
                <a:solidFill>
                  <a:srgbClr val="434343"/>
                </a:solidFill>
              </a:rPr>
              <a:t>Equivalent to a 1st semester algebra based college course</a:t>
            </a:r>
            <a:endParaRPr sz="1400">
              <a:solidFill>
                <a:srgbClr val="434343"/>
              </a:solidFill>
            </a:endParaRPr>
          </a:p>
          <a:p>
            <a:pPr marL="0" lvl="0" indent="0" rtl="0">
              <a:spcBef>
                <a:spcPts val="1600"/>
              </a:spcBef>
              <a:spcAft>
                <a:spcPts val="0"/>
              </a:spcAft>
              <a:buNone/>
            </a:pPr>
            <a:r>
              <a:rPr lang="en">
                <a:solidFill>
                  <a:srgbClr val="434343"/>
                </a:solidFill>
              </a:rPr>
              <a:t>	</a:t>
            </a:r>
            <a:endParaRPr>
              <a:solidFill>
                <a:srgbClr val="434343"/>
              </a:solidFill>
            </a:endParaRPr>
          </a:p>
          <a:p>
            <a:pPr marL="457200" lvl="0" indent="0" rtl="0">
              <a:spcBef>
                <a:spcPts val="1600"/>
              </a:spcBef>
              <a:spcAft>
                <a:spcPts val="0"/>
              </a:spcAft>
              <a:buNone/>
            </a:pPr>
            <a:endParaRPr/>
          </a:p>
          <a:p>
            <a:pPr marL="457200" lvl="0" indent="-342900">
              <a:spcBef>
                <a:spcPts val="1600"/>
              </a:spcBef>
              <a:spcAft>
                <a:spcPts val="0"/>
              </a:spcAft>
              <a:buSzPts val="1800"/>
              <a:buChar char="●"/>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235650" y="216900"/>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Juniors or Seniors </a:t>
            </a:r>
            <a:endParaRPr/>
          </a:p>
        </p:txBody>
      </p:sp>
      <p:sp>
        <p:nvSpPr>
          <p:cNvPr id="94" name="Google Shape;94;p18"/>
          <p:cNvSpPr txBox="1">
            <a:spLocks noGrp="1"/>
          </p:cNvSpPr>
          <p:nvPr>
            <p:ph type="body" idx="1"/>
          </p:nvPr>
        </p:nvSpPr>
        <p:spPr>
          <a:xfrm>
            <a:off x="235650" y="789600"/>
            <a:ext cx="8520600" cy="42063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Advanced Biology courses:</a:t>
            </a:r>
            <a:endParaRPr/>
          </a:p>
          <a:p>
            <a:pPr marL="914400" lvl="1" indent="-317500" rtl="0">
              <a:spcBef>
                <a:spcPts val="0"/>
              </a:spcBef>
              <a:spcAft>
                <a:spcPts val="0"/>
              </a:spcAft>
              <a:buSzPts val="1400"/>
              <a:buChar char="○"/>
            </a:pPr>
            <a:r>
              <a:rPr lang="en"/>
              <a:t>Anatomy (1 Sem, 0.5 credits - Honors course)</a:t>
            </a:r>
            <a:endParaRPr/>
          </a:p>
          <a:p>
            <a:pPr marL="1371600" lvl="2" indent="-317500" rtl="0">
              <a:spcBef>
                <a:spcPts val="0"/>
              </a:spcBef>
              <a:spcAft>
                <a:spcPts val="0"/>
              </a:spcAft>
              <a:buSzPts val="1400"/>
              <a:buChar char="■"/>
            </a:pPr>
            <a:r>
              <a:rPr lang="en"/>
              <a:t>Anatomy and Physiology is the study of the structure and function of the systems in the body. In this course, we cover an overview of anatomical terminology and the types of tissues found in the body in addition to the 11 body systems.  This class completes dissections and a field trip to a cadaver lab as part of the course.  </a:t>
            </a:r>
            <a:endParaRPr/>
          </a:p>
          <a:p>
            <a:pPr marL="914400" lvl="0" indent="0" rtl="0">
              <a:spcBef>
                <a:spcPts val="1600"/>
              </a:spcBef>
              <a:spcAft>
                <a:spcPts val="0"/>
              </a:spcAft>
              <a:buNone/>
            </a:pPr>
            <a:endParaRPr/>
          </a:p>
          <a:p>
            <a:pPr marL="914400" lvl="1" indent="-317500" rtl="0">
              <a:spcBef>
                <a:spcPts val="1600"/>
              </a:spcBef>
              <a:spcAft>
                <a:spcPts val="0"/>
              </a:spcAft>
              <a:buSzPts val="1400"/>
              <a:buChar char="○"/>
            </a:pPr>
            <a:r>
              <a:rPr lang="en"/>
              <a:t>Animal Behavior (1 Sem, 0.5 credits, Honors grade can be requested for this course)</a:t>
            </a:r>
            <a:endParaRPr/>
          </a:p>
          <a:p>
            <a:pPr marL="1371600" lvl="2" indent="-342900" rtl="0">
              <a:spcBef>
                <a:spcPts val="0"/>
              </a:spcBef>
              <a:spcAft>
                <a:spcPts val="0"/>
              </a:spcAft>
              <a:buSzPts val="1800"/>
              <a:buChar char="■"/>
            </a:pPr>
            <a:r>
              <a:rPr lang="en"/>
              <a:t>Animal behavior is very important in our lives because we depend on animals in many ways. In this course, we will use methods of animal behaviorist and a variety of other activities to try to understand why animals do what they do. Topics covered include: behavioral genetics, nervous/endocrine system, communication, aggression, reproduction and learning. </a:t>
            </a:r>
            <a:endParaRPr/>
          </a:p>
          <a:p>
            <a:pPr marL="457200" marR="0" lvl="0" indent="0" algn="l" rtl="0">
              <a:lnSpc>
                <a:spcPct val="115000"/>
              </a:lnSpc>
              <a:spcBef>
                <a:spcPts val="1600"/>
              </a:spcBef>
              <a:spcAft>
                <a:spcPts val="1600"/>
              </a:spcAft>
              <a:buNone/>
            </a:pPr>
            <a:r>
              <a:rPr lang="en"/>
              <a:t>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98"/>
        <p:cNvGrpSpPr/>
        <p:nvPr/>
      </p:nvGrpSpPr>
      <p:grpSpPr>
        <a:xfrm>
          <a:off x="0" y="0"/>
          <a:ext cx="0" cy="0"/>
          <a:chOff x="0" y="0"/>
          <a:chExt cx="0" cy="0"/>
        </a:xfrm>
      </p:grpSpPr>
      <p:sp>
        <p:nvSpPr>
          <p:cNvPr id="99" name="Google Shape;99;p19"/>
          <p:cNvSpPr txBox="1">
            <a:spLocks noGrp="1"/>
          </p:cNvSpPr>
          <p:nvPr>
            <p:ph type="title"/>
          </p:nvPr>
        </p:nvSpPr>
        <p:spPr>
          <a:xfrm>
            <a:off x="311700" y="130850"/>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Juniors or Seniors Continued</a:t>
            </a:r>
            <a:endParaRPr/>
          </a:p>
        </p:txBody>
      </p:sp>
      <p:sp>
        <p:nvSpPr>
          <p:cNvPr id="100" name="Google Shape;100;p19"/>
          <p:cNvSpPr txBox="1">
            <a:spLocks noGrp="1"/>
          </p:cNvSpPr>
          <p:nvPr>
            <p:ph type="body" idx="1"/>
          </p:nvPr>
        </p:nvSpPr>
        <p:spPr>
          <a:xfrm>
            <a:off x="311700" y="687450"/>
            <a:ext cx="8520600" cy="4312500"/>
          </a:xfrm>
          <a:prstGeom prst="rect">
            <a:avLst/>
          </a:prstGeom>
        </p:spPr>
        <p:txBody>
          <a:bodyPr spcFirstLastPara="1" wrap="square" lIns="91425" tIns="91425" rIns="91425" bIns="91425" anchor="t" anchorCtr="0">
            <a:noAutofit/>
          </a:bodyPr>
          <a:lstStyle/>
          <a:p>
            <a:pPr marL="914400" lvl="1" indent="-342900" rtl="0">
              <a:spcBef>
                <a:spcPts val="0"/>
              </a:spcBef>
              <a:spcAft>
                <a:spcPts val="0"/>
              </a:spcAft>
              <a:buSzPts val="1800"/>
              <a:buChar char="○"/>
            </a:pPr>
            <a:r>
              <a:rPr lang="en" sz="1800"/>
              <a:t>AP/ACC Environmental Science….2 semesters- 1 credit honors</a:t>
            </a:r>
            <a:endParaRPr sz="1800"/>
          </a:p>
          <a:p>
            <a:pPr marL="1371600" lvl="2" indent="-317500" rtl="0">
              <a:spcBef>
                <a:spcPts val="0"/>
              </a:spcBef>
              <a:spcAft>
                <a:spcPts val="0"/>
              </a:spcAft>
              <a:buSzPts val="1400"/>
              <a:buChar char="■"/>
            </a:pPr>
            <a:r>
              <a:rPr lang="en"/>
              <a:t>Interdisciplinary science-biology, geology, ecology, economics, chemistry, health, and politics will all be combined</a:t>
            </a:r>
            <a:endParaRPr/>
          </a:p>
          <a:p>
            <a:pPr marL="1371600" lvl="2" indent="-317500" rtl="0">
              <a:spcBef>
                <a:spcPts val="0"/>
              </a:spcBef>
              <a:spcAft>
                <a:spcPts val="0"/>
              </a:spcAft>
              <a:buSzPts val="1400"/>
              <a:buChar char="■"/>
            </a:pPr>
            <a:r>
              <a:rPr lang="en"/>
              <a:t>Analytic thinking skills </a:t>
            </a:r>
            <a:endParaRPr/>
          </a:p>
          <a:p>
            <a:pPr marL="1371600" lvl="2" indent="-317500" rtl="0">
              <a:spcBef>
                <a:spcPts val="0"/>
              </a:spcBef>
              <a:spcAft>
                <a:spcPts val="0"/>
              </a:spcAft>
              <a:buSzPts val="1400"/>
              <a:buChar char="■"/>
            </a:pPr>
            <a:r>
              <a:rPr lang="en"/>
              <a:t>Independent learner-fast paced</a:t>
            </a:r>
            <a:endParaRPr/>
          </a:p>
          <a:p>
            <a:pPr marL="1371600" lvl="2" indent="-317500" rtl="0">
              <a:spcBef>
                <a:spcPts val="0"/>
              </a:spcBef>
              <a:spcAft>
                <a:spcPts val="0"/>
              </a:spcAft>
              <a:buSzPts val="1400"/>
              <a:buChar char="■"/>
            </a:pPr>
            <a:r>
              <a:rPr lang="en"/>
              <a:t>Can be taken for SLU lab credit (4 college hours) or AP test</a:t>
            </a:r>
            <a:endParaRPr/>
          </a:p>
          <a:p>
            <a:pPr marL="1371600" lvl="2" indent="-317500" rtl="0">
              <a:spcBef>
                <a:spcPts val="0"/>
              </a:spcBef>
              <a:spcAft>
                <a:spcPts val="0"/>
              </a:spcAft>
              <a:buSzPts val="1400"/>
              <a:buChar char="■"/>
            </a:pPr>
            <a:r>
              <a:rPr lang="en"/>
              <a:t>Summer work and field trips are required</a:t>
            </a:r>
            <a:endParaRPr/>
          </a:p>
          <a:p>
            <a:pPr marL="914400" lvl="1" indent="-342900" rtl="0">
              <a:spcBef>
                <a:spcPts val="0"/>
              </a:spcBef>
              <a:spcAft>
                <a:spcPts val="0"/>
              </a:spcAft>
              <a:buSzPts val="1800"/>
              <a:buChar char="○"/>
            </a:pPr>
            <a:r>
              <a:rPr lang="en" sz="1800"/>
              <a:t>Microbiology….</a:t>
            </a:r>
            <a:endParaRPr sz="1800"/>
          </a:p>
          <a:p>
            <a:pPr marL="1371600" lvl="2" indent="-317500" rtl="0">
              <a:spcBef>
                <a:spcPts val="0"/>
              </a:spcBef>
              <a:spcAft>
                <a:spcPts val="0"/>
              </a:spcAft>
              <a:buSzPts val="1400"/>
              <a:buChar char="■"/>
            </a:pPr>
            <a:r>
              <a:rPr lang="en"/>
              <a:t>Focus on the characteristics and uses of fungi, protists, bacteria and viruses, as well as learning about disease caused by these organisms. Basic concepts and lab techniques used in college biology courses are taught. Discuss antibiotic resistance, immune system functions, and human microbiome.</a:t>
            </a:r>
            <a:endParaRPr/>
          </a:p>
          <a:p>
            <a:pPr marL="914400" lvl="1" indent="-342900" rtl="0">
              <a:spcBef>
                <a:spcPts val="0"/>
              </a:spcBef>
              <a:spcAft>
                <a:spcPts val="0"/>
              </a:spcAft>
              <a:buSzPts val="1800"/>
              <a:buChar char="○"/>
            </a:pPr>
            <a:r>
              <a:rPr lang="en" sz="1800"/>
              <a:t>Genetics...</a:t>
            </a:r>
            <a:endParaRPr sz="1800"/>
          </a:p>
          <a:p>
            <a:pPr marL="1371600" lvl="2" indent="-317500" rtl="0">
              <a:spcBef>
                <a:spcPts val="0"/>
              </a:spcBef>
              <a:spcAft>
                <a:spcPts val="0"/>
              </a:spcAft>
              <a:buSzPts val="1400"/>
              <a:buChar char="■"/>
            </a:pPr>
            <a:r>
              <a:rPr lang="en"/>
              <a:t>More in depth look at DNA replication, mechanics of protein synthesis, and causes and occurrence of genetic mutations. Advanced genetic inheritance traits and patterns are taught and analyzed. Discuss cancer, stem cells, gene therapy, and epigenetics.</a:t>
            </a:r>
            <a:endParaRPr/>
          </a:p>
          <a:p>
            <a:pPr marL="0" lvl="0" indent="0">
              <a:spcBef>
                <a:spcPts val="1600"/>
              </a:spcBef>
              <a:spcAft>
                <a:spcPts val="16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104"/>
        <p:cNvGrpSpPr/>
        <p:nvPr/>
      </p:nvGrpSpPr>
      <p:grpSpPr>
        <a:xfrm>
          <a:off x="0" y="0"/>
          <a:ext cx="0" cy="0"/>
          <a:chOff x="0" y="0"/>
          <a:chExt cx="0" cy="0"/>
        </a:xfrm>
      </p:grpSpPr>
      <p:sp>
        <p:nvSpPr>
          <p:cNvPr id="105" name="Google Shape;105;p20"/>
          <p:cNvSpPr txBox="1">
            <a:spLocks noGrp="1"/>
          </p:cNvSpPr>
          <p:nvPr>
            <p:ph type="title"/>
          </p:nvPr>
        </p:nvSpPr>
        <p:spPr>
          <a:xfrm>
            <a:off x="311700" y="121850"/>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Juniors or Seniors Continued</a:t>
            </a:r>
            <a:endParaRPr/>
          </a:p>
        </p:txBody>
      </p:sp>
      <p:sp>
        <p:nvSpPr>
          <p:cNvPr id="106" name="Google Shape;106;p20"/>
          <p:cNvSpPr txBox="1">
            <a:spLocks noGrp="1"/>
          </p:cNvSpPr>
          <p:nvPr>
            <p:ph type="body" idx="1"/>
          </p:nvPr>
        </p:nvSpPr>
        <p:spPr>
          <a:xfrm>
            <a:off x="311700" y="694550"/>
            <a:ext cx="8520600" cy="45675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Other Advanced Science courses</a:t>
            </a:r>
            <a:endParaRPr/>
          </a:p>
          <a:p>
            <a:pPr marL="914400" lvl="1" indent="-330200" rtl="0">
              <a:spcBef>
                <a:spcPts val="1600"/>
              </a:spcBef>
              <a:spcAft>
                <a:spcPts val="0"/>
              </a:spcAft>
              <a:buSzPts val="1600"/>
              <a:buChar char="○"/>
            </a:pPr>
            <a:r>
              <a:rPr lang="en" sz="1600"/>
              <a:t>Astronomy-</a:t>
            </a:r>
            <a:r>
              <a:rPr lang="en" sz="1600" i="1"/>
              <a:t>1 semester (0.5 credit)</a:t>
            </a:r>
            <a:endParaRPr sz="1600" i="1"/>
          </a:p>
          <a:p>
            <a:pPr marL="1371600" lvl="2" indent="-330200" rtl="0">
              <a:spcBef>
                <a:spcPts val="0"/>
              </a:spcBef>
              <a:spcAft>
                <a:spcPts val="0"/>
              </a:spcAft>
              <a:buSzPts val="1600"/>
              <a:buChar char="■"/>
            </a:pPr>
            <a:r>
              <a:rPr lang="en" sz="1600"/>
              <a:t>Exploring the Night Sky and its features</a:t>
            </a:r>
            <a:endParaRPr sz="1600"/>
          </a:p>
          <a:p>
            <a:pPr marL="1371600" lvl="2" indent="-330200" rtl="0">
              <a:spcBef>
                <a:spcPts val="0"/>
              </a:spcBef>
              <a:spcAft>
                <a:spcPts val="0"/>
              </a:spcAft>
              <a:buSzPts val="1600"/>
              <a:buChar char="■"/>
            </a:pPr>
            <a:r>
              <a:rPr lang="en" sz="1600"/>
              <a:t>Discussing the history of astronomy (how we know what we know)</a:t>
            </a:r>
            <a:endParaRPr sz="1600"/>
          </a:p>
          <a:p>
            <a:pPr marL="1371600" lvl="2" indent="-330200" rtl="0">
              <a:spcBef>
                <a:spcPts val="0"/>
              </a:spcBef>
              <a:spcAft>
                <a:spcPts val="0"/>
              </a:spcAft>
              <a:buSzPts val="1600"/>
              <a:buChar char="■"/>
            </a:pPr>
            <a:r>
              <a:rPr lang="en" sz="1600"/>
              <a:t>Exploring the previous and current models of our universe</a:t>
            </a:r>
            <a:endParaRPr sz="1600"/>
          </a:p>
          <a:p>
            <a:pPr marL="1371600" lvl="2" indent="-330200" rtl="0">
              <a:spcBef>
                <a:spcPts val="0"/>
              </a:spcBef>
              <a:spcAft>
                <a:spcPts val="0"/>
              </a:spcAft>
              <a:buSzPts val="1600"/>
              <a:buChar char="■"/>
            </a:pPr>
            <a:r>
              <a:rPr lang="en" sz="1600"/>
              <a:t>Cosmology (theories of the origins of the universe)</a:t>
            </a:r>
            <a:endParaRPr sz="1600"/>
          </a:p>
          <a:p>
            <a:pPr marL="914400" lvl="1" indent="-330200" rtl="0">
              <a:spcBef>
                <a:spcPts val="0"/>
              </a:spcBef>
              <a:spcAft>
                <a:spcPts val="0"/>
              </a:spcAft>
              <a:buSzPts val="1600"/>
              <a:buChar char="○"/>
            </a:pPr>
            <a:r>
              <a:rPr lang="en" sz="1600"/>
              <a:t>Meteorology…</a:t>
            </a:r>
            <a:r>
              <a:rPr lang="en" sz="1600" i="1"/>
              <a:t>1 semester 0.5 credit</a:t>
            </a:r>
            <a:endParaRPr sz="1600" i="1"/>
          </a:p>
          <a:p>
            <a:pPr marL="1371600" lvl="2" indent="-330200" rtl="0">
              <a:spcBef>
                <a:spcPts val="0"/>
              </a:spcBef>
              <a:spcAft>
                <a:spcPts val="0"/>
              </a:spcAft>
              <a:buSzPts val="1600"/>
              <a:buChar char="■"/>
            </a:pPr>
            <a:r>
              <a:rPr lang="en" sz="1600"/>
              <a:t>Explore the mechanisms driving weather in the world and the impact of the weather on humans</a:t>
            </a:r>
            <a:endParaRPr sz="1600"/>
          </a:p>
          <a:p>
            <a:pPr marL="1371600" lvl="2" indent="-330200" rtl="0">
              <a:spcBef>
                <a:spcPts val="0"/>
              </a:spcBef>
              <a:spcAft>
                <a:spcPts val="0"/>
              </a:spcAft>
              <a:buSzPts val="1600"/>
              <a:buChar char="■"/>
            </a:pPr>
            <a:r>
              <a:rPr lang="en" sz="1600"/>
              <a:t>Performance based assessments and labs</a:t>
            </a:r>
            <a:endParaRPr sz="1600"/>
          </a:p>
          <a:p>
            <a:pPr marL="914400" lvl="0" indent="-330200" rtl="0">
              <a:spcBef>
                <a:spcPts val="0"/>
              </a:spcBef>
              <a:spcAft>
                <a:spcPts val="0"/>
              </a:spcAft>
              <a:buSzPts val="1600"/>
              <a:buChar char="●"/>
            </a:pPr>
            <a:r>
              <a:rPr lang="en" sz="1600"/>
              <a:t>Introduction to Oceanography-</a:t>
            </a:r>
            <a:r>
              <a:rPr lang="en" sz="1600" i="1"/>
              <a:t>1 semester 0.5 credit</a:t>
            </a:r>
            <a:r>
              <a:rPr lang="en" sz="1600"/>
              <a:t> (honors weighted)</a:t>
            </a:r>
            <a:endParaRPr sz="1600"/>
          </a:p>
          <a:p>
            <a:pPr marL="1371600" lvl="1" indent="-330200" rtl="0">
              <a:spcBef>
                <a:spcPts val="0"/>
              </a:spcBef>
              <a:spcAft>
                <a:spcPts val="0"/>
              </a:spcAft>
              <a:buSzPts val="1600"/>
              <a:buChar char="○"/>
            </a:pPr>
            <a:r>
              <a:rPr lang="en" sz="1600"/>
              <a:t>Explore the origins, mechanics, and life of the oceans</a:t>
            </a:r>
            <a:endParaRPr sz="1600"/>
          </a:p>
          <a:p>
            <a:pPr marL="1371600" lvl="1" indent="-330200" rtl="0">
              <a:spcBef>
                <a:spcPts val="0"/>
              </a:spcBef>
              <a:spcAft>
                <a:spcPts val="0"/>
              </a:spcAft>
              <a:buSzPts val="1600"/>
              <a:buChar char="○"/>
            </a:pPr>
            <a:r>
              <a:rPr lang="en" sz="1600"/>
              <a:t>Can be taken for dual credit through SLU 1818 program</a:t>
            </a:r>
            <a:endParaRPr sz="1600"/>
          </a:p>
          <a:p>
            <a:pPr marL="1371600" lvl="1" indent="-330200" rtl="0">
              <a:spcBef>
                <a:spcPts val="0"/>
              </a:spcBef>
              <a:spcAft>
                <a:spcPts val="0"/>
              </a:spcAft>
              <a:buSzPts val="1600"/>
              <a:buChar char="○"/>
            </a:pPr>
            <a:r>
              <a:rPr lang="en" sz="1600"/>
              <a:t>Critical thinking, chemistry and biology prior knowledge helpful </a:t>
            </a:r>
            <a:endParaRPr sz="1600"/>
          </a:p>
          <a:p>
            <a:pPr marL="0" lvl="0" indent="0" rtl="0">
              <a:spcBef>
                <a:spcPts val="1600"/>
              </a:spcBef>
              <a:spcAft>
                <a:spcPts val="0"/>
              </a:spcAft>
              <a:buNone/>
            </a:pPr>
            <a:r>
              <a:rPr lang="en"/>
              <a:t>	</a:t>
            </a:r>
            <a:endParaRPr/>
          </a:p>
          <a:p>
            <a:pPr marL="0" lvl="0" indent="0">
              <a:spcBef>
                <a:spcPts val="1600"/>
              </a:spcBef>
              <a:spcAft>
                <a:spcPts val="16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FC5E8"/>
        </a:solidFill>
        <a:effectLst/>
      </p:bgPr>
    </p:bg>
    <p:spTree>
      <p:nvGrpSpPr>
        <p:cNvPr id="1" name="Shape 110"/>
        <p:cNvGrpSpPr/>
        <p:nvPr/>
      </p:nvGrpSpPr>
      <p:grpSpPr>
        <a:xfrm>
          <a:off x="0" y="0"/>
          <a:ext cx="0" cy="0"/>
          <a:chOff x="0" y="0"/>
          <a:chExt cx="0" cy="0"/>
        </a:xfrm>
      </p:grpSpPr>
      <p:sp>
        <p:nvSpPr>
          <p:cNvPr id="111" name="Google Shape;111;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Juniors and Seniors Continued</a:t>
            </a:r>
            <a:endParaRPr/>
          </a:p>
        </p:txBody>
      </p:sp>
      <p:sp>
        <p:nvSpPr>
          <p:cNvPr id="112" name="Google Shape;112;p21"/>
          <p:cNvSpPr txBox="1">
            <a:spLocks noGrp="1"/>
          </p:cNvSpPr>
          <p:nvPr>
            <p:ph type="body" idx="1"/>
          </p:nvPr>
        </p:nvSpPr>
        <p:spPr>
          <a:xfrm>
            <a:off x="250900" y="1152475"/>
            <a:ext cx="8581500" cy="35841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sz="1800"/>
              <a:t>AP Chemistr</a:t>
            </a:r>
            <a:r>
              <a:rPr lang="en"/>
              <a:t>y: </a:t>
            </a:r>
            <a:endParaRPr/>
          </a:p>
          <a:p>
            <a:pPr marL="1371600" lvl="1" indent="-342900" rtl="0">
              <a:spcBef>
                <a:spcPts val="0"/>
              </a:spcBef>
              <a:spcAft>
                <a:spcPts val="0"/>
              </a:spcAft>
              <a:buSzPts val="1800"/>
              <a:buChar char="○"/>
            </a:pPr>
            <a:r>
              <a:rPr lang="en"/>
              <a:t>The Advanced Placement Chemistry course is designed to be the equivalent of the general Chemistry course usually taken during the first college year.  For some college freshmen, this course will allow them to take second-year work in the chemistry sequence (as a freshman); or to register for other college coursework in which Chemistry is a prerequisite.  For others, the AP Chemistry course may fulfill the laboratory science requirement for most majors thus freeing time for other classes.</a:t>
            </a:r>
            <a:endParaRPr/>
          </a:p>
          <a:p>
            <a:pPr marL="1371600" lvl="1" indent="-317500" rtl="0">
              <a:spcBef>
                <a:spcPts val="0"/>
              </a:spcBef>
              <a:spcAft>
                <a:spcPts val="0"/>
              </a:spcAft>
              <a:buSzPts val="1400"/>
              <a:buChar char="○"/>
            </a:pPr>
            <a:r>
              <a:rPr lang="en"/>
              <a:t>Topics include structure of matter, kinetic theory of gases, chemical equilibrium, chemical kinetics, and the basic concepts of thermodynamics.</a:t>
            </a:r>
            <a:endParaRPr/>
          </a:p>
          <a:p>
            <a:pPr marL="457200" lvl="0" indent="-342900" rtl="0">
              <a:spcBef>
                <a:spcPts val="0"/>
              </a:spcBef>
              <a:spcAft>
                <a:spcPts val="0"/>
              </a:spcAft>
              <a:buSzPts val="1800"/>
              <a:buChar char="●"/>
            </a:pPr>
            <a:r>
              <a:rPr lang="en"/>
              <a:t>Recommendations:</a:t>
            </a:r>
            <a:endParaRPr/>
          </a:p>
          <a:p>
            <a:pPr marL="1371600" lvl="1" indent="-317500" rtl="0">
              <a:spcBef>
                <a:spcPts val="0"/>
              </a:spcBef>
              <a:spcAft>
                <a:spcPts val="0"/>
              </a:spcAft>
              <a:buSzPts val="1400"/>
              <a:buChar char="○"/>
            </a:pPr>
            <a:r>
              <a:rPr lang="en"/>
              <a:t>Grade of A in Chem A</a:t>
            </a:r>
            <a:endParaRPr/>
          </a:p>
          <a:p>
            <a:pPr marL="1371600" lvl="1" indent="-317500" rtl="0">
              <a:spcBef>
                <a:spcPts val="0"/>
              </a:spcBef>
              <a:spcAft>
                <a:spcPts val="0"/>
              </a:spcAft>
              <a:buSzPts val="1400"/>
              <a:buChar char="○"/>
            </a:pPr>
            <a:r>
              <a:rPr lang="en"/>
              <a:t>Grade of B or higher in Algebra II</a:t>
            </a:r>
            <a:endParaRPr/>
          </a:p>
          <a:p>
            <a:pPr marL="0" lvl="0" indent="0">
              <a:spcBef>
                <a:spcPts val="1600"/>
              </a:spcBef>
              <a:spcAft>
                <a:spcPts val="160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1149</Words>
  <Application>Microsoft Office PowerPoint</Application>
  <PresentationFormat>On-screen Show (16:9)</PresentationFormat>
  <Paragraphs>98</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Noto Sans Symbols</vt:lpstr>
      <vt:lpstr>Simple Light</vt:lpstr>
      <vt:lpstr>Science Course Selections</vt:lpstr>
      <vt:lpstr>Careers In Science</vt:lpstr>
      <vt:lpstr>Freshmen</vt:lpstr>
      <vt:lpstr>Sophomores</vt:lpstr>
      <vt:lpstr>Juniors </vt:lpstr>
      <vt:lpstr>Juniors or Seniors </vt:lpstr>
      <vt:lpstr>Juniors or Seniors Continued</vt:lpstr>
      <vt:lpstr>Juniors or Seniors Continued</vt:lpstr>
      <vt:lpstr>Juniors and Seniors Continued</vt:lpstr>
      <vt:lpstr>Juniors and Seniors Continued</vt:lpstr>
      <vt:lpstr>Seniors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Course Selections</dc:title>
  <dc:creator>Joe Boeckman</dc:creator>
  <cp:lastModifiedBy>Joe Boeckman</cp:lastModifiedBy>
  <cp:revision>1</cp:revision>
  <dcterms:modified xsi:type="dcterms:W3CDTF">2018-08-10T22:38:08Z</dcterms:modified>
</cp:coreProperties>
</file>