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70" r:id="rId5"/>
    <p:sldId id="276" r:id="rId6"/>
    <p:sldId id="277" r:id="rId7"/>
    <p:sldId id="278" r:id="rId8"/>
    <p:sldId id="264" r:id="rId9"/>
    <p:sldId id="279" r:id="rId10"/>
    <p:sldId id="280" r:id="rId11"/>
    <p:sldId id="281" r:id="rId12"/>
    <p:sldId id="282" r:id="rId13"/>
    <p:sldId id="284" r:id="rId14"/>
    <p:sldId id="285" r:id="rId15"/>
    <p:sldId id="286" r:id="rId16"/>
    <p:sldId id="287" r:id="rId17"/>
    <p:sldId id="288" r:id="rId18"/>
  </p:sldIdLst>
  <p:sldSz cx="18288000" cy="10287000"/>
  <p:notesSz cx="6858000" cy="9144000"/>
  <p:embeddedFontLst>
    <p:embeddedFont>
      <p:font typeface="Aharoni" panose="02010803020104030203" pitchFamily="2" charset="-79"/>
      <p:bold r:id="rId19"/>
    </p:embeddedFont>
    <p:embeddedFont>
      <p:font typeface="Aileron Regular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chocib Script Latin Pro" panose="02000503000000020003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E6DE5-DC10-1A4D-9A3A-4DF60E032631}" v="4" dt="2022-12-06T21:28:44.013"/>
    <p1510:client id="{E4399E2D-6FD4-46D9-B6E0-0B300C7E2C22}" v="24" dt="2022-12-06T21:22:46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3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88725" y="6388210"/>
            <a:ext cx="4531428" cy="1879489"/>
            <a:chOff x="0" y="0"/>
            <a:chExt cx="19553350" cy="3835400"/>
          </a:xfrm>
        </p:grpSpPr>
        <p:sp>
          <p:nvSpPr>
            <p:cNvPr id="3" name="Freeform 3"/>
            <p:cNvSpPr/>
            <p:nvPr/>
          </p:nvSpPr>
          <p:spPr>
            <a:xfrm>
              <a:off x="-12700" y="-12700"/>
              <a:ext cx="19578751" cy="3860800"/>
            </a:xfrm>
            <a:custGeom>
              <a:avLst/>
              <a:gdLst/>
              <a:ahLst/>
              <a:cxnLst/>
              <a:rect l="l" t="t" r="r" b="b"/>
              <a:pathLst>
                <a:path w="19578751" h="3860800">
                  <a:moveTo>
                    <a:pt x="1871642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2998470"/>
                  </a:lnTo>
                  <a:cubicBezTo>
                    <a:pt x="0" y="3470910"/>
                    <a:pt x="389890" y="3860800"/>
                    <a:pt x="862330" y="3860800"/>
                  </a:cubicBezTo>
                  <a:lnTo>
                    <a:pt x="18716420" y="3860800"/>
                  </a:lnTo>
                  <a:cubicBezTo>
                    <a:pt x="19188860" y="3860800"/>
                    <a:pt x="19578751" y="3470910"/>
                    <a:pt x="19578751" y="2998470"/>
                  </a:cubicBezTo>
                  <a:lnTo>
                    <a:pt x="19578751" y="862330"/>
                  </a:lnTo>
                  <a:cubicBezTo>
                    <a:pt x="19578751" y="389890"/>
                    <a:pt x="19188860" y="0"/>
                    <a:pt x="18716420" y="0"/>
                  </a:cubicBezTo>
                  <a:close/>
                  <a:moveTo>
                    <a:pt x="19388251" y="927100"/>
                  </a:moveTo>
                  <a:lnTo>
                    <a:pt x="19388251" y="2998470"/>
                  </a:lnTo>
                  <a:cubicBezTo>
                    <a:pt x="19388251" y="3365500"/>
                    <a:pt x="19083451" y="3670300"/>
                    <a:pt x="18716420" y="3670300"/>
                  </a:cubicBezTo>
                  <a:lnTo>
                    <a:pt x="862330" y="3670300"/>
                  </a:lnTo>
                  <a:cubicBezTo>
                    <a:pt x="495300" y="3670300"/>
                    <a:pt x="190500" y="3365500"/>
                    <a:pt x="190500" y="2998470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8716420" y="190500"/>
                  </a:lnTo>
                  <a:cubicBezTo>
                    <a:pt x="19083451" y="190500"/>
                    <a:pt x="19388251" y="495300"/>
                    <a:pt x="19388251" y="862330"/>
                  </a:cubicBezTo>
                  <a:lnTo>
                    <a:pt x="19388251" y="927100"/>
                  </a:lnTo>
                  <a:close/>
                </a:path>
              </a:pathLst>
            </a:custGeom>
            <a:solidFill>
              <a:srgbClr val="BC1823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101154" cy="12913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7966968"/>
            <a:ext cx="1101154" cy="12913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6158146" y="7966968"/>
            <a:ext cx="1101154" cy="12913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6158146" y="1028700"/>
            <a:ext cx="1101154" cy="129133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14600" y="3469780"/>
            <a:ext cx="13546084" cy="127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4"/>
              </a:lnSpc>
            </a:pPr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High School Study Committee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36908" y="2488257"/>
            <a:ext cx="9235063" cy="1398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4"/>
              </a:lnSpc>
            </a:pPr>
            <a:r>
              <a:rPr lang="en-US" sz="10354" dirty="0">
                <a:solidFill>
                  <a:srgbClr val="BC18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ARGYLE ISD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63299" y="6603559"/>
            <a:ext cx="4182280" cy="1618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dirty="0"/>
              <a:t>December 7, 2022</a:t>
            </a:r>
          </a:p>
          <a:p>
            <a:pPr algn="ctr">
              <a:spcBef>
                <a:spcPts val="0"/>
              </a:spcBef>
            </a:pPr>
            <a:r>
              <a:rPr lang="en-US" sz="4000" dirty="0"/>
              <a:t>5:30 – 7:30 PM</a:t>
            </a:r>
          </a:p>
          <a:p>
            <a:pPr algn="ctr">
              <a:lnSpc>
                <a:spcPts val="3334"/>
              </a:lnSpc>
            </a:pPr>
            <a:endParaRPr lang="en-US" sz="2381" spc="357" dirty="0">
              <a:solidFill>
                <a:srgbClr val="000000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7E14697-B1D3-5856-2B3D-BF20C4FEB865}"/>
              </a:ext>
            </a:extLst>
          </p:cNvPr>
          <p:cNvSpPr txBox="1"/>
          <p:nvPr/>
        </p:nvSpPr>
        <p:spPr>
          <a:xfrm>
            <a:off x="3521528" y="300479"/>
            <a:ext cx="14004472" cy="840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22"/>
              </a:lnSpc>
            </a:pPr>
            <a:r>
              <a:rPr lang="en-US" sz="7200" b="1" spc="-146" dirty="0">
                <a:solidFill>
                  <a:srgbClr val="BC1823"/>
                </a:solidFill>
              </a:rPr>
              <a:t>Committee Quantitative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422E7-0301-C52C-99DD-D6AB04FDEF1B}"/>
              </a:ext>
            </a:extLst>
          </p:cNvPr>
          <p:cNvSpPr/>
          <p:nvPr/>
        </p:nvSpPr>
        <p:spPr>
          <a:xfrm>
            <a:off x="0" y="0"/>
            <a:ext cx="3200400" cy="10287000"/>
          </a:xfrm>
          <a:prstGeom prst="rect">
            <a:avLst/>
          </a:prstGeom>
          <a:solidFill>
            <a:srgbClr val="BC1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E44EAA-F520-E2A6-974E-D73C73B71AC0}"/>
              </a:ext>
            </a:extLst>
          </p:cNvPr>
          <p:cNvSpPr/>
          <p:nvPr/>
        </p:nvSpPr>
        <p:spPr>
          <a:xfrm>
            <a:off x="2819400" y="8006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8E3DE7-2C6C-A8A4-46CF-78E6499B1E39}"/>
              </a:ext>
            </a:extLst>
          </p:cNvPr>
          <p:cNvSpPr/>
          <p:nvPr/>
        </p:nvSpPr>
        <p:spPr>
          <a:xfrm>
            <a:off x="4797878" y="3086100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0A866A-A4BC-32B2-0EA6-CF8F70AFC8BB}"/>
              </a:ext>
            </a:extLst>
          </p:cNvPr>
          <p:cNvSpPr/>
          <p:nvPr/>
        </p:nvSpPr>
        <p:spPr>
          <a:xfrm>
            <a:off x="4797878" y="4464352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3F0DDD-18B9-6BA5-0743-5D1FC0DE07B8}"/>
              </a:ext>
            </a:extLst>
          </p:cNvPr>
          <p:cNvSpPr/>
          <p:nvPr/>
        </p:nvSpPr>
        <p:spPr>
          <a:xfrm>
            <a:off x="4797878" y="5842604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657974F-AE18-650C-A79E-248C9FB9A9FF}"/>
              </a:ext>
            </a:extLst>
          </p:cNvPr>
          <p:cNvSpPr/>
          <p:nvPr/>
        </p:nvSpPr>
        <p:spPr>
          <a:xfrm>
            <a:off x="4797878" y="7220856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1F8449-56FC-FE71-D4E3-CD3A8DFE2B7B}"/>
              </a:ext>
            </a:extLst>
          </p:cNvPr>
          <p:cNvSpPr/>
          <p:nvPr/>
        </p:nvSpPr>
        <p:spPr>
          <a:xfrm>
            <a:off x="4797878" y="8599107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E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96C92584-DE8C-F539-B8B4-DD7BAA74C509}"/>
              </a:ext>
            </a:extLst>
          </p:cNvPr>
          <p:cNvSpPr txBox="1"/>
          <p:nvPr/>
        </p:nvSpPr>
        <p:spPr>
          <a:xfrm>
            <a:off x="4797878" y="1693289"/>
            <a:ext cx="9603922" cy="840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22"/>
              </a:lnSpc>
            </a:pPr>
            <a:r>
              <a:rPr lang="en-US" sz="7200" b="1" spc="-146" dirty="0"/>
              <a:t>Lens:  Curriculum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D28762-FDBF-4E07-C390-C0BFA926FCA4}"/>
              </a:ext>
            </a:extLst>
          </p:cNvPr>
          <p:cNvSpPr txBox="1"/>
          <p:nvPr/>
        </p:nvSpPr>
        <p:spPr>
          <a:xfrm>
            <a:off x="5998032" y="2761664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2.61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B4F67-4097-4013-1CBB-DD392388E3AD}"/>
              </a:ext>
            </a:extLst>
          </p:cNvPr>
          <p:cNvSpPr txBox="1"/>
          <p:nvPr/>
        </p:nvSpPr>
        <p:spPr>
          <a:xfrm>
            <a:off x="5998032" y="4150647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3.70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30263B-E83F-4669-FA5A-36BE856CB3D4}"/>
              </a:ext>
            </a:extLst>
          </p:cNvPr>
          <p:cNvSpPr txBox="1"/>
          <p:nvPr/>
        </p:nvSpPr>
        <p:spPr>
          <a:xfrm>
            <a:off x="5998032" y="553963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2.62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AB280A-2F56-19FD-7BE1-058E38B71CB3}"/>
              </a:ext>
            </a:extLst>
          </p:cNvPr>
          <p:cNvSpPr txBox="1"/>
          <p:nvPr/>
        </p:nvSpPr>
        <p:spPr>
          <a:xfrm>
            <a:off x="5998032" y="6928613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1.25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7B0D8A-B906-9C88-1A76-7479EB60230C}"/>
              </a:ext>
            </a:extLst>
          </p:cNvPr>
          <p:cNvSpPr txBox="1"/>
          <p:nvPr/>
        </p:nvSpPr>
        <p:spPr>
          <a:xfrm>
            <a:off x="5998032" y="8317595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1.52</a:t>
            </a:r>
          </a:p>
        </p:txBody>
      </p:sp>
    </p:spTree>
    <p:extLst>
      <p:ext uri="{BB962C8B-B14F-4D97-AF65-F5344CB8AC3E}">
        <p14:creationId xmlns:p14="http://schemas.microsoft.com/office/powerpoint/2010/main" val="220967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7E14697-B1D3-5856-2B3D-BF20C4FEB865}"/>
              </a:ext>
            </a:extLst>
          </p:cNvPr>
          <p:cNvSpPr txBox="1"/>
          <p:nvPr/>
        </p:nvSpPr>
        <p:spPr>
          <a:xfrm>
            <a:off x="3521528" y="300479"/>
            <a:ext cx="14004472" cy="840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22"/>
              </a:lnSpc>
            </a:pPr>
            <a:r>
              <a:rPr lang="en-US" sz="7200" b="1" spc="-146" dirty="0">
                <a:solidFill>
                  <a:srgbClr val="BC1823"/>
                </a:solidFill>
              </a:rPr>
              <a:t>Committee Quantitative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422E7-0301-C52C-99DD-D6AB04FDEF1B}"/>
              </a:ext>
            </a:extLst>
          </p:cNvPr>
          <p:cNvSpPr/>
          <p:nvPr/>
        </p:nvSpPr>
        <p:spPr>
          <a:xfrm>
            <a:off x="0" y="0"/>
            <a:ext cx="3200400" cy="10287000"/>
          </a:xfrm>
          <a:prstGeom prst="rect">
            <a:avLst/>
          </a:prstGeom>
          <a:solidFill>
            <a:srgbClr val="BC1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E44EAA-F520-E2A6-974E-D73C73B71AC0}"/>
              </a:ext>
            </a:extLst>
          </p:cNvPr>
          <p:cNvSpPr/>
          <p:nvPr/>
        </p:nvSpPr>
        <p:spPr>
          <a:xfrm>
            <a:off x="2819400" y="8006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8E3DE7-2C6C-A8A4-46CF-78E6499B1E39}"/>
              </a:ext>
            </a:extLst>
          </p:cNvPr>
          <p:cNvSpPr/>
          <p:nvPr/>
        </p:nvSpPr>
        <p:spPr>
          <a:xfrm>
            <a:off x="4797878" y="3086100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0A866A-A4BC-32B2-0EA6-CF8F70AFC8BB}"/>
              </a:ext>
            </a:extLst>
          </p:cNvPr>
          <p:cNvSpPr/>
          <p:nvPr/>
        </p:nvSpPr>
        <p:spPr>
          <a:xfrm>
            <a:off x="4797878" y="4464352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3F0DDD-18B9-6BA5-0743-5D1FC0DE07B8}"/>
              </a:ext>
            </a:extLst>
          </p:cNvPr>
          <p:cNvSpPr/>
          <p:nvPr/>
        </p:nvSpPr>
        <p:spPr>
          <a:xfrm>
            <a:off x="4797878" y="5842604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657974F-AE18-650C-A79E-248C9FB9A9FF}"/>
              </a:ext>
            </a:extLst>
          </p:cNvPr>
          <p:cNvSpPr/>
          <p:nvPr/>
        </p:nvSpPr>
        <p:spPr>
          <a:xfrm>
            <a:off x="4797878" y="7220856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1F8449-56FC-FE71-D4E3-CD3A8DFE2B7B}"/>
              </a:ext>
            </a:extLst>
          </p:cNvPr>
          <p:cNvSpPr/>
          <p:nvPr/>
        </p:nvSpPr>
        <p:spPr>
          <a:xfrm>
            <a:off x="4797878" y="8599107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E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96C92584-DE8C-F539-B8B4-DD7BAA74C509}"/>
              </a:ext>
            </a:extLst>
          </p:cNvPr>
          <p:cNvSpPr txBox="1"/>
          <p:nvPr/>
        </p:nvSpPr>
        <p:spPr>
          <a:xfrm>
            <a:off x="4797878" y="1693289"/>
            <a:ext cx="9603922" cy="840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22"/>
              </a:lnSpc>
            </a:pPr>
            <a:r>
              <a:rPr lang="en-US" sz="7200" b="1" spc="-146" dirty="0"/>
              <a:t>Lens:  Facilities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D28762-FDBF-4E07-C390-C0BFA926FCA4}"/>
              </a:ext>
            </a:extLst>
          </p:cNvPr>
          <p:cNvSpPr txBox="1"/>
          <p:nvPr/>
        </p:nvSpPr>
        <p:spPr>
          <a:xfrm>
            <a:off x="5998032" y="2761664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2.38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B4F67-4097-4013-1CBB-DD392388E3AD}"/>
              </a:ext>
            </a:extLst>
          </p:cNvPr>
          <p:cNvSpPr txBox="1"/>
          <p:nvPr/>
        </p:nvSpPr>
        <p:spPr>
          <a:xfrm>
            <a:off x="5998032" y="4150647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3.75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30263B-E83F-4669-FA5A-36BE856CB3D4}"/>
              </a:ext>
            </a:extLst>
          </p:cNvPr>
          <p:cNvSpPr txBox="1"/>
          <p:nvPr/>
        </p:nvSpPr>
        <p:spPr>
          <a:xfrm>
            <a:off x="5998032" y="553963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2.83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AB280A-2F56-19FD-7BE1-058E38B71CB3}"/>
              </a:ext>
            </a:extLst>
          </p:cNvPr>
          <p:cNvSpPr txBox="1"/>
          <p:nvPr/>
        </p:nvSpPr>
        <p:spPr>
          <a:xfrm>
            <a:off x="5998032" y="6928613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0.94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7B0D8A-B906-9C88-1A76-7479EB60230C}"/>
              </a:ext>
            </a:extLst>
          </p:cNvPr>
          <p:cNvSpPr txBox="1"/>
          <p:nvPr/>
        </p:nvSpPr>
        <p:spPr>
          <a:xfrm>
            <a:off x="5998032" y="8317595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1.56</a:t>
            </a:r>
          </a:p>
        </p:txBody>
      </p:sp>
    </p:spTree>
    <p:extLst>
      <p:ext uri="{BB962C8B-B14F-4D97-AF65-F5344CB8AC3E}">
        <p14:creationId xmlns:p14="http://schemas.microsoft.com/office/powerpoint/2010/main" val="525444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7E14697-B1D3-5856-2B3D-BF20C4FEB865}"/>
              </a:ext>
            </a:extLst>
          </p:cNvPr>
          <p:cNvSpPr txBox="1"/>
          <p:nvPr/>
        </p:nvSpPr>
        <p:spPr>
          <a:xfrm>
            <a:off x="3521528" y="300479"/>
            <a:ext cx="14004472" cy="840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22"/>
              </a:lnSpc>
            </a:pPr>
            <a:r>
              <a:rPr lang="en-US" sz="7200" b="1" spc="-146" dirty="0">
                <a:solidFill>
                  <a:srgbClr val="BC1823"/>
                </a:solidFill>
              </a:rPr>
              <a:t>Committee Quantitative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422E7-0301-C52C-99DD-D6AB04FDEF1B}"/>
              </a:ext>
            </a:extLst>
          </p:cNvPr>
          <p:cNvSpPr/>
          <p:nvPr/>
        </p:nvSpPr>
        <p:spPr>
          <a:xfrm>
            <a:off x="0" y="0"/>
            <a:ext cx="3200400" cy="10287000"/>
          </a:xfrm>
          <a:prstGeom prst="rect">
            <a:avLst/>
          </a:prstGeom>
          <a:solidFill>
            <a:srgbClr val="BC1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E44EAA-F520-E2A6-974E-D73C73B71AC0}"/>
              </a:ext>
            </a:extLst>
          </p:cNvPr>
          <p:cNvSpPr/>
          <p:nvPr/>
        </p:nvSpPr>
        <p:spPr>
          <a:xfrm>
            <a:off x="2819400" y="8006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8E3DE7-2C6C-A8A4-46CF-78E6499B1E39}"/>
              </a:ext>
            </a:extLst>
          </p:cNvPr>
          <p:cNvSpPr/>
          <p:nvPr/>
        </p:nvSpPr>
        <p:spPr>
          <a:xfrm>
            <a:off x="4797878" y="3086100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0A866A-A4BC-32B2-0EA6-CF8F70AFC8BB}"/>
              </a:ext>
            </a:extLst>
          </p:cNvPr>
          <p:cNvSpPr/>
          <p:nvPr/>
        </p:nvSpPr>
        <p:spPr>
          <a:xfrm>
            <a:off x="4797878" y="4464352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3F0DDD-18B9-6BA5-0743-5D1FC0DE07B8}"/>
              </a:ext>
            </a:extLst>
          </p:cNvPr>
          <p:cNvSpPr/>
          <p:nvPr/>
        </p:nvSpPr>
        <p:spPr>
          <a:xfrm>
            <a:off x="4797878" y="5842604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657974F-AE18-650C-A79E-248C9FB9A9FF}"/>
              </a:ext>
            </a:extLst>
          </p:cNvPr>
          <p:cNvSpPr/>
          <p:nvPr/>
        </p:nvSpPr>
        <p:spPr>
          <a:xfrm>
            <a:off x="4797878" y="7220856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1F8449-56FC-FE71-D4E3-CD3A8DFE2B7B}"/>
              </a:ext>
            </a:extLst>
          </p:cNvPr>
          <p:cNvSpPr/>
          <p:nvPr/>
        </p:nvSpPr>
        <p:spPr>
          <a:xfrm>
            <a:off x="4797878" y="8599107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E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96C92584-DE8C-F539-B8B4-DD7BAA74C509}"/>
              </a:ext>
            </a:extLst>
          </p:cNvPr>
          <p:cNvSpPr txBox="1"/>
          <p:nvPr/>
        </p:nvSpPr>
        <p:spPr>
          <a:xfrm>
            <a:off x="4797878" y="1693289"/>
            <a:ext cx="9603922" cy="840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22"/>
              </a:lnSpc>
            </a:pPr>
            <a:r>
              <a:rPr lang="en-US" sz="7200" b="1" spc="-146" dirty="0"/>
              <a:t>Lens:  Finance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D28762-FDBF-4E07-C390-C0BFA926FCA4}"/>
              </a:ext>
            </a:extLst>
          </p:cNvPr>
          <p:cNvSpPr txBox="1"/>
          <p:nvPr/>
        </p:nvSpPr>
        <p:spPr>
          <a:xfrm>
            <a:off x="5998032" y="2761664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1.92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B4F67-4097-4013-1CBB-DD392388E3AD}"/>
              </a:ext>
            </a:extLst>
          </p:cNvPr>
          <p:cNvSpPr txBox="1"/>
          <p:nvPr/>
        </p:nvSpPr>
        <p:spPr>
          <a:xfrm>
            <a:off x="5998032" y="4150647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3.28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30263B-E83F-4669-FA5A-36BE856CB3D4}"/>
              </a:ext>
            </a:extLst>
          </p:cNvPr>
          <p:cNvSpPr txBox="1"/>
          <p:nvPr/>
        </p:nvSpPr>
        <p:spPr>
          <a:xfrm>
            <a:off x="5998032" y="553963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2.81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AB280A-2F56-19FD-7BE1-058E38B71CB3}"/>
              </a:ext>
            </a:extLst>
          </p:cNvPr>
          <p:cNvSpPr txBox="1"/>
          <p:nvPr/>
        </p:nvSpPr>
        <p:spPr>
          <a:xfrm>
            <a:off x="5998032" y="6928613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1.25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7B0D8A-B906-9C88-1A76-7479EB60230C}"/>
              </a:ext>
            </a:extLst>
          </p:cNvPr>
          <p:cNvSpPr txBox="1"/>
          <p:nvPr/>
        </p:nvSpPr>
        <p:spPr>
          <a:xfrm>
            <a:off x="5998032" y="8317595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1.74</a:t>
            </a:r>
          </a:p>
        </p:txBody>
      </p:sp>
    </p:spTree>
    <p:extLst>
      <p:ext uri="{BB962C8B-B14F-4D97-AF65-F5344CB8AC3E}">
        <p14:creationId xmlns:p14="http://schemas.microsoft.com/office/powerpoint/2010/main" val="82065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9228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C1823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CB6FFF-C235-1F38-F68F-A4A9434C3DB9}"/>
              </a:ext>
            </a:extLst>
          </p:cNvPr>
          <p:cNvSpPr txBox="1"/>
          <p:nvPr/>
        </p:nvSpPr>
        <p:spPr>
          <a:xfrm>
            <a:off x="342901" y="2840986"/>
            <a:ext cx="10896600" cy="191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359"/>
              </a:lnSpc>
            </a:pPr>
            <a:r>
              <a:rPr lang="en-US" sz="23900" b="1" dirty="0">
                <a:solidFill>
                  <a:srgbClr val="BC1823"/>
                </a:solidFill>
                <a:latin typeface="Cochocib Script Latin Pro" panose="02000503000000020003" pitchFamily="2" charset="0"/>
              </a:rPr>
              <a:t>Table Work</a:t>
            </a:r>
            <a:endParaRPr lang="en-US" sz="148100" b="1" dirty="0">
              <a:solidFill>
                <a:srgbClr val="BC1823"/>
              </a:solidFill>
              <a:latin typeface="Cochocib Script Latin Pro" panose="02000503000000020003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CC62A6-3EE3-6049-A54E-0B02FCB53894}"/>
              </a:ext>
            </a:extLst>
          </p:cNvPr>
          <p:cNvSpPr/>
          <p:nvPr/>
        </p:nvSpPr>
        <p:spPr>
          <a:xfrm>
            <a:off x="12496800" y="0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52972" y="3320157"/>
            <a:ext cx="10786628" cy="1931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4"/>
              </a:lnSpc>
            </a:pPr>
            <a:r>
              <a:rPr lang="en-US" sz="7200" b="1" dirty="0">
                <a:solidFill>
                  <a:srgbClr val="000000"/>
                </a:solidFill>
                <a:cs typeface="Aharoni" panose="02010803020104030203" pitchFamily="2" charset="-79"/>
              </a:rPr>
              <a:t>Discussion &amp; Share Out</a:t>
            </a:r>
            <a:endParaRPr lang="en-US" sz="6000" b="1" dirty="0">
              <a:solidFill>
                <a:srgbClr val="000000"/>
              </a:solidFill>
              <a:cs typeface="Aharoni" panose="02010803020104030203" pitchFamily="2" charset="-79"/>
            </a:endParaRPr>
          </a:p>
          <a:p>
            <a:pPr marL="857250" indent="-857250">
              <a:lnSpc>
                <a:spcPts val="7684"/>
              </a:lnSpc>
              <a:buFont typeface="Arial" panose="020B0604020202020204" pitchFamily="34" charset="0"/>
              <a:buChar char="•"/>
            </a:pPr>
            <a:endParaRPr lang="en-US" sz="6000" b="1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Picture 4" descr="About Argyle ISD / About Argyle ISD">
            <a:extLst>
              <a:ext uri="{FF2B5EF4-FFF2-40B4-BE49-F238E27FC236}">
                <a16:creationId xmlns:a16="http://schemas.microsoft.com/office/drawing/2014/main" id="{09F37A1B-7962-4487-C152-3C4C0F8F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30498"/>
            <a:ext cx="757670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3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9228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C1823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CB6FFF-C235-1F38-F68F-A4A9434C3DB9}"/>
              </a:ext>
            </a:extLst>
          </p:cNvPr>
          <p:cNvSpPr txBox="1"/>
          <p:nvPr/>
        </p:nvSpPr>
        <p:spPr>
          <a:xfrm>
            <a:off x="719572" y="4000500"/>
            <a:ext cx="10896600" cy="191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359"/>
              </a:lnSpc>
            </a:pPr>
            <a:r>
              <a:rPr lang="en-US" sz="23900" b="1" dirty="0">
                <a:solidFill>
                  <a:srgbClr val="BC1823"/>
                </a:solidFill>
                <a:latin typeface="Cochocib Script Latin Pro" panose="02000503000000020003" pitchFamily="2" charset="0"/>
              </a:rPr>
              <a:t>Recognitions</a:t>
            </a:r>
            <a:endParaRPr lang="en-US" sz="148100" b="1" dirty="0">
              <a:solidFill>
                <a:srgbClr val="BC1823"/>
              </a:solidFill>
              <a:latin typeface="Cochocib Script Latin Pro" panose="02000503000000020003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CC62A6-3EE3-6049-A54E-0B02FCB53894}"/>
              </a:ext>
            </a:extLst>
          </p:cNvPr>
          <p:cNvSpPr/>
          <p:nvPr/>
        </p:nvSpPr>
        <p:spPr>
          <a:xfrm>
            <a:off x="12496800" y="0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bout Argyle ISD / About Argyle ISD">
            <a:extLst>
              <a:ext uri="{FF2B5EF4-FFF2-40B4-BE49-F238E27FC236}">
                <a16:creationId xmlns:a16="http://schemas.microsoft.com/office/drawing/2014/main" id="{09F37A1B-7962-4487-C152-3C4C0F8F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30498"/>
            <a:ext cx="757670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6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9228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C1823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CB6FFF-C235-1F38-F68F-A4A9434C3DB9}"/>
              </a:ext>
            </a:extLst>
          </p:cNvPr>
          <p:cNvSpPr txBox="1"/>
          <p:nvPr/>
        </p:nvSpPr>
        <p:spPr>
          <a:xfrm>
            <a:off x="533400" y="2640593"/>
            <a:ext cx="10896600" cy="191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359"/>
              </a:lnSpc>
            </a:pPr>
            <a:r>
              <a:rPr lang="en-US" sz="23900" b="1" dirty="0">
                <a:solidFill>
                  <a:srgbClr val="BC1823"/>
                </a:solidFill>
                <a:latin typeface="Cochocib Script Latin Pro" panose="02000503000000020003" pitchFamily="2" charset="0"/>
              </a:rPr>
              <a:t>Next Steps</a:t>
            </a:r>
            <a:endParaRPr lang="en-US" sz="148100" b="1" dirty="0">
              <a:solidFill>
                <a:srgbClr val="BC1823"/>
              </a:solidFill>
              <a:latin typeface="Cochocib Script Latin Pro" panose="02000503000000020003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CC62A6-3EE3-6049-A54E-0B02FCB53894}"/>
              </a:ext>
            </a:extLst>
          </p:cNvPr>
          <p:cNvSpPr/>
          <p:nvPr/>
        </p:nvSpPr>
        <p:spPr>
          <a:xfrm>
            <a:off x="12496800" y="0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752600" y="3238500"/>
            <a:ext cx="1078662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4"/>
              </a:lnSpc>
            </a:pPr>
            <a:r>
              <a:rPr lang="en-US" sz="7200" b="1" dirty="0">
                <a:solidFill>
                  <a:srgbClr val="000000"/>
                </a:solidFill>
                <a:cs typeface="Aharoni" panose="02010803020104030203" pitchFamily="2" charset="-79"/>
              </a:rPr>
              <a:t>Dr. Wright</a:t>
            </a:r>
            <a:endParaRPr lang="en-US" sz="6000" b="1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Picture 4" descr="About Argyle ISD / About Argyle ISD">
            <a:extLst>
              <a:ext uri="{FF2B5EF4-FFF2-40B4-BE49-F238E27FC236}">
                <a16:creationId xmlns:a16="http://schemas.microsoft.com/office/drawing/2014/main" id="{09F37A1B-7962-4487-C152-3C4C0F8F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30498"/>
            <a:ext cx="757670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189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9228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C1823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CB6FFF-C235-1F38-F68F-A4A9434C3DB9}"/>
              </a:ext>
            </a:extLst>
          </p:cNvPr>
          <p:cNvSpPr txBox="1"/>
          <p:nvPr/>
        </p:nvSpPr>
        <p:spPr>
          <a:xfrm>
            <a:off x="719572" y="4000500"/>
            <a:ext cx="11624828" cy="176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359"/>
              </a:lnSpc>
            </a:pPr>
            <a:r>
              <a:rPr lang="en-US" sz="19900" b="1" dirty="0">
                <a:solidFill>
                  <a:srgbClr val="BC1823"/>
                </a:solidFill>
                <a:latin typeface="Cochocib Script Latin Pro" panose="02000503000000020003" pitchFamily="2" charset="0"/>
              </a:rPr>
              <a:t>Final Comments</a:t>
            </a:r>
            <a:endParaRPr lang="en-US" sz="123400" b="1" dirty="0">
              <a:solidFill>
                <a:srgbClr val="BC1823"/>
              </a:solidFill>
              <a:latin typeface="Cochocib Script Latin Pro" panose="02000503000000020003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CC62A6-3EE3-6049-A54E-0B02FCB53894}"/>
              </a:ext>
            </a:extLst>
          </p:cNvPr>
          <p:cNvSpPr/>
          <p:nvPr/>
        </p:nvSpPr>
        <p:spPr>
          <a:xfrm>
            <a:off x="12496800" y="0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bout Argyle ISD / About Argyle ISD">
            <a:extLst>
              <a:ext uri="{FF2B5EF4-FFF2-40B4-BE49-F238E27FC236}">
                <a16:creationId xmlns:a16="http://schemas.microsoft.com/office/drawing/2014/main" id="{09F37A1B-7962-4487-C152-3C4C0F8F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30498"/>
            <a:ext cx="757670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AD8B529F-E1C0-9A69-B5C9-B4CB90E3CEA4}"/>
              </a:ext>
            </a:extLst>
          </p:cNvPr>
          <p:cNvSpPr txBox="1"/>
          <p:nvPr/>
        </p:nvSpPr>
        <p:spPr>
          <a:xfrm>
            <a:off x="2667000" y="2019300"/>
            <a:ext cx="1078662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4"/>
              </a:lnSpc>
            </a:pPr>
            <a:r>
              <a:rPr lang="en-US" sz="7200" b="1" dirty="0">
                <a:solidFill>
                  <a:srgbClr val="000000"/>
                </a:solidFill>
                <a:cs typeface="Aharoni" panose="02010803020104030203" pitchFamily="2" charset="-79"/>
              </a:rPr>
              <a:t>Opportunity for</a:t>
            </a:r>
            <a:endParaRPr lang="en-US" sz="6000" b="1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369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9228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C1823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CB6FFF-C235-1F38-F68F-A4A9434C3DB9}"/>
              </a:ext>
            </a:extLst>
          </p:cNvPr>
          <p:cNvSpPr txBox="1"/>
          <p:nvPr/>
        </p:nvSpPr>
        <p:spPr>
          <a:xfrm>
            <a:off x="719572" y="4000500"/>
            <a:ext cx="11624828" cy="191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359"/>
              </a:lnSpc>
            </a:pPr>
            <a:r>
              <a:rPr lang="en-US" sz="23900" b="1" dirty="0">
                <a:solidFill>
                  <a:srgbClr val="BC1823"/>
                </a:solidFill>
                <a:latin typeface="Cochocib Script Latin Pro" panose="02000503000000020003" pitchFamily="2" charset="0"/>
              </a:rPr>
              <a:t>Thank You!</a:t>
            </a:r>
            <a:endParaRPr lang="en-US" sz="148100" b="1" dirty="0">
              <a:solidFill>
                <a:srgbClr val="BC1823"/>
              </a:solidFill>
              <a:latin typeface="Cochocib Script Latin Pro" panose="02000503000000020003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CC62A6-3EE3-6049-A54E-0B02FCB53894}"/>
              </a:ext>
            </a:extLst>
          </p:cNvPr>
          <p:cNvSpPr/>
          <p:nvPr/>
        </p:nvSpPr>
        <p:spPr>
          <a:xfrm>
            <a:off x="12496800" y="0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bout Argyle ISD / About Argyle ISD">
            <a:extLst>
              <a:ext uri="{FF2B5EF4-FFF2-40B4-BE49-F238E27FC236}">
                <a16:creationId xmlns:a16="http://schemas.microsoft.com/office/drawing/2014/main" id="{09F37A1B-7962-4487-C152-3C4C0F8F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30498"/>
            <a:ext cx="757670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3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915400" y="0"/>
            <a:ext cx="9372600" cy="10287000"/>
          </a:xfrm>
          <a:custGeom>
            <a:avLst/>
            <a:gdLst/>
            <a:ahLst/>
            <a:cxnLst/>
            <a:rect l="l" t="t" r="r" b="b"/>
            <a:pathLst>
              <a:path w="1743766" h="1913890">
                <a:moveTo>
                  <a:pt x="0" y="0"/>
                </a:moveTo>
                <a:lnTo>
                  <a:pt x="1743766" y="0"/>
                </a:lnTo>
                <a:lnTo>
                  <a:pt x="1743766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DDDDDD">
              <a:alpha val="17647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-228600" y="2781300"/>
            <a:ext cx="9525000" cy="994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84"/>
              </a:lnSpc>
            </a:pPr>
            <a:r>
              <a:rPr lang="en-US" sz="6600" b="1" dirty="0">
                <a:solidFill>
                  <a:srgbClr val="000000"/>
                </a:solidFill>
                <a:cs typeface="Aharoni" panose="02010803020104030203" pitchFamily="2" charset="-79"/>
              </a:rPr>
              <a:t>December 7, 2022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81E56C-D912-7E7B-2760-6392D5234308}"/>
              </a:ext>
            </a:extLst>
          </p:cNvPr>
          <p:cNvGrpSpPr/>
          <p:nvPr/>
        </p:nvGrpSpPr>
        <p:grpSpPr>
          <a:xfrm>
            <a:off x="10136290" y="212527"/>
            <a:ext cx="3880541" cy="1124602"/>
            <a:chOff x="10493451" y="1307299"/>
            <a:chExt cx="3880541" cy="1124602"/>
          </a:xfrm>
        </p:grpSpPr>
        <p:sp>
          <p:nvSpPr>
            <p:cNvPr id="8" name="TextBox 8"/>
            <p:cNvSpPr txBox="1"/>
            <p:nvPr/>
          </p:nvSpPr>
          <p:spPr>
            <a:xfrm>
              <a:off x="10522886" y="1848215"/>
              <a:ext cx="3851106" cy="583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757"/>
                </a:lnSpc>
                <a:spcBef>
                  <a:spcPct val="0"/>
                </a:spcBef>
              </a:pPr>
              <a:r>
                <a:rPr lang="en-US" sz="3600" b="1" dirty="0">
                  <a:solidFill>
                    <a:srgbClr val="494949"/>
                  </a:solidFill>
                  <a:cs typeface="Aharoni" panose="02010803020104030203" pitchFamily="2" charset="-79"/>
                </a:rPr>
                <a:t>Opening Remarks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0493451" y="1307299"/>
              <a:ext cx="1562949" cy="417760"/>
              <a:chOff x="0" y="0"/>
              <a:chExt cx="570168" cy="152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70168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570168" h="152400">
                    <a:moveTo>
                      <a:pt x="0" y="0"/>
                    </a:moveTo>
                    <a:lnTo>
                      <a:pt x="570168" y="0"/>
                    </a:lnTo>
                    <a:lnTo>
                      <a:pt x="570168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C1823"/>
              </a:solidFill>
            </p:spPr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A03BC0-06FD-2B1C-CC48-B19B1D920E8A}"/>
              </a:ext>
            </a:extLst>
          </p:cNvPr>
          <p:cNvGrpSpPr/>
          <p:nvPr/>
        </p:nvGrpSpPr>
        <p:grpSpPr>
          <a:xfrm>
            <a:off x="10136290" y="1459745"/>
            <a:ext cx="6795283" cy="1124601"/>
            <a:chOff x="10493451" y="3937018"/>
            <a:chExt cx="6795283" cy="1124601"/>
          </a:xfrm>
        </p:grpSpPr>
        <p:sp>
          <p:nvSpPr>
            <p:cNvPr id="9" name="TextBox 9"/>
            <p:cNvSpPr txBox="1"/>
            <p:nvPr/>
          </p:nvSpPr>
          <p:spPr>
            <a:xfrm>
              <a:off x="10522886" y="4477933"/>
              <a:ext cx="6765848" cy="583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l">
                <a:lnSpc>
                  <a:spcPts val="4757"/>
                </a:lnSpc>
                <a:spcBef>
                  <a:spcPct val="0"/>
                </a:spcBef>
              </a:pPr>
              <a:r>
                <a:rPr lang="en-US" sz="3600" b="1" dirty="0">
                  <a:solidFill>
                    <a:srgbClr val="494949"/>
                  </a:solidFill>
                  <a:cs typeface="Aharoni" panose="02010803020104030203" pitchFamily="2" charset="-79"/>
                </a:rPr>
                <a:t>Review Committee’s Charge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10493451" y="3937018"/>
              <a:ext cx="1562949" cy="417760"/>
              <a:chOff x="0" y="0"/>
              <a:chExt cx="570168" cy="152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570168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570168" h="152400">
                    <a:moveTo>
                      <a:pt x="0" y="0"/>
                    </a:moveTo>
                    <a:lnTo>
                      <a:pt x="570168" y="0"/>
                    </a:lnTo>
                    <a:lnTo>
                      <a:pt x="570168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C1823"/>
              </a:solidFill>
            </p:spPr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46A9B4-AFF6-A61E-395A-021CBD45C88B}"/>
              </a:ext>
            </a:extLst>
          </p:cNvPr>
          <p:cNvGrpSpPr/>
          <p:nvPr/>
        </p:nvGrpSpPr>
        <p:grpSpPr>
          <a:xfrm>
            <a:off x="10136290" y="2706962"/>
            <a:ext cx="5058823" cy="1124473"/>
            <a:chOff x="10493451" y="6601875"/>
            <a:chExt cx="5058823" cy="1124473"/>
          </a:xfrm>
        </p:grpSpPr>
        <p:sp>
          <p:nvSpPr>
            <p:cNvPr id="10" name="TextBox 10"/>
            <p:cNvSpPr txBox="1"/>
            <p:nvPr/>
          </p:nvSpPr>
          <p:spPr>
            <a:xfrm>
              <a:off x="10522885" y="7142790"/>
              <a:ext cx="5029389" cy="5835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l">
                <a:lnSpc>
                  <a:spcPts val="4757"/>
                </a:lnSpc>
                <a:spcBef>
                  <a:spcPct val="0"/>
                </a:spcBef>
              </a:pPr>
              <a:r>
                <a:rPr lang="en-US" sz="3600" b="1" dirty="0">
                  <a:solidFill>
                    <a:srgbClr val="494949"/>
                  </a:solidFill>
                  <a:cs typeface="Aharoni" panose="02010803020104030203" pitchFamily="2" charset="-79"/>
                </a:rPr>
                <a:t>Summary of Activities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10493451" y="6601875"/>
              <a:ext cx="1562949" cy="417760"/>
              <a:chOff x="0" y="0"/>
              <a:chExt cx="570168" cy="152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70168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570168" h="152400">
                    <a:moveTo>
                      <a:pt x="0" y="0"/>
                    </a:moveTo>
                    <a:lnTo>
                      <a:pt x="570168" y="0"/>
                    </a:lnTo>
                    <a:lnTo>
                      <a:pt x="570168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C1823"/>
              </a:solidFill>
            </p:spPr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A3F5DE6-FF9D-B7E3-13EB-0F9815E18049}"/>
              </a:ext>
            </a:extLst>
          </p:cNvPr>
          <p:cNvSpPr txBox="1"/>
          <p:nvPr/>
        </p:nvSpPr>
        <p:spPr>
          <a:xfrm>
            <a:off x="277775" y="1708626"/>
            <a:ext cx="7848600" cy="144655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ctr"/>
            <a:r>
              <a:rPr lang="en-US" sz="16600" b="1" dirty="0">
                <a:solidFill>
                  <a:srgbClr val="BC1823"/>
                </a:solidFill>
                <a:latin typeface="Cochocib Script Latin Pro" panose="020B0604020202020204" pitchFamily="2" charset="0"/>
              </a:rPr>
              <a:t>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E23470-D0E5-C647-C8B2-9602D3BAE2C7}"/>
              </a:ext>
            </a:extLst>
          </p:cNvPr>
          <p:cNvGrpSpPr/>
          <p:nvPr/>
        </p:nvGrpSpPr>
        <p:grpSpPr>
          <a:xfrm>
            <a:off x="10136290" y="5184937"/>
            <a:ext cx="7239377" cy="1124473"/>
            <a:chOff x="10439023" y="8572500"/>
            <a:chExt cx="7239377" cy="1124473"/>
          </a:xfrm>
        </p:grpSpPr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D1F8C2C6-326E-1576-C3C0-4A10D70D0319}"/>
                </a:ext>
              </a:extLst>
            </p:cNvPr>
            <p:cNvSpPr txBox="1"/>
            <p:nvPr/>
          </p:nvSpPr>
          <p:spPr>
            <a:xfrm>
              <a:off x="10468458" y="9113415"/>
              <a:ext cx="7209942" cy="5835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l">
                <a:lnSpc>
                  <a:spcPts val="4757"/>
                </a:lnSpc>
                <a:spcBef>
                  <a:spcPct val="0"/>
                </a:spcBef>
              </a:pPr>
              <a:r>
                <a:rPr lang="en-US" sz="3600" b="1" dirty="0">
                  <a:solidFill>
                    <a:srgbClr val="494949"/>
                  </a:solidFill>
                  <a:cs typeface="Aharoni" panose="02010803020104030203" pitchFamily="2" charset="-79"/>
                </a:rPr>
                <a:t>Table Discussion &amp; Share Out</a:t>
              </a:r>
            </a:p>
          </p:txBody>
        </p:sp>
        <p:grpSp>
          <p:nvGrpSpPr>
            <p:cNvPr id="27" name="Group 18">
              <a:extLst>
                <a:ext uri="{FF2B5EF4-FFF2-40B4-BE49-F238E27FC236}">
                  <a16:creationId xmlns:a16="http://schemas.microsoft.com/office/drawing/2014/main" id="{8CC2CDC1-D87F-FD6F-8A8F-7A01E4478CCE}"/>
                </a:ext>
              </a:extLst>
            </p:cNvPr>
            <p:cNvGrpSpPr/>
            <p:nvPr/>
          </p:nvGrpSpPr>
          <p:grpSpPr>
            <a:xfrm>
              <a:off x="10439023" y="8572500"/>
              <a:ext cx="1562949" cy="417760"/>
              <a:chOff x="0" y="0"/>
              <a:chExt cx="570168" cy="152400"/>
            </a:xfrm>
          </p:grpSpPr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2194D647-4F44-B619-029E-5A1EEEBB5670}"/>
                  </a:ext>
                </a:extLst>
              </p:cNvPr>
              <p:cNvSpPr/>
              <p:nvPr/>
            </p:nvSpPr>
            <p:spPr>
              <a:xfrm>
                <a:off x="0" y="0"/>
                <a:ext cx="570168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570168" h="152400">
                    <a:moveTo>
                      <a:pt x="0" y="0"/>
                    </a:moveTo>
                    <a:lnTo>
                      <a:pt x="570168" y="0"/>
                    </a:lnTo>
                    <a:lnTo>
                      <a:pt x="570168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C1823"/>
              </a:solidFill>
            </p:spPr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24FF6D-9DF2-744B-C994-DCEF721D0A9F}"/>
              </a:ext>
            </a:extLst>
          </p:cNvPr>
          <p:cNvGrpSpPr/>
          <p:nvPr/>
        </p:nvGrpSpPr>
        <p:grpSpPr>
          <a:xfrm>
            <a:off x="10136290" y="3954051"/>
            <a:ext cx="5562977" cy="1108270"/>
            <a:chOff x="10439022" y="6639371"/>
            <a:chExt cx="5562977" cy="1108270"/>
          </a:xfrm>
        </p:grpSpPr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60406FB2-2E2F-AD4A-1B8F-FB274B2E3D1F}"/>
                </a:ext>
              </a:extLst>
            </p:cNvPr>
            <p:cNvSpPr txBox="1"/>
            <p:nvPr/>
          </p:nvSpPr>
          <p:spPr>
            <a:xfrm>
              <a:off x="10439022" y="7163955"/>
              <a:ext cx="5562977" cy="583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l">
                <a:lnSpc>
                  <a:spcPts val="4757"/>
                </a:lnSpc>
                <a:spcBef>
                  <a:spcPct val="0"/>
                </a:spcBef>
              </a:pPr>
              <a:r>
                <a:rPr lang="en-US" sz="3600" b="1" dirty="0">
                  <a:solidFill>
                    <a:srgbClr val="494949"/>
                  </a:solidFill>
                  <a:cs typeface="Aharoni" panose="02010803020104030203" pitchFamily="2" charset="-79"/>
                </a:rPr>
                <a:t>Data</a:t>
              </a: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68782098-3564-BBC2-1C54-A512F296FE81}"/>
                </a:ext>
              </a:extLst>
            </p:cNvPr>
            <p:cNvSpPr/>
            <p:nvPr/>
          </p:nvSpPr>
          <p:spPr>
            <a:xfrm>
              <a:off x="10439023" y="6639371"/>
              <a:ext cx="1562949" cy="41776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C1823"/>
            </a:solidFill>
          </p:spPr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2343E7-E098-6BB0-C683-48372166EA41}"/>
              </a:ext>
            </a:extLst>
          </p:cNvPr>
          <p:cNvGrpSpPr/>
          <p:nvPr/>
        </p:nvGrpSpPr>
        <p:grpSpPr>
          <a:xfrm>
            <a:off x="10136290" y="6432026"/>
            <a:ext cx="7239377" cy="1124601"/>
            <a:chOff x="10439023" y="8572500"/>
            <a:chExt cx="7239377" cy="1124601"/>
          </a:xfrm>
        </p:grpSpPr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AD2C52B3-6016-B6F5-62A8-125AD00E3CE2}"/>
                </a:ext>
              </a:extLst>
            </p:cNvPr>
            <p:cNvSpPr txBox="1"/>
            <p:nvPr/>
          </p:nvSpPr>
          <p:spPr>
            <a:xfrm>
              <a:off x="10468458" y="9113415"/>
              <a:ext cx="7209942" cy="583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l">
                <a:lnSpc>
                  <a:spcPts val="4757"/>
                </a:lnSpc>
                <a:spcBef>
                  <a:spcPct val="0"/>
                </a:spcBef>
              </a:pPr>
              <a:r>
                <a:rPr lang="en-US" sz="3600" b="1" dirty="0">
                  <a:solidFill>
                    <a:srgbClr val="494949"/>
                  </a:solidFill>
                  <a:cs typeface="Aharoni" panose="02010803020104030203" pitchFamily="2" charset="-79"/>
                </a:rPr>
                <a:t>Committee Recognitions</a:t>
              </a:r>
            </a:p>
          </p:txBody>
        </p:sp>
        <p:grpSp>
          <p:nvGrpSpPr>
            <p:cNvPr id="11" name="Group 18">
              <a:extLst>
                <a:ext uri="{FF2B5EF4-FFF2-40B4-BE49-F238E27FC236}">
                  <a16:creationId xmlns:a16="http://schemas.microsoft.com/office/drawing/2014/main" id="{1B78DDAD-5660-D1F7-F4C2-5F0F103A2BD6}"/>
                </a:ext>
              </a:extLst>
            </p:cNvPr>
            <p:cNvGrpSpPr/>
            <p:nvPr/>
          </p:nvGrpSpPr>
          <p:grpSpPr>
            <a:xfrm>
              <a:off x="10439023" y="8572500"/>
              <a:ext cx="1562949" cy="417760"/>
              <a:chOff x="0" y="0"/>
              <a:chExt cx="570168" cy="152400"/>
            </a:xfrm>
          </p:grpSpPr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id="{978AAEAF-B23A-7472-934A-A76F370C3D86}"/>
                  </a:ext>
                </a:extLst>
              </p:cNvPr>
              <p:cNvSpPr/>
              <p:nvPr/>
            </p:nvSpPr>
            <p:spPr>
              <a:xfrm>
                <a:off x="0" y="0"/>
                <a:ext cx="570168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570168" h="152400">
                    <a:moveTo>
                      <a:pt x="0" y="0"/>
                    </a:moveTo>
                    <a:lnTo>
                      <a:pt x="570168" y="0"/>
                    </a:lnTo>
                    <a:lnTo>
                      <a:pt x="570168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C1823"/>
              </a:solidFill>
            </p:spPr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46B087-EB20-F7DF-1BE4-63B65C7DC79B}"/>
              </a:ext>
            </a:extLst>
          </p:cNvPr>
          <p:cNvGrpSpPr/>
          <p:nvPr/>
        </p:nvGrpSpPr>
        <p:grpSpPr>
          <a:xfrm>
            <a:off x="10147176" y="7679243"/>
            <a:ext cx="7239377" cy="1124601"/>
            <a:chOff x="10439023" y="8572500"/>
            <a:chExt cx="7239377" cy="1124601"/>
          </a:xfrm>
        </p:grpSpPr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4F21BEF0-F061-A947-D317-DCCA6E3CBEA2}"/>
                </a:ext>
              </a:extLst>
            </p:cNvPr>
            <p:cNvSpPr txBox="1"/>
            <p:nvPr/>
          </p:nvSpPr>
          <p:spPr>
            <a:xfrm>
              <a:off x="10468458" y="9113415"/>
              <a:ext cx="7209942" cy="583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l">
                <a:lnSpc>
                  <a:spcPts val="4757"/>
                </a:lnSpc>
                <a:spcBef>
                  <a:spcPct val="0"/>
                </a:spcBef>
              </a:pPr>
              <a:r>
                <a:rPr lang="en-US" sz="3600" b="1" dirty="0">
                  <a:solidFill>
                    <a:srgbClr val="494949"/>
                  </a:solidFill>
                  <a:cs typeface="Aharoni" panose="02010803020104030203" pitchFamily="2" charset="-79"/>
                </a:rPr>
                <a:t>Next Steps – Dr. Wright</a:t>
              </a:r>
            </a:p>
          </p:txBody>
        </p:sp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2DCFF4FB-2FA2-98D1-895C-B87C7C2B43CC}"/>
                </a:ext>
              </a:extLst>
            </p:cNvPr>
            <p:cNvGrpSpPr/>
            <p:nvPr/>
          </p:nvGrpSpPr>
          <p:grpSpPr>
            <a:xfrm>
              <a:off x="10439023" y="8572500"/>
              <a:ext cx="1562949" cy="417760"/>
              <a:chOff x="0" y="0"/>
              <a:chExt cx="570168" cy="152400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AB81E57E-A655-5A8B-4C96-28FF298323AC}"/>
                  </a:ext>
                </a:extLst>
              </p:cNvPr>
              <p:cNvSpPr/>
              <p:nvPr/>
            </p:nvSpPr>
            <p:spPr>
              <a:xfrm>
                <a:off x="0" y="0"/>
                <a:ext cx="570168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570168" h="152400">
                    <a:moveTo>
                      <a:pt x="0" y="0"/>
                    </a:moveTo>
                    <a:lnTo>
                      <a:pt x="570168" y="0"/>
                    </a:lnTo>
                    <a:lnTo>
                      <a:pt x="570168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C1823"/>
              </a:solidFill>
            </p:spPr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37D3A0-5DD3-E1E0-E6BA-F40C8A6F2BCC}"/>
              </a:ext>
            </a:extLst>
          </p:cNvPr>
          <p:cNvGrpSpPr/>
          <p:nvPr/>
        </p:nvGrpSpPr>
        <p:grpSpPr>
          <a:xfrm>
            <a:off x="10136290" y="8926463"/>
            <a:ext cx="7239377" cy="1124601"/>
            <a:chOff x="10439023" y="8572500"/>
            <a:chExt cx="7239377" cy="1124601"/>
          </a:xfrm>
        </p:grpSpPr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8F7BD23E-A94B-B966-0C3E-F0C082924E5C}"/>
                </a:ext>
              </a:extLst>
            </p:cNvPr>
            <p:cNvSpPr txBox="1"/>
            <p:nvPr/>
          </p:nvSpPr>
          <p:spPr>
            <a:xfrm>
              <a:off x="10468458" y="9113415"/>
              <a:ext cx="7209942" cy="583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l">
                <a:lnSpc>
                  <a:spcPts val="4757"/>
                </a:lnSpc>
                <a:spcBef>
                  <a:spcPct val="0"/>
                </a:spcBef>
              </a:pPr>
              <a:r>
                <a:rPr lang="en-US" sz="3600" b="1" dirty="0">
                  <a:solidFill>
                    <a:srgbClr val="494949"/>
                  </a:solidFill>
                  <a:cs typeface="Aharoni" panose="02010803020104030203" pitchFamily="2" charset="-79"/>
                </a:rPr>
                <a:t>Opportunity for Final Comments</a:t>
              </a:r>
            </a:p>
          </p:txBody>
        </p:sp>
        <p:grpSp>
          <p:nvGrpSpPr>
            <p:cNvPr id="34" name="Group 18">
              <a:extLst>
                <a:ext uri="{FF2B5EF4-FFF2-40B4-BE49-F238E27FC236}">
                  <a16:creationId xmlns:a16="http://schemas.microsoft.com/office/drawing/2014/main" id="{80052DC4-DA92-18C5-2CC8-C41CEBA5DDF5}"/>
                </a:ext>
              </a:extLst>
            </p:cNvPr>
            <p:cNvGrpSpPr/>
            <p:nvPr/>
          </p:nvGrpSpPr>
          <p:grpSpPr>
            <a:xfrm>
              <a:off x="10439023" y="8572500"/>
              <a:ext cx="1562949" cy="417760"/>
              <a:chOff x="0" y="0"/>
              <a:chExt cx="570168" cy="152400"/>
            </a:xfrm>
          </p:grpSpPr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EBADACA7-E1F1-AD7A-8121-BCF79607669B}"/>
                  </a:ext>
                </a:extLst>
              </p:cNvPr>
              <p:cNvSpPr/>
              <p:nvPr/>
            </p:nvSpPr>
            <p:spPr>
              <a:xfrm>
                <a:off x="0" y="0"/>
                <a:ext cx="570168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570168" h="152400">
                    <a:moveTo>
                      <a:pt x="0" y="0"/>
                    </a:moveTo>
                    <a:lnTo>
                      <a:pt x="570168" y="0"/>
                    </a:lnTo>
                    <a:lnTo>
                      <a:pt x="570168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C1823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9228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C1823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CB6FFF-C235-1F38-F68F-A4A9434C3DB9}"/>
              </a:ext>
            </a:extLst>
          </p:cNvPr>
          <p:cNvSpPr txBox="1"/>
          <p:nvPr/>
        </p:nvSpPr>
        <p:spPr>
          <a:xfrm>
            <a:off x="533400" y="2171700"/>
            <a:ext cx="10896600" cy="163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359"/>
              </a:lnSpc>
            </a:pPr>
            <a:r>
              <a:rPr lang="en-US" sz="16600" b="1" dirty="0">
                <a:solidFill>
                  <a:srgbClr val="BC1823"/>
                </a:solidFill>
                <a:latin typeface="Cochocib Script Latin Pro" panose="02000503000000020003" pitchFamily="2" charset="0"/>
              </a:rPr>
              <a:t>Opening Remarks</a:t>
            </a:r>
            <a:endParaRPr lang="en-US" sz="102800" b="1" dirty="0">
              <a:solidFill>
                <a:srgbClr val="BC1823"/>
              </a:solidFill>
              <a:latin typeface="Cochocib Script Latin Pro" panose="02000503000000020003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CC62A6-3EE3-6049-A54E-0B02FCB53894}"/>
              </a:ext>
            </a:extLst>
          </p:cNvPr>
          <p:cNvSpPr/>
          <p:nvPr/>
        </p:nvSpPr>
        <p:spPr>
          <a:xfrm>
            <a:off x="12496800" y="0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09601" y="3370613"/>
            <a:ext cx="10363200" cy="1109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4"/>
              </a:lnSpc>
            </a:pPr>
            <a:r>
              <a:rPr lang="en-US" sz="96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Dr. Telena Wright</a:t>
            </a:r>
          </a:p>
        </p:txBody>
      </p:sp>
      <p:pic>
        <p:nvPicPr>
          <p:cNvPr id="4" name="Picture 4" descr="About Argyle ISD / About Argyle ISD">
            <a:extLst>
              <a:ext uri="{FF2B5EF4-FFF2-40B4-BE49-F238E27FC236}">
                <a16:creationId xmlns:a16="http://schemas.microsoft.com/office/drawing/2014/main" id="{E9624CA6-39B9-F5F2-F883-4EA2A59B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30498"/>
            <a:ext cx="757670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9228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C1823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CB6FFF-C235-1F38-F68F-A4A9434C3DB9}"/>
              </a:ext>
            </a:extLst>
          </p:cNvPr>
          <p:cNvSpPr txBox="1"/>
          <p:nvPr/>
        </p:nvSpPr>
        <p:spPr>
          <a:xfrm>
            <a:off x="457200" y="2640593"/>
            <a:ext cx="10896600" cy="191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359"/>
              </a:lnSpc>
            </a:pPr>
            <a:r>
              <a:rPr lang="en-US" sz="23900" b="1" dirty="0">
                <a:solidFill>
                  <a:srgbClr val="BC1823"/>
                </a:solidFill>
                <a:latin typeface="Cochocib Script Latin Pro" panose="02000503000000020003" pitchFamily="2" charset="0"/>
              </a:rPr>
              <a:t>Charter</a:t>
            </a:r>
            <a:endParaRPr lang="en-US" sz="148100" b="1" dirty="0">
              <a:solidFill>
                <a:srgbClr val="BC1823"/>
              </a:solidFill>
              <a:latin typeface="Cochocib Script Latin Pro" panose="02000503000000020003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CC62A6-3EE3-6049-A54E-0B02FCB53894}"/>
              </a:ext>
            </a:extLst>
          </p:cNvPr>
          <p:cNvSpPr/>
          <p:nvPr/>
        </p:nvSpPr>
        <p:spPr>
          <a:xfrm>
            <a:off x="12496800" y="0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52972" y="3320157"/>
            <a:ext cx="1078662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4"/>
              </a:lnSpc>
            </a:pPr>
            <a:r>
              <a:rPr lang="en-US" sz="7200" b="1" dirty="0">
                <a:solidFill>
                  <a:srgbClr val="000000"/>
                </a:solidFill>
                <a:cs typeface="Aharoni" panose="02010803020104030203" pitchFamily="2" charset="-79"/>
              </a:rPr>
              <a:t>Review Committee’s Charge</a:t>
            </a:r>
          </a:p>
        </p:txBody>
      </p:sp>
      <p:pic>
        <p:nvPicPr>
          <p:cNvPr id="4" name="Picture 4" descr="About Argyle ISD / About Argyle ISD">
            <a:extLst>
              <a:ext uri="{FF2B5EF4-FFF2-40B4-BE49-F238E27FC236}">
                <a16:creationId xmlns:a16="http://schemas.microsoft.com/office/drawing/2014/main" id="{09F37A1B-7962-4487-C152-3C4C0F8F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30498"/>
            <a:ext cx="757670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7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9228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C1823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CB6FFF-C235-1F38-F68F-A4A9434C3DB9}"/>
              </a:ext>
            </a:extLst>
          </p:cNvPr>
          <p:cNvSpPr txBox="1"/>
          <p:nvPr/>
        </p:nvSpPr>
        <p:spPr>
          <a:xfrm>
            <a:off x="342901" y="2781300"/>
            <a:ext cx="10896600" cy="191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359"/>
              </a:lnSpc>
            </a:pPr>
            <a:r>
              <a:rPr lang="en-US" sz="23900" b="1" dirty="0">
                <a:solidFill>
                  <a:srgbClr val="BC1823"/>
                </a:solidFill>
                <a:latin typeface="Cochocib Script Latin Pro" panose="02000503000000020003" pitchFamily="2" charset="0"/>
              </a:rPr>
              <a:t>Summary</a:t>
            </a:r>
            <a:endParaRPr lang="en-US" sz="148100" b="1" dirty="0">
              <a:solidFill>
                <a:srgbClr val="BC1823"/>
              </a:solidFill>
              <a:latin typeface="Cochocib Script Latin Pro" panose="02000503000000020003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CC62A6-3EE3-6049-A54E-0B02FCB53894}"/>
              </a:ext>
            </a:extLst>
          </p:cNvPr>
          <p:cNvSpPr/>
          <p:nvPr/>
        </p:nvSpPr>
        <p:spPr>
          <a:xfrm>
            <a:off x="12496800" y="0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52972" y="3320157"/>
            <a:ext cx="10786628" cy="3906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lnSpc>
                <a:spcPts val="7684"/>
              </a:lnSpc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0000"/>
                </a:solidFill>
                <a:cs typeface="Aharoni" panose="02010803020104030203" pitchFamily="2" charset="-79"/>
              </a:rPr>
              <a:t>Meeting Dates</a:t>
            </a:r>
          </a:p>
          <a:p>
            <a:pPr marL="857250" indent="-857250">
              <a:lnSpc>
                <a:spcPts val="7684"/>
              </a:lnSpc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0000"/>
                </a:solidFill>
                <a:cs typeface="Aharoni" panose="02010803020104030203" pitchFamily="2" charset="-79"/>
              </a:rPr>
              <a:t>Lenses</a:t>
            </a:r>
          </a:p>
          <a:p>
            <a:pPr marL="857250" indent="-857250">
              <a:lnSpc>
                <a:spcPts val="7684"/>
              </a:lnSpc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0000"/>
                </a:solidFill>
                <a:cs typeface="Aharoni" panose="02010803020104030203" pitchFamily="2" charset="-79"/>
              </a:rPr>
              <a:t>5 Options</a:t>
            </a:r>
          </a:p>
          <a:p>
            <a:pPr marL="857250" indent="-857250">
              <a:lnSpc>
                <a:spcPts val="7684"/>
              </a:lnSpc>
              <a:buFont typeface="Arial" panose="020B0604020202020204" pitchFamily="34" charset="0"/>
              <a:buChar char="•"/>
            </a:pPr>
            <a:endParaRPr lang="en-US" sz="6000" b="1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Picture 4" descr="About Argyle ISD / About Argyle ISD">
            <a:extLst>
              <a:ext uri="{FF2B5EF4-FFF2-40B4-BE49-F238E27FC236}">
                <a16:creationId xmlns:a16="http://schemas.microsoft.com/office/drawing/2014/main" id="{09F37A1B-7962-4487-C152-3C4C0F8F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30498"/>
            <a:ext cx="757670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9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9228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C1823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CB6FFF-C235-1F38-F68F-A4A9434C3DB9}"/>
              </a:ext>
            </a:extLst>
          </p:cNvPr>
          <p:cNvSpPr txBox="1"/>
          <p:nvPr/>
        </p:nvSpPr>
        <p:spPr>
          <a:xfrm>
            <a:off x="533400" y="2591837"/>
            <a:ext cx="10896600" cy="191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359"/>
              </a:lnSpc>
            </a:pPr>
            <a:r>
              <a:rPr lang="en-US" sz="23900" b="1" dirty="0">
                <a:solidFill>
                  <a:srgbClr val="BC1823"/>
                </a:solidFill>
                <a:latin typeface="Cochocib Script Latin Pro" panose="02000503000000020003" pitchFamily="2" charset="0"/>
              </a:rPr>
              <a:t>Data</a:t>
            </a:r>
            <a:endParaRPr lang="en-US" sz="148100" b="1" dirty="0">
              <a:solidFill>
                <a:srgbClr val="BC1823"/>
              </a:solidFill>
              <a:latin typeface="Cochocib Script Latin Pro" panose="02000503000000020003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CC62A6-3EE3-6049-A54E-0B02FCB53894}"/>
              </a:ext>
            </a:extLst>
          </p:cNvPr>
          <p:cNvSpPr/>
          <p:nvPr/>
        </p:nvSpPr>
        <p:spPr>
          <a:xfrm>
            <a:off x="12496800" y="0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52972" y="3320157"/>
            <a:ext cx="10786628" cy="3906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4"/>
              </a:lnSpc>
            </a:pPr>
            <a:r>
              <a:rPr lang="en-US" sz="7200" b="1" dirty="0">
                <a:solidFill>
                  <a:srgbClr val="000000"/>
                </a:solidFill>
                <a:cs typeface="Aharoni" panose="02010803020104030203" pitchFamily="2" charset="-79"/>
              </a:rPr>
              <a:t>Qualitative Data</a:t>
            </a:r>
            <a:endParaRPr lang="en-US"/>
          </a:p>
          <a:p>
            <a:pPr marL="1314450" lvl="1" indent="-857250">
              <a:lnSpc>
                <a:spcPts val="7684"/>
              </a:lnSpc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0000"/>
                </a:solidFill>
                <a:cs typeface="Aharoni" panose="02010803020104030203" pitchFamily="2" charset="-79"/>
              </a:rPr>
              <a:t>Community</a:t>
            </a:r>
          </a:p>
          <a:p>
            <a:pPr marL="1314450" lvl="1" indent="-857250">
              <a:lnSpc>
                <a:spcPts val="7684"/>
              </a:lnSpc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0000"/>
                </a:solidFill>
                <a:cs typeface="Aharoni" panose="02010803020104030203" pitchFamily="2" charset="-79"/>
              </a:rPr>
              <a:t>Committee</a:t>
            </a:r>
          </a:p>
          <a:p>
            <a:pPr marL="857250" indent="-857250">
              <a:lnSpc>
                <a:spcPts val="7684"/>
              </a:lnSpc>
              <a:buFont typeface="Arial" panose="020B0604020202020204" pitchFamily="34" charset="0"/>
              <a:buChar char="•"/>
            </a:pPr>
            <a:endParaRPr lang="en-US" sz="6000" b="1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Picture 4" descr="About Argyle ISD / About Argyle ISD">
            <a:extLst>
              <a:ext uri="{FF2B5EF4-FFF2-40B4-BE49-F238E27FC236}">
                <a16:creationId xmlns:a16="http://schemas.microsoft.com/office/drawing/2014/main" id="{09F37A1B-7962-4487-C152-3C4C0F8F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30498"/>
            <a:ext cx="757670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9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7E14697-B1D3-5856-2B3D-BF20C4FEB865}"/>
              </a:ext>
            </a:extLst>
          </p:cNvPr>
          <p:cNvSpPr txBox="1"/>
          <p:nvPr/>
        </p:nvSpPr>
        <p:spPr>
          <a:xfrm>
            <a:off x="3521528" y="300479"/>
            <a:ext cx="12668944" cy="840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22"/>
              </a:lnSpc>
            </a:pPr>
            <a:r>
              <a:rPr lang="en-US" sz="7200" b="1" spc="-146" dirty="0">
                <a:solidFill>
                  <a:srgbClr val="BC1823"/>
                </a:solidFill>
              </a:rPr>
              <a:t>Possible High School Designs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422E7-0301-C52C-99DD-D6AB04FDEF1B}"/>
              </a:ext>
            </a:extLst>
          </p:cNvPr>
          <p:cNvSpPr/>
          <p:nvPr/>
        </p:nvSpPr>
        <p:spPr>
          <a:xfrm>
            <a:off x="0" y="0"/>
            <a:ext cx="3200400" cy="10287000"/>
          </a:xfrm>
          <a:prstGeom prst="rect">
            <a:avLst/>
          </a:prstGeom>
          <a:solidFill>
            <a:srgbClr val="BC1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FA1C6A-898D-63AD-443F-8807E6CBA95E}"/>
              </a:ext>
            </a:extLst>
          </p:cNvPr>
          <p:cNvGrpSpPr/>
          <p:nvPr/>
        </p:nvGrpSpPr>
        <p:grpSpPr>
          <a:xfrm>
            <a:off x="3521528" y="7962900"/>
            <a:ext cx="14537872" cy="2077879"/>
            <a:chOff x="3521528" y="7962900"/>
            <a:chExt cx="14537872" cy="2077879"/>
          </a:xfrm>
        </p:grpSpPr>
        <p:pic>
          <p:nvPicPr>
            <p:cNvPr id="19" name="Graphic 18" descr="Badge 5 with solid fill">
              <a:extLst>
                <a:ext uri="{FF2B5EF4-FFF2-40B4-BE49-F238E27FC236}">
                  <a16:creationId xmlns:a16="http://schemas.microsoft.com/office/drawing/2014/main" id="{364428BA-47DF-4B82-19C0-F067ED7B9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21528" y="7962900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ADC5D6-83FC-6CA2-956E-DA524BB53386}"/>
                </a:ext>
              </a:extLst>
            </p:cNvPr>
            <p:cNvSpPr txBox="1"/>
            <p:nvPr/>
          </p:nvSpPr>
          <p:spPr>
            <a:xfrm>
              <a:off x="4550228" y="7978676"/>
              <a:ext cx="13509172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ea typeface="Calibri" panose="020F0502020204030204" pitchFamily="34" charset="0"/>
                  <a:cs typeface="Times New Roman" panose="02020603050405020304" pitchFamily="18" charset="0"/>
                </a:rPr>
                <a:t>2 separate high school campuses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200" dirty="0">
                  <a:ea typeface="Calibri" panose="020F0502020204030204" pitchFamily="34" charset="0"/>
                  <a:cs typeface="Times New Roman" panose="02020603050405020304" pitchFamily="18" charset="0"/>
                </a:rPr>
                <a:t>1 campus serves grades 9 – 12 and is a smaller enrollment and UIL classification; the other is a larger school with a separate 9</a:t>
              </a:r>
              <a:r>
                <a:rPr lang="en-US" sz="3200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sz="3200" dirty="0">
                  <a:ea typeface="Calibri" panose="020F0502020204030204" pitchFamily="34" charset="0"/>
                  <a:cs typeface="Times New Roman" panose="02020603050405020304" pitchFamily="18" charset="0"/>
                </a:rPr>
                <a:t> grade campus and a 10 – 12 campus with a larger enrollment and UIL classification</a:t>
              </a:r>
              <a:endParaRPr lang="en-US" sz="32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F09B94-95DF-F97A-169B-490AF07C9F50}"/>
              </a:ext>
            </a:extLst>
          </p:cNvPr>
          <p:cNvGrpSpPr/>
          <p:nvPr/>
        </p:nvGrpSpPr>
        <p:grpSpPr>
          <a:xfrm>
            <a:off x="3521528" y="5986406"/>
            <a:ext cx="14614072" cy="1569660"/>
            <a:chOff x="3521528" y="5986406"/>
            <a:chExt cx="14614072" cy="1569660"/>
          </a:xfrm>
        </p:grpSpPr>
        <p:pic>
          <p:nvPicPr>
            <p:cNvPr id="17" name="Graphic 16" descr="Badge 4 with solid fill">
              <a:extLst>
                <a:ext uri="{FF2B5EF4-FFF2-40B4-BE49-F238E27FC236}">
                  <a16:creationId xmlns:a16="http://schemas.microsoft.com/office/drawing/2014/main" id="{1A084506-3B00-B7AC-5139-7C4BAC350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21528" y="5986406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68FC3E-59BF-D1A2-25CD-3F66F185D375}"/>
                </a:ext>
              </a:extLst>
            </p:cNvPr>
            <p:cNvSpPr txBox="1"/>
            <p:nvPr/>
          </p:nvSpPr>
          <p:spPr>
            <a:xfrm>
              <a:off x="4582885" y="5986406"/>
              <a:ext cx="1355271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ea typeface="Calibri" panose="020F0502020204030204" pitchFamily="34" charset="0"/>
                  <a:cs typeface="Times New Roman" panose="02020603050405020304" pitchFamily="18" charset="0"/>
                </a:rPr>
                <a:t>2 separate high school campuses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200" dirty="0">
                  <a:ea typeface="Calibri" panose="020F0502020204030204" pitchFamily="34" charset="0"/>
                  <a:cs typeface="Times New Roman" panose="02020603050405020304" pitchFamily="18" charset="0"/>
                </a:rPr>
                <a:t>1 campus serves grades 9 – 12; the other campus is a STEM Academy School of Choice and a CTE Center open to all students</a:t>
              </a:r>
              <a:endParaRPr lang="en-US" sz="32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8171A7-5604-8031-158F-765C5E16E8F3}"/>
              </a:ext>
            </a:extLst>
          </p:cNvPr>
          <p:cNvGrpSpPr/>
          <p:nvPr/>
        </p:nvGrpSpPr>
        <p:grpSpPr>
          <a:xfrm>
            <a:off x="3521528" y="4237106"/>
            <a:ext cx="14537872" cy="1116666"/>
            <a:chOff x="3521528" y="4237106"/>
            <a:chExt cx="14537872" cy="1116666"/>
          </a:xfrm>
        </p:grpSpPr>
        <p:pic>
          <p:nvPicPr>
            <p:cNvPr id="15" name="Graphic 14" descr="Badge 3 with solid fill">
              <a:extLst>
                <a:ext uri="{FF2B5EF4-FFF2-40B4-BE49-F238E27FC236}">
                  <a16:creationId xmlns:a16="http://schemas.microsoft.com/office/drawing/2014/main" id="{A9639407-5568-E962-1A0D-208C7CB83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21528" y="4237106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E1A56A-9C8A-7957-33B2-39DDD8EFA789}"/>
                </a:ext>
              </a:extLst>
            </p:cNvPr>
            <p:cNvSpPr txBox="1"/>
            <p:nvPr/>
          </p:nvSpPr>
          <p:spPr>
            <a:xfrm>
              <a:off x="4582885" y="4276554"/>
              <a:ext cx="1347651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ea typeface="Calibri" panose="020F0502020204030204" pitchFamily="34" charset="0"/>
                  <a:cs typeface="Times New Roman" panose="02020603050405020304" pitchFamily="18" charset="0"/>
                </a:rPr>
                <a:t>1 high school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200" dirty="0">
                  <a:ea typeface="Calibri" panose="020F0502020204030204" pitchFamily="34" charset="0"/>
                  <a:cs typeface="Times New Roman" panose="02020603050405020304" pitchFamily="18" charset="0"/>
                </a:rPr>
                <a:t>1 campus serves grades 9 – 10; the other serves grades 11 – 12</a:t>
              </a:r>
              <a:endParaRPr lang="en-US" sz="32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D817B1-6698-765D-4044-B190CBFC1CC8}"/>
              </a:ext>
            </a:extLst>
          </p:cNvPr>
          <p:cNvGrpSpPr/>
          <p:nvPr/>
        </p:nvGrpSpPr>
        <p:grpSpPr>
          <a:xfrm>
            <a:off x="3521528" y="2660914"/>
            <a:ext cx="14167759" cy="1077218"/>
            <a:chOff x="3521528" y="2660914"/>
            <a:chExt cx="14167759" cy="1077218"/>
          </a:xfrm>
        </p:grpSpPr>
        <p:pic>
          <p:nvPicPr>
            <p:cNvPr id="13" name="Graphic 12" descr="Badge with solid fill">
              <a:extLst>
                <a:ext uri="{FF2B5EF4-FFF2-40B4-BE49-F238E27FC236}">
                  <a16:creationId xmlns:a16="http://schemas.microsoft.com/office/drawing/2014/main" id="{3584BA6E-78CC-92B0-B22E-88E9F1600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21528" y="2684257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3BC5A0-336E-F53D-FD0A-F654F6E10FD0}"/>
                </a:ext>
              </a:extLst>
            </p:cNvPr>
            <p:cNvSpPr txBox="1"/>
            <p:nvPr/>
          </p:nvSpPr>
          <p:spPr>
            <a:xfrm>
              <a:off x="4343400" y="2660914"/>
              <a:ext cx="1334588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/>
              <a:r>
                <a:rPr lang="en-US" sz="3200" dirty="0">
                  <a:ea typeface="Calibri" panose="020F0502020204030204" pitchFamily="34" charset="0"/>
                  <a:cs typeface="Times New Roman" panose="02020603050405020304" pitchFamily="18" charset="0"/>
                </a:rPr>
                <a:t>1 high school: </a:t>
              </a:r>
            </a:p>
            <a:p>
              <a:pPr marL="800100" indent="-571500">
                <a:buFont typeface="Arial" panose="020B0604020202020204" pitchFamily="34" charset="0"/>
                <a:buChar char="•"/>
              </a:pPr>
              <a:r>
                <a:rPr lang="en-US" sz="3200" dirty="0">
                  <a:ea typeface="Calibri" panose="020F0502020204030204" pitchFamily="34" charset="0"/>
                  <a:cs typeface="Times New Roman" panose="02020603050405020304" pitchFamily="18" charset="0"/>
                </a:rPr>
                <a:t>1 campus serves 9</a:t>
              </a:r>
              <a:r>
                <a:rPr lang="en-US" sz="3200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sz="3200" dirty="0">
                  <a:ea typeface="Calibri" panose="020F0502020204030204" pitchFamily="34" charset="0"/>
                  <a:cs typeface="Times New Roman" panose="02020603050405020304" pitchFamily="18" charset="0"/>
                </a:rPr>
                <a:t> grade; the other serves grades 10 – 12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F92CC4-05EC-D793-7CE3-B65342398309}"/>
              </a:ext>
            </a:extLst>
          </p:cNvPr>
          <p:cNvGrpSpPr/>
          <p:nvPr/>
        </p:nvGrpSpPr>
        <p:grpSpPr>
          <a:xfrm>
            <a:off x="3521528" y="1239897"/>
            <a:ext cx="13699672" cy="1077218"/>
            <a:chOff x="3521528" y="1239897"/>
            <a:chExt cx="13699672" cy="1077218"/>
          </a:xfrm>
        </p:grpSpPr>
        <p:pic>
          <p:nvPicPr>
            <p:cNvPr id="11" name="Graphic 10" descr="Badge 1 with solid fill">
              <a:extLst>
                <a:ext uri="{FF2B5EF4-FFF2-40B4-BE49-F238E27FC236}">
                  <a16:creationId xmlns:a16="http://schemas.microsoft.com/office/drawing/2014/main" id="{4CE50C59-144E-AC36-4674-4B99ADB59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1528" y="1314448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2AFEF6-3A8C-9E6A-3868-E0DE41BBE29E}"/>
                </a:ext>
              </a:extLst>
            </p:cNvPr>
            <p:cNvSpPr txBox="1"/>
            <p:nvPr/>
          </p:nvSpPr>
          <p:spPr>
            <a:xfrm>
              <a:off x="4343400" y="1239897"/>
              <a:ext cx="128778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/>
              <a:r>
                <a:rPr lang="en-US" sz="3200" dirty="0">
                  <a:cs typeface="Times New Roman" panose="02020603050405020304" pitchFamily="18" charset="0"/>
                </a:rPr>
                <a:t>2 separate high school campuses</a:t>
              </a:r>
            </a:p>
            <a:p>
              <a:pPr marL="800100" indent="-571500">
                <a:buFont typeface="Arial" panose="020B0604020202020204" pitchFamily="34" charset="0"/>
                <a:buChar char="•"/>
              </a:pPr>
              <a:r>
                <a:rPr lang="en-US" sz="3200" dirty="0">
                  <a:cs typeface="Times New Roman" panose="02020603050405020304" pitchFamily="18" charset="0"/>
                </a:rPr>
                <a:t>both serving grades 9 - 12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CE44EAA-F520-E2A6-974E-D73C73B71AC0}"/>
              </a:ext>
            </a:extLst>
          </p:cNvPr>
          <p:cNvSpPr/>
          <p:nvPr/>
        </p:nvSpPr>
        <p:spPr>
          <a:xfrm>
            <a:off x="2819400" y="8006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54507E-DB7B-24E8-8BE2-4040432D410E}"/>
              </a:ext>
            </a:extLst>
          </p:cNvPr>
          <p:cNvSpPr/>
          <p:nvPr/>
        </p:nvSpPr>
        <p:spPr>
          <a:xfrm>
            <a:off x="3543299" y="1390860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DC3DD0-55DB-9DAF-CAC5-11BB7F51657C}"/>
              </a:ext>
            </a:extLst>
          </p:cNvPr>
          <p:cNvSpPr/>
          <p:nvPr/>
        </p:nvSpPr>
        <p:spPr>
          <a:xfrm>
            <a:off x="3586842" y="2780971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2C2C2D-BB0B-AE4C-96B4-CCFECF8BEB43}"/>
              </a:ext>
            </a:extLst>
          </p:cNvPr>
          <p:cNvSpPr/>
          <p:nvPr/>
        </p:nvSpPr>
        <p:spPr>
          <a:xfrm>
            <a:off x="3589564" y="4314735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4F3010-84C2-1C81-2C63-B60E25EA0019}"/>
              </a:ext>
            </a:extLst>
          </p:cNvPr>
          <p:cNvSpPr/>
          <p:nvPr/>
        </p:nvSpPr>
        <p:spPr>
          <a:xfrm>
            <a:off x="3589564" y="6063398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3A90A9-9486-6450-4544-9C1D6CCFF624}"/>
              </a:ext>
            </a:extLst>
          </p:cNvPr>
          <p:cNvSpPr/>
          <p:nvPr/>
        </p:nvSpPr>
        <p:spPr>
          <a:xfrm>
            <a:off x="3586842" y="7995005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5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7E14697-B1D3-5856-2B3D-BF20C4FEB865}"/>
              </a:ext>
            </a:extLst>
          </p:cNvPr>
          <p:cNvSpPr txBox="1"/>
          <p:nvPr/>
        </p:nvSpPr>
        <p:spPr>
          <a:xfrm>
            <a:off x="3521528" y="300479"/>
            <a:ext cx="14004472" cy="840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22"/>
              </a:lnSpc>
            </a:pPr>
            <a:r>
              <a:rPr lang="en-US" sz="7200" b="1" spc="-146" dirty="0">
                <a:solidFill>
                  <a:srgbClr val="BC1823"/>
                </a:solidFill>
              </a:rPr>
              <a:t>Committee Quantitative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422E7-0301-C52C-99DD-D6AB04FDEF1B}"/>
              </a:ext>
            </a:extLst>
          </p:cNvPr>
          <p:cNvSpPr/>
          <p:nvPr/>
        </p:nvSpPr>
        <p:spPr>
          <a:xfrm>
            <a:off x="0" y="0"/>
            <a:ext cx="3200400" cy="10287000"/>
          </a:xfrm>
          <a:prstGeom prst="rect">
            <a:avLst/>
          </a:prstGeom>
          <a:solidFill>
            <a:srgbClr val="BC1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E44EAA-F520-E2A6-974E-D73C73B71AC0}"/>
              </a:ext>
            </a:extLst>
          </p:cNvPr>
          <p:cNvSpPr/>
          <p:nvPr/>
        </p:nvSpPr>
        <p:spPr>
          <a:xfrm>
            <a:off x="2819400" y="8006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8E3DE7-2C6C-A8A4-46CF-78E6499B1E39}"/>
              </a:ext>
            </a:extLst>
          </p:cNvPr>
          <p:cNvSpPr/>
          <p:nvPr/>
        </p:nvSpPr>
        <p:spPr>
          <a:xfrm>
            <a:off x="4797878" y="3086100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0A866A-A4BC-32B2-0EA6-CF8F70AFC8BB}"/>
              </a:ext>
            </a:extLst>
          </p:cNvPr>
          <p:cNvSpPr/>
          <p:nvPr/>
        </p:nvSpPr>
        <p:spPr>
          <a:xfrm>
            <a:off x="4797878" y="4464352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3F0DDD-18B9-6BA5-0743-5D1FC0DE07B8}"/>
              </a:ext>
            </a:extLst>
          </p:cNvPr>
          <p:cNvSpPr/>
          <p:nvPr/>
        </p:nvSpPr>
        <p:spPr>
          <a:xfrm>
            <a:off x="4797878" y="5842604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657974F-AE18-650C-A79E-248C9FB9A9FF}"/>
              </a:ext>
            </a:extLst>
          </p:cNvPr>
          <p:cNvSpPr/>
          <p:nvPr/>
        </p:nvSpPr>
        <p:spPr>
          <a:xfrm>
            <a:off x="4797878" y="7220856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1F8449-56FC-FE71-D4E3-CD3A8DFE2B7B}"/>
              </a:ext>
            </a:extLst>
          </p:cNvPr>
          <p:cNvSpPr/>
          <p:nvPr/>
        </p:nvSpPr>
        <p:spPr>
          <a:xfrm>
            <a:off x="4797878" y="8599107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E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96C92584-DE8C-F539-B8B4-DD7BAA74C509}"/>
              </a:ext>
            </a:extLst>
          </p:cNvPr>
          <p:cNvSpPr txBox="1"/>
          <p:nvPr/>
        </p:nvSpPr>
        <p:spPr>
          <a:xfrm>
            <a:off x="4797878" y="1693289"/>
            <a:ext cx="9603922" cy="840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22"/>
              </a:lnSpc>
            </a:pPr>
            <a:r>
              <a:rPr lang="en-US" sz="7200" b="1" spc="-146" dirty="0"/>
              <a:t>Lens:  Extracurricular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D28762-FDBF-4E07-C390-C0BFA926FCA4}"/>
              </a:ext>
            </a:extLst>
          </p:cNvPr>
          <p:cNvSpPr txBox="1"/>
          <p:nvPr/>
        </p:nvSpPr>
        <p:spPr>
          <a:xfrm>
            <a:off x="5998032" y="2761664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2.58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B4F67-4097-4013-1CBB-DD392388E3AD}"/>
              </a:ext>
            </a:extLst>
          </p:cNvPr>
          <p:cNvSpPr txBox="1"/>
          <p:nvPr/>
        </p:nvSpPr>
        <p:spPr>
          <a:xfrm>
            <a:off x="5998032" y="4150647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3.75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30263B-E83F-4669-FA5A-36BE856CB3D4}"/>
              </a:ext>
            </a:extLst>
          </p:cNvPr>
          <p:cNvSpPr txBox="1"/>
          <p:nvPr/>
        </p:nvSpPr>
        <p:spPr>
          <a:xfrm>
            <a:off x="5998032" y="553963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3.31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AB280A-2F56-19FD-7BE1-058E38B71CB3}"/>
              </a:ext>
            </a:extLst>
          </p:cNvPr>
          <p:cNvSpPr txBox="1"/>
          <p:nvPr/>
        </p:nvSpPr>
        <p:spPr>
          <a:xfrm>
            <a:off x="5998032" y="6928613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1.96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7B0D8A-B906-9C88-1A76-7479EB60230C}"/>
              </a:ext>
            </a:extLst>
          </p:cNvPr>
          <p:cNvSpPr txBox="1"/>
          <p:nvPr/>
        </p:nvSpPr>
        <p:spPr>
          <a:xfrm>
            <a:off x="5998032" y="8317595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1.71</a:t>
            </a:r>
          </a:p>
        </p:txBody>
      </p:sp>
    </p:spTree>
    <p:extLst>
      <p:ext uri="{BB962C8B-B14F-4D97-AF65-F5344CB8AC3E}">
        <p14:creationId xmlns:p14="http://schemas.microsoft.com/office/powerpoint/2010/main" val="410762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7E14697-B1D3-5856-2B3D-BF20C4FEB865}"/>
              </a:ext>
            </a:extLst>
          </p:cNvPr>
          <p:cNvSpPr txBox="1"/>
          <p:nvPr/>
        </p:nvSpPr>
        <p:spPr>
          <a:xfrm>
            <a:off x="3521528" y="300479"/>
            <a:ext cx="14004472" cy="840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22"/>
              </a:lnSpc>
            </a:pPr>
            <a:r>
              <a:rPr lang="en-US" sz="7200" b="1" spc="-146" dirty="0">
                <a:solidFill>
                  <a:srgbClr val="BC1823"/>
                </a:solidFill>
              </a:rPr>
              <a:t>Committee Quantitative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422E7-0301-C52C-99DD-D6AB04FDEF1B}"/>
              </a:ext>
            </a:extLst>
          </p:cNvPr>
          <p:cNvSpPr/>
          <p:nvPr/>
        </p:nvSpPr>
        <p:spPr>
          <a:xfrm>
            <a:off x="0" y="0"/>
            <a:ext cx="3200400" cy="10287000"/>
          </a:xfrm>
          <a:prstGeom prst="rect">
            <a:avLst/>
          </a:prstGeom>
          <a:solidFill>
            <a:srgbClr val="BC1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E44EAA-F520-E2A6-974E-D73C73B71AC0}"/>
              </a:ext>
            </a:extLst>
          </p:cNvPr>
          <p:cNvSpPr/>
          <p:nvPr/>
        </p:nvSpPr>
        <p:spPr>
          <a:xfrm>
            <a:off x="2819400" y="8006"/>
            <a:ext cx="381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8E3DE7-2C6C-A8A4-46CF-78E6499B1E39}"/>
              </a:ext>
            </a:extLst>
          </p:cNvPr>
          <p:cNvSpPr/>
          <p:nvPr/>
        </p:nvSpPr>
        <p:spPr>
          <a:xfrm>
            <a:off x="4797878" y="3086100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0A866A-A4BC-32B2-0EA6-CF8F70AFC8BB}"/>
              </a:ext>
            </a:extLst>
          </p:cNvPr>
          <p:cNvSpPr/>
          <p:nvPr/>
        </p:nvSpPr>
        <p:spPr>
          <a:xfrm>
            <a:off x="4797878" y="4464352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3F0DDD-18B9-6BA5-0743-5D1FC0DE07B8}"/>
              </a:ext>
            </a:extLst>
          </p:cNvPr>
          <p:cNvSpPr/>
          <p:nvPr/>
        </p:nvSpPr>
        <p:spPr>
          <a:xfrm>
            <a:off x="4797878" y="5842604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657974F-AE18-650C-A79E-248C9FB9A9FF}"/>
              </a:ext>
            </a:extLst>
          </p:cNvPr>
          <p:cNvSpPr/>
          <p:nvPr/>
        </p:nvSpPr>
        <p:spPr>
          <a:xfrm>
            <a:off x="4797878" y="7220856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1F8449-56FC-FE71-D4E3-CD3A8DFE2B7B}"/>
              </a:ext>
            </a:extLst>
          </p:cNvPr>
          <p:cNvSpPr/>
          <p:nvPr/>
        </p:nvSpPr>
        <p:spPr>
          <a:xfrm>
            <a:off x="4797878" y="8599107"/>
            <a:ext cx="778328" cy="760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E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96C92584-DE8C-F539-B8B4-DD7BAA74C509}"/>
              </a:ext>
            </a:extLst>
          </p:cNvPr>
          <p:cNvSpPr txBox="1"/>
          <p:nvPr/>
        </p:nvSpPr>
        <p:spPr>
          <a:xfrm>
            <a:off x="4797878" y="1693289"/>
            <a:ext cx="9603922" cy="840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22"/>
              </a:lnSpc>
            </a:pPr>
            <a:r>
              <a:rPr lang="en-US" sz="7200" b="1" spc="-146" dirty="0"/>
              <a:t>Lens:  Enrollment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D28762-FDBF-4E07-C390-C0BFA926FCA4}"/>
              </a:ext>
            </a:extLst>
          </p:cNvPr>
          <p:cNvSpPr txBox="1"/>
          <p:nvPr/>
        </p:nvSpPr>
        <p:spPr>
          <a:xfrm>
            <a:off x="5998032" y="2761664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3.23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B4F67-4097-4013-1CBB-DD392388E3AD}"/>
              </a:ext>
            </a:extLst>
          </p:cNvPr>
          <p:cNvSpPr txBox="1"/>
          <p:nvPr/>
        </p:nvSpPr>
        <p:spPr>
          <a:xfrm>
            <a:off x="5998032" y="4150647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3.30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30263B-E83F-4669-FA5A-36BE856CB3D4}"/>
              </a:ext>
            </a:extLst>
          </p:cNvPr>
          <p:cNvSpPr txBox="1"/>
          <p:nvPr/>
        </p:nvSpPr>
        <p:spPr>
          <a:xfrm>
            <a:off x="5998032" y="553963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2.63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AB280A-2F56-19FD-7BE1-058E38B71CB3}"/>
              </a:ext>
            </a:extLst>
          </p:cNvPr>
          <p:cNvSpPr txBox="1"/>
          <p:nvPr/>
        </p:nvSpPr>
        <p:spPr>
          <a:xfrm>
            <a:off x="5998032" y="6928613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1.52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7B0D8A-B906-9C88-1A76-7479EB60230C}"/>
              </a:ext>
            </a:extLst>
          </p:cNvPr>
          <p:cNvSpPr txBox="1"/>
          <p:nvPr/>
        </p:nvSpPr>
        <p:spPr>
          <a:xfrm>
            <a:off x="5998032" y="8317595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2.11</a:t>
            </a:r>
          </a:p>
        </p:txBody>
      </p:sp>
    </p:spTree>
    <p:extLst>
      <p:ext uri="{BB962C8B-B14F-4D97-AF65-F5344CB8AC3E}">
        <p14:creationId xmlns:p14="http://schemas.microsoft.com/office/powerpoint/2010/main" val="3151876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297</Words>
  <Application>Microsoft Office PowerPoint</Application>
  <PresentationFormat>Custom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Aileron Regular</vt:lpstr>
      <vt:lpstr>Cochocib Script Latin Pro</vt:lpstr>
      <vt:lpstr>Arial</vt:lpstr>
      <vt:lpstr>Aharoni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Holly Teague</dc:creator>
  <cp:lastModifiedBy>Jim Vaszauskas</cp:lastModifiedBy>
  <cp:revision>11</cp:revision>
  <dcterms:created xsi:type="dcterms:W3CDTF">2006-08-16T00:00:00Z</dcterms:created>
  <dcterms:modified xsi:type="dcterms:W3CDTF">2022-12-06T22:00:20Z</dcterms:modified>
  <dc:identifier>DAFKJLWUdPQ</dc:identifier>
</cp:coreProperties>
</file>