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573" r:id="rId4"/>
    <p:sldMasterId id="2147484591" r:id="rId5"/>
    <p:sldMasterId id="2147483660" r:id="rId6"/>
  </p:sldMasterIdLst>
  <p:notesMasterIdLst>
    <p:notesMasterId r:id="rId20"/>
  </p:notesMasterIdLst>
  <p:sldIdLst>
    <p:sldId id="256" r:id="rId7"/>
    <p:sldId id="259" r:id="rId8"/>
    <p:sldId id="287" r:id="rId9"/>
    <p:sldId id="310" r:id="rId10"/>
    <p:sldId id="306" r:id="rId11"/>
    <p:sldId id="284" r:id="rId12"/>
    <p:sldId id="283" r:id="rId13"/>
    <p:sldId id="286" r:id="rId14"/>
    <p:sldId id="290" r:id="rId15"/>
    <p:sldId id="314" r:id="rId16"/>
    <p:sldId id="312" r:id="rId17"/>
    <p:sldId id="313" r:id="rId18"/>
    <p:sldId id="315" r:id="rId19"/>
  </p:sldIdLst>
  <p:sldSz cx="9144000" cy="6858000" type="screen4x3"/>
  <p:notesSz cx="7010400" cy="92964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6A793A-0876-4799-AD5F-4D864B4F8A30}">
          <p14:sldIdLst>
            <p14:sldId id="256"/>
            <p14:sldId id="259"/>
            <p14:sldId id="287"/>
            <p14:sldId id="310"/>
            <p14:sldId id="306"/>
            <p14:sldId id="284"/>
            <p14:sldId id="283"/>
            <p14:sldId id="286"/>
          </p14:sldIdLst>
        </p14:section>
        <p14:section name="Untitled Section" id="{D6F7F6AD-CEA6-4436-959D-ABD8DD205776}">
          <p14:sldIdLst>
            <p14:sldId id="290"/>
            <p14:sldId id="314"/>
            <p14:sldId id="312"/>
            <p14:sldId id="313"/>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9D067-48BC-413E-9C21-C5CADC3DDDC9}" v="14" dt="2023-09-12T19:52:40.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69739" autoAdjust="0"/>
  </p:normalViewPr>
  <p:slideViewPr>
    <p:cSldViewPr showGuides="1">
      <p:cViewPr varScale="1">
        <p:scale>
          <a:sx n="114" d="100"/>
          <a:sy n="114" d="100"/>
        </p:scale>
        <p:origin x="15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06613F-75BC-40DB-A842-CAD5887B9DB5}" type="datetimeFigureOut">
              <a:rPr lang="en-US" smtClean="0"/>
              <a:t>9/12/2023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C00459-C31D-451C-A050-4B1242B1FF28}" type="slidenum">
              <a:rPr lang="en-US" smtClean="0"/>
              <a:t>‹#›</a:t>
            </a:fld>
            <a:endParaRPr lang="en-US"/>
          </a:p>
        </p:txBody>
      </p:sp>
    </p:spTree>
    <p:extLst>
      <p:ext uri="{BB962C8B-B14F-4D97-AF65-F5344CB8AC3E}">
        <p14:creationId xmlns:p14="http://schemas.microsoft.com/office/powerpoint/2010/main" val="66759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a:t>Shaded text wrapped around a corner</a:t>
            </a:r>
          </a:p>
          <a:p>
            <a:r>
              <a:rPr lang="en-US" sz="1400" dirty="0"/>
              <a:t>(Basic)</a:t>
            </a:r>
          </a:p>
          <a:p>
            <a:endParaRPr lang="en-US" sz="1400" dirty="0"/>
          </a:p>
          <a:p>
            <a:endParaRPr lang="en-US" sz="1400" dirty="0"/>
          </a:p>
          <a:p>
            <a:r>
              <a:rPr lang="en-US" dirty="0"/>
              <a:t>To reproduce the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2943" indent="-232943" defTabSz="931774">
              <a:buFont typeface="+mj-lt"/>
              <a:buAutoNum type="arabicPeriod"/>
              <a:defRPr/>
            </a:pPr>
            <a:r>
              <a:rPr lang="en-US" dirty="0"/>
              <a:t>On the </a:t>
            </a:r>
            <a:r>
              <a:rPr lang="en-US" b="1" dirty="0"/>
              <a:t>Insert</a:t>
            </a:r>
            <a:r>
              <a:rPr lang="en-US" dirty="0"/>
              <a:t> tab, in the </a:t>
            </a:r>
            <a:r>
              <a:rPr lang="en-US" b="1" dirty="0"/>
              <a:t>Text</a:t>
            </a:r>
            <a:r>
              <a:rPr lang="en-US" dirty="0"/>
              <a:t> group, click </a:t>
            </a:r>
            <a:r>
              <a:rPr lang="en-US" b="1" dirty="0"/>
              <a:t>Text Box</a:t>
            </a:r>
            <a:r>
              <a:rPr lang="en-US" dirty="0"/>
              <a:t>, and then on the slide, drag to draw the text box.</a:t>
            </a:r>
          </a:p>
          <a:p>
            <a:pPr marL="232943" indent="-232943" defTabSz="931774">
              <a:buFont typeface="+mj-lt"/>
              <a:buAutoNum type="arabicPeriod"/>
              <a:defRPr/>
            </a:pPr>
            <a:r>
              <a:rPr lang="en-US" dirty="0"/>
              <a:t>Enter text in the text box, select the text, and then on the </a:t>
            </a:r>
            <a:r>
              <a:rPr lang="en-US" b="1" dirty="0"/>
              <a:t>Home</a:t>
            </a:r>
            <a:r>
              <a:rPr lang="en-US" dirty="0"/>
              <a:t> tab, in the </a:t>
            </a:r>
            <a:r>
              <a:rPr lang="en-US" b="1" dirty="0"/>
              <a:t>Font</a:t>
            </a:r>
            <a:r>
              <a:rPr lang="en-US" dirty="0"/>
              <a:t> group, select </a:t>
            </a:r>
            <a:r>
              <a:rPr lang="en-US" b="1" dirty="0"/>
              <a:t>Haettenschweiler </a:t>
            </a:r>
            <a:r>
              <a:rPr lang="en-US" dirty="0"/>
              <a:t>from the </a:t>
            </a:r>
            <a:r>
              <a:rPr lang="en-US" b="1" dirty="0"/>
              <a:t>Font</a:t>
            </a:r>
            <a:r>
              <a:rPr lang="en-US" dirty="0"/>
              <a:t> list, and then select </a:t>
            </a:r>
            <a:r>
              <a:rPr lang="en-US" b="1" dirty="0"/>
              <a:t>24</a:t>
            </a:r>
            <a:r>
              <a:rPr lang="en-US" dirty="0"/>
              <a:t> from the </a:t>
            </a:r>
            <a:r>
              <a:rPr lang="en-US" b="1" dirty="0"/>
              <a:t>Font Size </a:t>
            </a:r>
            <a:r>
              <a:rPr lang="en-US" dirty="0"/>
              <a:t>list.</a:t>
            </a:r>
          </a:p>
          <a:p>
            <a:pPr marL="232943" indent="-232943" defTabSz="931774">
              <a:buFont typeface="+mj-lt"/>
              <a:buAutoNum type="arabicPeriod"/>
              <a:defRPr/>
            </a:pPr>
            <a:r>
              <a:rPr lang="en-US" dirty="0"/>
              <a:t>On the </a:t>
            </a:r>
            <a:r>
              <a:rPr lang="en-US" b="1" dirty="0"/>
              <a:t>Home</a:t>
            </a:r>
            <a:r>
              <a:rPr lang="en-US" dirty="0"/>
              <a:t> tab, in the </a:t>
            </a:r>
            <a:r>
              <a:rPr lang="en-US" b="1" dirty="0"/>
              <a:t>Paragraph</a:t>
            </a:r>
            <a:r>
              <a:rPr lang="en-US" dirty="0"/>
              <a:t> group, click </a:t>
            </a:r>
            <a:r>
              <a:rPr lang="en-US" b="1" dirty="0"/>
              <a:t>Center</a:t>
            </a:r>
            <a:r>
              <a:rPr lang="en-US" dirty="0"/>
              <a:t> to center the text on the slide.</a:t>
            </a:r>
          </a:p>
          <a:p>
            <a:pPr marL="232943" indent="-232943" defTabSz="931774">
              <a:buFont typeface="+mj-lt"/>
              <a:buAutoNum type="arabicPeriod"/>
              <a:defRPr/>
            </a:pPr>
            <a:r>
              <a:rPr lang="en-US" dirty="0"/>
              <a:t>Select the text box. Under </a:t>
            </a:r>
            <a:r>
              <a:rPr lang="en-US" b="1" dirty="0"/>
              <a:t>Drawing Tools</a:t>
            </a:r>
            <a:r>
              <a:rPr lang="en-US" dirty="0"/>
              <a:t>, on the </a:t>
            </a:r>
            <a:r>
              <a:rPr lang="en-US" b="1" dirty="0"/>
              <a:t>Format</a:t>
            </a:r>
            <a:r>
              <a:rPr lang="en-US" dirty="0"/>
              <a:t> tab, in the </a:t>
            </a:r>
            <a:r>
              <a:rPr lang="en-US" b="1" dirty="0"/>
              <a:t>WordArt Styles</a:t>
            </a:r>
            <a:r>
              <a:rPr lang="en-US" dirty="0"/>
              <a:t> group, click </a:t>
            </a:r>
            <a:r>
              <a:rPr lang="en-US" b="1" dirty="0"/>
              <a:t>Text Effects</a:t>
            </a:r>
            <a:r>
              <a:rPr lang="en-US" dirty="0"/>
              <a:t>, point to </a:t>
            </a:r>
            <a:r>
              <a:rPr lang="en-US" b="1" dirty="0"/>
              <a:t>Transform</a:t>
            </a:r>
            <a:r>
              <a:rPr lang="en-US" dirty="0"/>
              <a:t>, and then under </a:t>
            </a:r>
            <a:r>
              <a:rPr lang="en-US" b="1" dirty="0"/>
              <a:t>Warp</a:t>
            </a:r>
            <a:r>
              <a:rPr lang="en-US" dirty="0"/>
              <a:t> click </a:t>
            </a:r>
            <a:r>
              <a:rPr lang="en-US" b="1" dirty="0"/>
              <a:t>Triangle Up</a:t>
            </a:r>
            <a:r>
              <a:rPr lang="en-US" dirty="0"/>
              <a:t> (first row, third option from the left). </a:t>
            </a:r>
          </a:p>
          <a:p>
            <a:pPr marL="232943" indent="-232943" defTabSz="931774">
              <a:buFont typeface="+mj-lt"/>
              <a:buAutoNum type="arabicPeriod"/>
              <a:defRPr/>
            </a:pPr>
            <a:r>
              <a:rPr lang="en-US" dirty="0"/>
              <a:t>Drag the pink diamond adjustment handle (at the left side of the text box) to adjust the amount of text warp. </a:t>
            </a:r>
          </a:p>
          <a:p>
            <a:pPr marL="232943" indent="-232943" defTabSz="931774">
              <a:buFont typeface="+mj-lt"/>
              <a:buAutoNum type="arabicPeriod"/>
              <a:defRPr/>
            </a:pPr>
            <a:r>
              <a:rPr lang="en-US" dirty="0"/>
              <a:t>Select the text. Under </a:t>
            </a:r>
            <a:r>
              <a:rPr lang="en-US" b="1" dirty="0"/>
              <a:t>Drawing Tools</a:t>
            </a:r>
            <a:r>
              <a:rPr lang="en-US" dirty="0"/>
              <a:t>, on the </a:t>
            </a:r>
            <a:r>
              <a:rPr lang="en-US" b="1" dirty="0"/>
              <a:t>Format</a:t>
            </a:r>
            <a:r>
              <a:rPr lang="en-US" dirty="0"/>
              <a:t> tab, in the </a:t>
            </a:r>
            <a:r>
              <a:rPr lang="en-US" b="1" dirty="0"/>
              <a:t>WordArt Styles</a:t>
            </a:r>
            <a:r>
              <a:rPr lang="en-US" dirty="0"/>
              <a:t> group, click the arrow next to </a:t>
            </a:r>
            <a:r>
              <a:rPr lang="en-US" b="1" dirty="0"/>
              <a:t>Text Fill</a:t>
            </a:r>
            <a:r>
              <a:rPr lang="en-US" dirty="0"/>
              <a:t>, point to </a:t>
            </a:r>
            <a:r>
              <a:rPr lang="en-US" b="1" dirty="0"/>
              <a:t>Gradient</a:t>
            </a:r>
            <a:r>
              <a:rPr lang="en-US" dirty="0"/>
              <a:t>, and click </a:t>
            </a:r>
            <a:r>
              <a:rPr lang="en-US" b="1" dirty="0"/>
              <a:t>More Gradients</a:t>
            </a:r>
            <a:r>
              <a:rPr lang="en-US" dirty="0"/>
              <a:t>. </a:t>
            </a:r>
            <a:endParaRPr lang="en-US" i="1" dirty="0"/>
          </a:p>
          <a:p>
            <a:pPr marL="232943" indent="-232943" defTabSz="931774">
              <a:buFont typeface="+mj-lt"/>
              <a:buAutoNum type="arabicPeriod"/>
              <a:defRPr/>
            </a:pPr>
            <a:r>
              <a:rPr lang="en-US" dirty="0"/>
              <a:t>In the </a:t>
            </a:r>
            <a:r>
              <a:rPr lang="en-US" b="1" dirty="0"/>
              <a:t>Format Text Effects </a:t>
            </a:r>
            <a:r>
              <a:rPr lang="en-US" dirty="0"/>
              <a:t>dialog box, click </a:t>
            </a:r>
            <a:r>
              <a:rPr lang="en-US" b="1" dirty="0"/>
              <a:t>Text Fill </a:t>
            </a:r>
            <a:r>
              <a:rPr lang="en-US" dirty="0"/>
              <a:t>in the left pane, select </a:t>
            </a:r>
            <a:r>
              <a:rPr lang="en-US" b="1" dirty="0"/>
              <a:t>Gradient fill </a:t>
            </a:r>
            <a:r>
              <a:rPr lang="en-US" dirty="0"/>
              <a:t>in the right pane, and then do the following:</a:t>
            </a:r>
          </a:p>
          <a:p>
            <a:pPr marL="698830" lvl="1" indent="-232943" defTabSz="931774">
              <a:buFont typeface="Arial" pitchFamily="34" charset="0"/>
              <a:buChar char="•"/>
              <a:defRPr/>
            </a:pPr>
            <a:r>
              <a:rPr lang="en-US" dirty="0">
                <a:gradFill flip="none" rotWithShape="1">
                  <a:gsLst>
                    <a:gs pos="0">
                      <a:srgbClr val="414461"/>
                    </a:gs>
                    <a:gs pos="99000">
                      <a:schemeClr val="tx1">
                        <a:lumMod val="85000"/>
                        <a:lumOff val="15000"/>
                      </a:schemeClr>
                    </a:gs>
                  </a:gsLst>
                  <a:lin ang="2700000" scaled="1"/>
                  <a:tileRect/>
                </a:gradFill>
              </a:rPr>
              <a:t>In the </a:t>
            </a:r>
            <a:r>
              <a:rPr lang="en-US" b="1" dirty="0">
                <a:gradFill flip="none" rotWithShape="1">
                  <a:gsLst>
                    <a:gs pos="0">
                      <a:srgbClr val="414461"/>
                    </a:gs>
                    <a:gs pos="99000">
                      <a:schemeClr val="tx1">
                        <a:lumMod val="85000"/>
                        <a:lumOff val="15000"/>
                      </a:schemeClr>
                    </a:gs>
                  </a:gsLst>
                  <a:lin ang="2700000" scaled="1"/>
                  <a:tileRect/>
                </a:gradFill>
              </a:rPr>
              <a:t>Type</a:t>
            </a:r>
            <a:r>
              <a:rPr lang="en-US" dirty="0">
                <a:gradFill flip="none" rotWithShape="1">
                  <a:gsLst>
                    <a:gs pos="0">
                      <a:srgbClr val="414461"/>
                    </a:gs>
                    <a:gs pos="99000">
                      <a:schemeClr val="tx1">
                        <a:lumMod val="85000"/>
                        <a:lumOff val="15000"/>
                      </a:schemeClr>
                    </a:gs>
                  </a:gsLst>
                  <a:lin ang="2700000" scaled="1"/>
                  <a:tileRect/>
                </a:gradFill>
              </a:rPr>
              <a:t> list, select </a:t>
            </a:r>
            <a:r>
              <a:rPr lang="en-US" b="1" dirty="0">
                <a:gradFill flip="none" rotWithShape="1">
                  <a:gsLst>
                    <a:gs pos="0">
                      <a:srgbClr val="414461"/>
                    </a:gs>
                    <a:gs pos="99000">
                      <a:schemeClr val="tx1">
                        <a:lumMod val="85000"/>
                        <a:lumOff val="15000"/>
                      </a:schemeClr>
                    </a:gs>
                  </a:gsLst>
                  <a:lin ang="2700000" scaled="1"/>
                  <a:tileRect/>
                </a:gradFill>
              </a:rPr>
              <a:t>Linear</a:t>
            </a:r>
            <a:r>
              <a:rPr lang="en-US" dirty="0">
                <a:gradFill flip="none" rotWithShape="1">
                  <a:gsLst>
                    <a:gs pos="0">
                      <a:srgbClr val="414461"/>
                    </a:gs>
                    <a:gs pos="99000">
                      <a:schemeClr val="tx1">
                        <a:lumMod val="85000"/>
                        <a:lumOff val="15000"/>
                      </a:schemeClr>
                    </a:gs>
                  </a:gsLst>
                  <a:lin ang="2700000" scaled="1"/>
                  <a:tileRect/>
                </a:gradFill>
              </a:rPr>
              <a:t>.</a:t>
            </a:r>
          </a:p>
          <a:p>
            <a:pPr marL="698830" lvl="1" indent="-232943" defTabSz="931774">
              <a:lnSpc>
                <a:spcPct val="90000"/>
              </a:lnSpc>
              <a:spcAft>
                <a:spcPts val="611"/>
              </a:spcAft>
              <a:buFont typeface="Arial" pitchFamily="34" charset="0"/>
              <a:buChar char="•"/>
              <a:defRPr/>
            </a:pPr>
            <a:r>
              <a:rPr lang="en-US" dirty="0"/>
              <a:t>Click the button next to </a:t>
            </a:r>
            <a:r>
              <a:rPr lang="en-US" b="1" dirty="0"/>
              <a:t>Direction</a:t>
            </a:r>
            <a:r>
              <a:rPr lang="en-US" dirty="0"/>
              <a:t>, and then click </a:t>
            </a:r>
            <a:r>
              <a:rPr lang="en-US" b="1" dirty="0"/>
              <a:t>Linear Right </a:t>
            </a:r>
            <a:r>
              <a:rPr lang="en-US" dirty="0"/>
              <a:t>(first row, fourth option from the left).</a:t>
            </a:r>
          </a:p>
          <a:p>
            <a:pPr marL="698830" lvl="1" indent="-232943" defTabSz="931774">
              <a:lnSpc>
                <a:spcPct val="90000"/>
              </a:lnSpc>
              <a:spcAft>
                <a:spcPts val="611"/>
              </a:spcAft>
              <a:buFont typeface="Arial" pitchFamily="34" charset="0"/>
              <a:buChar char="•"/>
              <a:defRPr/>
            </a:pPr>
            <a:r>
              <a:rPr lang="en-US" dirty="0"/>
              <a:t>In the </a:t>
            </a:r>
            <a:r>
              <a:rPr lang="en-US" b="1" dirty="0"/>
              <a:t>Angle</a:t>
            </a:r>
            <a:r>
              <a:rPr lang="en-US" dirty="0"/>
              <a:t> box, enter </a:t>
            </a:r>
            <a:r>
              <a:rPr lang="en-US" b="1" dirty="0"/>
              <a:t>0°</a:t>
            </a:r>
            <a:r>
              <a:rPr lang="en-US" dirty="0"/>
              <a:t>.</a:t>
            </a:r>
          </a:p>
          <a:p>
            <a:pPr marL="698830" lvl="1" indent="-232943" defTabSz="931774">
              <a:lnSpc>
                <a:spcPct val="90000"/>
              </a:lnSpc>
              <a:spcAft>
                <a:spcPts val="611"/>
              </a:spcAft>
              <a:buFont typeface="Arial" pitchFamily="34" charset="0"/>
              <a:buChar char="•"/>
              <a:defRPr/>
            </a:pPr>
            <a:r>
              <a:rPr lang="en-US" dirty="0"/>
              <a:t>Under </a:t>
            </a:r>
            <a:r>
              <a:rPr lang="en-US" b="1" dirty="0"/>
              <a:t>Gradient stops</a:t>
            </a:r>
            <a:r>
              <a:rPr lang="en-US" dirty="0"/>
              <a:t>, click </a:t>
            </a:r>
            <a:r>
              <a:rPr lang="en-US" b="1" dirty="0"/>
              <a:t>Add gradient stop</a:t>
            </a:r>
            <a:r>
              <a:rPr lang="en-US" dirty="0"/>
              <a:t> or </a:t>
            </a:r>
            <a:r>
              <a:rPr lang="en-US" b="1" dirty="0"/>
              <a:t>Remove gradient stop</a:t>
            </a:r>
            <a:r>
              <a:rPr lang="en-US" dirty="0"/>
              <a:t> until five stops appear in the slider.</a:t>
            </a:r>
          </a:p>
          <a:p>
            <a:pPr marL="232943" indent="-232943" defTabSz="931774">
              <a:lnSpc>
                <a:spcPct val="90000"/>
              </a:lnSpc>
              <a:spcAft>
                <a:spcPts val="611"/>
              </a:spcAft>
              <a:buFont typeface="+mj-lt"/>
              <a:buAutoNum type="arabicPeriod"/>
              <a:defRPr/>
            </a:pPr>
            <a:r>
              <a:rPr lang="en-US" dirty="0"/>
              <a:t>Also under </a:t>
            </a:r>
            <a:r>
              <a:rPr lang="en-US" b="1" dirty="0"/>
              <a:t>Gradient stops</a:t>
            </a:r>
            <a:r>
              <a:rPr lang="en-US" dirty="0"/>
              <a:t>, customize the gradient stops that you added as follows:</a:t>
            </a:r>
          </a:p>
          <a:p>
            <a:pPr marL="698830" lvl="1" indent="-232943">
              <a:buFont typeface="Arial" pitchFamily="34" charset="0"/>
              <a:buChar char="•"/>
              <a:defRPr/>
            </a:pPr>
            <a:r>
              <a:rPr lang="en-US" dirty="0"/>
              <a:t>Select the first stop in the slider, and then do the following:</a:t>
            </a:r>
          </a:p>
          <a:p>
            <a:pPr marL="1164717" lvl="2" indent="-232943">
              <a:buFont typeface="Arial" pitchFamily="34" charset="0"/>
              <a:buChar char="•"/>
              <a:defRPr/>
            </a:pPr>
            <a:r>
              <a:rPr lang="en-US" dirty="0"/>
              <a:t>In the </a:t>
            </a:r>
            <a:r>
              <a:rPr lang="en-US" b="1" dirty="0"/>
              <a:t>Position </a:t>
            </a:r>
            <a:r>
              <a:rPr lang="en-US" dirty="0"/>
              <a:t>box, enter </a:t>
            </a:r>
            <a:r>
              <a:rPr lang="en-US" b="1" dirty="0"/>
              <a:t>0%</a:t>
            </a:r>
            <a:r>
              <a:rPr lang="en-US" dirty="0"/>
              <a:t>. </a:t>
            </a:r>
          </a:p>
          <a:p>
            <a:pPr marL="1164717" lvl="2" indent="-232943">
              <a:buFont typeface="Arial" pitchFamily="34" charset="0"/>
              <a:buChar char="•"/>
              <a:defRPr/>
            </a:pPr>
            <a:r>
              <a:rPr lang="en-US" dirty="0"/>
              <a:t>Click the button next to </a:t>
            </a:r>
            <a:r>
              <a:rPr lang="en-US" b="1" dirty="0"/>
              <a:t>Color</a:t>
            </a:r>
            <a:r>
              <a:rPr lang="en-US" dirty="0"/>
              <a:t>, and then under </a:t>
            </a:r>
            <a:r>
              <a:rPr lang="en-US" b="1" dirty="0"/>
              <a:t>Theme Colors </a:t>
            </a:r>
            <a:r>
              <a:rPr lang="en-US" dirty="0"/>
              <a:t>click </a:t>
            </a:r>
            <a:r>
              <a:rPr lang="en-US" b="1" dirty="0"/>
              <a:t>Blue, Accent 1, Lighter 60% </a:t>
            </a:r>
            <a:r>
              <a:rPr lang="en-US" dirty="0"/>
              <a:t>(third row, fifth option from the left).</a:t>
            </a:r>
          </a:p>
          <a:p>
            <a:pPr marL="698830" lvl="1" indent="-232943">
              <a:buFont typeface="Arial" pitchFamily="34" charset="0"/>
              <a:buChar char="•"/>
              <a:defRPr/>
            </a:pPr>
            <a:r>
              <a:rPr lang="en-US" dirty="0"/>
              <a:t>Select the next stop in the slider, and then do the following:</a:t>
            </a:r>
          </a:p>
          <a:p>
            <a:pPr marL="1164717" lvl="2" indent="-232943">
              <a:buFont typeface="Arial" pitchFamily="34" charset="0"/>
              <a:buChar char="•"/>
              <a:defRPr/>
            </a:pPr>
            <a:r>
              <a:rPr lang="en-US" dirty="0"/>
              <a:t>In the </a:t>
            </a:r>
            <a:r>
              <a:rPr lang="en-US" b="1" dirty="0"/>
              <a:t>Position </a:t>
            </a:r>
            <a:r>
              <a:rPr lang="en-US" dirty="0"/>
              <a:t>box, enter </a:t>
            </a:r>
            <a:r>
              <a:rPr lang="en-US" b="1" dirty="0"/>
              <a:t>17%</a:t>
            </a:r>
            <a:r>
              <a:rPr lang="en-US" dirty="0"/>
              <a:t>. </a:t>
            </a:r>
          </a:p>
          <a:p>
            <a:pPr marL="1164717" lvl="2" indent="-232943">
              <a:buFont typeface="Arial" pitchFamily="34" charset="0"/>
              <a:buChar char="•"/>
              <a:defRPr/>
            </a:pPr>
            <a:r>
              <a:rPr lang="en-US" dirty="0"/>
              <a:t>Click the button next to </a:t>
            </a:r>
            <a:r>
              <a:rPr lang="en-US" b="1" dirty="0"/>
              <a:t>Color</a:t>
            </a:r>
            <a:r>
              <a:rPr lang="en-US" dirty="0"/>
              <a:t>, and then under </a:t>
            </a:r>
            <a:r>
              <a:rPr lang="en-US" b="1" dirty="0"/>
              <a:t>Theme Colors </a:t>
            </a:r>
            <a:r>
              <a:rPr lang="en-US" dirty="0"/>
              <a:t>click </a:t>
            </a:r>
            <a:r>
              <a:rPr lang="en-US" b="1" dirty="0"/>
              <a:t>Blue, Accent 1, Lighter 80% </a:t>
            </a:r>
            <a:r>
              <a:rPr lang="en-US" dirty="0"/>
              <a:t>(second row, fifth option from the left).</a:t>
            </a:r>
          </a:p>
          <a:p>
            <a:pPr marL="698830" lvl="1" indent="-232943">
              <a:buFont typeface="Arial" pitchFamily="34" charset="0"/>
              <a:buChar char="•"/>
              <a:defRPr/>
            </a:pPr>
            <a:r>
              <a:rPr lang="en-US" dirty="0"/>
              <a:t>Select the next stop in the slider, and then do the following:</a:t>
            </a:r>
          </a:p>
          <a:p>
            <a:pPr marL="1164717" lvl="2" indent="-232943">
              <a:buFont typeface="Arial" pitchFamily="34" charset="0"/>
              <a:buChar char="•"/>
              <a:defRPr/>
            </a:pPr>
            <a:r>
              <a:rPr lang="en-US" dirty="0"/>
              <a:t>In the </a:t>
            </a:r>
            <a:r>
              <a:rPr lang="en-US" b="1" dirty="0"/>
              <a:t>Position </a:t>
            </a:r>
            <a:r>
              <a:rPr lang="en-US" dirty="0"/>
              <a:t>box, enter </a:t>
            </a:r>
            <a:r>
              <a:rPr lang="en-US" b="1" dirty="0"/>
              <a:t>50%</a:t>
            </a:r>
            <a:r>
              <a:rPr lang="en-US" dirty="0"/>
              <a:t>. </a:t>
            </a:r>
          </a:p>
          <a:p>
            <a:pPr marL="1164717" lvl="2" indent="-232943">
              <a:buFont typeface="Arial" pitchFamily="34" charset="0"/>
              <a:buChar char="•"/>
              <a:defRPr/>
            </a:pPr>
            <a:r>
              <a:rPr lang="en-US" dirty="0"/>
              <a:t>Click the button next to </a:t>
            </a:r>
            <a:r>
              <a:rPr lang="en-US" b="1" dirty="0"/>
              <a:t>Color</a:t>
            </a:r>
            <a:r>
              <a:rPr lang="en-US" dirty="0"/>
              <a:t>, and then under </a:t>
            </a:r>
            <a:r>
              <a:rPr lang="en-US" b="1" dirty="0"/>
              <a:t>Theme Colors </a:t>
            </a:r>
            <a:r>
              <a:rPr lang="en-US" dirty="0"/>
              <a:t>click </a:t>
            </a:r>
            <a:r>
              <a:rPr lang="en-US" b="1" dirty="0"/>
              <a:t>White, Background 1 </a:t>
            </a:r>
            <a:r>
              <a:rPr lang="en-US" dirty="0"/>
              <a:t>(first row, first option from the left).</a:t>
            </a:r>
          </a:p>
          <a:p>
            <a:pPr marL="698830" lvl="1" indent="-232943">
              <a:buFont typeface="Arial" pitchFamily="34" charset="0"/>
              <a:buChar char="•"/>
              <a:defRPr/>
            </a:pPr>
            <a:r>
              <a:rPr lang="en-US" dirty="0"/>
              <a:t>Select the next stop in the slider, and then do the following:</a:t>
            </a:r>
          </a:p>
          <a:p>
            <a:pPr marL="1164717" lvl="2" indent="-232943">
              <a:buFont typeface="Arial" pitchFamily="34" charset="0"/>
              <a:buChar char="•"/>
              <a:defRPr/>
            </a:pPr>
            <a:r>
              <a:rPr lang="en-US" dirty="0"/>
              <a:t>In the </a:t>
            </a:r>
            <a:r>
              <a:rPr lang="en-US" b="1" dirty="0"/>
              <a:t>Position </a:t>
            </a:r>
            <a:r>
              <a:rPr lang="en-US" dirty="0"/>
              <a:t>box, enter </a:t>
            </a:r>
            <a:r>
              <a:rPr lang="en-US" b="1" dirty="0"/>
              <a:t>51%</a:t>
            </a:r>
            <a:r>
              <a:rPr lang="en-US" dirty="0"/>
              <a:t>. </a:t>
            </a:r>
          </a:p>
          <a:p>
            <a:pPr marL="1164717" lvl="2" indent="-232943">
              <a:buFont typeface="Arial" pitchFamily="34" charset="0"/>
              <a:buChar char="•"/>
              <a:defRPr/>
            </a:pPr>
            <a:r>
              <a:rPr lang="en-US" dirty="0"/>
              <a:t>Click the button next to </a:t>
            </a:r>
            <a:r>
              <a:rPr lang="en-US" b="1" dirty="0"/>
              <a:t>Color</a:t>
            </a:r>
            <a:r>
              <a:rPr lang="en-US" dirty="0"/>
              <a:t>, and then under </a:t>
            </a:r>
            <a:r>
              <a:rPr lang="en-US" b="1" dirty="0"/>
              <a:t>Theme Colors </a:t>
            </a:r>
            <a:r>
              <a:rPr lang="en-US" dirty="0"/>
              <a:t>click </a:t>
            </a:r>
            <a:r>
              <a:rPr lang="en-US" b="1" dirty="0"/>
              <a:t>Blue, Accent 1, Lighter 40% </a:t>
            </a:r>
            <a:r>
              <a:rPr lang="en-US" dirty="0"/>
              <a:t>(fourth row, fifth option from the left).</a:t>
            </a:r>
          </a:p>
          <a:p>
            <a:pPr marL="698830" lvl="1" indent="-232943">
              <a:buFont typeface="Arial" pitchFamily="34" charset="0"/>
              <a:buChar char="•"/>
              <a:defRPr/>
            </a:pPr>
            <a:r>
              <a:rPr lang="en-US" dirty="0"/>
              <a:t>Select the last stop in the slider, and then do the following:</a:t>
            </a:r>
          </a:p>
          <a:p>
            <a:pPr marL="1164717" lvl="2" indent="-232943">
              <a:buFont typeface="Arial" pitchFamily="34" charset="0"/>
              <a:buChar char="•"/>
              <a:defRPr/>
            </a:pPr>
            <a:r>
              <a:rPr lang="en-US" dirty="0"/>
              <a:t>In the </a:t>
            </a:r>
            <a:r>
              <a:rPr lang="en-US" b="1" dirty="0"/>
              <a:t>Position </a:t>
            </a:r>
            <a:r>
              <a:rPr lang="en-US" dirty="0"/>
              <a:t>box, enter </a:t>
            </a:r>
            <a:r>
              <a:rPr lang="en-US" b="1" dirty="0"/>
              <a:t>100%</a:t>
            </a:r>
            <a:r>
              <a:rPr lang="en-US" dirty="0"/>
              <a:t>. </a:t>
            </a:r>
          </a:p>
          <a:p>
            <a:pPr marL="1164717" lvl="2" indent="-232943">
              <a:buFont typeface="Arial" pitchFamily="34" charset="0"/>
              <a:buChar char="•"/>
              <a:defRPr/>
            </a:pPr>
            <a:r>
              <a:rPr lang="en-US" dirty="0"/>
              <a:t>Click the button next to </a:t>
            </a:r>
            <a:r>
              <a:rPr lang="en-US" b="1" dirty="0"/>
              <a:t>Color</a:t>
            </a:r>
            <a:r>
              <a:rPr lang="en-US" dirty="0"/>
              <a:t>, and then under </a:t>
            </a:r>
            <a:r>
              <a:rPr lang="en-US" b="1" dirty="0"/>
              <a:t>Theme Colors </a:t>
            </a:r>
            <a:r>
              <a:rPr lang="en-US" dirty="0"/>
              <a:t>click </a:t>
            </a:r>
            <a:r>
              <a:rPr lang="en-US" b="1" dirty="0"/>
              <a:t>Blue, Accent 1, Darker 25% </a:t>
            </a:r>
            <a:r>
              <a:rPr lang="en-US" dirty="0"/>
              <a:t>(fifth row, fifth option from the left).</a:t>
            </a:r>
          </a:p>
          <a:p>
            <a:pPr marL="232943" lvl="2" indent="-232943">
              <a:buFont typeface="+mj-lt"/>
              <a:buAutoNum type="arabicPeriod" startAt="10"/>
              <a:defRPr/>
            </a:pPr>
            <a:r>
              <a:rPr lang="en-US" dirty="0"/>
              <a:t>Under </a:t>
            </a:r>
            <a:r>
              <a:rPr lang="en-US" b="1" dirty="0"/>
              <a:t>Drawing Tools</a:t>
            </a:r>
            <a:r>
              <a:rPr lang="en-US" dirty="0"/>
              <a:t>, on the </a:t>
            </a:r>
            <a:r>
              <a:rPr lang="en-US" b="1" dirty="0"/>
              <a:t>Format</a:t>
            </a:r>
            <a:r>
              <a:rPr lang="en-US" dirty="0"/>
              <a:t> tab, in the </a:t>
            </a:r>
            <a:r>
              <a:rPr lang="en-US" b="1" dirty="0"/>
              <a:t>WordArt Styles</a:t>
            </a:r>
            <a:r>
              <a:rPr lang="en-US" dirty="0"/>
              <a:t> group, click </a:t>
            </a:r>
            <a:r>
              <a:rPr lang="en-US" b="1" dirty="0"/>
              <a:t>Text Effects</a:t>
            </a:r>
            <a:r>
              <a:rPr lang="en-US" dirty="0"/>
              <a:t>, point to </a:t>
            </a:r>
            <a:r>
              <a:rPr lang="en-US" b="1" dirty="0"/>
              <a:t>Reflection</a:t>
            </a:r>
            <a:r>
              <a:rPr lang="en-US" dirty="0"/>
              <a:t>, and then under </a:t>
            </a:r>
            <a:r>
              <a:rPr lang="en-US" b="1" dirty="0"/>
              <a:t>Reflection Variations </a:t>
            </a:r>
            <a:r>
              <a:rPr lang="en-US" dirty="0"/>
              <a:t>click </a:t>
            </a:r>
            <a:r>
              <a:rPr lang="en-US" b="1" dirty="0"/>
              <a:t>Tight Reflection, touching</a:t>
            </a:r>
            <a:r>
              <a:rPr lang="en-US" dirty="0"/>
              <a:t> (first row, first option from the left).</a:t>
            </a:r>
          </a:p>
          <a:p>
            <a:pPr marL="232943" lvl="2" indent="-232943">
              <a:buFont typeface="+mj-lt"/>
              <a:buAutoNum type="arabicPeriod" startAt="10"/>
              <a:defRPr/>
            </a:pPr>
            <a:endParaRPr lang="en-US" dirty="0"/>
          </a:p>
          <a:p>
            <a:endParaRPr lang="en-US" dirty="0"/>
          </a:p>
          <a:p>
            <a:r>
              <a:rPr lang="en-US" dirty="0"/>
              <a:t>To reproduce the background on this slide, do the following:</a:t>
            </a:r>
          </a:p>
          <a:p>
            <a:pPr marL="232943" indent="-232943" defTabSz="931774">
              <a:lnSpc>
                <a:spcPct val="90000"/>
              </a:lnSpc>
              <a:spcAft>
                <a:spcPts val="611"/>
              </a:spcAft>
              <a:buFont typeface="+mj-lt"/>
              <a:buAutoNum type="arabicPeriod"/>
              <a:defRPr/>
            </a:pPr>
            <a:r>
              <a:rPr lang="en-US" dirty="0"/>
              <a:t>Right-click the slide background area, and then click </a:t>
            </a:r>
            <a:r>
              <a:rPr lang="en-US" b="1" dirty="0"/>
              <a:t>Format Background</a:t>
            </a:r>
            <a:r>
              <a:rPr lang="en-US" dirty="0"/>
              <a:t>. In the </a:t>
            </a:r>
            <a:r>
              <a:rPr lang="en-US" b="1" dirty="0"/>
              <a:t>Format Background </a:t>
            </a:r>
            <a:r>
              <a:rPr lang="en-US" dirty="0"/>
              <a:t>dialog box, click </a:t>
            </a:r>
            <a:r>
              <a:rPr lang="en-US" b="1" dirty="0"/>
              <a:t>Fill</a:t>
            </a:r>
            <a:r>
              <a:rPr lang="en-US" dirty="0"/>
              <a:t> in the left pane, select </a:t>
            </a:r>
            <a:r>
              <a:rPr lang="en-US" b="1" dirty="0"/>
              <a:t>Gradient fill</a:t>
            </a:r>
            <a:r>
              <a:rPr lang="en-US" dirty="0"/>
              <a:t> in the right pane, and then do the following:</a:t>
            </a:r>
          </a:p>
          <a:p>
            <a:pPr marL="698830" lvl="1" indent="-232943" defTabSz="931774">
              <a:lnSpc>
                <a:spcPct val="90000"/>
              </a:lnSpc>
              <a:spcAft>
                <a:spcPts val="611"/>
              </a:spcAft>
              <a:buFont typeface="Arial" pitchFamily="34" charset="0"/>
              <a:buChar char="•"/>
              <a:defRPr/>
            </a:pPr>
            <a:r>
              <a:rPr lang="en-US" dirty="0"/>
              <a:t>In the </a:t>
            </a:r>
            <a:r>
              <a:rPr lang="en-US" b="1" dirty="0"/>
              <a:t>Type</a:t>
            </a:r>
            <a:r>
              <a:rPr lang="en-US" dirty="0"/>
              <a:t> list, select </a:t>
            </a:r>
            <a:r>
              <a:rPr lang="en-US" b="1" dirty="0"/>
              <a:t>Linear</a:t>
            </a:r>
            <a:r>
              <a:rPr lang="en-US" dirty="0"/>
              <a:t>.</a:t>
            </a:r>
          </a:p>
          <a:p>
            <a:pPr marL="698830" lvl="1" indent="-232943" defTabSz="931774">
              <a:lnSpc>
                <a:spcPct val="90000"/>
              </a:lnSpc>
              <a:spcAft>
                <a:spcPts val="611"/>
              </a:spcAft>
              <a:buFont typeface="Arial" pitchFamily="34" charset="0"/>
              <a:buChar char="•"/>
              <a:defRPr/>
            </a:pPr>
            <a:r>
              <a:rPr lang="en-US" dirty="0"/>
              <a:t>Click the button next to </a:t>
            </a:r>
            <a:r>
              <a:rPr lang="en-US" b="1" dirty="0"/>
              <a:t>Direction</a:t>
            </a:r>
            <a:r>
              <a:rPr lang="en-US" dirty="0"/>
              <a:t>, and then click </a:t>
            </a:r>
            <a:r>
              <a:rPr lang="en-US" b="1" dirty="0"/>
              <a:t>Linear Down </a:t>
            </a:r>
            <a:r>
              <a:rPr lang="en-US" dirty="0"/>
              <a:t>(first row, second option from the left).</a:t>
            </a:r>
          </a:p>
          <a:p>
            <a:pPr marL="698830" lvl="1" indent="-232943" defTabSz="931774">
              <a:lnSpc>
                <a:spcPct val="90000"/>
              </a:lnSpc>
              <a:spcAft>
                <a:spcPts val="611"/>
              </a:spcAft>
              <a:buFont typeface="Arial" pitchFamily="34" charset="0"/>
              <a:buChar char="•"/>
              <a:defRPr/>
            </a:pPr>
            <a:r>
              <a:rPr lang="en-US" dirty="0"/>
              <a:t>Under </a:t>
            </a:r>
            <a:r>
              <a:rPr lang="en-US" b="1" dirty="0"/>
              <a:t>Gradient stops</a:t>
            </a:r>
            <a:r>
              <a:rPr lang="en-US" dirty="0"/>
              <a:t>, click </a:t>
            </a:r>
            <a:r>
              <a:rPr lang="en-US" b="1" dirty="0"/>
              <a:t>Add gradient stop</a:t>
            </a:r>
            <a:r>
              <a:rPr lang="en-US" dirty="0"/>
              <a:t> or </a:t>
            </a:r>
            <a:r>
              <a:rPr lang="en-US" b="1" dirty="0"/>
              <a:t>Remove gradient stop</a:t>
            </a:r>
            <a:r>
              <a:rPr lang="en-US" dirty="0"/>
              <a:t> until two stops appear in the slider</a:t>
            </a:r>
          </a:p>
          <a:p>
            <a:pPr marL="232943" indent="-232943" defTabSz="931774">
              <a:lnSpc>
                <a:spcPct val="90000"/>
              </a:lnSpc>
              <a:spcAft>
                <a:spcPts val="611"/>
              </a:spcAft>
              <a:buFont typeface="+mj-lt"/>
              <a:buAutoNum type="arabicPeriod"/>
              <a:defRPr/>
            </a:pPr>
            <a:r>
              <a:rPr lang="en-US" dirty="0"/>
              <a:t>Also under </a:t>
            </a:r>
            <a:r>
              <a:rPr lang="en-US" b="1" dirty="0"/>
              <a:t>Gradient stops</a:t>
            </a:r>
            <a:r>
              <a:rPr lang="en-US" dirty="0"/>
              <a:t>, customize the gradient stops that you added as follows:</a:t>
            </a:r>
          </a:p>
          <a:p>
            <a:pPr marL="698830" lvl="1" indent="-232943">
              <a:buFont typeface="Arial" pitchFamily="34" charset="0"/>
              <a:buChar char="•"/>
              <a:defRPr/>
            </a:pPr>
            <a:r>
              <a:rPr lang="en-US" dirty="0"/>
              <a:t>Select the first stop in the slider, and then do the following:</a:t>
            </a:r>
          </a:p>
          <a:p>
            <a:pPr marL="1164717" lvl="2" indent="-232943" defTabSz="931774">
              <a:lnSpc>
                <a:spcPct val="90000"/>
              </a:lnSpc>
              <a:spcAft>
                <a:spcPts val="611"/>
              </a:spcAft>
              <a:buFont typeface="Arial" pitchFamily="34" charset="0"/>
              <a:buChar char="•"/>
              <a:defRPr/>
            </a:pPr>
            <a:r>
              <a:rPr lang="en-US" dirty="0"/>
              <a:t>In the </a:t>
            </a:r>
            <a:r>
              <a:rPr lang="en-US" b="1" dirty="0"/>
              <a:t>Position </a:t>
            </a:r>
            <a:r>
              <a:rPr lang="en-US" dirty="0"/>
              <a:t>box, enter </a:t>
            </a:r>
            <a:r>
              <a:rPr lang="en-US" b="1" dirty="0"/>
              <a:t>64%</a:t>
            </a:r>
            <a:r>
              <a:rPr lang="en-US" dirty="0"/>
              <a:t>.</a:t>
            </a:r>
          </a:p>
          <a:p>
            <a:pPr marL="1164717" lvl="2" indent="-232943">
              <a:buFont typeface="Arial" pitchFamily="34" charset="0"/>
              <a:buChar char="•"/>
              <a:defRPr/>
            </a:pPr>
            <a:r>
              <a:rPr lang="en-US" dirty="0"/>
              <a:t>Click the button next to </a:t>
            </a:r>
            <a:r>
              <a:rPr lang="en-US" b="1" dirty="0"/>
              <a:t>Color</a:t>
            </a:r>
            <a:r>
              <a:rPr lang="en-US" dirty="0"/>
              <a:t>, and then under </a:t>
            </a:r>
            <a:r>
              <a:rPr lang="en-US" b="1" dirty="0"/>
              <a:t>Theme Colors</a:t>
            </a:r>
            <a:r>
              <a:rPr lang="en-US" dirty="0"/>
              <a:t> click </a:t>
            </a:r>
            <a:r>
              <a:rPr lang="en-US" b="1" dirty="0"/>
              <a:t>Black, Text 1 </a:t>
            </a:r>
            <a:r>
              <a:rPr lang="en-US" dirty="0"/>
              <a:t>(first row, second option from the left).</a:t>
            </a:r>
          </a:p>
          <a:p>
            <a:pPr marL="698830" lvl="1" indent="-232943">
              <a:buFont typeface="Arial" pitchFamily="34" charset="0"/>
              <a:buChar char="•"/>
              <a:defRPr/>
            </a:pPr>
            <a:r>
              <a:rPr lang="en-US" dirty="0"/>
              <a:t>Select the last stop in the slider, and then do the following:</a:t>
            </a:r>
          </a:p>
          <a:p>
            <a:pPr marL="1164717" lvl="2" indent="-232943" defTabSz="931774">
              <a:lnSpc>
                <a:spcPct val="90000"/>
              </a:lnSpc>
              <a:spcAft>
                <a:spcPts val="611"/>
              </a:spcAft>
              <a:buFont typeface="Arial" pitchFamily="34" charset="0"/>
              <a:buChar char="•"/>
              <a:defRPr/>
            </a:pPr>
            <a:r>
              <a:rPr lang="en-US" dirty="0"/>
              <a:t>In the </a:t>
            </a:r>
            <a:r>
              <a:rPr lang="en-US" b="1" dirty="0"/>
              <a:t>Position </a:t>
            </a:r>
            <a:r>
              <a:rPr lang="en-US" dirty="0"/>
              <a:t>box, enter </a:t>
            </a:r>
            <a:r>
              <a:rPr lang="en-US" b="1" dirty="0"/>
              <a:t>100%</a:t>
            </a:r>
            <a:r>
              <a:rPr lang="en-US" dirty="0"/>
              <a:t>.</a:t>
            </a:r>
          </a:p>
          <a:p>
            <a:pPr marL="1164717" lvl="2" indent="-232943">
              <a:buFont typeface="Arial" pitchFamily="34" charset="0"/>
              <a:buChar char="•"/>
              <a:defRPr/>
            </a:pPr>
            <a:r>
              <a:rPr lang="en-US" dirty="0"/>
              <a:t>Click the button next to </a:t>
            </a:r>
            <a:r>
              <a:rPr lang="en-US" b="1" dirty="0"/>
              <a:t>Color</a:t>
            </a:r>
            <a:r>
              <a:rPr lang="en-US" dirty="0"/>
              <a:t>, and then under </a:t>
            </a:r>
            <a:r>
              <a:rPr lang="en-US" b="1" dirty="0"/>
              <a:t>Theme Colors</a:t>
            </a:r>
            <a:r>
              <a:rPr lang="en-US" dirty="0"/>
              <a:t> click </a:t>
            </a:r>
            <a:r>
              <a:rPr lang="en-US" b="1" dirty="0"/>
              <a:t>Blue, Accent 1, Darker 25% </a:t>
            </a:r>
            <a:r>
              <a:rPr lang="en-US" dirty="0"/>
              <a:t>(fifth row, fifth option from the left).</a:t>
            </a:r>
          </a:p>
          <a:p>
            <a:endParaRPr lang="en-US" sz="1400" dirty="0"/>
          </a:p>
          <a:p>
            <a:endParaRPr lang="en-US" dirty="0"/>
          </a:p>
          <a:p>
            <a:endParaRPr lang="en-US" dirty="0"/>
          </a:p>
        </p:txBody>
      </p:sp>
      <p:sp>
        <p:nvSpPr>
          <p:cNvPr id="6" name="Slide Image Placeholder 5"/>
          <p:cNvSpPr>
            <a:spLocks noGrp="1" noRot="1" noChangeAspect="1"/>
          </p:cNvSpPr>
          <p:nvPr>
            <p:ph type="sldImg"/>
          </p:nvPr>
        </p:nvSpPr>
        <p:spPr>
          <a:xfrm>
            <a:off x="552450" y="468313"/>
            <a:ext cx="3198813" cy="2398712"/>
          </a:xfrm>
        </p:spPr>
      </p:sp>
    </p:spTree>
    <p:extLst>
      <p:ext uri="{BB962C8B-B14F-4D97-AF65-F5344CB8AC3E}">
        <p14:creationId xmlns:p14="http://schemas.microsoft.com/office/powerpoint/2010/main" val="246113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355">
            <a:noAutofit/>
          </a:bodyPr>
          <a:lstStyle/>
          <a:p>
            <a:r>
              <a:rPr lang="en-US" sz="1400" b="1" dirty="0"/>
              <a:t>Silhouette and quotation text with perspective</a:t>
            </a:r>
          </a:p>
          <a:p>
            <a:r>
              <a:rPr lang="en-US" sz="1400" dirty="0"/>
              <a:t>(Advanced)</a:t>
            </a:r>
          </a:p>
          <a:p>
            <a:endParaRPr lang="en-US" dirty="0"/>
          </a:p>
          <a:p>
            <a:endParaRPr lang="en-US" dirty="0"/>
          </a:p>
          <a:p>
            <a:r>
              <a:rPr lang="en-US" dirty="0"/>
              <a:t>To reproduce the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2943" indent="-232943" defTabSz="931774">
              <a:buFont typeface="+mj-lt"/>
              <a:buAutoNum type="arabicPeriod"/>
              <a:defRPr/>
            </a:pPr>
            <a:r>
              <a:rPr lang="en-US" dirty="0"/>
              <a:t>On the </a:t>
            </a:r>
            <a:r>
              <a:rPr lang="en-US" b="1" dirty="0"/>
              <a:t>Insert</a:t>
            </a:r>
            <a:r>
              <a:rPr lang="en-US" dirty="0"/>
              <a:t> tab, in the </a:t>
            </a:r>
            <a:r>
              <a:rPr lang="en-US" b="1" dirty="0"/>
              <a:t>Text</a:t>
            </a:r>
            <a:r>
              <a:rPr lang="en-US" dirty="0"/>
              <a:t> group, click </a:t>
            </a:r>
            <a:r>
              <a:rPr lang="en-US" b="1" dirty="0"/>
              <a:t>Text Box</a:t>
            </a:r>
            <a:r>
              <a:rPr lang="en-US" dirty="0"/>
              <a:t>, and then on the slide, drag to draw the text box.</a:t>
            </a:r>
          </a:p>
          <a:p>
            <a:pPr marL="232943" indent="-232943" defTabSz="931774">
              <a:buFont typeface="+mj-lt"/>
              <a:buAutoNum type="arabicPeriod"/>
              <a:defRPr/>
            </a:pPr>
            <a:r>
              <a:rPr lang="en-US" dirty="0"/>
              <a:t>Enter text in the text box, select the text, and then on the </a:t>
            </a:r>
            <a:r>
              <a:rPr lang="en-US" b="1" dirty="0"/>
              <a:t>Home</a:t>
            </a:r>
            <a:r>
              <a:rPr lang="en-US" dirty="0"/>
              <a:t> tab, in the </a:t>
            </a:r>
            <a:r>
              <a:rPr lang="en-US" b="1" dirty="0"/>
              <a:t>Font</a:t>
            </a:r>
            <a:r>
              <a:rPr lang="en-US" dirty="0"/>
              <a:t> group, select </a:t>
            </a:r>
            <a:r>
              <a:rPr lang="en-US" b="1" dirty="0"/>
              <a:t>Candara </a:t>
            </a:r>
            <a:r>
              <a:rPr lang="en-US" dirty="0"/>
              <a:t>from the </a:t>
            </a:r>
            <a:r>
              <a:rPr lang="en-US" b="1" dirty="0"/>
              <a:t>Font</a:t>
            </a:r>
            <a:r>
              <a:rPr lang="en-US" dirty="0"/>
              <a:t> list, select </a:t>
            </a:r>
            <a:r>
              <a:rPr lang="en-US" b="1" dirty="0"/>
              <a:t>44</a:t>
            </a:r>
            <a:r>
              <a:rPr lang="en-US" dirty="0"/>
              <a:t> from the </a:t>
            </a:r>
            <a:r>
              <a:rPr lang="en-US" b="1" dirty="0"/>
              <a:t>Font Size </a:t>
            </a:r>
            <a:r>
              <a:rPr lang="en-US" dirty="0"/>
              <a:t>list, click </a:t>
            </a:r>
            <a:r>
              <a:rPr lang="en-US" b="1" dirty="0"/>
              <a:t>Italic</a:t>
            </a:r>
            <a:r>
              <a:rPr lang="en-US" dirty="0"/>
              <a:t>, click the arrow next to </a:t>
            </a:r>
            <a:r>
              <a:rPr lang="en-US" b="1" dirty="0"/>
              <a:t>Font Color</a:t>
            </a:r>
            <a:r>
              <a:rPr lang="en-US" dirty="0"/>
              <a:t>, and then under </a:t>
            </a:r>
            <a:r>
              <a:rPr lang="en-US" b="1" dirty="0"/>
              <a:t>Theme Colors </a:t>
            </a:r>
            <a:r>
              <a:rPr lang="en-US" dirty="0"/>
              <a:t>click </a:t>
            </a:r>
            <a:r>
              <a:rPr lang="en-US" b="1" dirty="0"/>
              <a:t>Dark Blue, Text 2, Lighter 80% </a:t>
            </a:r>
            <a:r>
              <a:rPr lang="en-US" dirty="0"/>
              <a:t>(second row, fourth option from the left).</a:t>
            </a:r>
          </a:p>
          <a:p>
            <a:pPr marL="232943" indent="-232943" defTabSz="931774">
              <a:buFont typeface="+mj-lt"/>
              <a:buAutoNum type="arabicPeriod"/>
              <a:defRPr/>
            </a:pPr>
            <a:r>
              <a:rPr lang="en-US" dirty="0"/>
              <a:t>On the </a:t>
            </a:r>
            <a:r>
              <a:rPr lang="en-US" b="1" dirty="0"/>
              <a:t>Home</a:t>
            </a:r>
            <a:r>
              <a:rPr lang="en-US" dirty="0"/>
              <a:t> tab, in the </a:t>
            </a:r>
            <a:r>
              <a:rPr lang="en-US" b="1" dirty="0"/>
              <a:t>Paragraph</a:t>
            </a:r>
            <a:r>
              <a:rPr lang="en-US" dirty="0"/>
              <a:t> group, click </a:t>
            </a:r>
            <a:r>
              <a:rPr lang="en-US" b="1" dirty="0"/>
              <a:t>Align</a:t>
            </a:r>
            <a:r>
              <a:rPr lang="en-US" dirty="0"/>
              <a:t> </a:t>
            </a:r>
            <a:r>
              <a:rPr lang="en-US" b="1" dirty="0"/>
              <a:t>Text</a:t>
            </a:r>
            <a:r>
              <a:rPr lang="en-US" dirty="0"/>
              <a:t> </a:t>
            </a:r>
            <a:r>
              <a:rPr lang="en-US" b="1" dirty="0"/>
              <a:t>Left</a:t>
            </a:r>
            <a:r>
              <a:rPr lang="en-US" dirty="0"/>
              <a:t> to align the text left in the text box.</a:t>
            </a:r>
          </a:p>
          <a:p>
            <a:pPr marL="232943" indent="-232943" defTabSz="931774">
              <a:buFont typeface="+mj-lt"/>
              <a:buAutoNum type="arabicPeriod"/>
              <a:defRPr/>
            </a:pPr>
            <a:r>
              <a:rPr lang="en-US" dirty="0"/>
              <a:t>Select the text box. Under </a:t>
            </a:r>
            <a:r>
              <a:rPr lang="en-US" b="1" dirty="0"/>
              <a:t>Drawing Tools</a:t>
            </a:r>
            <a:r>
              <a:rPr lang="en-US" dirty="0"/>
              <a:t>, on the </a:t>
            </a:r>
            <a:r>
              <a:rPr lang="en-US" b="1" dirty="0"/>
              <a:t>Format</a:t>
            </a:r>
            <a:r>
              <a:rPr lang="en-US" dirty="0"/>
              <a:t> tab, in the </a:t>
            </a:r>
            <a:r>
              <a:rPr lang="en-US" b="1" dirty="0"/>
              <a:t>WordArt Styles </a:t>
            </a:r>
            <a:r>
              <a:rPr lang="en-US" dirty="0"/>
              <a:t>group, click </a:t>
            </a:r>
            <a:r>
              <a:rPr lang="en-US" b="1" dirty="0"/>
              <a:t>Text Effects</a:t>
            </a:r>
            <a:r>
              <a:rPr lang="en-US" dirty="0"/>
              <a:t>, point to </a:t>
            </a:r>
            <a:r>
              <a:rPr lang="en-US" b="1" dirty="0"/>
              <a:t>3-D Rotation</a:t>
            </a:r>
            <a:r>
              <a:rPr lang="en-US" dirty="0"/>
              <a:t>, and then under </a:t>
            </a:r>
            <a:r>
              <a:rPr lang="en-US" b="1" dirty="0"/>
              <a:t>Perspective</a:t>
            </a:r>
            <a:r>
              <a:rPr lang="en-US" dirty="0"/>
              <a:t> click </a:t>
            </a:r>
            <a:r>
              <a:rPr lang="en-US" b="1" dirty="0"/>
              <a:t>Perspective Left </a:t>
            </a:r>
            <a:r>
              <a:rPr lang="en-US" dirty="0"/>
              <a:t>(first row, second option from the left). </a:t>
            </a:r>
          </a:p>
          <a:p>
            <a:pPr marL="232943" indent="-232943" defTabSz="931774">
              <a:buFont typeface="+mj-lt"/>
              <a:buAutoNum type="arabicPeriod"/>
              <a:defRPr/>
            </a:pPr>
            <a:r>
              <a:rPr lang="en-US" dirty="0"/>
              <a:t>Also under </a:t>
            </a:r>
            <a:r>
              <a:rPr lang="en-US" b="1" dirty="0"/>
              <a:t>Drawing Tools</a:t>
            </a:r>
            <a:r>
              <a:rPr lang="en-US" dirty="0"/>
              <a:t>, on the </a:t>
            </a:r>
            <a:r>
              <a:rPr lang="en-US" b="1" dirty="0"/>
              <a:t>Format</a:t>
            </a:r>
            <a:r>
              <a:rPr lang="en-US" dirty="0"/>
              <a:t> tab, in the </a:t>
            </a:r>
            <a:r>
              <a:rPr lang="en-US" b="1" dirty="0"/>
              <a:t>WordArt Styles </a:t>
            </a:r>
            <a:r>
              <a:rPr lang="en-US" dirty="0"/>
              <a:t>group, click </a:t>
            </a:r>
            <a:r>
              <a:rPr lang="en-US" b="1" dirty="0"/>
              <a:t>Text Effects</a:t>
            </a:r>
            <a:r>
              <a:rPr lang="en-US" dirty="0"/>
              <a:t>, point to </a:t>
            </a:r>
            <a:r>
              <a:rPr lang="en-US" b="1" dirty="0"/>
              <a:t>3-D Rotation</a:t>
            </a:r>
            <a:r>
              <a:rPr lang="en-US" dirty="0"/>
              <a:t>, and then click </a:t>
            </a:r>
            <a:r>
              <a:rPr lang="en-US" b="1" dirty="0"/>
              <a:t>3-D</a:t>
            </a:r>
            <a:r>
              <a:rPr lang="en-US" dirty="0"/>
              <a:t> </a:t>
            </a:r>
            <a:r>
              <a:rPr lang="en-US" b="1" dirty="0"/>
              <a:t>Rotation</a:t>
            </a:r>
            <a:r>
              <a:rPr lang="en-US" dirty="0"/>
              <a:t> </a:t>
            </a:r>
            <a:r>
              <a:rPr lang="en-US" b="1" dirty="0"/>
              <a:t>Options</a:t>
            </a:r>
            <a:r>
              <a:rPr lang="en-US" dirty="0"/>
              <a:t>. In the </a:t>
            </a:r>
            <a:r>
              <a:rPr lang="en-US" b="1" dirty="0"/>
              <a:t>Format Text Effects </a:t>
            </a:r>
            <a:r>
              <a:rPr lang="en-US" dirty="0"/>
              <a:t>dialog box, click </a:t>
            </a:r>
            <a:r>
              <a:rPr lang="en-US" b="1" dirty="0"/>
              <a:t>3-D Rotation</a:t>
            </a:r>
            <a:r>
              <a:rPr lang="en-US" dirty="0"/>
              <a:t> in the left pane, and then in the right pane, under </a:t>
            </a:r>
            <a:r>
              <a:rPr lang="en-US" b="1" dirty="0"/>
              <a:t>Rotation</a:t>
            </a:r>
            <a:r>
              <a:rPr lang="en-US" dirty="0"/>
              <a:t>, do the following:</a:t>
            </a:r>
          </a:p>
          <a:p>
            <a:pPr marL="698830" lvl="1" indent="-232943" defTabSz="931774">
              <a:buFont typeface="Arial" pitchFamily="34" charset="0"/>
              <a:buChar char="•"/>
              <a:defRPr/>
            </a:pPr>
            <a:r>
              <a:rPr lang="en-US" dirty="0"/>
              <a:t>In the </a:t>
            </a:r>
            <a:r>
              <a:rPr lang="en-US" b="1" dirty="0"/>
              <a:t>X</a:t>
            </a:r>
            <a:r>
              <a:rPr lang="en-US" dirty="0"/>
              <a:t> box, enter </a:t>
            </a:r>
            <a:r>
              <a:rPr lang="en-US" b="1" dirty="0"/>
              <a:t>40°</a:t>
            </a:r>
            <a:r>
              <a:rPr lang="en-US" dirty="0"/>
              <a:t>.</a:t>
            </a:r>
          </a:p>
          <a:p>
            <a:pPr marL="698830" lvl="1" indent="-232943" defTabSz="931774">
              <a:buFont typeface="Arial" pitchFamily="34" charset="0"/>
              <a:buChar char="•"/>
              <a:defRPr/>
            </a:pPr>
            <a:r>
              <a:rPr lang="en-US" dirty="0"/>
              <a:t>In the </a:t>
            </a:r>
            <a:r>
              <a:rPr lang="en-US" b="1" dirty="0"/>
              <a:t>Perspective</a:t>
            </a:r>
            <a:r>
              <a:rPr lang="en-US" dirty="0"/>
              <a:t> box, enter </a:t>
            </a:r>
            <a:r>
              <a:rPr lang="en-US" b="1" dirty="0"/>
              <a:t>60°</a:t>
            </a:r>
            <a:r>
              <a:rPr lang="en-US" dirty="0"/>
              <a:t>.</a:t>
            </a:r>
          </a:p>
          <a:p>
            <a:pPr marL="232943" indent="-232943" defTabSz="931774">
              <a:buFont typeface="+mj-lt"/>
              <a:buAutoNum type="arabicPeriod"/>
              <a:defRPr/>
            </a:pPr>
            <a:r>
              <a:rPr lang="en-US" dirty="0"/>
              <a:t>On the </a:t>
            </a:r>
            <a:r>
              <a:rPr lang="en-US" b="1" dirty="0"/>
              <a:t>Insert </a:t>
            </a:r>
            <a:r>
              <a:rPr lang="en-US" dirty="0"/>
              <a:t>tab, in the </a:t>
            </a:r>
            <a:r>
              <a:rPr lang="en-US" b="1" dirty="0"/>
              <a:t>Illustrations </a:t>
            </a:r>
            <a:r>
              <a:rPr lang="en-US" dirty="0"/>
              <a:t>group, click </a:t>
            </a:r>
            <a:r>
              <a:rPr lang="en-US" b="1" dirty="0"/>
              <a:t>Shapes</a:t>
            </a:r>
            <a:r>
              <a:rPr lang="en-US" dirty="0"/>
              <a:t>, and then under </a:t>
            </a:r>
            <a:r>
              <a:rPr lang="en-US" b="1" dirty="0"/>
              <a:t>Rectangles</a:t>
            </a:r>
            <a:r>
              <a:rPr lang="en-US" dirty="0"/>
              <a:t> click </a:t>
            </a:r>
            <a:r>
              <a:rPr lang="en-US" b="1" dirty="0"/>
              <a:t>Rectangle</a:t>
            </a:r>
            <a:r>
              <a:rPr lang="en-US" dirty="0"/>
              <a:t> (first option from the left). On the slide, drag to draw a rectangle. </a:t>
            </a:r>
          </a:p>
          <a:p>
            <a:pPr marL="232943" indent="-232943" defTabSz="931774">
              <a:buFont typeface="+mj-lt"/>
              <a:buAutoNum type="arabicPeriod"/>
              <a:defRPr/>
            </a:pPr>
            <a:r>
              <a:rPr lang="en-US" dirty="0"/>
              <a:t>Select the rectangle.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98830" lvl="1" indent="-232943" defTabSz="931774">
              <a:buFont typeface="Arial" pitchFamily="34" charset="0"/>
              <a:buChar char="•"/>
              <a:defRPr/>
            </a:pPr>
            <a:r>
              <a:rPr lang="en-US" dirty="0"/>
              <a:t>In the </a:t>
            </a:r>
            <a:r>
              <a:rPr lang="en-US" b="1" dirty="0"/>
              <a:t>Shape Height </a:t>
            </a:r>
            <a:r>
              <a:rPr lang="en-US" dirty="0"/>
              <a:t>box, enter </a:t>
            </a:r>
            <a:r>
              <a:rPr lang="en-US" b="1" dirty="0"/>
              <a:t>2.5”</a:t>
            </a:r>
            <a:r>
              <a:rPr lang="en-US" dirty="0"/>
              <a:t>.</a:t>
            </a:r>
          </a:p>
          <a:p>
            <a:pPr marL="698830" lvl="1" indent="-232943" defTabSz="931774">
              <a:buFont typeface="Arial" pitchFamily="34" charset="0"/>
              <a:buChar char="•"/>
              <a:defRPr/>
            </a:pPr>
            <a:r>
              <a:rPr lang="en-US" dirty="0"/>
              <a:t>In the </a:t>
            </a:r>
            <a:r>
              <a:rPr lang="en-US" b="1" dirty="0"/>
              <a:t>Shape Width </a:t>
            </a:r>
            <a:r>
              <a:rPr lang="en-US" dirty="0"/>
              <a:t>box, enter </a:t>
            </a:r>
            <a:r>
              <a:rPr lang="en-US" b="1" dirty="0"/>
              <a:t>2”</a:t>
            </a:r>
            <a:r>
              <a:rPr lang="en-US" dirty="0"/>
              <a:t>.</a:t>
            </a:r>
          </a:p>
          <a:p>
            <a:pPr marL="232943" indent="-232943">
              <a:buFont typeface="+mj-lt"/>
              <a:buAutoNum type="arabicPeriod"/>
            </a:pPr>
            <a:r>
              <a:rPr lang="en-US" dirty="0"/>
              <a:t>Under </a:t>
            </a:r>
            <a:r>
              <a:rPr lang="en-US" b="1" dirty="0"/>
              <a:t>Drawing Tools</a:t>
            </a:r>
            <a:r>
              <a:rPr lang="en-US" dirty="0"/>
              <a:t>, on the </a:t>
            </a:r>
            <a:r>
              <a:rPr lang="en-US" b="1" dirty="0"/>
              <a:t>Format</a:t>
            </a:r>
            <a:r>
              <a:rPr lang="en-US" dirty="0"/>
              <a:t> tab, in the </a:t>
            </a:r>
            <a:r>
              <a:rPr lang="en-US" b="1" dirty="0"/>
              <a:t>Shape</a:t>
            </a:r>
            <a:r>
              <a:rPr lang="en-US" dirty="0"/>
              <a:t> </a:t>
            </a:r>
            <a:r>
              <a:rPr lang="en-US" b="1" dirty="0"/>
              <a:t>Styles</a:t>
            </a:r>
            <a:r>
              <a:rPr lang="en-US" dirty="0"/>
              <a:t> group, click </a:t>
            </a:r>
            <a:r>
              <a:rPr lang="en-US" b="1" dirty="0"/>
              <a:t>Shape</a:t>
            </a:r>
            <a:r>
              <a:rPr lang="en-US" dirty="0"/>
              <a:t> </a:t>
            </a:r>
            <a:r>
              <a:rPr lang="en-US" b="1" dirty="0"/>
              <a:t>Fill</a:t>
            </a:r>
            <a:r>
              <a:rPr lang="en-US" dirty="0"/>
              <a:t>, point to </a:t>
            </a:r>
            <a:r>
              <a:rPr lang="en-US" b="1" dirty="0"/>
              <a:t>Gradient</a:t>
            </a:r>
            <a:r>
              <a:rPr lang="en-US" dirty="0"/>
              <a:t>, and then click </a:t>
            </a:r>
            <a:r>
              <a:rPr lang="en-US" b="1" dirty="0"/>
              <a:t>More</a:t>
            </a:r>
            <a:r>
              <a:rPr lang="en-US" dirty="0"/>
              <a:t> </a:t>
            </a:r>
            <a:r>
              <a:rPr lang="en-US" b="1" dirty="0"/>
              <a:t>Gradients</a:t>
            </a:r>
            <a:r>
              <a:rPr lang="en-US" dirty="0"/>
              <a:t>. In the </a:t>
            </a:r>
            <a:r>
              <a:rPr lang="en-US" b="1" dirty="0"/>
              <a:t>Format Shape </a:t>
            </a:r>
            <a:r>
              <a:rPr lang="en-US" dirty="0"/>
              <a:t>dialog box click </a:t>
            </a:r>
            <a:r>
              <a:rPr lang="en-US" b="1" dirty="0"/>
              <a:t>Fill</a:t>
            </a:r>
            <a:r>
              <a:rPr lang="en-US" dirty="0"/>
              <a:t> in the left pane, select </a:t>
            </a:r>
            <a:r>
              <a:rPr lang="en-US" b="1" dirty="0"/>
              <a:t>Gradient fill </a:t>
            </a:r>
            <a:r>
              <a:rPr lang="en-US" dirty="0"/>
              <a:t>in the </a:t>
            </a:r>
            <a:r>
              <a:rPr lang="en-US" b="1" dirty="0"/>
              <a:t>Fill</a:t>
            </a:r>
            <a:r>
              <a:rPr lang="en-US" dirty="0"/>
              <a:t> pane, and then do the following:</a:t>
            </a:r>
          </a:p>
          <a:p>
            <a:pPr marL="640594" lvl="1" indent="-174708">
              <a:buFont typeface="Arial" pitchFamily="34" charset="0"/>
              <a:buChar char="•"/>
            </a:pPr>
            <a:r>
              <a:rPr lang="en-US" dirty="0"/>
              <a:t>In the </a:t>
            </a:r>
            <a:r>
              <a:rPr lang="en-US" b="1" dirty="0"/>
              <a:t>Type</a:t>
            </a:r>
            <a:r>
              <a:rPr lang="en-US" dirty="0"/>
              <a:t> list, select </a:t>
            </a:r>
            <a:r>
              <a:rPr lang="en-US" b="1" dirty="0"/>
              <a:t>Linear</a:t>
            </a:r>
            <a:r>
              <a:rPr lang="en-US" dirty="0"/>
              <a:t>. </a:t>
            </a:r>
          </a:p>
          <a:p>
            <a:pPr marL="640594" lvl="1" indent="-174708">
              <a:buFont typeface="Arial" pitchFamily="34" charset="0"/>
              <a:buChar char="•"/>
            </a:pPr>
            <a:r>
              <a:rPr lang="en-US" dirty="0"/>
              <a:t>In the </a:t>
            </a:r>
            <a:r>
              <a:rPr lang="en-US" b="1" dirty="0"/>
              <a:t>Angle</a:t>
            </a:r>
            <a:r>
              <a:rPr lang="en-US" dirty="0"/>
              <a:t> box, enter </a:t>
            </a:r>
            <a:r>
              <a:rPr lang="en-US" b="1" dirty="0"/>
              <a:t>90</a:t>
            </a:r>
            <a:r>
              <a:rPr lang="en-US" dirty="0"/>
              <a:t>.</a:t>
            </a:r>
          </a:p>
          <a:p>
            <a:pPr marL="640594" lvl="1" indent="-174708">
              <a:buFont typeface="Arial" pitchFamily="34" charset="0"/>
              <a:buChar cha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three stops appear in the slider.</a:t>
            </a:r>
          </a:p>
          <a:p>
            <a:pPr marL="232943" indent="-232943">
              <a:buFont typeface="+mj-lt"/>
              <a:buAutoNum type="arabicPeriod"/>
            </a:pPr>
            <a:r>
              <a:rPr lang="en-US" dirty="0"/>
              <a:t>Also under </a:t>
            </a:r>
            <a:r>
              <a:rPr lang="en-US" b="1" dirty="0"/>
              <a:t>Gradient stops</a:t>
            </a:r>
            <a:r>
              <a:rPr lang="en-US" dirty="0"/>
              <a:t>, customize the gradient stops as follows:</a:t>
            </a:r>
          </a:p>
          <a:p>
            <a:pPr marL="640594" lvl="1" indent="-174708">
              <a:buFont typeface="Arial" pitchFamily="34" charset="0"/>
              <a:buChar char="•"/>
            </a:pPr>
            <a:r>
              <a:rPr lang="en-US" dirty="0"/>
              <a:t>Select the first stop 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0%</a:t>
            </a:r>
            <a:r>
              <a:rPr lang="en-US" dirty="0"/>
              <a:t>.</a:t>
            </a:r>
          </a:p>
          <a:p>
            <a:pPr marL="1164717" lvl="2" indent="-232943">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Dark</a:t>
            </a:r>
            <a:r>
              <a:rPr lang="en-US" dirty="0"/>
              <a:t> </a:t>
            </a:r>
            <a:r>
              <a:rPr lang="en-US" b="1" dirty="0"/>
              <a:t>Blue</a:t>
            </a:r>
            <a:r>
              <a:rPr lang="en-US" dirty="0"/>
              <a:t>, </a:t>
            </a:r>
            <a:r>
              <a:rPr lang="en-US" b="1" dirty="0"/>
              <a:t>Text</a:t>
            </a:r>
            <a:r>
              <a:rPr lang="en-US" dirty="0"/>
              <a:t> </a:t>
            </a:r>
            <a:r>
              <a:rPr lang="en-US" b="1" dirty="0"/>
              <a:t>2 </a:t>
            </a:r>
            <a:r>
              <a:rPr lang="en-US" dirty="0"/>
              <a:t>(first row, fourth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 </a:t>
            </a:r>
          </a:p>
          <a:p>
            <a:pPr marL="640594" lvl="1" indent="-174708">
              <a:buFont typeface="Arial" pitchFamily="34" charset="0"/>
              <a:buChar char="•"/>
            </a:pPr>
            <a:r>
              <a:rPr lang="en-US" dirty="0"/>
              <a:t>Select the second stop 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50%</a:t>
            </a:r>
            <a:r>
              <a:rPr lang="en-US" dirty="0"/>
              <a:t>.</a:t>
            </a:r>
          </a:p>
          <a:p>
            <a:pPr marL="1164717" lvl="2" indent="-232943" defTabSz="931774">
              <a:buFont typeface="Arial" pitchFamily="34" charset="0"/>
              <a:buChar char="•"/>
              <a:defRPr/>
            </a:pPr>
            <a:r>
              <a:rPr lang="en-US" dirty="0"/>
              <a:t>Click the button next to </a:t>
            </a:r>
            <a:r>
              <a:rPr lang="en-US" b="1" dirty="0"/>
              <a:t>Color</a:t>
            </a:r>
            <a:r>
              <a:rPr lang="en-US" dirty="0"/>
              <a:t>, click </a:t>
            </a:r>
            <a:r>
              <a:rPr lang="en-US" b="1" dirty="0"/>
              <a:t>More Colors</a:t>
            </a:r>
            <a:r>
              <a:rPr lang="en-US" dirty="0"/>
              <a:t>, and then in the </a:t>
            </a:r>
            <a:r>
              <a:rPr lang="en-US" b="1" dirty="0"/>
              <a:t>Colors</a:t>
            </a:r>
            <a:r>
              <a:rPr lang="en-US" dirty="0"/>
              <a:t> dialog box, on the </a:t>
            </a:r>
            <a:r>
              <a:rPr lang="en-US" b="1" dirty="0"/>
              <a:t>Custom</a:t>
            </a:r>
            <a:r>
              <a:rPr lang="en-US" dirty="0"/>
              <a:t> tab, enter values for Red: </a:t>
            </a:r>
            <a:r>
              <a:rPr lang="en-US" b="1" dirty="0"/>
              <a:t>58</a:t>
            </a:r>
            <a:r>
              <a:rPr lang="en-US" dirty="0"/>
              <a:t>, Green: </a:t>
            </a:r>
            <a:r>
              <a:rPr lang="en-US" b="1" dirty="0"/>
              <a:t>107</a:t>
            </a:r>
            <a:r>
              <a:rPr lang="en-US" dirty="0"/>
              <a:t>, Blue: </a:t>
            </a:r>
            <a:r>
              <a:rPr lang="en-US" b="1" dirty="0"/>
              <a:t>165</a:t>
            </a:r>
            <a:r>
              <a:rPr lang="en-US" dirty="0"/>
              <a: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 </a:t>
            </a:r>
          </a:p>
          <a:p>
            <a:pPr marL="640594" lvl="1" indent="-174708">
              <a:buFont typeface="Arial" pitchFamily="34" charset="0"/>
              <a:buChar char="•"/>
            </a:pPr>
            <a:r>
              <a:rPr lang="en-US" dirty="0"/>
              <a:t>Select the third stop 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100%</a:t>
            </a:r>
            <a:r>
              <a:rPr lang="en-US" dirty="0"/>
              <a:t>.</a:t>
            </a:r>
          </a:p>
          <a:p>
            <a:pPr marL="1164717" lvl="2" indent="-232943">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Dark Blue, Text 2, Darker 25% </a:t>
            </a:r>
            <a:r>
              <a:rPr lang="en-US" dirty="0"/>
              <a:t>(fifth row, fourth option from the left).In the </a:t>
            </a:r>
            <a:r>
              <a:rPr lang="en-US" b="1" dirty="0"/>
              <a:t>Transparency</a:t>
            </a:r>
            <a:r>
              <a:rPr lang="en-US" dirty="0"/>
              <a:t> box, enter </a:t>
            </a:r>
            <a:r>
              <a:rPr lang="en-US" b="1" dirty="0"/>
              <a:t>0%. </a:t>
            </a:r>
            <a:endParaRPr lang="en-US" dirty="0"/>
          </a:p>
          <a:p>
            <a:pPr marL="232943" indent="-232943" defTabSz="931774">
              <a:buFont typeface="+mj-lt"/>
              <a:buAutoNum type="arabicPeriod"/>
              <a:defRPr/>
            </a:pPr>
            <a:r>
              <a:rPr lang="en-US" dirty="0"/>
              <a:t>Also in the </a:t>
            </a:r>
            <a:r>
              <a:rPr lang="en-US" b="1" dirty="0"/>
              <a:t>Format Shape </a:t>
            </a:r>
            <a:r>
              <a:rPr lang="en-US" dirty="0"/>
              <a:t>dialog box, click </a:t>
            </a:r>
            <a:r>
              <a:rPr lang="en-US" b="1" dirty="0"/>
              <a:t>Line Color </a:t>
            </a:r>
            <a:r>
              <a:rPr lang="en-US" dirty="0"/>
              <a:t>in the left pane, and then select </a:t>
            </a:r>
            <a:r>
              <a:rPr lang="en-US" b="1" dirty="0"/>
              <a:t>No line </a:t>
            </a:r>
            <a:r>
              <a:rPr lang="en-US" dirty="0"/>
              <a:t>in the </a:t>
            </a:r>
            <a:r>
              <a:rPr lang="en-US" b="1" dirty="0"/>
              <a:t>Line Color </a:t>
            </a:r>
            <a:r>
              <a:rPr lang="en-US" dirty="0"/>
              <a:t>pane. </a:t>
            </a:r>
          </a:p>
          <a:p>
            <a:pPr marL="232943" indent="-232943" defTabSz="931774">
              <a:buFont typeface="+mj-lt"/>
              <a:buAutoNum type="arabicPeriod"/>
              <a:defRPr/>
            </a:pPr>
            <a:r>
              <a:rPr lang="en-US" dirty="0"/>
              <a:t>Also in the </a:t>
            </a:r>
            <a:r>
              <a:rPr lang="en-US" b="1" dirty="0"/>
              <a:t>Format Shape </a:t>
            </a:r>
            <a:r>
              <a:rPr lang="en-US" dirty="0"/>
              <a:t>dialog box, click </a:t>
            </a:r>
            <a:r>
              <a:rPr lang="en-US" b="1" dirty="0"/>
              <a:t>Shadow </a:t>
            </a:r>
            <a:r>
              <a:rPr lang="en-US" dirty="0"/>
              <a:t>in the left pane, and then do the following in the </a:t>
            </a:r>
            <a:r>
              <a:rPr lang="en-US" b="1" dirty="0"/>
              <a:t>Shadow</a:t>
            </a:r>
            <a:r>
              <a:rPr lang="en-US" dirty="0"/>
              <a:t> pane:</a:t>
            </a:r>
          </a:p>
          <a:p>
            <a:pPr marL="698830" lvl="1" indent="-232943" defTabSz="931774">
              <a:buFont typeface="Arial" pitchFamily="34" charset="0"/>
              <a:buChar char="•"/>
              <a:defRPr/>
            </a:pPr>
            <a:r>
              <a:rPr lang="en-US" dirty="0"/>
              <a:t>Click the button next to </a:t>
            </a:r>
            <a:r>
              <a:rPr lang="en-US" b="1" dirty="0"/>
              <a:t>Presets</a:t>
            </a:r>
            <a:r>
              <a:rPr lang="en-US" dirty="0"/>
              <a:t>, and then under </a:t>
            </a:r>
            <a:r>
              <a:rPr lang="en-US" b="1" dirty="0"/>
              <a:t>Perspective</a:t>
            </a:r>
            <a:r>
              <a:rPr lang="en-US" dirty="0"/>
              <a:t> click </a:t>
            </a:r>
            <a:r>
              <a:rPr lang="en-US" b="1" dirty="0"/>
              <a:t>Perspective</a:t>
            </a:r>
            <a:r>
              <a:rPr lang="en-US" dirty="0"/>
              <a:t> </a:t>
            </a:r>
            <a:r>
              <a:rPr lang="en-US" b="1" dirty="0"/>
              <a:t>Diagonal</a:t>
            </a:r>
            <a:r>
              <a:rPr lang="en-US" dirty="0"/>
              <a:t> </a:t>
            </a:r>
            <a:r>
              <a:rPr lang="en-US" b="1" dirty="0"/>
              <a:t>Upper</a:t>
            </a:r>
            <a:r>
              <a:rPr lang="en-US" dirty="0"/>
              <a:t> </a:t>
            </a:r>
            <a:r>
              <a:rPr lang="en-US" b="1" dirty="0"/>
              <a:t>Left</a:t>
            </a:r>
            <a:r>
              <a:rPr lang="en-US" dirty="0"/>
              <a:t> (first row, first option from the left). </a:t>
            </a:r>
          </a:p>
          <a:p>
            <a:pPr marL="698830" lvl="1" indent="-232943" defTabSz="931774">
              <a:buFont typeface="Arial" pitchFamily="34" charset="0"/>
              <a:buChar char="•"/>
              <a:defRPr/>
            </a:pPr>
            <a:r>
              <a:rPr lang="en-US" dirty="0"/>
              <a:t>In the </a:t>
            </a:r>
            <a:r>
              <a:rPr lang="en-US" b="1" dirty="0"/>
              <a:t>Transparency</a:t>
            </a:r>
            <a:r>
              <a:rPr lang="en-US" dirty="0"/>
              <a:t> box, enter </a:t>
            </a:r>
            <a:r>
              <a:rPr lang="en-US" b="1" dirty="0"/>
              <a:t>80%</a:t>
            </a:r>
            <a:r>
              <a:rPr lang="en-US" dirty="0"/>
              <a:t>.</a:t>
            </a:r>
          </a:p>
          <a:p>
            <a:pPr marL="698830" lvl="1" indent="-232943" defTabSz="931774">
              <a:buFont typeface="Arial" pitchFamily="34" charset="0"/>
              <a:buChar char="•"/>
              <a:defRPr/>
            </a:pPr>
            <a:r>
              <a:rPr lang="en-US" dirty="0"/>
              <a:t>In the </a:t>
            </a:r>
            <a:r>
              <a:rPr lang="en-US" b="1" dirty="0"/>
              <a:t>Blur</a:t>
            </a:r>
            <a:r>
              <a:rPr lang="en-US" dirty="0"/>
              <a:t> box, enter </a:t>
            </a:r>
            <a:r>
              <a:rPr lang="en-US" b="1" dirty="0"/>
              <a:t>6 pt</a:t>
            </a:r>
            <a:r>
              <a:rPr lang="en-US" dirty="0"/>
              <a:t>.</a:t>
            </a:r>
          </a:p>
          <a:p>
            <a:pPr marL="232943" indent="-232943" defTabSz="931774">
              <a:buFont typeface="+mj-lt"/>
              <a:buAutoNum type="arabicPeriod"/>
              <a:defRPr/>
            </a:pPr>
            <a:r>
              <a:rPr lang="en-US" dirty="0"/>
              <a:t>Also in the </a:t>
            </a:r>
            <a:r>
              <a:rPr lang="en-US" b="1" dirty="0"/>
              <a:t>Format Shape </a:t>
            </a:r>
            <a:r>
              <a:rPr lang="en-US" dirty="0"/>
              <a:t>dialog box, click </a:t>
            </a:r>
            <a:r>
              <a:rPr lang="en-US" b="1" dirty="0"/>
              <a:t>3-D</a:t>
            </a:r>
            <a:r>
              <a:rPr lang="en-US" dirty="0"/>
              <a:t> </a:t>
            </a:r>
            <a:r>
              <a:rPr lang="en-US" b="1" dirty="0"/>
              <a:t>Format </a:t>
            </a:r>
            <a:r>
              <a:rPr lang="en-US" dirty="0"/>
              <a:t>in the left pane, and then do the following in the </a:t>
            </a:r>
            <a:r>
              <a:rPr lang="en-US" b="1" dirty="0"/>
              <a:t>3-D</a:t>
            </a:r>
            <a:r>
              <a:rPr lang="en-US" dirty="0"/>
              <a:t> </a:t>
            </a:r>
            <a:r>
              <a:rPr lang="en-US" b="1" dirty="0"/>
              <a:t>Format</a:t>
            </a:r>
            <a:r>
              <a:rPr lang="en-US" dirty="0"/>
              <a:t> pane:</a:t>
            </a:r>
          </a:p>
          <a:p>
            <a:pPr marL="698830" lvl="1" indent="-232943" defTabSz="931774">
              <a:buFont typeface="Arial" pitchFamily="34" charset="0"/>
              <a:buChar char="•"/>
              <a:defRPr/>
            </a:pPr>
            <a:r>
              <a:rPr lang="en-US" dirty="0"/>
              <a:t>Under </a:t>
            </a:r>
            <a:r>
              <a:rPr lang="en-US" b="1" dirty="0"/>
              <a:t>Bevel</a:t>
            </a:r>
            <a:r>
              <a:rPr lang="en-US" dirty="0"/>
              <a:t>, click the button next to </a:t>
            </a:r>
            <a:r>
              <a:rPr lang="en-US" b="1" dirty="0"/>
              <a:t>Top</a:t>
            </a:r>
            <a:r>
              <a:rPr lang="en-US" dirty="0"/>
              <a:t>, and then under </a:t>
            </a:r>
            <a:r>
              <a:rPr lang="en-US" b="1" dirty="0"/>
              <a:t>Bevel</a:t>
            </a:r>
            <a:r>
              <a:rPr lang="en-US" dirty="0"/>
              <a:t> click </a:t>
            </a:r>
            <a:r>
              <a:rPr lang="en-US" b="1" dirty="0"/>
              <a:t>Relaxed Inset </a:t>
            </a:r>
            <a:r>
              <a:rPr lang="en-US" dirty="0"/>
              <a:t>(first row, second option from the left). Next to </a:t>
            </a:r>
            <a:r>
              <a:rPr lang="en-US" b="1" dirty="0"/>
              <a:t>Top</a:t>
            </a:r>
            <a:r>
              <a:rPr lang="en-US" dirty="0"/>
              <a:t>, in the </a:t>
            </a:r>
            <a:r>
              <a:rPr lang="en-US" b="1" dirty="0"/>
              <a:t>Width</a:t>
            </a:r>
            <a:r>
              <a:rPr lang="en-US" dirty="0"/>
              <a:t> box, enter </a:t>
            </a:r>
            <a:r>
              <a:rPr lang="en-US" b="1" dirty="0"/>
              <a:t>6 pt</a:t>
            </a:r>
            <a:r>
              <a:rPr lang="en-US" dirty="0"/>
              <a:t>, and in the </a:t>
            </a:r>
            <a:r>
              <a:rPr lang="en-US" b="1" dirty="0"/>
              <a:t>Height</a:t>
            </a:r>
            <a:r>
              <a:rPr lang="en-US" dirty="0"/>
              <a:t> box, enter </a:t>
            </a:r>
            <a:r>
              <a:rPr lang="en-US" b="1" dirty="0"/>
              <a:t>6 pt</a:t>
            </a:r>
            <a:r>
              <a:rPr lang="en-US" dirty="0"/>
              <a:t>. </a:t>
            </a:r>
          </a:p>
          <a:p>
            <a:pPr marL="698830" lvl="1" indent="-232943" defTabSz="931774">
              <a:buFont typeface="Arial" pitchFamily="34" charset="0"/>
              <a:buChar char="•"/>
              <a:defRPr/>
            </a:pPr>
            <a:r>
              <a:rPr lang="en-US" dirty="0"/>
              <a:t>Under </a:t>
            </a:r>
            <a:r>
              <a:rPr lang="en-US" b="1" dirty="0"/>
              <a:t>Surface</a:t>
            </a:r>
            <a:r>
              <a:rPr lang="en-US" dirty="0"/>
              <a:t>, click the button next to </a:t>
            </a:r>
            <a:r>
              <a:rPr lang="en-US" b="1" dirty="0"/>
              <a:t>Material</a:t>
            </a:r>
            <a:r>
              <a:rPr lang="en-US" dirty="0"/>
              <a:t>, and then under </a:t>
            </a:r>
            <a:r>
              <a:rPr lang="en-US" b="1" dirty="0"/>
              <a:t>Standard</a:t>
            </a:r>
            <a:r>
              <a:rPr lang="en-US" dirty="0"/>
              <a:t> click </a:t>
            </a:r>
            <a:r>
              <a:rPr lang="en-US" b="1" dirty="0"/>
              <a:t>Warm Matte </a:t>
            </a:r>
            <a:r>
              <a:rPr lang="en-US" dirty="0"/>
              <a:t>(second option from the left). Click the button next to </a:t>
            </a:r>
            <a:r>
              <a:rPr lang="en-US" b="1" dirty="0"/>
              <a:t>Lighting</a:t>
            </a:r>
            <a:r>
              <a:rPr lang="en-US" dirty="0"/>
              <a:t>, and then under </a:t>
            </a:r>
            <a:r>
              <a:rPr lang="en-US" b="1" dirty="0"/>
              <a:t>Neutral</a:t>
            </a:r>
            <a:r>
              <a:rPr lang="en-US" dirty="0"/>
              <a:t> click </a:t>
            </a:r>
            <a:r>
              <a:rPr lang="en-US" b="1" dirty="0"/>
              <a:t>Three</a:t>
            </a:r>
            <a:r>
              <a:rPr lang="en-US" dirty="0"/>
              <a:t> </a:t>
            </a:r>
            <a:r>
              <a:rPr lang="en-US" b="1" dirty="0"/>
              <a:t>Point </a:t>
            </a:r>
            <a:r>
              <a:rPr lang="en-US" dirty="0"/>
              <a:t>(first row, first option from the left).</a:t>
            </a:r>
          </a:p>
          <a:p>
            <a:pPr marL="232943" indent="-232943" defTabSz="931774">
              <a:buFont typeface="+mj-lt"/>
              <a:buAutoNum type="arabicPeriod"/>
              <a:defRPr/>
            </a:pPr>
            <a:r>
              <a:rPr lang="en-US" dirty="0"/>
              <a:t>On the </a:t>
            </a:r>
            <a:r>
              <a:rPr lang="en-US" b="1" dirty="0"/>
              <a:t>Insert</a:t>
            </a:r>
            <a:r>
              <a:rPr lang="en-US" dirty="0"/>
              <a:t> tab, in the </a:t>
            </a:r>
            <a:r>
              <a:rPr lang="en-US" b="1" dirty="0"/>
              <a:t>Images </a:t>
            </a:r>
            <a:r>
              <a:rPr lang="en-US" dirty="0"/>
              <a:t>group, click </a:t>
            </a:r>
            <a:r>
              <a:rPr lang="en-US" b="1" dirty="0"/>
              <a:t>Clip Art</a:t>
            </a:r>
            <a:r>
              <a:rPr lang="en-US" dirty="0"/>
              <a:t>. </a:t>
            </a:r>
          </a:p>
          <a:p>
            <a:pPr marL="232943" indent="-232943" defTabSz="931774">
              <a:buFont typeface="+mj-lt"/>
              <a:buAutoNum type="arabicPeriod"/>
              <a:defRPr/>
            </a:pPr>
            <a:r>
              <a:rPr lang="en-US" dirty="0"/>
              <a:t>In the </a:t>
            </a:r>
            <a:r>
              <a:rPr lang="en-US" b="1" dirty="0"/>
              <a:t>Clip Art </a:t>
            </a:r>
            <a:r>
              <a:rPr lang="en-US" dirty="0"/>
              <a:t>pane, in the </a:t>
            </a:r>
            <a:r>
              <a:rPr lang="en-US" b="1" dirty="0"/>
              <a:t>Search for</a:t>
            </a:r>
            <a:r>
              <a:rPr lang="en-US" dirty="0"/>
              <a:t> box, enter </a:t>
            </a:r>
            <a:r>
              <a:rPr lang="en-US" b="1" dirty="0"/>
              <a:t>00058924.wmf</a:t>
            </a:r>
            <a:r>
              <a:rPr lang="en-US" dirty="0"/>
              <a:t>, select </a:t>
            </a:r>
            <a:r>
              <a:rPr lang="en-US" b="1" dirty="0"/>
              <a:t>Include Office.com content</a:t>
            </a:r>
            <a:r>
              <a:rPr lang="en-US" dirty="0"/>
              <a:t>, and then click </a:t>
            </a:r>
            <a:r>
              <a:rPr lang="en-US" b="1" dirty="0"/>
              <a:t>Go</a:t>
            </a:r>
            <a:r>
              <a:rPr lang="en-US" dirty="0"/>
              <a:t>. Select the clip art file and drag it onto the slide. (</a:t>
            </a:r>
            <a:r>
              <a:rPr lang="en-US" b="1" dirty="0"/>
              <a:t>Note:</a:t>
            </a:r>
            <a:r>
              <a:rPr lang="en-US" dirty="0"/>
              <a:t> If you choose another clip art file, the clip art must be in the Windows Metafile format [.</a:t>
            </a:r>
            <a:r>
              <a:rPr lang="en-US" dirty="0" err="1"/>
              <a:t>wmf</a:t>
            </a:r>
            <a:r>
              <a:rPr lang="en-US" dirty="0"/>
              <a:t>].)</a:t>
            </a:r>
          </a:p>
          <a:p>
            <a:pPr marL="232943" indent="-232943" defTabSz="931774">
              <a:buFont typeface="+mj-lt"/>
              <a:buAutoNum type="arabicPeriod"/>
              <a:defRPr/>
            </a:pPr>
            <a:r>
              <a:rPr lang="en-US" dirty="0"/>
              <a:t>On the slide, select the clip art.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In the </a:t>
            </a:r>
            <a:r>
              <a:rPr lang="en-US" b="1" dirty="0"/>
              <a:t>Microsoft Office PowerPoint </a:t>
            </a:r>
            <a:r>
              <a:rPr lang="en-US" dirty="0"/>
              <a:t>dialog box, click </a:t>
            </a:r>
            <a:r>
              <a:rPr lang="en-US" b="1" dirty="0"/>
              <a:t>Yes</a:t>
            </a:r>
            <a:r>
              <a:rPr lang="en-US" dirty="0"/>
              <a:t>. </a:t>
            </a:r>
            <a:endParaRPr lang="en-US" i="1" dirty="0"/>
          </a:p>
          <a:p>
            <a:pPr marL="232943" indent="-232943" defTabSz="931774">
              <a:buFont typeface="+mj-lt"/>
              <a:buAutoNum type="arabicPeriod"/>
              <a:defRPr/>
            </a:pPr>
            <a:r>
              <a:rPr lang="en-US" dirty="0"/>
              <a:t>On the slide, select the converted clip art. 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32943" indent="-232943" defTabSz="931774">
              <a:buFont typeface="+mj-lt"/>
              <a:buAutoNum type="arabicPeriod"/>
              <a:defRPr/>
            </a:pPr>
            <a:r>
              <a:rPr lang="en-US" dirty="0"/>
              <a:t>In the </a:t>
            </a:r>
            <a:r>
              <a:rPr lang="en-US" b="1" dirty="0"/>
              <a:t>Selection and Visibility </a:t>
            </a:r>
            <a:r>
              <a:rPr lang="en-US" dirty="0"/>
              <a:t>pane, select the top-level group.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Ungroup</a:t>
            </a:r>
            <a:r>
              <a:rPr lang="en-US" dirty="0"/>
              <a:t>. </a:t>
            </a:r>
          </a:p>
          <a:p>
            <a:pPr marL="232943" indent="-232943" defTabSz="931774">
              <a:buFont typeface="+mj-lt"/>
              <a:buAutoNum type="arabicPeriod"/>
              <a:defRPr/>
            </a:pPr>
            <a:r>
              <a:rPr lang="en-US" dirty="0"/>
              <a:t>Also in the </a:t>
            </a:r>
            <a:r>
              <a:rPr lang="en-US" b="1" dirty="0"/>
              <a:t>Selection and Visibility</a:t>
            </a:r>
            <a:r>
              <a:rPr lang="en-US" dirty="0"/>
              <a:t> pane, select the </a:t>
            </a:r>
            <a:r>
              <a:rPr lang="en-US" b="1" dirty="0"/>
              <a:t>Autoshape</a:t>
            </a:r>
            <a:r>
              <a:rPr lang="en-US" dirty="0"/>
              <a:t> object, and then press DELETE. </a:t>
            </a:r>
          </a:p>
          <a:p>
            <a:pPr marL="232943" indent="-232943" defTabSz="931774">
              <a:buFont typeface="+mj-lt"/>
              <a:buAutoNum type="arabicPeriod"/>
              <a:defRPr/>
            </a:pPr>
            <a:r>
              <a:rPr lang="en-US" dirty="0"/>
              <a:t>Also in the </a:t>
            </a:r>
            <a:r>
              <a:rPr lang="en-US" b="1" dirty="0"/>
              <a:t>Selection and Visibility</a:t>
            </a:r>
            <a:r>
              <a:rPr lang="en-US" dirty="0"/>
              <a:t> pane, select each object and drag it to one side of the slide, until the orange silhouette freeform shape is visible. (</a:t>
            </a:r>
            <a:r>
              <a:rPr lang="en-US" b="1" dirty="0"/>
              <a:t>Note:</a:t>
            </a:r>
            <a:r>
              <a:rPr lang="en-US" dirty="0"/>
              <a:t> The silhouette shape is directly on top of the dark brown rectangle in the back.) Delete all of the other freeform shapes except for the silhouette by selecting them in the </a:t>
            </a:r>
            <a:r>
              <a:rPr lang="en-US" b="1" dirty="0"/>
              <a:t>Selection and Visibility </a:t>
            </a:r>
            <a:r>
              <a:rPr lang="en-US" dirty="0"/>
              <a:t>pane and then pressing DELETE. </a:t>
            </a:r>
          </a:p>
          <a:p>
            <a:pPr marL="232943" indent="-232943" defTabSz="931774">
              <a:buFont typeface="+mj-lt"/>
              <a:buAutoNum type="arabicPeriod"/>
              <a:defRPr/>
            </a:pPr>
            <a:r>
              <a:rPr lang="en-US" dirty="0"/>
              <a:t>On the slide, select the silhouette shape.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98830" lvl="1" indent="-232943" defTabSz="931774">
              <a:buFont typeface="Arial" pitchFamily="34" charset="0"/>
              <a:buChar char="•"/>
              <a:defRPr/>
            </a:pPr>
            <a:r>
              <a:rPr lang="en-US" dirty="0"/>
              <a:t>In the </a:t>
            </a:r>
            <a:r>
              <a:rPr lang="en-US" b="1" dirty="0"/>
              <a:t>Shape Width </a:t>
            </a:r>
            <a:r>
              <a:rPr lang="en-US" dirty="0"/>
              <a:t>box, enter </a:t>
            </a:r>
            <a:r>
              <a:rPr lang="en-US" b="1" dirty="0"/>
              <a:t>1.8”</a:t>
            </a:r>
            <a:r>
              <a:rPr lang="en-US" dirty="0"/>
              <a:t>.</a:t>
            </a:r>
          </a:p>
          <a:p>
            <a:pPr marL="232943" indent="-232943" defTabSz="931774">
              <a:buFont typeface="+mj-lt"/>
              <a:buAutoNum type="arabicPeriod"/>
              <a:defRPr/>
            </a:pPr>
            <a:r>
              <a:rPr lang="en-US" dirty="0"/>
              <a:t>On the </a:t>
            </a:r>
            <a:r>
              <a:rPr lang="en-US" b="1" dirty="0"/>
              <a:t>Home</a:t>
            </a:r>
            <a:r>
              <a:rPr lang="en-US" dirty="0"/>
              <a:t> tab, in the bottom right corner of the </a:t>
            </a:r>
            <a:r>
              <a:rPr lang="en-US" b="1" dirty="0"/>
              <a:t>Drawing</a:t>
            </a:r>
            <a:r>
              <a:rPr lang="en-US" dirty="0"/>
              <a:t> group, click the </a:t>
            </a:r>
            <a:r>
              <a:rPr lang="en-US" b="1" dirty="0"/>
              <a:t>Format Shape </a:t>
            </a:r>
            <a:r>
              <a:rPr lang="en-US" dirty="0"/>
              <a:t>dialog box launcher. In the </a:t>
            </a:r>
            <a:r>
              <a:rPr lang="en-US" b="1" dirty="0"/>
              <a:t>Format Shape </a:t>
            </a:r>
            <a:r>
              <a:rPr lang="en-US" dirty="0"/>
              <a:t>dialog box, click </a:t>
            </a:r>
            <a:r>
              <a:rPr lang="en-US" b="1" dirty="0"/>
              <a:t>Fill </a:t>
            </a:r>
            <a:r>
              <a:rPr lang="en-US" dirty="0"/>
              <a:t>in the left pane, select </a:t>
            </a:r>
            <a:r>
              <a:rPr lang="en-US" b="1" dirty="0"/>
              <a:t>Solid fill </a:t>
            </a:r>
            <a:r>
              <a:rPr lang="en-US" dirty="0"/>
              <a:t>in the right pane, and then do the following:</a:t>
            </a:r>
          </a:p>
          <a:p>
            <a:pPr marL="698830" lvl="1" indent="-232943" defTabSz="931774">
              <a:buFont typeface="Arial" pitchFamily="34" charset="0"/>
              <a:buChar char="•"/>
              <a:defRPr/>
            </a:pPr>
            <a:r>
              <a:rPr lang="en-US" dirty="0"/>
              <a:t>Click the button next to </a:t>
            </a:r>
            <a:r>
              <a:rPr lang="en-US" b="1" dirty="0"/>
              <a:t>Color</a:t>
            </a:r>
            <a:r>
              <a:rPr lang="en-US" dirty="0"/>
              <a:t>, and then under </a:t>
            </a:r>
            <a:r>
              <a:rPr lang="en-US" b="1" dirty="0"/>
              <a:t>Theme Colors </a:t>
            </a:r>
            <a:r>
              <a:rPr lang="en-US" dirty="0"/>
              <a:t>click </a:t>
            </a:r>
            <a:r>
              <a:rPr lang="en-US" b="1" dirty="0"/>
              <a:t>Black, Text 1 </a:t>
            </a:r>
            <a:r>
              <a:rPr lang="en-US" dirty="0"/>
              <a:t>(first row, second option from the left).</a:t>
            </a:r>
          </a:p>
          <a:p>
            <a:pPr marL="698830" lvl="1" indent="-232943" defTabSz="931774">
              <a:buFont typeface="Arial" pitchFamily="34" charset="0"/>
              <a:buChar char="•"/>
              <a:defRPr/>
            </a:pPr>
            <a:r>
              <a:rPr lang="en-US" dirty="0"/>
              <a:t>In the </a:t>
            </a:r>
            <a:r>
              <a:rPr lang="en-US" b="1" dirty="0"/>
              <a:t>Transparency</a:t>
            </a:r>
            <a:r>
              <a:rPr lang="en-US" dirty="0"/>
              <a:t> box, enter </a:t>
            </a:r>
            <a:r>
              <a:rPr lang="en-US" b="1" dirty="0"/>
              <a:t>40%</a:t>
            </a:r>
            <a:r>
              <a:rPr lang="en-US" dirty="0"/>
              <a:t>.</a:t>
            </a:r>
          </a:p>
          <a:p>
            <a:pPr marL="232943" indent="-232943" defTabSz="931774">
              <a:buFont typeface="+mj-lt"/>
              <a:buAutoNum type="arabicPeriod"/>
              <a:defRPr/>
            </a:pPr>
            <a:r>
              <a:rPr lang="en-US" dirty="0"/>
              <a:t>On the slide, drag the silhouette on top of the blue rectangle. </a:t>
            </a:r>
          </a:p>
          <a:p>
            <a:pPr marL="232943" indent="-232943" defTabSz="931774">
              <a:buFont typeface="+mj-lt"/>
              <a:buAutoNum type="arabicPeriod"/>
              <a:defRPr/>
            </a:pPr>
            <a:r>
              <a:rPr lang="en-US" dirty="0"/>
              <a:t>Select the silhouette shape. Press the UP ARROW and DOWN ARROW keys to position the silhouette so that the bottom edge is just above the rectangle bevel edge. </a:t>
            </a:r>
          </a:p>
          <a:p>
            <a:pPr marL="232943" indent="-232943" defTabSz="931774">
              <a:buFont typeface="+mj-lt"/>
              <a:buAutoNum type="arabicPeriod"/>
              <a:defRPr/>
            </a:pPr>
            <a:r>
              <a:rPr lang="en-US" dirty="0"/>
              <a:t>Press and hold SHIFT and select the silhouette shape and the rectangle. On the </a:t>
            </a:r>
            <a:r>
              <a:rPr lang="en-US" b="1" dirty="0"/>
              <a:t>Home</a:t>
            </a:r>
            <a:r>
              <a:rPr lang="en-US" dirty="0"/>
              <a:t> tab, in the </a:t>
            </a:r>
            <a:r>
              <a:rPr lang="en-US" b="1" dirty="0"/>
              <a:t>Drawing </a:t>
            </a:r>
            <a:r>
              <a:rPr lang="en-US" dirty="0"/>
              <a:t>group, click </a:t>
            </a:r>
            <a:r>
              <a:rPr lang="en-US" b="1" dirty="0"/>
              <a:t>Arrange</a:t>
            </a:r>
            <a:r>
              <a:rPr lang="en-US" dirty="0"/>
              <a:t>, and then do the following:</a:t>
            </a:r>
          </a:p>
          <a:p>
            <a:pPr marL="698830" lvl="1" indent="-232943" defTabSz="931774">
              <a:buFont typeface="+mj-lt"/>
              <a:buAutoNum type="arabicPeriod"/>
              <a:defRPr/>
            </a:pPr>
            <a:r>
              <a:rPr lang="en-US" dirty="0"/>
              <a:t>Point to </a:t>
            </a:r>
            <a:r>
              <a:rPr lang="en-US" b="1" dirty="0"/>
              <a:t>Align</a:t>
            </a:r>
            <a:r>
              <a:rPr lang="en-US" dirty="0"/>
              <a:t>, and then click </a:t>
            </a:r>
            <a:r>
              <a:rPr lang="en-US" b="1" dirty="0"/>
              <a:t>Align Selected Objects</a:t>
            </a:r>
            <a:r>
              <a:rPr lang="en-US" dirty="0"/>
              <a:t>. </a:t>
            </a:r>
          </a:p>
          <a:p>
            <a:pPr marL="698830" lvl="1" indent="-232943" defTabSz="931774">
              <a:buFont typeface="+mj-lt"/>
              <a:buAutoNum type="arabicPeriod"/>
              <a:defRPr/>
            </a:pPr>
            <a:r>
              <a:rPr lang="en-US" dirty="0"/>
              <a:t>Point to </a:t>
            </a:r>
            <a:r>
              <a:rPr lang="en-US" b="1" dirty="0"/>
              <a:t>Align</a:t>
            </a:r>
            <a:r>
              <a:rPr lang="en-US" dirty="0"/>
              <a:t>, and then click </a:t>
            </a:r>
            <a:r>
              <a:rPr lang="en-US" b="1" dirty="0"/>
              <a:t>Align Center</a:t>
            </a:r>
            <a:r>
              <a:rPr lang="en-US" dirty="0"/>
              <a:t>.</a:t>
            </a:r>
          </a:p>
          <a:p>
            <a:pPr marL="698830" lvl="1" indent="-232943" defTabSz="931774">
              <a:buFont typeface="+mj-lt"/>
              <a:buAutoNum type="arabicPeriod"/>
              <a:defRPr/>
            </a:pPr>
            <a:r>
              <a:rPr lang="en-US" dirty="0"/>
              <a:t>Click </a:t>
            </a:r>
            <a:r>
              <a:rPr lang="en-US" b="1" dirty="0"/>
              <a:t>Group</a:t>
            </a:r>
            <a:r>
              <a:rPr lang="en-US" dirty="0"/>
              <a:t>.</a:t>
            </a:r>
          </a:p>
          <a:p>
            <a:pPr marL="232943" indent="-232943" defTabSz="931774">
              <a:buFont typeface="+mj-lt"/>
              <a:buAutoNum type="arabicPeriod"/>
              <a:defRPr/>
            </a:pPr>
            <a:r>
              <a:rPr lang="en-US" dirty="0"/>
              <a:t>Select the group. On the </a:t>
            </a:r>
            <a:r>
              <a:rPr lang="en-US" b="1" dirty="0"/>
              <a:t>Home</a:t>
            </a:r>
            <a:r>
              <a:rPr lang="en-US" dirty="0"/>
              <a:t> tab, in the </a:t>
            </a:r>
            <a:r>
              <a:rPr lang="en-US" b="1" dirty="0"/>
              <a:t>Drawing</a:t>
            </a:r>
            <a:r>
              <a:rPr lang="en-US" dirty="0"/>
              <a:t> group, click </a:t>
            </a:r>
            <a:r>
              <a:rPr lang="en-US" b="1" dirty="0"/>
              <a:t>Shape Effects</a:t>
            </a:r>
            <a:r>
              <a:rPr lang="en-US" dirty="0"/>
              <a:t>, point to </a:t>
            </a:r>
            <a:r>
              <a:rPr lang="en-US" b="1" dirty="0"/>
              <a:t>3-D Rotation</a:t>
            </a:r>
            <a:r>
              <a:rPr lang="en-US" dirty="0"/>
              <a:t>, and then under </a:t>
            </a:r>
            <a:r>
              <a:rPr lang="en-US" b="1" dirty="0"/>
              <a:t>Perspective</a:t>
            </a:r>
            <a:r>
              <a:rPr lang="en-US" dirty="0"/>
              <a:t> click </a:t>
            </a:r>
            <a:r>
              <a:rPr lang="en-US" b="1" dirty="0"/>
              <a:t>Perspective Right </a:t>
            </a:r>
            <a:r>
              <a:rPr lang="en-US" dirty="0"/>
              <a:t>(first row, third option from the left). </a:t>
            </a:r>
          </a:p>
          <a:p>
            <a:pPr marL="232943" indent="-232943" defTabSz="931774">
              <a:buFont typeface="+mj-lt"/>
              <a:buAutoNum type="arabicPeriod"/>
              <a:defRPr/>
            </a:pPr>
            <a:r>
              <a:rPr lang="en-US" dirty="0"/>
              <a:t>Drag the group and text box to position on the slide as needed. </a:t>
            </a:r>
          </a:p>
          <a:p>
            <a:r>
              <a:rPr lang="en-US" dirty="0"/>
              <a:t> </a:t>
            </a:r>
          </a:p>
          <a:p>
            <a:endParaRPr lang="en-US" dirty="0"/>
          </a:p>
          <a:p>
            <a:r>
              <a:rPr lang="en-US" dirty="0"/>
              <a:t>To reproduce the background on this slide, do the following: </a:t>
            </a:r>
          </a:p>
          <a:p>
            <a:pPr marL="232943" indent="-232943">
              <a:buFont typeface="+mj-lt"/>
              <a:buAutoNum type="arabicPeriod"/>
            </a:pPr>
            <a:r>
              <a:rPr lang="en-US" dirty="0"/>
              <a:t>Right-click  the slide background area, and then click </a:t>
            </a:r>
            <a:r>
              <a:rPr lang="en-US" b="1" dirty="0"/>
              <a:t>Format Background</a:t>
            </a:r>
            <a:r>
              <a:rPr lang="en-US" dirty="0"/>
              <a:t>. In the </a:t>
            </a:r>
            <a:r>
              <a:rPr lang="en-US" b="1" dirty="0"/>
              <a:t>Format Background </a:t>
            </a:r>
            <a:r>
              <a:rPr lang="en-US" dirty="0"/>
              <a:t>dialog box, click </a:t>
            </a:r>
            <a:r>
              <a:rPr lang="en-US" b="1" dirty="0"/>
              <a:t>Fill</a:t>
            </a:r>
            <a:r>
              <a:rPr lang="en-US" dirty="0"/>
              <a:t> in the left pane, select </a:t>
            </a:r>
            <a:r>
              <a:rPr lang="en-US" b="1" dirty="0"/>
              <a:t>Gradient fill</a:t>
            </a:r>
            <a:r>
              <a:rPr lang="en-US" dirty="0"/>
              <a:t> in the right pane, and then do the following:</a:t>
            </a:r>
          </a:p>
          <a:p>
            <a:pPr marL="698830" lvl="1" indent="-232943">
              <a:buFont typeface="Arial" pitchFamily="34" charset="0"/>
              <a:buChar char="•"/>
            </a:pPr>
            <a:r>
              <a:rPr lang="en-US" dirty="0"/>
              <a:t>In the </a:t>
            </a:r>
            <a:r>
              <a:rPr lang="en-US" b="1" dirty="0"/>
              <a:t>Type</a:t>
            </a:r>
            <a:r>
              <a:rPr lang="en-US" dirty="0"/>
              <a:t> list, select </a:t>
            </a:r>
            <a:r>
              <a:rPr lang="en-US" b="1" dirty="0"/>
              <a:t>Linear</a:t>
            </a:r>
            <a:r>
              <a:rPr lang="en-US" dirty="0"/>
              <a:t>. </a:t>
            </a:r>
          </a:p>
          <a:p>
            <a:pPr marL="698830" lvl="1" indent="-232943">
              <a:buFont typeface="Arial" pitchFamily="34" charset="0"/>
              <a:buChar char="•"/>
            </a:pPr>
            <a:r>
              <a:rPr lang="en-US" dirty="0"/>
              <a:t>Click the button next to </a:t>
            </a:r>
            <a:r>
              <a:rPr lang="en-US" b="1" dirty="0"/>
              <a:t>Direction</a:t>
            </a:r>
            <a:r>
              <a:rPr lang="en-US" dirty="0"/>
              <a:t>, and then click </a:t>
            </a:r>
            <a:r>
              <a:rPr lang="en-US" b="1" dirty="0"/>
              <a:t>Linear Diagonal </a:t>
            </a:r>
            <a:r>
              <a:rPr lang="en-US" dirty="0"/>
              <a:t>(first row, first option from the left).</a:t>
            </a:r>
          </a:p>
          <a:p>
            <a:pPr marL="698830" lvl="1" indent="-232943">
              <a:buFont typeface="Arial" pitchFamily="34" charset="0"/>
              <a:buChar char="•"/>
            </a:pPr>
            <a:r>
              <a:rPr lang="en-US" dirty="0"/>
              <a:t>In the </a:t>
            </a:r>
            <a:r>
              <a:rPr lang="en-US" b="1" dirty="0"/>
              <a:t>Angle</a:t>
            </a:r>
            <a:r>
              <a:rPr lang="en-US" dirty="0"/>
              <a:t> box, enter </a:t>
            </a:r>
            <a:r>
              <a:rPr lang="en-US" b="1" dirty="0"/>
              <a:t>225°</a:t>
            </a:r>
            <a:r>
              <a:rPr lang="en-US" dirty="0"/>
              <a:t>.</a:t>
            </a:r>
          </a:p>
          <a:p>
            <a:pPr marL="698830" lvl="1" indent="-232943">
              <a:buFont typeface="Arial" pitchFamily="34" charset="0"/>
              <a:buChar cha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two stops appear in the drop-down list.</a:t>
            </a:r>
          </a:p>
          <a:p>
            <a:pPr marL="232943" indent="-232943">
              <a:buFont typeface="+mj-lt"/>
              <a:buAutoNum type="arabicPeriod"/>
            </a:pPr>
            <a:r>
              <a:rPr lang="en-US" dirty="0"/>
              <a:t>Also under </a:t>
            </a:r>
            <a:r>
              <a:rPr lang="en-US" b="1" dirty="0"/>
              <a:t>Gradient stops</a:t>
            </a:r>
            <a:r>
              <a:rPr lang="en-US" dirty="0"/>
              <a:t>, customize the gradient stops that you added as follows:</a:t>
            </a:r>
          </a:p>
          <a:p>
            <a:pPr marL="698830" lvl="1" indent="-232943">
              <a:buFont typeface="Arial" pitchFamily="34" charset="0"/>
              <a:buChar char="•"/>
            </a:pPr>
            <a:r>
              <a:rPr lang="en-US" dirty="0"/>
              <a:t>Select the first stop in the slider, and then do the following:</a:t>
            </a:r>
          </a:p>
          <a:p>
            <a:pPr marL="1164717" lvl="2" indent="-232943">
              <a:buFont typeface="Arial" pitchFamily="34" charset="0"/>
              <a:buChar char="•"/>
            </a:pPr>
            <a:r>
              <a:rPr lang="en-US" dirty="0"/>
              <a:t>In the </a:t>
            </a:r>
            <a:r>
              <a:rPr lang="en-US" b="1" dirty="0"/>
              <a:t>Position </a:t>
            </a:r>
            <a:r>
              <a:rPr lang="en-US" dirty="0"/>
              <a:t>box, enter </a:t>
            </a:r>
            <a:r>
              <a:rPr lang="en-US" b="1" dirty="0"/>
              <a:t>48%</a:t>
            </a:r>
            <a:r>
              <a:rPr lang="en-US" dirty="0"/>
              <a:t>.</a:t>
            </a:r>
          </a:p>
          <a:p>
            <a:pPr marL="1164717" lvl="2" indent="-232943">
              <a:buFont typeface="Arial" pitchFamily="34" charset="0"/>
              <a:buChar char="•"/>
            </a:pPr>
            <a:r>
              <a:rPr lang="en-US" dirty="0"/>
              <a:t>Click the button next to </a:t>
            </a:r>
            <a:r>
              <a:rPr lang="en-US" b="1" dirty="0"/>
              <a:t>Color</a:t>
            </a:r>
            <a:r>
              <a:rPr lang="en-US" dirty="0"/>
              <a:t>, and then under </a:t>
            </a:r>
            <a:r>
              <a:rPr lang="en-US" b="1" dirty="0"/>
              <a:t>Theme</a:t>
            </a:r>
            <a:r>
              <a:rPr lang="en-US" dirty="0"/>
              <a:t> </a:t>
            </a:r>
            <a:r>
              <a:rPr lang="en-US" b="1" dirty="0"/>
              <a:t>Colors</a:t>
            </a:r>
            <a:r>
              <a:rPr lang="en-US" dirty="0"/>
              <a:t> click </a:t>
            </a:r>
            <a:r>
              <a:rPr lang="en-US" b="1" dirty="0"/>
              <a:t>Black, Text 1, Lighter 5%</a:t>
            </a:r>
            <a:r>
              <a:rPr lang="en-US" dirty="0"/>
              <a:t> (sixth row, second option from the left). </a:t>
            </a:r>
          </a:p>
          <a:p>
            <a:pPr marL="698830" lvl="2" indent="-232943">
              <a:buFont typeface="Arial" pitchFamily="34" charset="0"/>
              <a:buChar char="•"/>
            </a:pPr>
            <a:r>
              <a:rPr lang="en-US" dirty="0"/>
              <a:t>Select the last stop in the slider, and then do the following:</a:t>
            </a:r>
          </a:p>
          <a:p>
            <a:pPr marL="1164717" lvl="3" indent="-232943">
              <a:buFont typeface="Arial" pitchFamily="34" charset="0"/>
              <a:buChar char="•"/>
            </a:pPr>
            <a:r>
              <a:rPr lang="en-US" dirty="0"/>
              <a:t>In the </a:t>
            </a:r>
            <a:r>
              <a:rPr lang="en-US" b="1" dirty="0"/>
              <a:t>Position </a:t>
            </a:r>
            <a:r>
              <a:rPr lang="en-US" dirty="0"/>
              <a:t>box, enter </a:t>
            </a:r>
            <a:r>
              <a:rPr lang="en-US" b="1" dirty="0"/>
              <a:t>94%</a:t>
            </a:r>
            <a:r>
              <a:rPr lang="en-US" dirty="0"/>
              <a:t>.</a:t>
            </a:r>
          </a:p>
          <a:p>
            <a:pPr marL="1164717" lvl="3" indent="-232943">
              <a:buFont typeface="Arial" pitchFamily="34" charset="0"/>
              <a:buChar char="•"/>
            </a:pPr>
            <a:r>
              <a:rPr lang="en-US" dirty="0"/>
              <a:t>Click the button next to </a:t>
            </a:r>
            <a:r>
              <a:rPr lang="en-US" b="1" dirty="0"/>
              <a:t>Color</a:t>
            </a:r>
            <a:r>
              <a:rPr lang="en-US" dirty="0"/>
              <a:t>, and then under </a:t>
            </a:r>
            <a:r>
              <a:rPr lang="en-US" b="1" dirty="0"/>
              <a:t>Theme</a:t>
            </a:r>
            <a:r>
              <a:rPr lang="en-US" dirty="0"/>
              <a:t> </a:t>
            </a:r>
            <a:r>
              <a:rPr lang="en-US" b="1" dirty="0"/>
              <a:t>Colors</a:t>
            </a:r>
            <a:r>
              <a:rPr lang="en-US" dirty="0"/>
              <a:t> click </a:t>
            </a:r>
            <a:r>
              <a:rPr lang="en-US" b="1" dirty="0"/>
              <a:t>Dark</a:t>
            </a:r>
            <a:r>
              <a:rPr lang="en-US" dirty="0"/>
              <a:t> </a:t>
            </a:r>
            <a:r>
              <a:rPr lang="en-US" b="1" dirty="0"/>
              <a:t>Blue, Text 2, Lighter 40% </a:t>
            </a:r>
            <a:r>
              <a:rPr lang="en-US" dirty="0"/>
              <a:t>(fourth row, fourth option from the left). </a:t>
            </a:r>
          </a:p>
          <a:p>
            <a:r>
              <a:rPr lang="en-US" dirty="0"/>
              <a:t> </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44035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995704-4393-46BC-B819-A9C44809730B}" type="slidenum">
              <a:rPr lang="en-US" smtClean="0"/>
              <a:t>10</a:t>
            </a:fld>
            <a:endParaRPr lang="en-US"/>
          </a:p>
        </p:txBody>
      </p:sp>
    </p:spTree>
    <p:extLst>
      <p:ext uri="{BB962C8B-B14F-4D97-AF65-F5344CB8AC3E}">
        <p14:creationId xmlns:p14="http://schemas.microsoft.com/office/powerpoint/2010/main" val="50645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49ACB-4CAB-5644-928B-7E44CFA56F9B}" type="slidenum">
              <a:rPr lang="en-US" smtClean="0"/>
              <a:t>11</a:t>
            </a:fld>
            <a:endParaRPr lang="en-US"/>
          </a:p>
        </p:txBody>
      </p:sp>
    </p:spTree>
    <p:extLst>
      <p:ext uri="{BB962C8B-B14F-4D97-AF65-F5344CB8AC3E}">
        <p14:creationId xmlns:p14="http://schemas.microsoft.com/office/powerpoint/2010/main" val="85341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749ACB-4CAB-5644-928B-7E44CFA56F9B}" type="slidenum">
              <a:rPr lang="en-US" smtClean="0"/>
              <a:t>12</a:t>
            </a:fld>
            <a:endParaRPr lang="en-US"/>
          </a:p>
        </p:txBody>
      </p:sp>
    </p:spTree>
    <p:extLst>
      <p:ext uri="{BB962C8B-B14F-4D97-AF65-F5344CB8AC3E}">
        <p14:creationId xmlns:p14="http://schemas.microsoft.com/office/powerpoint/2010/main" val="292469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2000531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190122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37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8655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3136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3437709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211179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1539398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21899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4B4097-E6D1-4F41-B569-B04D7889F879}" type="datetimeFigureOut">
              <a:rPr lang="en-US"/>
              <a:pPr>
                <a:defRPr/>
              </a:pPr>
              <a:t>9/12/2023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125573-2611-BC49-9BF0-EF5459A0AC8A}" type="slidenum">
              <a:rPr lang="en-US"/>
              <a:pPr>
                <a:defRPr/>
              </a:pPr>
              <a:t>‹#›</a:t>
            </a:fld>
            <a:endParaRPr lang="en-US"/>
          </a:p>
        </p:txBody>
      </p:sp>
    </p:spTree>
    <p:extLst>
      <p:ext uri="{BB962C8B-B14F-4D97-AF65-F5344CB8AC3E}">
        <p14:creationId xmlns:p14="http://schemas.microsoft.com/office/powerpoint/2010/main" val="892829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F22EC9-F2CC-451F-BB7E-1241FA8BE3B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FCA02-D43A-43BC-9175-A37DF4F80869}" type="slidenum">
              <a:rPr lang="en-US" smtClean="0"/>
              <a:t>‹#›</a:t>
            </a:fld>
            <a:endParaRPr lang="en-US"/>
          </a:p>
        </p:txBody>
      </p:sp>
    </p:spTree>
    <p:extLst>
      <p:ext uri="{BB962C8B-B14F-4D97-AF65-F5344CB8AC3E}">
        <p14:creationId xmlns:p14="http://schemas.microsoft.com/office/powerpoint/2010/main" val="60063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194382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2088830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92950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125072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150098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1185388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50401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1678887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CD5785-8A43-4CC4-A705-D4AA7E8DB57F}" type="datetimeFigureOut">
              <a:rPr lang="en-US" smtClean="0"/>
              <a:pPr/>
              <a:t>9/12/2023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F75B4CE-5129-41CA-A75E-F2AE589D1F47}" type="slidenum">
              <a:rPr lang="en-US" smtClean="0"/>
              <a:pPr/>
              <a:t>‹#›</a:t>
            </a:fld>
            <a:endParaRPr lang="en-US" dirty="0"/>
          </a:p>
        </p:txBody>
      </p:sp>
    </p:spTree>
    <p:extLst>
      <p:ext uri="{BB962C8B-B14F-4D97-AF65-F5344CB8AC3E}">
        <p14:creationId xmlns:p14="http://schemas.microsoft.com/office/powerpoint/2010/main" val="3169016111"/>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 id="2147484585" r:id="rId12"/>
    <p:sldLayoutId id="2147484586" r:id="rId13"/>
    <p:sldLayoutId id="2147484587" r:id="rId14"/>
    <p:sldLayoutId id="2147484588" r:id="rId15"/>
    <p:sldLayoutId id="2147484589" r:id="rId16"/>
    <p:sldLayoutId id="2147484590"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10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346198"/>
            <a:ext cx="8229600" cy="4252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855EA324-2354-F249-9F84-A4FD17012892}" type="datetimeFigureOut">
              <a:rPr lang="en-US"/>
              <a:pPr>
                <a:defRPr/>
              </a:pPr>
              <a:t>9/12/2023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A7C12FD-3C7B-5941-9279-634CD017E68A}" type="slidenum">
              <a:rPr lang="en-US"/>
              <a:pPr>
                <a:defRPr/>
              </a:pPr>
              <a:t>‹#›</a:t>
            </a:fld>
            <a:endParaRPr lang="en-US"/>
          </a:p>
        </p:txBody>
      </p:sp>
      <p:grpSp>
        <p:nvGrpSpPr>
          <p:cNvPr id="7" name="Group 1"/>
          <p:cNvGrpSpPr>
            <a:grpSpLocks/>
          </p:cNvGrpSpPr>
          <p:nvPr userDrawn="1"/>
        </p:nvGrpSpPr>
        <p:grpSpPr bwMode="auto">
          <a:xfrm>
            <a:off x="118558" y="5598736"/>
            <a:ext cx="8877805" cy="1279903"/>
            <a:chOff x="118533" y="5598484"/>
            <a:chExt cx="8877856" cy="1279757"/>
          </a:xfrm>
        </p:grpSpPr>
        <p:pic>
          <p:nvPicPr>
            <p:cNvPr id="8" name="Picture 6" descr="Screen shot 2011-01-30 at 5.55.0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637" y="5598484"/>
              <a:ext cx="616710" cy="3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652944" y="5634701"/>
              <a:ext cx="305223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a:solidFill>
                    <a:srgbClr val="000000"/>
                  </a:solidFill>
                  <a:latin typeface="Century Gothic" charset="0"/>
                </a:rPr>
                <a:t>Epiph Partners</a:t>
              </a:r>
            </a:p>
          </p:txBody>
        </p:sp>
        <p:sp>
          <p:nvSpPr>
            <p:cNvPr id="10" name="TextBox 9"/>
            <p:cNvSpPr txBox="1">
              <a:spLocks noChangeArrowheads="1"/>
            </p:cNvSpPr>
            <p:nvPr/>
          </p:nvSpPr>
          <p:spPr bwMode="auto">
            <a:xfrm>
              <a:off x="6538151" y="5634766"/>
              <a:ext cx="24582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solidFill>
                    <a:srgbClr val="000000"/>
                  </a:solidFill>
                  <a:latin typeface="Century Gothic" charset="0"/>
                  <a:cs typeface="Century Gothic" charset="0"/>
                </a:rPr>
                <a:t>Small Steps to Big Change</a:t>
              </a:r>
            </a:p>
          </p:txBody>
        </p:sp>
        <p:pic>
          <p:nvPicPr>
            <p:cNvPr id="11" name="Picture 12" descr="Screen shot 2011-09-18 at 10.52.4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533" y="5979319"/>
              <a:ext cx="8824384" cy="898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entury Gothic"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entury Gothic"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entury Gothic"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entury Gothic"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F22EC9-F2CC-451F-BB7E-1241FA8BE3B6}" type="datetimeFigureOut">
              <a:rPr lang="en-US" smtClean="0"/>
              <a:t>9/12/2023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6FCA02-D43A-43BC-9175-A37DF4F80869}" type="slidenum">
              <a:rPr lang="en-US" smtClean="0"/>
              <a:t>‹#›</a:t>
            </a:fld>
            <a:endParaRPr lang="en-US"/>
          </a:p>
        </p:txBody>
      </p:sp>
    </p:spTree>
    <p:extLst>
      <p:ext uri="{BB962C8B-B14F-4D97-AF65-F5344CB8AC3E}">
        <p14:creationId xmlns:p14="http://schemas.microsoft.com/office/powerpoint/2010/main" val="1304464171"/>
      </p:ext>
    </p:extLst>
  </p:cSld>
  <p:clrMap bg1="dk1" tx1="lt1" bg2="dk2" tx2="lt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mailto:gmateka@gcecnj.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www.gcit.org/"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tx1"/>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9" name="TextBox 8"/>
          <p:cNvSpPr txBox="1"/>
          <p:nvPr/>
        </p:nvSpPr>
        <p:spPr>
          <a:xfrm>
            <a:off x="719052" y="2009485"/>
            <a:ext cx="7705896" cy="1761046"/>
          </a:xfrm>
          <a:prstGeom prst="rect">
            <a:avLst/>
          </a:prstGeom>
          <a:noFill/>
        </p:spPr>
        <p:txBody>
          <a:bodyPr wrap="square" rtlCol="0">
            <a:prstTxWarp prst="textTriangle">
              <a:avLst>
                <a:gd name="adj" fmla="val 51671"/>
              </a:avLst>
            </a:prstTxWarp>
            <a:spAutoFit/>
          </a:bodyPr>
          <a:lstStyle/>
          <a:p>
            <a:pPr algn="ctr">
              <a:lnSpc>
                <a:spcPct val="150000"/>
              </a:lnSpc>
            </a:pPr>
            <a:r>
              <a:rPr lang="en-US" sz="2400" spc="100" dirty="0">
                <a:gradFill flip="none" rotWithShape="1">
                  <a:gsLst>
                    <a:gs pos="0">
                      <a:schemeClr val="accent1">
                        <a:lumMod val="40000"/>
                        <a:lumOff val="60000"/>
                      </a:schemeClr>
                    </a:gs>
                    <a:gs pos="17000">
                      <a:schemeClr val="accent1">
                        <a:lumMod val="20000"/>
                        <a:lumOff val="80000"/>
                      </a:schemeClr>
                    </a:gs>
                    <a:gs pos="50000">
                      <a:schemeClr val="bg1"/>
                    </a:gs>
                    <a:gs pos="51000">
                      <a:schemeClr val="accent1">
                        <a:lumMod val="60000"/>
                        <a:lumOff val="40000"/>
                      </a:schemeClr>
                    </a:gs>
                    <a:gs pos="100000">
                      <a:schemeClr val="accent1">
                        <a:lumMod val="75000"/>
                      </a:schemeClr>
                    </a:gs>
                  </a:gsLst>
                  <a:lin ang="0" scaled="1"/>
                  <a:tileRect/>
                </a:gradFill>
                <a:effectLst>
                  <a:reflection blurRad="6350" stA="55000" endA="300" endPos="45500" dir="5400000" sy="-100000" algn="bl" rotWithShape="0"/>
                </a:effectLst>
                <a:latin typeface="Haettenschweiler" pitchFamily="34" charset="0"/>
              </a:rPr>
              <a:t>ESSA: Title I</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57200"/>
            <a:ext cx="1457849" cy="1457849"/>
          </a:xfrm>
          <a:prstGeom prst="rect">
            <a:avLst/>
          </a:prstGeom>
        </p:spPr>
      </p:pic>
      <p:sp>
        <p:nvSpPr>
          <p:cNvPr id="2" name="TextBox 1"/>
          <p:cNvSpPr txBox="1"/>
          <p:nvPr/>
        </p:nvSpPr>
        <p:spPr>
          <a:xfrm>
            <a:off x="1752600" y="4419600"/>
            <a:ext cx="5562600" cy="1754326"/>
          </a:xfrm>
          <a:prstGeom prst="rect">
            <a:avLst/>
          </a:prstGeom>
          <a:noFill/>
        </p:spPr>
        <p:txBody>
          <a:bodyPr wrap="square" rtlCol="0">
            <a:spAutoFit/>
          </a:bodyPr>
          <a:lstStyle/>
          <a:p>
            <a:r>
              <a:rPr lang="en-US" sz="5400" spc="300" dirty="0">
                <a:solidFill>
                  <a:schemeClr val="bg1"/>
                </a:solidFill>
                <a:latin typeface="Haettenschweiler" panose="020B0706040902060204" pitchFamily="34" charset="0"/>
              </a:rPr>
              <a:t>Schoolwide Program</a:t>
            </a:r>
          </a:p>
          <a:p>
            <a:r>
              <a:rPr lang="en-US" sz="5400" spc="300" dirty="0">
                <a:solidFill>
                  <a:schemeClr val="bg1"/>
                </a:solidFill>
                <a:latin typeface="Haettenschweiler" panose="020B0706040902060204" pitchFamily="34" charset="0"/>
              </a:rPr>
              <a:t>       SY2023-24</a:t>
            </a:r>
          </a:p>
        </p:txBody>
      </p:sp>
    </p:spTree>
    <p:extLst>
      <p:ext uri="{BB962C8B-B14F-4D97-AF65-F5344CB8AC3E}">
        <p14:creationId xmlns:p14="http://schemas.microsoft.com/office/powerpoint/2010/main" val="2398766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3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3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121729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Diagram&#10;&#10;Description automatically generated">
            <a:extLst>
              <a:ext uri="{FF2B5EF4-FFF2-40B4-BE49-F238E27FC236}">
                <a16:creationId xmlns:a16="http://schemas.microsoft.com/office/drawing/2014/main" id="{5E41A150-7675-12E4-F43B-CAC13EA99D18}"/>
              </a:ext>
            </a:extLst>
          </p:cNvPr>
          <p:cNvPicPr>
            <a:picLocks noChangeAspect="1"/>
          </p:cNvPicPr>
          <p:nvPr/>
        </p:nvPicPr>
        <p:blipFill rotWithShape="1">
          <a:blip r:embed="rId3">
            <a:extLst>
              <a:ext uri="{28A0092B-C50C-407E-A947-70E740481C1C}">
                <a14:useLocalDpi xmlns:a14="http://schemas.microsoft.com/office/drawing/2010/main" val="0"/>
              </a:ext>
            </a:extLst>
          </a:blip>
          <a:srcRect t="20798" b="-16702"/>
          <a:stretch/>
        </p:blipFill>
        <p:spPr>
          <a:xfrm>
            <a:off x="357760" y="1567225"/>
            <a:ext cx="4226273" cy="1119962"/>
          </a:xfrm>
          <a:prstGeom prst="rect">
            <a:avLst/>
          </a:prstGeom>
        </p:spPr>
      </p:pic>
      <p:cxnSp>
        <p:nvCxnSpPr>
          <p:cNvPr id="54" name="Straight Connector 3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9" y="1714500"/>
            <a:ext cx="0" cy="3429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3" name="Picture 12" descr="Chart, diagram&#10;&#10;Description automatically generated">
            <a:extLst>
              <a:ext uri="{FF2B5EF4-FFF2-40B4-BE49-F238E27FC236}">
                <a16:creationId xmlns:a16="http://schemas.microsoft.com/office/drawing/2014/main" id="{00B8B2AB-5E4F-10F9-758A-CA3A3AB9D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363" y="1443482"/>
            <a:ext cx="3971036" cy="3971036"/>
          </a:xfrm>
          <a:prstGeom prst="rect">
            <a:avLst/>
          </a:prstGeom>
        </p:spPr>
      </p:pic>
      <p:sp>
        <p:nvSpPr>
          <p:cNvPr id="51" name="TextBox 50">
            <a:extLst>
              <a:ext uri="{FF2B5EF4-FFF2-40B4-BE49-F238E27FC236}">
                <a16:creationId xmlns:a16="http://schemas.microsoft.com/office/drawing/2014/main" id="{6B73CFF8-22A5-901B-CD3B-40C139C53CEF}"/>
              </a:ext>
            </a:extLst>
          </p:cNvPr>
          <p:cNvSpPr txBox="1"/>
          <p:nvPr/>
        </p:nvSpPr>
        <p:spPr>
          <a:xfrm>
            <a:off x="2133690" y="2539909"/>
            <a:ext cx="2453061" cy="2989280"/>
          </a:xfrm>
          <a:prstGeom prst="rect">
            <a:avLst/>
          </a:prstGeom>
          <a:noFill/>
        </p:spPr>
        <p:txBody>
          <a:bodyPr wrap="square">
            <a:spAutoFit/>
          </a:bodyPr>
          <a:lstStyle/>
          <a:p>
            <a:r>
              <a:rPr lang="en-US" sz="825" b="0" i="0" dirty="0">
                <a:solidFill>
                  <a:srgbClr val="333333"/>
                </a:solidFill>
                <a:effectLst/>
                <a:latin typeface="Source Sans Pro" panose="020B0503030403020204"/>
              </a:rPr>
              <a:t>Rocky Aliberti is a mindfulness and SEL teacher, coach, and mentor working with schools, athletes, and business professionals. His purpose is to cultivate self-awareness, self-regulation, and self-mastery for our overall development in life performance, wellbeing, interpersonal and social growth. </a:t>
            </a:r>
          </a:p>
          <a:p>
            <a:endParaRPr lang="en-US" sz="825" dirty="0">
              <a:solidFill>
                <a:srgbClr val="333333"/>
              </a:solidFill>
              <a:latin typeface="Source Sans Pro" panose="020B0503030403020204"/>
            </a:endParaRPr>
          </a:p>
          <a:p>
            <a:r>
              <a:rPr lang="en-US" sz="825" b="0" i="0" dirty="0">
                <a:solidFill>
                  <a:srgbClr val="333333"/>
                </a:solidFill>
                <a:effectLst/>
                <a:latin typeface="Source Sans Pro" panose="020B0503030403020204"/>
              </a:rPr>
              <a:t>He has an extensive background in mindfulness, for years studying under and working alongside Michael Jordan and Kobe Bryant’s mindfulness and performance expert, George Mumford. </a:t>
            </a:r>
          </a:p>
          <a:p>
            <a:endParaRPr lang="en-US" sz="825" dirty="0">
              <a:solidFill>
                <a:srgbClr val="333333"/>
              </a:solidFill>
              <a:latin typeface="Source Sans Pro" panose="020B0503030403020204"/>
            </a:endParaRPr>
          </a:p>
          <a:p>
            <a:r>
              <a:rPr lang="en-US" sz="825" b="0" i="0" dirty="0">
                <a:solidFill>
                  <a:srgbClr val="333333"/>
                </a:solidFill>
                <a:effectLst/>
                <a:latin typeface="Source Sans Pro" panose="020B0503030403020204"/>
              </a:rPr>
              <a:t>He’s also been trained through the CASEL framework, University of Pennsylvania Mindfulness Based Stress Reduction program, ACE Behavioral Change Specialist and Health Coaching certifications, Center for Adolescent Studies Advanced Trauma-Informed Care for Professionals Working with Youth and Teaching Mindfulness to Teens among others. Rocky is a married husband and father of three, born and raised in South Jersey.</a:t>
            </a:r>
            <a:endParaRPr lang="en-US" sz="825" dirty="0"/>
          </a:p>
        </p:txBody>
      </p:sp>
      <p:sp>
        <p:nvSpPr>
          <p:cNvPr id="56" name="TextBox 55">
            <a:extLst>
              <a:ext uri="{FF2B5EF4-FFF2-40B4-BE49-F238E27FC236}">
                <a16:creationId xmlns:a16="http://schemas.microsoft.com/office/drawing/2014/main" id="{6D5CD71B-E768-446F-E24A-E2729537EB19}"/>
              </a:ext>
            </a:extLst>
          </p:cNvPr>
          <p:cNvSpPr txBox="1"/>
          <p:nvPr/>
        </p:nvSpPr>
        <p:spPr>
          <a:xfrm>
            <a:off x="1880253" y="1294116"/>
            <a:ext cx="1777347" cy="300082"/>
          </a:xfrm>
          <a:prstGeom prst="rect">
            <a:avLst/>
          </a:prstGeom>
          <a:noFill/>
        </p:spPr>
        <p:txBody>
          <a:bodyPr wrap="square" rtlCol="0">
            <a:spAutoFit/>
          </a:bodyPr>
          <a:lstStyle/>
          <a:p>
            <a:r>
              <a:rPr lang="en-US" sz="1350" b="1" u="sng" dirty="0">
                <a:solidFill>
                  <a:srgbClr val="0070C0"/>
                </a:solidFill>
              </a:rPr>
              <a:t>BENEFITS OF SEL</a:t>
            </a:r>
          </a:p>
        </p:txBody>
      </p:sp>
      <p:pic>
        <p:nvPicPr>
          <p:cNvPr id="2" name="Picture 1">
            <a:extLst>
              <a:ext uri="{FF2B5EF4-FFF2-40B4-BE49-F238E27FC236}">
                <a16:creationId xmlns:a16="http://schemas.microsoft.com/office/drawing/2014/main" id="{CC24FCAF-0F08-CDE0-87F8-FDEF2202BD12}"/>
              </a:ext>
            </a:extLst>
          </p:cNvPr>
          <p:cNvPicPr>
            <a:picLocks noChangeAspect="1"/>
          </p:cNvPicPr>
          <p:nvPr/>
        </p:nvPicPr>
        <p:blipFill>
          <a:blip r:embed="rId5"/>
          <a:stretch>
            <a:fillRect/>
          </a:stretch>
        </p:blipFill>
        <p:spPr>
          <a:xfrm>
            <a:off x="846406" y="2648310"/>
            <a:ext cx="998173" cy="1260193"/>
          </a:xfrm>
          <a:prstGeom prst="rect">
            <a:avLst/>
          </a:prstGeom>
          <a:effectLst>
            <a:outerShdw dist="50800" dir="5400000" algn="ctr" rotWithShape="0">
              <a:srgbClr val="000000">
                <a:alpha val="0"/>
              </a:srgbClr>
            </a:outerShdw>
            <a:softEdge rad="38100"/>
          </a:effectLst>
        </p:spPr>
      </p:pic>
      <p:pic>
        <p:nvPicPr>
          <p:cNvPr id="7" name="Picture 6">
            <a:extLst>
              <a:ext uri="{FF2B5EF4-FFF2-40B4-BE49-F238E27FC236}">
                <a16:creationId xmlns:a16="http://schemas.microsoft.com/office/drawing/2014/main" id="{C92B9DC7-F963-79C6-D1EA-BBF582FD0B1C}"/>
              </a:ext>
            </a:extLst>
          </p:cNvPr>
          <p:cNvPicPr>
            <a:picLocks noChangeAspect="1"/>
          </p:cNvPicPr>
          <p:nvPr/>
        </p:nvPicPr>
        <p:blipFill>
          <a:blip r:embed="rId6"/>
          <a:stretch>
            <a:fillRect/>
          </a:stretch>
        </p:blipFill>
        <p:spPr>
          <a:xfrm>
            <a:off x="644440" y="3908503"/>
            <a:ext cx="1402106" cy="252133"/>
          </a:xfrm>
          <a:prstGeom prst="rect">
            <a:avLst/>
          </a:prstGeom>
        </p:spPr>
      </p:pic>
      <p:sp>
        <p:nvSpPr>
          <p:cNvPr id="9" name="TextBox 8">
            <a:extLst>
              <a:ext uri="{FF2B5EF4-FFF2-40B4-BE49-F238E27FC236}">
                <a16:creationId xmlns:a16="http://schemas.microsoft.com/office/drawing/2014/main" id="{E387BBC5-13D2-1378-0643-2D0D19A75268}"/>
              </a:ext>
            </a:extLst>
          </p:cNvPr>
          <p:cNvSpPr txBox="1"/>
          <p:nvPr/>
        </p:nvSpPr>
        <p:spPr>
          <a:xfrm>
            <a:off x="563005" y="4160635"/>
            <a:ext cx="1570685" cy="715581"/>
          </a:xfrm>
          <a:prstGeom prst="rect">
            <a:avLst/>
          </a:prstGeom>
          <a:noFill/>
        </p:spPr>
        <p:txBody>
          <a:bodyPr wrap="square">
            <a:spAutoFit/>
          </a:bodyPr>
          <a:lstStyle/>
          <a:p>
            <a:r>
              <a:rPr lang="en-US" sz="1350" b="0" i="0" cap="all" dirty="0">
                <a:solidFill>
                  <a:srgbClr val="002855"/>
                </a:solidFill>
                <a:effectLst/>
                <a:latin typeface="HKGrotesk-Regular"/>
              </a:rPr>
              <a:t>SOCIAL AND EMOTIONAL LEARNING</a:t>
            </a:r>
            <a:endParaRPr lang="en-US" sz="1350" dirty="0"/>
          </a:p>
        </p:txBody>
      </p:sp>
    </p:spTree>
    <p:extLst>
      <p:ext uri="{BB962C8B-B14F-4D97-AF65-F5344CB8AC3E}">
        <p14:creationId xmlns:p14="http://schemas.microsoft.com/office/powerpoint/2010/main" val="2649823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58501"/>
            <a:ext cx="5105400" cy="3816429"/>
          </a:xfrm>
          <a:prstGeom prst="rect">
            <a:avLst/>
          </a:prstGeom>
          <a:noFill/>
        </p:spPr>
        <p:txBody>
          <a:bodyPr wrap="square" rtlCol="0">
            <a:spAutoFit/>
          </a:bodyPr>
          <a:lstStyle/>
          <a:p>
            <a:pPr algn="just"/>
            <a:r>
              <a:rPr lang="en-US" sz="2200" dirty="0">
                <a:solidFill>
                  <a:srgbClr val="333333"/>
                </a:solidFill>
                <a:effectLst/>
                <a:latin typeface="+mn-lt"/>
                <a:ea typeface="Times New Roman" panose="02020603050405020304" pitchFamily="18" charset="0"/>
                <a:cs typeface="Century Gothic" panose="020B0502020202020204" pitchFamily="34" charset="0"/>
              </a:rPr>
              <a:t>Helen Morris, a Columbia University </a:t>
            </a:r>
            <a:r>
              <a:rPr lang="en-US" sz="2200" spc="-150" dirty="0">
                <a:solidFill>
                  <a:srgbClr val="333333"/>
                </a:solidFill>
                <a:effectLst/>
                <a:latin typeface="+mn-lt"/>
                <a:ea typeface="Times New Roman" panose="02020603050405020304" pitchFamily="18" charset="0"/>
                <a:cs typeface="Century Gothic" panose="020B0502020202020204" pitchFamily="34" charset="0"/>
              </a:rPr>
              <a:t>Certified Coach, offers </a:t>
            </a:r>
            <a:r>
              <a:rPr lang="en-US" sz="2200" dirty="0">
                <a:solidFill>
                  <a:srgbClr val="333333"/>
                </a:solidFill>
                <a:effectLst/>
                <a:latin typeface="+mn-lt"/>
                <a:ea typeface="Times New Roman" panose="02020603050405020304" pitchFamily="18" charset="0"/>
                <a:cs typeface="Century Gothic" panose="020B0502020202020204" pitchFamily="34" charset="0"/>
              </a:rPr>
              <a:t>individualized </a:t>
            </a:r>
            <a:r>
              <a:rPr lang="en-US" sz="2200" spc="-150" dirty="0">
                <a:solidFill>
                  <a:srgbClr val="333333"/>
                </a:solidFill>
                <a:effectLst/>
                <a:latin typeface="+mn-lt"/>
                <a:ea typeface="Times New Roman" panose="02020603050405020304" pitchFamily="18" charset="0"/>
                <a:cs typeface="Century Gothic" panose="020B0502020202020204" pitchFamily="34" charset="0"/>
              </a:rPr>
              <a:t>virtual sessions to our </a:t>
            </a:r>
            <a:r>
              <a:rPr lang="en-US" sz="2200" dirty="0">
                <a:solidFill>
                  <a:srgbClr val="333333"/>
                </a:solidFill>
                <a:effectLst/>
                <a:latin typeface="+mn-lt"/>
                <a:ea typeface="Times New Roman" panose="02020603050405020304" pitchFamily="18" charset="0"/>
                <a:cs typeface="Century Gothic" panose="020B0502020202020204" pitchFamily="34" charset="0"/>
              </a:rPr>
              <a:t>parents/guardians to focus on approaches that will make a meaningful difference as we nurture ourselves and our children. </a:t>
            </a:r>
          </a:p>
          <a:p>
            <a:pPr algn="just"/>
            <a:endParaRPr lang="en-US" sz="2200" dirty="0">
              <a:solidFill>
                <a:srgbClr val="333333"/>
              </a:solidFill>
              <a:latin typeface="+mn-lt"/>
              <a:ea typeface="Times New Roman" panose="02020603050405020304" pitchFamily="18" charset="0"/>
              <a:cs typeface="Century Gothic" panose="020B0502020202020204" pitchFamily="34" charset="0"/>
            </a:endParaRPr>
          </a:p>
          <a:p>
            <a:pPr algn="just"/>
            <a:r>
              <a:rPr lang="en-US" sz="2200" dirty="0">
                <a:solidFill>
                  <a:srgbClr val="212121"/>
                </a:solidFill>
                <a:effectLst/>
                <a:latin typeface="+mn-lt"/>
                <a:ea typeface="Times New Roman" panose="02020603050405020304" pitchFamily="18" charset="0"/>
                <a:cs typeface="Century Gothic" panose="020B0502020202020204" pitchFamily="34" charset="0"/>
              </a:rPr>
              <a:t>If you would like your child to participate, a parent or guardian must be present.  </a:t>
            </a:r>
          </a:p>
        </p:txBody>
      </p:sp>
      <p:sp>
        <p:nvSpPr>
          <p:cNvPr id="2" name="TextBox 1">
            <a:extLst>
              <a:ext uri="{FF2B5EF4-FFF2-40B4-BE49-F238E27FC236}">
                <a16:creationId xmlns:a16="http://schemas.microsoft.com/office/drawing/2014/main" id="{45A210A0-F0EA-2B8E-C684-6BBC0D117F9C}"/>
              </a:ext>
            </a:extLst>
          </p:cNvPr>
          <p:cNvSpPr txBox="1"/>
          <p:nvPr/>
        </p:nvSpPr>
        <p:spPr>
          <a:xfrm>
            <a:off x="3017521" y="796836"/>
            <a:ext cx="3018775" cy="461665"/>
          </a:xfrm>
          <a:prstGeom prst="rect">
            <a:avLst/>
          </a:prstGeom>
          <a:noFill/>
        </p:spPr>
        <p:txBody>
          <a:bodyPr wrap="none" rtlCol="0">
            <a:spAutoFit/>
          </a:bodyPr>
          <a:lstStyle/>
          <a:p>
            <a:r>
              <a:rPr lang="en-US" sz="2400" b="1" dirty="0">
                <a:latin typeface="+mj-lt"/>
              </a:rPr>
              <a:t>Wellness Coaching</a:t>
            </a:r>
          </a:p>
        </p:txBody>
      </p:sp>
      <p:pic>
        <p:nvPicPr>
          <p:cNvPr id="5" name="Picture 4" descr="A close-up of a person smiling&#10;&#10;Description automatically generated">
            <a:extLst>
              <a:ext uri="{FF2B5EF4-FFF2-40B4-BE49-F238E27FC236}">
                <a16:creationId xmlns:a16="http://schemas.microsoft.com/office/drawing/2014/main" id="{A0002E1D-E1BB-C3F7-2DC1-96803894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258501"/>
            <a:ext cx="2879950" cy="4033003"/>
          </a:xfrm>
          <a:prstGeom prst="rect">
            <a:avLst/>
          </a:prstGeom>
        </p:spPr>
      </p:pic>
    </p:spTree>
    <p:extLst>
      <p:ext uri="{BB962C8B-B14F-4D97-AF65-F5344CB8AC3E}">
        <p14:creationId xmlns:p14="http://schemas.microsoft.com/office/powerpoint/2010/main" val="136041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57E2-8423-784E-93B1-10F477DFC3E7}"/>
              </a:ext>
            </a:extLst>
          </p:cNvPr>
          <p:cNvSpPr>
            <a:spLocks noGrp="1"/>
          </p:cNvSpPr>
          <p:nvPr>
            <p:ph type="title"/>
          </p:nvPr>
        </p:nvSpPr>
        <p:spPr>
          <a:xfrm>
            <a:off x="679273" y="3106614"/>
            <a:ext cx="7811588" cy="620486"/>
          </a:xfrm>
        </p:spPr>
        <p:txBody>
          <a:bodyPr/>
          <a:lstStyle/>
          <a:p>
            <a:pPr marL="285750" marR="0" indent="-285750" algn="l">
              <a:spcBef>
                <a:spcPts val="0"/>
              </a:spcBef>
              <a:spcAft>
                <a:spcPts val="0"/>
              </a:spcAft>
              <a:buFont typeface="Arial" panose="020B0604020202020204" pitchFamily="34" charset="0"/>
              <a:buChar char="•"/>
            </a:pPr>
            <a:r>
              <a:rPr lang="en-US" sz="2000" u="sng" dirty="0">
                <a:solidFill>
                  <a:srgbClr val="000000"/>
                </a:solidFill>
                <a:effectLst/>
                <a:latin typeface="+mn-lt"/>
                <a:ea typeface="Times New Roman" panose="02020603050405020304" pitchFamily="18" charset="0"/>
              </a:rPr>
              <a:t>Clarify goals</a:t>
            </a:r>
            <a:r>
              <a:rPr lang="en-US" sz="2000" dirty="0">
                <a:solidFill>
                  <a:srgbClr val="000000"/>
                </a:solidFill>
                <a:effectLst/>
                <a:latin typeface="+mn-lt"/>
                <a:ea typeface="Times New Roman" panose="02020603050405020304" pitchFamily="18" charset="0"/>
              </a:rPr>
              <a:t>: identify what success will look like and what might get in your way  </a:t>
            </a:r>
            <a:endParaRPr lang="en-US" sz="2000" dirty="0">
              <a:latin typeface="+mn-lt"/>
            </a:endParaRPr>
          </a:p>
        </p:txBody>
      </p:sp>
      <p:sp>
        <p:nvSpPr>
          <p:cNvPr id="3" name="TextBox 2">
            <a:extLst>
              <a:ext uri="{FF2B5EF4-FFF2-40B4-BE49-F238E27FC236}">
                <a16:creationId xmlns:a16="http://schemas.microsoft.com/office/drawing/2014/main" id="{63D4C057-CC76-A070-515D-376AB94743B7}"/>
              </a:ext>
            </a:extLst>
          </p:cNvPr>
          <p:cNvSpPr txBox="1"/>
          <p:nvPr/>
        </p:nvSpPr>
        <p:spPr>
          <a:xfrm>
            <a:off x="2455818" y="509448"/>
            <a:ext cx="4049486" cy="523220"/>
          </a:xfrm>
          <a:prstGeom prst="rect">
            <a:avLst/>
          </a:prstGeom>
          <a:noFill/>
        </p:spPr>
        <p:txBody>
          <a:bodyPr wrap="square" rtlCol="0">
            <a:spAutoFit/>
          </a:bodyPr>
          <a:lstStyle/>
          <a:p>
            <a:r>
              <a:rPr lang="en-US" sz="2800" b="1" dirty="0">
                <a:latin typeface="+mj-lt"/>
              </a:rPr>
              <a:t>Working with a Coach</a:t>
            </a:r>
          </a:p>
        </p:txBody>
      </p:sp>
      <p:sp>
        <p:nvSpPr>
          <p:cNvPr id="4" name="TextBox 3">
            <a:extLst>
              <a:ext uri="{FF2B5EF4-FFF2-40B4-BE49-F238E27FC236}">
                <a16:creationId xmlns:a16="http://schemas.microsoft.com/office/drawing/2014/main" id="{04805C59-AEB1-5E5E-6D6D-42F06ED8CEC7}"/>
              </a:ext>
            </a:extLst>
          </p:cNvPr>
          <p:cNvSpPr txBox="1"/>
          <p:nvPr/>
        </p:nvSpPr>
        <p:spPr>
          <a:xfrm>
            <a:off x="731523" y="1202801"/>
            <a:ext cx="7811588" cy="1785104"/>
          </a:xfrm>
          <a:prstGeom prst="rect">
            <a:avLst/>
          </a:prstGeom>
          <a:noFill/>
        </p:spPr>
        <p:txBody>
          <a:bodyPr wrap="square" rtlCol="0">
            <a:spAutoFit/>
          </a:bodyPr>
          <a:lstStyle/>
          <a:p>
            <a:r>
              <a:rPr lang="en-US" sz="2200" dirty="0">
                <a:solidFill>
                  <a:srgbClr val="000000"/>
                </a:solidFill>
                <a:effectLst/>
                <a:latin typeface="Century Gothic" panose="020B0502020202020204" pitchFamily="34" charset="0"/>
                <a:ea typeface="Times New Roman" panose="02020603050405020304" pitchFamily="18" charset="0"/>
              </a:rPr>
              <a:t>Coaching is a partnership designed to help you address your unique, immediate and long-term issues, needs and challenges. </a:t>
            </a:r>
          </a:p>
          <a:p>
            <a:endParaRPr lang="en-US" sz="2200" dirty="0">
              <a:solidFill>
                <a:srgbClr val="000000"/>
              </a:solidFill>
              <a:latin typeface="Century Gothic" panose="020B0502020202020204" pitchFamily="34" charset="0"/>
            </a:endParaRPr>
          </a:p>
          <a:p>
            <a:r>
              <a:rPr lang="en-US" sz="2200" dirty="0">
                <a:solidFill>
                  <a:srgbClr val="000000"/>
                </a:solidFill>
                <a:latin typeface="Century Gothic" panose="020B0502020202020204" pitchFamily="34" charset="0"/>
              </a:rPr>
              <a:t>Through the coaching process you will:</a:t>
            </a:r>
          </a:p>
        </p:txBody>
      </p:sp>
      <p:sp>
        <p:nvSpPr>
          <p:cNvPr id="5" name="TextBox 4">
            <a:extLst>
              <a:ext uri="{FF2B5EF4-FFF2-40B4-BE49-F238E27FC236}">
                <a16:creationId xmlns:a16="http://schemas.microsoft.com/office/drawing/2014/main" id="{DD3C5226-A1A1-87F5-7B9D-ED635291D3F8}"/>
              </a:ext>
            </a:extLst>
          </p:cNvPr>
          <p:cNvSpPr txBox="1"/>
          <p:nvPr/>
        </p:nvSpPr>
        <p:spPr>
          <a:xfrm>
            <a:off x="679273" y="3792415"/>
            <a:ext cx="7654834" cy="1015663"/>
          </a:xfrm>
          <a:prstGeom prst="rect">
            <a:avLst/>
          </a:prstGeom>
          <a:noFill/>
        </p:spPr>
        <p:txBody>
          <a:bodyPr wrap="square" rtlCol="0">
            <a:spAutoFit/>
          </a:bodyPr>
          <a:lstStyle/>
          <a:p>
            <a:pPr marL="285750" indent="-285750">
              <a:buFont typeface="Arial" panose="020B0604020202020204" pitchFamily="34" charset="0"/>
              <a:buChar char="•"/>
            </a:pPr>
            <a:r>
              <a:rPr lang="en-US" sz="2000" u="sng" dirty="0">
                <a:solidFill>
                  <a:srgbClr val="000000"/>
                </a:solidFill>
                <a:effectLst/>
                <a:latin typeface="+mn-lt"/>
                <a:ea typeface="Times New Roman" panose="02020603050405020304" pitchFamily="18" charset="0"/>
              </a:rPr>
              <a:t>Explore options</a:t>
            </a:r>
            <a:r>
              <a:rPr lang="en-US" sz="2000" dirty="0">
                <a:solidFill>
                  <a:srgbClr val="000000"/>
                </a:solidFill>
                <a:effectLst/>
                <a:latin typeface="+mn-lt"/>
                <a:ea typeface="Times New Roman" panose="02020603050405020304" pitchFamily="18" charset="0"/>
              </a:rPr>
              <a:t>: generate new thinking, insights, perspectives and mindset</a:t>
            </a:r>
            <a:br>
              <a:rPr lang="en-US" sz="2000" dirty="0">
                <a:effectLst/>
                <a:latin typeface="+mn-lt"/>
                <a:ea typeface="Times New Roman" panose="02020603050405020304" pitchFamily="18" charset="0"/>
              </a:rPr>
            </a:br>
            <a:endParaRPr lang="en-US" sz="2000" dirty="0">
              <a:latin typeface="+mn-lt"/>
            </a:endParaRPr>
          </a:p>
        </p:txBody>
      </p:sp>
      <p:sp>
        <p:nvSpPr>
          <p:cNvPr id="7" name="TextBox 6">
            <a:extLst>
              <a:ext uri="{FF2B5EF4-FFF2-40B4-BE49-F238E27FC236}">
                <a16:creationId xmlns:a16="http://schemas.microsoft.com/office/drawing/2014/main" id="{8EE045BE-5A3E-4014-BAC8-0174C1F79B05}"/>
              </a:ext>
            </a:extLst>
          </p:cNvPr>
          <p:cNvSpPr txBox="1"/>
          <p:nvPr/>
        </p:nvSpPr>
        <p:spPr>
          <a:xfrm>
            <a:off x="679272" y="4490946"/>
            <a:ext cx="7811589" cy="707886"/>
          </a:xfrm>
          <a:prstGeom prst="rect">
            <a:avLst/>
          </a:prstGeom>
          <a:noFill/>
        </p:spPr>
        <p:txBody>
          <a:bodyPr wrap="square">
            <a:spAutoFit/>
          </a:bodyPr>
          <a:lstStyle/>
          <a:p>
            <a:pPr marL="285750" indent="-285750">
              <a:buFont typeface="Arial" panose="020B0604020202020204" pitchFamily="34" charset="0"/>
              <a:buChar char="•"/>
            </a:pPr>
            <a:r>
              <a:rPr lang="en-US" sz="2000" u="sng" dirty="0">
                <a:solidFill>
                  <a:srgbClr val="000000"/>
                </a:solidFill>
                <a:effectLst/>
                <a:latin typeface="+mn-lt"/>
                <a:ea typeface="Times New Roman" panose="02020603050405020304" pitchFamily="18" charset="0"/>
              </a:rPr>
              <a:t>Create an action plan</a:t>
            </a:r>
            <a:r>
              <a:rPr lang="en-US" sz="2000" dirty="0">
                <a:solidFill>
                  <a:srgbClr val="000000"/>
                </a:solidFill>
                <a:effectLst/>
                <a:latin typeface="+mn-lt"/>
                <a:ea typeface="Times New Roman" panose="02020603050405020304" pitchFamily="18" charset="0"/>
              </a:rPr>
              <a:t>: implement strategies to confidently navigate forward while nurturing yourself and your family</a:t>
            </a:r>
            <a:endParaRPr lang="en-US" sz="2000" dirty="0">
              <a:latin typeface="+mn-lt"/>
            </a:endParaRPr>
          </a:p>
        </p:txBody>
      </p:sp>
    </p:spTree>
    <p:extLst>
      <p:ext uri="{BB962C8B-B14F-4D97-AF65-F5344CB8AC3E}">
        <p14:creationId xmlns:p14="http://schemas.microsoft.com/office/powerpoint/2010/main" val="121018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D0796F-3DC8-CC3E-B02F-13ACC9B969BB}"/>
              </a:ext>
            </a:extLst>
          </p:cNvPr>
          <p:cNvSpPr txBox="1"/>
          <p:nvPr/>
        </p:nvSpPr>
        <p:spPr>
          <a:xfrm>
            <a:off x="533400" y="1905506"/>
            <a:ext cx="6858000" cy="3046988"/>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SY2023-24 Title I  Q &amp; A</a:t>
            </a:r>
          </a:p>
          <a:p>
            <a:pPr algn="ctr"/>
            <a:endParaRPr lang="en-US" sz="2600" dirty="0">
              <a:latin typeface="Arial" panose="020B0604020202020204" pitchFamily="34" charset="0"/>
              <a:cs typeface="Arial" panose="020B0604020202020204" pitchFamily="34" charset="0"/>
            </a:endParaRPr>
          </a:p>
          <a:p>
            <a:pPr algn="ctr"/>
            <a:r>
              <a:rPr lang="en-US" sz="2600" i="1" dirty="0">
                <a:latin typeface="Arial" panose="020B0604020202020204" pitchFamily="34" charset="0"/>
                <a:cs typeface="Arial" panose="020B0604020202020204" pitchFamily="34" charset="0"/>
              </a:rPr>
              <a:t>Dr. Gina Mateka</a:t>
            </a:r>
          </a:p>
          <a:p>
            <a:pPr algn="ctr"/>
            <a:r>
              <a:rPr lang="en-US" sz="2600" i="1" dirty="0">
                <a:latin typeface="Arial" panose="020B0604020202020204" pitchFamily="34" charset="0"/>
                <a:cs typeface="Arial" panose="020B0604020202020204" pitchFamily="34" charset="0"/>
              </a:rPr>
              <a:t>Chief Academic Officer</a:t>
            </a:r>
          </a:p>
          <a:p>
            <a:pPr algn="ctr"/>
            <a:r>
              <a:rPr lang="en-US" sz="2600" i="1" dirty="0">
                <a:latin typeface="Arial" panose="020B0604020202020204" pitchFamily="34" charset="0"/>
                <a:cs typeface="Arial" panose="020B0604020202020204" pitchFamily="34" charset="0"/>
                <a:hlinkClick r:id="rId2"/>
              </a:rPr>
              <a:t>gmateka@gcecnj.org</a:t>
            </a:r>
            <a:endParaRPr lang="en-US" sz="2600" i="1" dirty="0">
              <a:latin typeface="Arial" panose="020B0604020202020204" pitchFamily="34" charset="0"/>
              <a:cs typeface="Arial" panose="020B0604020202020204" pitchFamily="34" charset="0"/>
            </a:endParaRPr>
          </a:p>
          <a:p>
            <a:pPr algn="ctr"/>
            <a:r>
              <a:rPr lang="en-US" sz="2600" i="1" dirty="0">
                <a:latin typeface="Arial" panose="020B0604020202020204" pitchFamily="34" charset="0"/>
                <a:cs typeface="Arial" panose="020B0604020202020204" pitchFamily="34" charset="0"/>
              </a:rPr>
              <a:t>856-468-1445 </a:t>
            </a:r>
            <a:r>
              <a:rPr lang="en-US" sz="2600" i="1" dirty="0" err="1">
                <a:latin typeface="Arial" panose="020B0604020202020204" pitchFamily="34" charset="0"/>
                <a:cs typeface="Arial" panose="020B0604020202020204" pitchFamily="34" charset="0"/>
              </a:rPr>
              <a:t>xt</a:t>
            </a:r>
            <a:r>
              <a:rPr lang="en-US" sz="2600" i="1" dirty="0">
                <a:latin typeface="Arial" panose="020B0604020202020204" pitchFamily="34" charset="0"/>
                <a:cs typeface="Arial" panose="020B0604020202020204" pitchFamily="34" charset="0"/>
              </a:rPr>
              <a:t> 2406</a:t>
            </a:r>
          </a:p>
          <a:p>
            <a:pPr algn="ctr"/>
            <a:endParaRPr lang="en-US" dirty="0"/>
          </a:p>
          <a:p>
            <a:pPr algn="ctr"/>
            <a:endParaRPr lang="en-US" dirty="0"/>
          </a:p>
        </p:txBody>
      </p:sp>
    </p:spTree>
    <p:extLst>
      <p:ext uri="{BB962C8B-B14F-4D97-AF65-F5344CB8AC3E}">
        <p14:creationId xmlns:p14="http://schemas.microsoft.com/office/powerpoint/2010/main" val="1516416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671691"/>
            <a:ext cx="7162800" cy="5201424"/>
          </a:xfrm>
          <a:prstGeom prst="rect">
            <a:avLst/>
          </a:prstGeom>
          <a:noFill/>
        </p:spPr>
        <p:txBody>
          <a:bodyPr wrap="square" rtlCol="0">
            <a:spAutoFit/>
          </a:bodyPr>
          <a:lstStyle/>
          <a:p>
            <a:pPr algn="ctr"/>
            <a:endParaRPr lang="en-US" sz="3200" dirty="0"/>
          </a:p>
          <a:p>
            <a:r>
              <a:rPr lang="en-US" sz="3200" dirty="0"/>
              <a:t>Title I is short for “Title I, Part A of the ESEA of 1965, Reauthorized by the NCLB of 2001 and ESSA of 2015”-</a:t>
            </a:r>
          </a:p>
          <a:p>
            <a:r>
              <a:rPr lang="en-US" sz="3200" dirty="0"/>
              <a:t>The nation’s largest federal assistance program for schools.</a:t>
            </a:r>
            <a:endParaRPr lang="en-US" sz="3200" i="1" dirty="0">
              <a:solidFill>
                <a:srgbClr val="1F497D">
                  <a:lumMod val="20000"/>
                  <a:lumOff val="80000"/>
                </a:srgbClr>
              </a:solidFill>
              <a:latin typeface="Candara" pitchFamily="34" charset="0"/>
            </a:endParaRPr>
          </a:p>
          <a:p>
            <a:endParaRPr lang="en-US" sz="3200" dirty="0"/>
          </a:p>
          <a:p>
            <a:r>
              <a:rPr lang="en-US" sz="3200" dirty="0"/>
              <a:t>Title I resources are directed toward students who need them most.</a:t>
            </a:r>
          </a:p>
          <a:p>
            <a:endParaRPr lang="en-US" sz="4400" i="1" dirty="0">
              <a:solidFill>
                <a:srgbClr val="1F497D">
                  <a:lumMod val="20000"/>
                  <a:lumOff val="80000"/>
                </a:srgbClr>
              </a:solidFill>
              <a:latin typeface="Candara" pitchFamily="34" charset="0"/>
            </a:endParaRPr>
          </a:p>
        </p:txBody>
      </p:sp>
    </p:spTree>
    <p:extLst>
      <p:ext uri="{BB962C8B-B14F-4D97-AF65-F5344CB8AC3E}">
        <p14:creationId xmlns:p14="http://schemas.microsoft.com/office/powerpoint/2010/main" val="2704677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1293028"/>
          </a:xfrm>
        </p:spPr>
        <p:txBody>
          <a:bodyPr/>
          <a:lstStyle/>
          <a:p>
            <a:pPr algn="ctr"/>
            <a:r>
              <a:rPr lang="en-US" b="1" i="1" dirty="0"/>
              <a:t>How Title I Helps Students</a:t>
            </a:r>
          </a:p>
        </p:txBody>
      </p:sp>
      <p:sp>
        <p:nvSpPr>
          <p:cNvPr id="3" name="Content Placeholder 2"/>
          <p:cNvSpPr>
            <a:spLocks noGrp="1"/>
          </p:cNvSpPr>
          <p:nvPr>
            <p:ph sz="quarter" idx="13"/>
          </p:nvPr>
        </p:nvSpPr>
        <p:spPr>
          <a:xfrm>
            <a:off x="381000" y="1981200"/>
            <a:ext cx="8382000" cy="3652707"/>
          </a:xfrm>
        </p:spPr>
        <p:txBody>
          <a:bodyPr>
            <a:noAutofit/>
          </a:bodyPr>
          <a:lstStyle/>
          <a:p>
            <a:r>
              <a:rPr lang="en-US" sz="2400" dirty="0"/>
              <a:t>Identify students most in need of educational SUPPORT</a:t>
            </a:r>
          </a:p>
          <a:p>
            <a:r>
              <a:rPr lang="en-US" sz="2400" dirty="0"/>
              <a:t>Set goals for improvement </a:t>
            </a:r>
          </a:p>
          <a:p>
            <a:r>
              <a:rPr lang="en-US" sz="2400" dirty="0"/>
              <a:t>Measure student progress</a:t>
            </a:r>
          </a:p>
          <a:p>
            <a:r>
              <a:rPr lang="en-US" sz="2400" dirty="0"/>
              <a:t>Develop programs that add to regular classroom instruction</a:t>
            </a:r>
          </a:p>
          <a:p>
            <a:r>
              <a:rPr lang="en-US" sz="2400" dirty="0"/>
              <a:t>Involve parents in all aspects of the program</a:t>
            </a:r>
          </a:p>
          <a:p>
            <a:endParaRPr lang="en-US" sz="2400" dirty="0"/>
          </a:p>
        </p:txBody>
      </p:sp>
    </p:spTree>
    <p:extLst>
      <p:ext uri="{BB962C8B-B14F-4D97-AF65-F5344CB8AC3E}">
        <p14:creationId xmlns:p14="http://schemas.microsoft.com/office/powerpoint/2010/main" val="2167160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301085" y="533400"/>
            <a:ext cx="1174617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39738" algn="l"/>
              </a:tabLst>
              <a:defRPr>
                <a:solidFill>
                  <a:schemeClr val="tx1"/>
                </a:solidFill>
                <a:latin typeface="Arial" panose="020B0604020202020204" pitchFamily="34" charset="0"/>
              </a:defRPr>
            </a:lvl1pPr>
            <a:lvl2pPr eaLnBrk="0" fontAlgn="base" hangingPunct="0">
              <a:spcBef>
                <a:spcPct val="0"/>
              </a:spcBef>
              <a:spcAft>
                <a:spcPct val="0"/>
              </a:spcAft>
              <a:tabLst>
                <a:tab pos="439738" algn="l"/>
              </a:tabLst>
              <a:defRPr>
                <a:solidFill>
                  <a:schemeClr val="tx1"/>
                </a:solidFill>
                <a:latin typeface="Arial" panose="020B0604020202020204" pitchFamily="34" charset="0"/>
              </a:defRPr>
            </a:lvl2pPr>
            <a:lvl3pPr eaLnBrk="0" fontAlgn="base" hangingPunct="0">
              <a:spcBef>
                <a:spcPct val="0"/>
              </a:spcBef>
              <a:spcAft>
                <a:spcPct val="0"/>
              </a:spcAft>
              <a:tabLst>
                <a:tab pos="439738" algn="l"/>
              </a:tabLst>
              <a:defRPr>
                <a:solidFill>
                  <a:schemeClr val="tx1"/>
                </a:solidFill>
                <a:latin typeface="Arial" panose="020B0604020202020204" pitchFamily="34" charset="0"/>
              </a:defRPr>
            </a:lvl3pPr>
            <a:lvl4pPr eaLnBrk="0" fontAlgn="base" hangingPunct="0">
              <a:spcBef>
                <a:spcPct val="0"/>
              </a:spcBef>
              <a:spcAft>
                <a:spcPct val="0"/>
              </a:spcAft>
              <a:tabLst>
                <a:tab pos="439738" algn="l"/>
              </a:tabLst>
              <a:defRPr>
                <a:solidFill>
                  <a:schemeClr val="tx1"/>
                </a:solidFill>
                <a:latin typeface="Arial" panose="020B0604020202020204" pitchFamily="34" charset="0"/>
              </a:defRPr>
            </a:lvl4pPr>
            <a:lvl5pPr eaLnBrk="0" fontAlgn="base" hangingPunct="0">
              <a:spcBef>
                <a:spcPct val="0"/>
              </a:spcBef>
              <a:spcAft>
                <a:spcPct val="0"/>
              </a:spcAft>
              <a:tabLst>
                <a:tab pos="439738" algn="l"/>
              </a:tabLst>
              <a:defRPr>
                <a:solidFill>
                  <a:schemeClr val="tx1"/>
                </a:solidFill>
                <a:latin typeface="Arial" panose="020B0604020202020204" pitchFamily="34" charset="0"/>
              </a:defRPr>
            </a:lvl5pPr>
            <a:lvl6pPr eaLnBrk="0" fontAlgn="base" hangingPunct="0">
              <a:spcBef>
                <a:spcPct val="0"/>
              </a:spcBef>
              <a:spcAft>
                <a:spcPct val="0"/>
              </a:spcAft>
              <a:tabLst>
                <a:tab pos="439738" algn="l"/>
              </a:tabLst>
              <a:defRPr>
                <a:solidFill>
                  <a:schemeClr val="tx1"/>
                </a:solidFill>
                <a:latin typeface="Arial" panose="020B0604020202020204" pitchFamily="34" charset="0"/>
              </a:defRPr>
            </a:lvl6pPr>
            <a:lvl7pPr eaLnBrk="0" fontAlgn="base" hangingPunct="0">
              <a:spcBef>
                <a:spcPct val="0"/>
              </a:spcBef>
              <a:spcAft>
                <a:spcPct val="0"/>
              </a:spcAft>
              <a:tabLst>
                <a:tab pos="439738" algn="l"/>
              </a:tabLst>
              <a:defRPr>
                <a:solidFill>
                  <a:schemeClr val="tx1"/>
                </a:solidFill>
                <a:latin typeface="Arial" panose="020B0604020202020204" pitchFamily="34" charset="0"/>
              </a:defRPr>
            </a:lvl7pPr>
            <a:lvl8pPr eaLnBrk="0" fontAlgn="base" hangingPunct="0">
              <a:spcBef>
                <a:spcPct val="0"/>
              </a:spcBef>
              <a:spcAft>
                <a:spcPct val="0"/>
              </a:spcAft>
              <a:tabLst>
                <a:tab pos="439738" algn="l"/>
              </a:tabLst>
              <a:defRPr>
                <a:solidFill>
                  <a:schemeClr val="tx1"/>
                </a:solidFill>
                <a:latin typeface="Arial" panose="020B0604020202020204" pitchFamily="34" charset="0"/>
              </a:defRPr>
            </a:lvl8pPr>
            <a:lvl9pPr eaLnBrk="0" fontAlgn="base" hangingPunct="0">
              <a:spcBef>
                <a:spcPct val="0"/>
              </a:spcBef>
              <a:spcAft>
                <a:spcPct val="0"/>
              </a:spcAft>
              <a:tabLst>
                <a:tab pos="43973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39738" algn="l"/>
              </a:tabLst>
            </a:pPr>
            <a:r>
              <a:rPr kumimoji="0" lang="en-US" altLang="en-US" sz="20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SY2023-24 Title I English Language Arts (ELA) </a:t>
            </a:r>
            <a:r>
              <a:rPr lang="en-US" alt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At-Risk Learner </a:t>
            </a:r>
            <a:r>
              <a:rPr kumimoji="0" lang="en-US" altLang="en-US" sz="20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Criteria</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39738"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Content Placeholder 11">
            <a:extLst>
              <a:ext uri="{FF2B5EF4-FFF2-40B4-BE49-F238E27FC236}">
                <a16:creationId xmlns:a16="http://schemas.microsoft.com/office/drawing/2014/main" id="{4C66FF71-D636-A426-3AA0-1962862C9B55}"/>
              </a:ext>
            </a:extLst>
          </p:cNvPr>
          <p:cNvGraphicFramePr>
            <a:graphicFrameLocks noGrp="1"/>
          </p:cNvGraphicFramePr>
          <p:nvPr>
            <p:ph sz="quarter" idx="13"/>
            <p:extLst>
              <p:ext uri="{D42A27DB-BD31-4B8C-83A1-F6EECF244321}">
                <p14:modId xmlns:p14="http://schemas.microsoft.com/office/powerpoint/2010/main" val="1984111879"/>
              </p:ext>
            </p:extLst>
          </p:nvPr>
        </p:nvGraphicFramePr>
        <p:xfrm>
          <a:off x="228600" y="1066800"/>
          <a:ext cx="8686800" cy="5729288"/>
        </p:xfrm>
        <a:graphic>
          <a:graphicData uri="http://schemas.openxmlformats.org/drawingml/2006/table">
            <a:tbl>
              <a:tblPr firstRow="1" firstCol="1" bandRow="1"/>
              <a:tblGrid>
                <a:gridCol w="6003834">
                  <a:extLst>
                    <a:ext uri="{9D8B030D-6E8A-4147-A177-3AD203B41FA5}">
                      <a16:colId xmlns:a16="http://schemas.microsoft.com/office/drawing/2014/main" val="2320811067"/>
                    </a:ext>
                  </a:extLst>
                </a:gridCol>
                <a:gridCol w="1210149">
                  <a:extLst>
                    <a:ext uri="{9D8B030D-6E8A-4147-A177-3AD203B41FA5}">
                      <a16:colId xmlns:a16="http://schemas.microsoft.com/office/drawing/2014/main" val="2968468488"/>
                    </a:ext>
                  </a:extLst>
                </a:gridCol>
                <a:gridCol w="1472817">
                  <a:extLst>
                    <a:ext uri="{9D8B030D-6E8A-4147-A177-3AD203B41FA5}">
                      <a16:colId xmlns:a16="http://schemas.microsoft.com/office/drawing/2014/main" val="1168660166"/>
                    </a:ext>
                  </a:extLst>
                </a:gridCol>
              </a:tblGrid>
              <a:tr h="396187">
                <a:tc>
                  <a:txBody>
                    <a:bodyPr/>
                    <a:lstStyle/>
                    <a:p>
                      <a:pPr algn="l" rtl="0" fontAlgn="ctr"/>
                      <a:r>
                        <a:rPr lang="en-US" sz="1400" b="1" i="1" u="sng" strike="noStrike" dirty="0">
                          <a:solidFill>
                            <a:srgbClr val="000000"/>
                          </a:solidFill>
                          <a:effectLst/>
                          <a:latin typeface="+mj-lt"/>
                        </a:rPr>
                        <a:t>9th Grade Assessment Criteria for Multiple Measures</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a:solidFill>
                            <a:srgbClr val="000000"/>
                          </a:solidFill>
                          <a:effectLst/>
                          <a:latin typeface="+mj-lt"/>
                        </a:rPr>
                        <a:t>Entrance Criteria</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mj-lt"/>
                        </a:rPr>
                        <a:t>Exit Criteria</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58064983"/>
                  </a:ext>
                </a:extLst>
              </a:tr>
              <a:tr h="192267">
                <a:tc>
                  <a:txBody>
                    <a:bodyPr/>
                    <a:lstStyle/>
                    <a:p>
                      <a:pPr algn="l" rtl="0" fontAlgn="ctr"/>
                      <a:r>
                        <a:rPr lang="en-US" sz="1400" b="1" i="0" u="none" strike="noStrike" dirty="0">
                          <a:solidFill>
                            <a:srgbClr val="000000"/>
                          </a:solidFill>
                          <a:effectLst/>
                          <a:latin typeface="+mj-lt"/>
                        </a:rPr>
                        <a:t>NJSLA Score</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&lt;750</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≥750</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30893163"/>
                  </a:ext>
                </a:extLst>
              </a:tr>
              <a:tr h="186441">
                <a:tc>
                  <a:txBody>
                    <a:bodyPr/>
                    <a:lstStyle/>
                    <a:p>
                      <a:pPr algn="l" rtl="0" fontAlgn="ctr"/>
                      <a:r>
                        <a:rPr lang="en-US" sz="1400" b="1" i="0" u="none" strike="noStrike" dirty="0">
                          <a:solidFill>
                            <a:srgbClr val="000000"/>
                          </a:solidFill>
                          <a:effectLst/>
                          <a:latin typeface="+mj-lt"/>
                        </a:rPr>
                        <a:t>Achieve3000 Lexile Score </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&lt;1050</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≥1050</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99082654"/>
                  </a:ext>
                </a:extLst>
              </a:tr>
              <a:tr h="198093">
                <a:tc>
                  <a:txBody>
                    <a:bodyPr/>
                    <a:lstStyle/>
                    <a:p>
                      <a:pPr algn="l" rtl="0" fontAlgn="ctr"/>
                      <a:r>
                        <a:rPr lang="en-US" sz="1400" b="1" i="0" u="none" strike="noStrike" dirty="0">
                          <a:solidFill>
                            <a:srgbClr val="000000"/>
                          </a:solidFill>
                          <a:effectLst/>
                          <a:latin typeface="+mj-lt"/>
                        </a:rPr>
                        <a:t>LinkIt Form C: End of Year (EOY) Score</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&lt;58</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sng" strike="noStrike">
                          <a:solidFill>
                            <a:srgbClr val="000000"/>
                          </a:solidFill>
                          <a:effectLst/>
                          <a:latin typeface="+mj-lt"/>
                        </a:rPr>
                        <a:t>&gt;</a:t>
                      </a:r>
                      <a:r>
                        <a:rPr lang="en-US" sz="1400" b="0" i="0" u="none" strike="noStrike">
                          <a:solidFill>
                            <a:srgbClr val="000000"/>
                          </a:solidFill>
                          <a:effectLst/>
                          <a:latin typeface="+mj-lt"/>
                        </a:rPr>
                        <a:t>58</a:t>
                      </a:r>
                      <a:endParaRPr lang="en-US" sz="1400" b="1" i="0" u="none" strike="noStrike">
                        <a:solidFill>
                          <a:srgbClr val="000000"/>
                        </a:solidFill>
                        <a:effectLst/>
                        <a:latin typeface="+mj-lt"/>
                      </a:endParaRP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07499280"/>
                  </a:ext>
                </a:extLst>
              </a:tr>
              <a:tr h="238877">
                <a:tc>
                  <a:txBody>
                    <a:bodyPr/>
                    <a:lstStyle/>
                    <a:p>
                      <a:pPr algn="l" rtl="0" fontAlgn="ctr"/>
                      <a:r>
                        <a:rPr lang="en-US" sz="1400" b="1" i="0" u="none" strike="noStrike" dirty="0">
                          <a:solidFill>
                            <a:srgbClr val="000000"/>
                          </a:solidFill>
                          <a:effectLst/>
                          <a:latin typeface="+mj-lt"/>
                        </a:rPr>
                        <a:t>Final ELA Grade</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&lt;75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≥75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14487166"/>
                  </a:ext>
                </a:extLst>
              </a:tr>
              <a:tr h="186441">
                <a:tc>
                  <a:txBody>
                    <a:bodyPr/>
                    <a:lstStyle/>
                    <a:p>
                      <a:pPr algn="l" fontAlgn="b"/>
                      <a:r>
                        <a:rPr lang="en-US" sz="1400" b="0" i="0" u="none" strike="noStrike">
                          <a:solidFill>
                            <a:srgbClr val="000000"/>
                          </a:solidFill>
                          <a:effectLst/>
                          <a:latin typeface="+mj-lt"/>
                        </a:rPr>
                        <a:t> </a:t>
                      </a:r>
                    </a:p>
                  </a:txBody>
                  <a:tcPr marL="3734" marR="3734" marT="373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j-lt"/>
                        </a:rPr>
                        <a:t> </a:t>
                      </a:r>
                    </a:p>
                  </a:txBody>
                  <a:tcPr marL="3734" marR="3734" marT="373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j-lt"/>
                        </a:rPr>
                        <a:t> </a:t>
                      </a:r>
                    </a:p>
                  </a:txBody>
                  <a:tcPr marL="3734" marR="3734" marT="37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46559120"/>
                  </a:ext>
                </a:extLst>
              </a:tr>
              <a:tr h="390361">
                <a:tc>
                  <a:txBody>
                    <a:bodyPr/>
                    <a:lstStyle/>
                    <a:p>
                      <a:pPr algn="l" rtl="0" fontAlgn="ctr"/>
                      <a:r>
                        <a:rPr lang="en-US" sz="1400" b="1" i="1" u="sng" strike="noStrike">
                          <a:solidFill>
                            <a:srgbClr val="000000"/>
                          </a:solidFill>
                          <a:effectLst/>
                          <a:latin typeface="+mj-lt"/>
                        </a:rPr>
                        <a:t>10th Grade Assessment Criteria for Multiple Measures</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Entrance Criteria</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Exit Criteria</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14681729"/>
                  </a:ext>
                </a:extLst>
              </a:tr>
              <a:tr h="238877">
                <a:tc>
                  <a:txBody>
                    <a:bodyPr/>
                    <a:lstStyle/>
                    <a:p>
                      <a:pPr algn="l" rtl="0" fontAlgn="ctr"/>
                      <a:r>
                        <a:rPr lang="en-US" sz="1400" b="1" i="0" u="none" strike="noStrike">
                          <a:solidFill>
                            <a:srgbClr val="000000"/>
                          </a:solidFill>
                          <a:effectLst/>
                          <a:latin typeface="+mj-lt"/>
                        </a:rPr>
                        <a:t>Achieve3000 Lexile Score </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&lt;1080</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≥1080</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0649964"/>
                  </a:ext>
                </a:extLst>
              </a:tr>
              <a:tr h="250529">
                <a:tc>
                  <a:txBody>
                    <a:bodyPr/>
                    <a:lstStyle/>
                    <a:p>
                      <a:pPr algn="l" rtl="0" fontAlgn="ctr"/>
                      <a:r>
                        <a:rPr lang="en-US" sz="1400" b="1" i="0" u="none" strike="noStrike">
                          <a:solidFill>
                            <a:srgbClr val="000000"/>
                          </a:solidFill>
                          <a:effectLst/>
                          <a:latin typeface="+mj-lt"/>
                        </a:rPr>
                        <a:t>LinkIt Form C:  End of Year (EOY) Score</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&lt;46</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≥46</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61765"/>
                  </a:ext>
                </a:extLst>
              </a:tr>
              <a:tr h="262182">
                <a:tc>
                  <a:txBody>
                    <a:bodyPr/>
                    <a:lstStyle/>
                    <a:p>
                      <a:pPr algn="l" rtl="0" fontAlgn="ctr"/>
                      <a:r>
                        <a:rPr lang="en-US" sz="1400" b="1" i="0" u="none" strike="noStrike">
                          <a:solidFill>
                            <a:srgbClr val="000000"/>
                          </a:solidFill>
                          <a:effectLst/>
                          <a:latin typeface="+mj-lt"/>
                        </a:rPr>
                        <a:t>Final ELA Grade</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&lt;75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≥75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46705373"/>
                  </a:ext>
                </a:extLst>
              </a:tr>
              <a:tr h="186441">
                <a:tc>
                  <a:txBody>
                    <a:bodyPr/>
                    <a:lstStyle/>
                    <a:p>
                      <a:pPr algn="l" fontAlgn="b"/>
                      <a:r>
                        <a:rPr lang="en-US" sz="1400" b="0" i="0" u="none" strike="noStrike">
                          <a:solidFill>
                            <a:srgbClr val="000000"/>
                          </a:solidFill>
                          <a:effectLst/>
                          <a:latin typeface="+mj-lt"/>
                        </a:rPr>
                        <a:t> </a:t>
                      </a:r>
                    </a:p>
                  </a:txBody>
                  <a:tcPr marL="3734" marR="3734" marT="373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mj-lt"/>
                        </a:rPr>
                        <a:t> </a:t>
                      </a:r>
                    </a:p>
                  </a:txBody>
                  <a:tcPr marL="3734" marR="3734" marT="373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j-lt"/>
                        </a:rPr>
                        <a:t> </a:t>
                      </a:r>
                    </a:p>
                  </a:txBody>
                  <a:tcPr marL="3734" marR="3734" marT="37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32741230"/>
                  </a:ext>
                </a:extLst>
              </a:tr>
              <a:tr h="378708">
                <a:tc>
                  <a:txBody>
                    <a:bodyPr/>
                    <a:lstStyle/>
                    <a:p>
                      <a:pPr algn="l" rtl="0" fontAlgn="ctr"/>
                      <a:r>
                        <a:rPr lang="en-US" sz="1400" b="1" i="1" u="sng" strike="noStrike">
                          <a:solidFill>
                            <a:srgbClr val="000000"/>
                          </a:solidFill>
                          <a:effectLst/>
                          <a:latin typeface="+mj-lt"/>
                        </a:rPr>
                        <a:t>11th Grade Assessment Criteria for Multiple Measures</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Entrance Criteria</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Exit Criteria</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31926865"/>
                  </a:ext>
                </a:extLst>
              </a:tr>
              <a:tr h="314618">
                <a:tc>
                  <a:txBody>
                    <a:bodyPr/>
                    <a:lstStyle/>
                    <a:p>
                      <a:pPr algn="l" rtl="0" fontAlgn="ctr"/>
                      <a:r>
                        <a:rPr lang="en-US" sz="1400" b="1" i="0" u="none" strike="noStrike">
                          <a:solidFill>
                            <a:srgbClr val="000000"/>
                          </a:solidFill>
                          <a:effectLst/>
                          <a:latin typeface="+mj-lt"/>
                        </a:rPr>
                        <a:t>NJGPA Score </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&lt;725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≥725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45602986"/>
                  </a:ext>
                </a:extLst>
              </a:tr>
              <a:tr h="279660">
                <a:tc>
                  <a:txBody>
                    <a:bodyPr/>
                    <a:lstStyle/>
                    <a:p>
                      <a:pPr algn="l" rtl="0" fontAlgn="ctr"/>
                      <a:r>
                        <a:rPr lang="en-US" sz="1400" b="1" i="0" u="none" strike="noStrike">
                          <a:solidFill>
                            <a:srgbClr val="000000"/>
                          </a:solidFill>
                          <a:effectLst/>
                          <a:latin typeface="+mj-lt"/>
                        </a:rPr>
                        <a:t>Achieve3000 Lexile Score </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&lt;1185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≥1185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07197478"/>
                  </a:ext>
                </a:extLst>
              </a:tr>
              <a:tr h="367055">
                <a:tc>
                  <a:txBody>
                    <a:bodyPr/>
                    <a:lstStyle/>
                    <a:p>
                      <a:pPr algn="l" rtl="0" fontAlgn="ctr"/>
                      <a:r>
                        <a:rPr lang="en-US" sz="1400" b="1" i="0" u="none" strike="noStrike">
                          <a:solidFill>
                            <a:srgbClr val="000000"/>
                          </a:solidFill>
                          <a:effectLst/>
                          <a:latin typeface="+mj-lt"/>
                        </a:rPr>
                        <a:t>LinkIt Form C: End of Year (EOY) Score</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&lt;57 </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≥57</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89171652"/>
                  </a:ext>
                </a:extLst>
              </a:tr>
              <a:tr h="268008">
                <a:tc>
                  <a:txBody>
                    <a:bodyPr/>
                    <a:lstStyle/>
                    <a:p>
                      <a:pPr algn="l" rtl="0" fontAlgn="ctr"/>
                      <a:r>
                        <a:rPr lang="en-US" sz="1400" b="1" i="0" u="none" strike="noStrike">
                          <a:solidFill>
                            <a:srgbClr val="000000"/>
                          </a:solidFill>
                          <a:effectLst/>
                          <a:latin typeface="+mj-lt"/>
                        </a:rPr>
                        <a:t>Final ELA Grade</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&lt;75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≥75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08432210"/>
                  </a:ext>
                </a:extLst>
              </a:tr>
              <a:tr h="186441">
                <a:tc>
                  <a:txBody>
                    <a:bodyPr/>
                    <a:lstStyle/>
                    <a:p>
                      <a:pPr algn="l" fontAlgn="b"/>
                      <a:r>
                        <a:rPr lang="en-US" sz="1400" b="0" i="0" u="none" strike="noStrike">
                          <a:solidFill>
                            <a:srgbClr val="000000"/>
                          </a:solidFill>
                          <a:effectLst/>
                          <a:latin typeface="+mj-lt"/>
                        </a:rPr>
                        <a:t> </a:t>
                      </a:r>
                    </a:p>
                  </a:txBody>
                  <a:tcPr marL="3734" marR="3734" marT="373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mj-lt"/>
                        </a:rPr>
                        <a:t> </a:t>
                      </a:r>
                    </a:p>
                  </a:txBody>
                  <a:tcPr marL="3734" marR="3734" marT="373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j-lt"/>
                        </a:rPr>
                        <a:t> </a:t>
                      </a:r>
                    </a:p>
                  </a:txBody>
                  <a:tcPr marL="3734" marR="3734" marT="37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81600428"/>
                  </a:ext>
                </a:extLst>
              </a:tr>
              <a:tr h="402013">
                <a:tc>
                  <a:txBody>
                    <a:bodyPr/>
                    <a:lstStyle/>
                    <a:p>
                      <a:pPr algn="l" rtl="0" fontAlgn="ctr"/>
                      <a:r>
                        <a:rPr lang="en-US" sz="1400" b="1" i="1" u="sng" strike="noStrike">
                          <a:solidFill>
                            <a:srgbClr val="000000"/>
                          </a:solidFill>
                          <a:effectLst/>
                          <a:latin typeface="+mj-lt"/>
                        </a:rPr>
                        <a:t>12th Grade Assessment Criteria for Multiple Measures</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Entrance Criteria</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Exit Criteria</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51552551"/>
                  </a:ext>
                </a:extLst>
              </a:tr>
              <a:tr h="151484">
                <a:tc>
                  <a:txBody>
                    <a:bodyPr/>
                    <a:lstStyle/>
                    <a:p>
                      <a:pPr algn="l" rtl="0" fontAlgn="ctr"/>
                      <a:r>
                        <a:rPr lang="en-US" sz="1400" b="1" i="0" u="none" strike="noStrike">
                          <a:solidFill>
                            <a:srgbClr val="000000"/>
                          </a:solidFill>
                          <a:effectLst/>
                          <a:latin typeface="+mj-lt"/>
                        </a:rPr>
                        <a:t>Achieve3000 Lexile Score </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&lt;1185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≥1185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21528208"/>
                  </a:ext>
                </a:extLst>
              </a:tr>
              <a:tr h="268008">
                <a:tc>
                  <a:txBody>
                    <a:bodyPr/>
                    <a:lstStyle/>
                    <a:p>
                      <a:pPr algn="l" rtl="0" fontAlgn="ctr"/>
                      <a:r>
                        <a:rPr lang="en-US" sz="1400" b="1" i="0" u="none" strike="noStrike">
                          <a:solidFill>
                            <a:srgbClr val="000000"/>
                          </a:solidFill>
                          <a:effectLst/>
                          <a:latin typeface="+mj-lt"/>
                        </a:rPr>
                        <a:t>Final ELA Grade</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mj-lt"/>
                        </a:rPr>
                        <a:t>&lt;75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j-lt"/>
                        </a:rPr>
                        <a:t>≥75</a:t>
                      </a:r>
                    </a:p>
                  </a:txBody>
                  <a:tcPr marL="3734" marR="3734" marT="3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24076299"/>
                  </a:ext>
                </a:extLst>
              </a:tr>
            </a:tbl>
          </a:graphicData>
        </a:graphic>
      </p:graphicFrame>
    </p:spTree>
    <p:extLst>
      <p:ext uri="{BB962C8B-B14F-4D97-AF65-F5344CB8AC3E}">
        <p14:creationId xmlns:p14="http://schemas.microsoft.com/office/powerpoint/2010/main" val="402006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1293028"/>
          </a:xfrm>
        </p:spPr>
        <p:txBody>
          <a:bodyPr>
            <a:normAutofit/>
          </a:bodyPr>
          <a:lstStyle/>
          <a:p>
            <a:pPr lvl="0" algn="ctr"/>
            <a:r>
              <a:rPr lang="en-US" altLang="en-US" sz="2400" b="1" cap="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SY2023-24 Title I Mathematics At-Risk </a:t>
            </a:r>
            <a:r>
              <a:rPr lang="en-US" alt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Learner </a:t>
            </a:r>
            <a:r>
              <a:rPr lang="en-US" altLang="en-US" sz="2400" b="1" cap="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Criteria</a:t>
            </a:r>
            <a:br>
              <a:rPr lang="en-US" altLang="en-US" sz="2400" cap="none" dirty="0"/>
            </a:br>
            <a:endParaRPr lang="en-US" sz="24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707705984"/>
              </p:ext>
            </p:extLst>
          </p:nvPr>
        </p:nvGraphicFramePr>
        <p:xfrm>
          <a:off x="228600" y="798914"/>
          <a:ext cx="8763000" cy="5678086"/>
        </p:xfrm>
        <a:graphic>
          <a:graphicData uri="http://schemas.openxmlformats.org/drawingml/2006/table">
            <a:tbl>
              <a:tblPr firstRow="1" firstCol="1" bandRow="1">
                <a:tableStyleId>{5C22544A-7EE6-4342-B048-85BDC9FD1C3A}</a:tableStyleId>
              </a:tblPr>
              <a:tblGrid>
                <a:gridCol w="5243270">
                  <a:extLst>
                    <a:ext uri="{9D8B030D-6E8A-4147-A177-3AD203B41FA5}">
                      <a16:colId xmlns:a16="http://schemas.microsoft.com/office/drawing/2014/main" val="1611254661"/>
                    </a:ext>
                  </a:extLst>
                </a:gridCol>
                <a:gridCol w="1759865">
                  <a:extLst>
                    <a:ext uri="{9D8B030D-6E8A-4147-A177-3AD203B41FA5}">
                      <a16:colId xmlns:a16="http://schemas.microsoft.com/office/drawing/2014/main" val="3930535166"/>
                    </a:ext>
                  </a:extLst>
                </a:gridCol>
                <a:gridCol w="1759865">
                  <a:extLst>
                    <a:ext uri="{9D8B030D-6E8A-4147-A177-3AD203B41FA5}">
                      <a16:colId xmlns:a16="http://schemas.microsoft.com/office/drawing/2014/main" val="3682728404"/>
                    </a:ext>
                  </a:extLst>
                </a:gridCol>
              </a:tblGrid>
              <a:tr h="263684">
                <a:tc>
                  <a:txBody>
                    <a:bodyPr/>
                    <a:lstStyle/>
                    <a:p>
                      <a:pPr algn="l" rtl="0" fontAlgn="ctr"/>
                      <a:r>
                        <a:rPr lang="en-US" sz="1400" b="1" i="1" u="sng" strike="noStrike" dirty="0">
                          <a:solidFill>
                            <a:srgbClr val="000000"/>
                          </a:solidFill>
                          <a:effectLst/>
                          <a:latin typeface="Trebuchet MS" panose="020B0603020202020204" pitchFamily="34" charset="0"/>
                        </a:rPr>
                        <a:t>9th Grade Assessment Criteria for Multiple Measures</a:t>
                      </a:r>
                    </a:p>
                  </a:txBody>
                  <a:tcPr marL="9525" marR="9525" marT="9525" marB="0" anchor="ctr">
                    <a:noFill/>
                  </a:tcPr>
                </a:tc>
                <a:tc>
                  <a:txBody>
                    <a:bodyPr/>
                    <a:lstStyle/>
                    <a:p>
                      <a:pPr algn="ctr" rtl="0" fontAlgn="ctr"/>
                      <a:r>
                        <a:rPr lang="en-US" sz="1400" b="1" i="0" u="none" strike="noStrike">
                          <a:solidFill>
                            <a:srgbClr val="000000"/>
                          </a:solidFill>
                          <a:effectLst/>
                          <a:latin typeface="Trebuchet MS" panose="020B0603020202020204" pitchFamily="34" charset="0"/>
                        </a:rPr>
                        <a:t>Entrance Criteria</a:t>
                      </a:r>
                    </a:p>
                  </a:txBody>
                  <a:tcPr marL="9525" marR="9525" marT="9525" marB="0" anchor="ctr">
                    <a:noFill/>
                  </a:tcPr>
                </a:tc>
                <a:tc>
                  <a:txBody>
                    <a:bodyPr/>
                    <a:lstStyle/>
                    <a:p>
                      <a:pPr algn="ctr" rtl="0" fontAlgn="ctr"/>
                      <a:r>
                        <a:rPr lang="en-US" sz="1400" b="1" i="0" u="none" strike="noStrike">
                          <a:solidFill>
                            <a:srgbClr val="000000"/>
                          </a:solidFill>
                          <a:effectLst/>
                          <a:latin typeface="Trebuchet MS" panose="020B0603020202020204" pitchFamily="34" charset="0"/>
                        </a:rPr>
                        <a:t>Exit Criteria</a:t>
                      </a:r>
                    </a:p>
                  </a:txBody>
                  <a:tcPr marL="9525" marR="9525" marT="9525" marB="0" anchor="ctr">
                    <a:noFill/>
                  </a:tcPr>
                </a:tc>
                <a:extLst>
                  <a:ext uri="{0D108BD9-81ED-4DB2-BD59-A6C34878D82A}">
                    <a16:rowId xmlns:a16="http://schemas.microsoft.com/office/drawing/2014/main" val="4012210764"/>
                  </a:ext>
                </a:extLst>
              </a:tr>
              <a:tr h="263684">
                <a:tc>
                  <a:txBody>
                    <a:bodyPr/>
                    <a:lstStyle/>
                    <a:p>
                      <a:pPr algn="l" rtl="0" fontAlgn="ctr"/>
                      <a:r>
                        <a:rPr lang="en-US" sz="1400" b="1" i="0" u="none" strike="noStrike">
                          <a:solidFill>
                            <a:srgbClr val="000000"/>
                          </a:solidFill>
                          <a:effectLst/>
                          <a:latin typeface="Trebuchet MS" panose="020B0603020202020204" pitchFamily="34" charset="0"/>
                        </a:rPr>
                        <a:t>NJSLA Score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&lt;750</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≥750</a:t>
                      </a:r>
                    </a:p>
                  </a:txBody>
                  <a:tcPr marL="9525" marR="9525" marT="9525" marB="0" anchor="ctr">
                    <a:noFill/>
                  </a:tcPr>
                </a:tc>
                <a:extLst>
                  <a:ext uri="{0D108BD9-81ED-4DB2-BD59-A6C34878D82A}">
                    <a16:rowId xmlns:a16="http://schemas.microsoft.com/office/drawing/2014/main" val="554190068"/>
                  </a:ext>
                </a:extLst>
              </a:tr>
              <a:tr h="263684">
                <a:tc>
                  <a:txBody>
                    <a:bodyPr/>
                    <a:lstStyle/>
                    <a:p>
                      <a:pPr algn="l" rtl="0" fontAlgn="ctr"/>
                      <a:r>
                        <a:rPr lang="en-US" sz="1400" b="1" i="0" u="none" strike="noStrike">
                          <a:solidFill>
                            <a:srgbClr val="000000"/>
                          </a:solidFill>
                          <a:effectLst/>
                          <a:latin typeface="Trebuchet MS" panose="020B0603020202020204" pitchFamily="34" charset="0"/>
                        </a:rPr>
                        <a:t>LinkIt Algebra Readiness Score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&lt;58</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≥58</a:t>
                      </a:r>
                    </a:p>
                  </a:txBody>
                  <a:tcPr marL="9525" marR="9525" marT="9525" marB="0" anchor="ctr">
                    <a:noFill/>
                  </a:tcPr>
                </a:tc>
                <a:extLst>
                  <a:ext uri="{0D108BD9-81ED-4DB2-BD59-A6C34878D82A}">
                    <a16:rowId xmlns:a16="http://schemas.microsoft.com/office/drawing/2014/main" val="2243521164"/>
                  </a:ext>
                </a:extLst>
              </a:tr>
              <a:tr h="309373">
                <a:tc>
                  <a:txBody>
                    <a:bodyPr/>
                    <a:lstStyle/>
                    <a:p>
                      <a:pPr algn="l" rtl="0" fontAlgn="ctr"/>
                      <a:r>
                        <a:rPr lang="en-US" sz="1400" b="1" i="0" u="none" strike="noStrike">
                          <a:solidFill>
                            <a:srgbClr val="000000"/>
                          </a:solidFill>
                          <a:effectLst/>
                          <a:latin typeface="Trebuchet MS" panose="020B0603020202020204" pitchFamily="34" charset="0"/>
                        </a:rPr>
                        <a:t>LinkIt Form C Score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&lt;60</a:t>
                      </a:r>
                    </a:p>
                  </a:txBody>
                  <a:tcPr marL="9525" marR="9525" marT="9525" marB="0" anchor="ctr">
                    <a:noFill/>
                  </a:tcPr>
                </a:tc>
                <a:tc>
                  <a:txBody>
                    <a:bodyPr/>
                    <a:lstStyle/>
                    <a:p>
                      <a:pPr algn="ctr" rtl="0" fontAlgn="ctr"/>
                      <a:r>
                        <a:rPr lang="en-US" sz="1400" b="0" i="0" u="sng" strike="noStrike">
                          <a:solidFill>
                            <a:srgbClr val="000000"/>
                          </a:solidFill>
                          <a:effectLst/>
                          <a:latin typeface="Trebuchet MS" panose="020B0603020202020204" pitchFamily="34" charset="0"/>
                        </a:rPr>
                        <a:t>&gt;</a:t>
                      </a:r>
                      <a:r>
                        <a:rPr lang="en-US" sz="1400" b="0" i="0" u="none" strike="noStrike">
                          <a:solidFill>
                            <a:srgbClr val="000000"/>
                          </a:solidFill>
                          <a:effectLst/>
                          <a:latin typeface="Trebuchet MS" panose="020B0603020202020204" pitchFamily="34" charset="0"/>
                        </a:rPr>
                        <a:t>60</a:t>
                      </a:r>
                    </a:p>
                  </a:txBody>
                  <a:tcPr marL="9525" marR="9525" marT="9525" marB="0" anchor="ctr">
                    <a:noFill/>
                  </a:tcPr>
                </a:tc>
                <a:extLst>
                  <a:ext uri="{0D108BD9-81ED-4DB2-BD59-A6C34878D82A}">
                    <a16:rowId xmlns:a16="http://schemas.microsoft.com/office/drawing/2014/main" val="1254840116"/>
                  </a:ext>
                </a:extLst>
              </a:tr>
              <a:tr h="286306">
                <a:tc>
                  <a:txBody>
                    <a:bodyPr/>
                    <a:lstStyle/>
                    <a:p>
                      <a:pPr algn="l" rtl="0" fontAlgn="ctr"/>
                      <a:r>
                        <a:rPr lang="en-US" sz="1400" b="1" i="0" u="none" strike="noStrike">
                          <a:solidFill>
                            <a:srgbClr val="000000"/>
                          </a:solidFill>
                          <a:effectLst/>
                          <a:latin typeface="Trebuchet MS" panose="020B0603020202020204" pitchFamily="34" charset="0"/>
                        </a:rPr>
                        <a:t>Final Mathematics Grade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&lt;75</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≥75</a:t>
                      </a:r>
                    </a:p>
                  </a:txBody>
                  <a:tcPr marL="9525" marR="9525" marT="9525" marB="0" anchor="ctr">
                    <a:noFill/>
                  </a:tcPr>
                </a:tc>
                <a:extLst>
                  <a:ext uri="{0D108BD9-81ED-4DB2-BD59-A6C34878D82A}">
                    <a16:rowId xmlns:a16="http://schemas.microsoft.com/office/drawing/2014/main" val="3989697351"/>
                  </a:ext>
                </a:extLst>
              </a:tr>
              <a:tr h="320115">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noFill/>
                  </a:tcPr>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noFill/>
                  </a:tcPr>
                </a:tc>
                <a:tc>
                  <a:txBody>
                    <a:bodyPr/>
                    <a:lstStyle/>
                    <a:p>
                      <a:pPr algn="l" fontAlgn="t"/>
                      <a:r>
                        <a:rPr lang="en-US" sz="1800" b="0" i="0" u="none" strike="noStrike">
                          <a:solidFill>
                            <a:srgbClr val="000000"/>
                          </a:solidFill>
                          <a:effectLst/>
                          <a:latin typeface="Arial" panose="020B0604020202020204" pitchFamily="34" charset="0"/>
                        </a:rPr>
                        <a:t> </a:t>
                      </a:r>
                    </a:p>
                  </a:txBody>
                  <a:tcPr marL="9525" marR="9525" marT="9525" marB="0">
                    <a:noFill/>
                  </a:tcPr>
                </a:tc>
                <a:extLst>
                  <a:ext uri="{0D108BD9-81ED-4DB2-BD59-A6C34878D82A}">
                    <a16:rowId xmlns:a16="http://schemas.microsoft.com/office/drawing/2014/main" val="1729311261"/>
                  </a:ext>
                </a:extLst>
              </a:tr>
              <a:tr h="251699">
                <a:tc>
                  <a:txBody>
                    <a:bodyPr/>
                    <a:lstStyle/>
                    <a:p>
                      <a:pPr algn="l" rtl="0" fontAlgn="ctr"/>
                      <a:r>
                        <a:rPr lang="en-US" sz="1400" b="1" i="1" u="sng" strike="noStrike">
                          <a:solidFill>
                            <a:srgbClr val="000000"/>
                          </a:solidFill>
                          <a:effectLst/>
                          <a:latin typeface="Trebuchet MS" panose="020B0603020202020204" pitchFamily="34" charset="0"/>
                        </a:rPr>
                        <a:t>10th Grade Assessment Criteria for Multiple Measures</a:t>
                      </a:r>
                    </a:p>
                  </a:txBody>
                  <a:tcPr marL="9525" marR="9525" marT="9525" marB="0" anchor="ctr">
                    <a:noFill/>
                  </a:tcPr>
                </a:tc>
                <a:tc>
                  <a:txBody>
                    <a:bodyPr/>
                    <a:lstStyle/>
                    <a:p>
                      <a:pPr algn="ctr" rtl="0" fontAlgn="ctr"/>
                      <a:r>
                        <a:rPr lang="en-US" sz="1400" b="1" i="0" u="none" strike="noStrike">
                          <a:solidFill>
                            <a:srgbClr val="000000"/>
                          </a:solidFill>
                          <a:effectLst/>
                          <a:latin typeface="Trebuchet MS" panose="020B0603020202020204" pitchFamily="34" charset="0"/>
                        </a:rPr>
                        <a:t>Entrance Criteria</a:t>
                      </a:r>
                    </a:p>
                  </a:txBody>
                  <a:tcPr marL="9525" marR="9525" marT="9525" marB="0" anchor="ctr">
                    <a:noFill/>
                  </a:tcPr>
                </a:tc>
                <a:tc>
                  <a:txBody>
                    <a:bodyPr/>
                    <a:lstStyle/>
                    <a:p>
                      <a:pPr algn="ctr" rtl="0" fontAlgn="ctr"/>
                      <a:r>
                        <a:rPr lang="en-US" sz="1400" b="1" i="0" u="none" strike="noStrike">
                          <a:solidFill>
                            <a:srgbClr val="000000"/>
                          </a:solidFill>
                          <a:effectLst/>
                          <a:latin typeface="Trebuchet MS" panose="020B0603020202020204" pitchFamily="34" charset="0"/>
                        </a:rPr>
                        <a:t>Exit Criteria</a:t>
                      </a:r>
                    </a:p>
                  </a:txBody>
                  <a:tcPr marL="9525" marR="9525" marT="9525" marB="0" anchor="ctr">
                    <a:noFill/>
                  </a:tcPr>
                </a:tc>
                <a:extLst>
                  <a:ext uri="{0D108BD9-81ED-4DB2-BD59-A6C34878D82A}">
                    <a16:rowId xmlns:a16="http://schemas.microsoft.com/office/drawing/2014/main" val="149783809"/>
                  </a:ext>
                </a:extLst>
              </a:tr>
              <a:tr h="263684">
                <a:tc>
                  <a:txBody>
                    <a:bodyPr/>
                    <a:lstStyle/>
                    <a:p>
                      <a:pPr algn="l" rtl="0" fontAlgn="ctr"/>
                      <a:r>
                        <a:rPr lang="en-US" sz="1400" b="1" i="0" u="none" strike="noStrike">
                          <a:solidFill>
                            <a:srgbClr val="000000"/>
                          </a:solidFill>
                          <a:effectLst/>
                          <a:latin typeface="Trebuchet MS" panose="020B0603020202020204" pitchFamily="34" charset="0"/>
                        </a:rPr>
                        <a:t>NJSLA Score (If Enrolled in Algebra I for the 1st time)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&lt;750</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≥750</a:t>
                      </a:r>
                    </a:p>
                  </a:txBody>
                  <a:tcPr marL="9525" marR="9525" marT="9525" marB="0" anchor="ctr">
                    <a:noFill/>
                  </a:tcPr>
                </a:tc>
                <a:extLst>
                  <a:ext uri="{0D108BD9-81ED-4DB2-BD59-A6C34878D82A}">
                    <a16:rowId xmlns:a16="http://schemas.microsoft.com/office/drawing/2014/main" val="2100372953"/>
                  </a:ext>
                </a:extLst>
              </a:tr>
              <a:tr h="251365">
                <a:tc>
                  <a:txBody>
                    <a:bodyPr/>
                    <a:lstStyle/>
                    <a:p>
                      <a:pPr algn="l" rtl="0" fontAlgn="ctr"/>
                      <a:r>
                        <a:rPr lang="en-US" sz="1400" b="1" i="0" u="none" strike="noStrike">
                          <a:solidFill>
                            <a:srgbClr val="000000"/>
                          </a:solidFill>
                          <a:effectLst/>
                          <a:latin typeface="Trebuchet MS" panose="020B0603020202020204" pitchFamily="34" charset="0"/>
                        </a:rPr>
                        <a:t>LinkIt Form C Score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&lt;60</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≥60</a:t>
                      </a:r>
                    </a:p>
                  </a:txBody>
                  <a:tcPr marL="9525" marR="9525" marT="9525" marB="0" anchor="ctr">
                    <a:noFill/>
                  </a:tcPr>
                </a:tc>
                <a:extLst>
                  <a:ext uri="{0D108BD9-81ED-4DB2-BD59-A6C34878D82A}">
                    <a16:rowId xmlns:a16="http://schemas.microsoft.com/office/drawing/2014/main" val="150521708"/>
                  </a:ext>
                </a:extLst>
              </a:tr>
              <a:tr h="251699">
                <a:tc>
                  <a:txBody>
                    <a:bodyPr/>
                    <a:lstStyle/>
                    <a:p>
                      <a:pPr algn="l" rtl="0" fontAlgn="ctr"/>
                      <a:r>
                        <a:rPr lang="en-US" sz="1400" b="1" i="0" u="none" strike="noStrike">
                          <a:solidFill>
                            <a:srgbClr val="000000"/>
                          </a:solidFill>
                          <a:effectLst/>
                          <a:latin typeface="Trebuchet MS" panose="020B0603020202020204" pitchFamily="34" charset="0"/>
                        </a:rPr>
                        <a:t>Final Mathematics Grade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&lt;75</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≥75</a:t>
                      </a:r>
                    </a:p>
                  </a:txBody>
                  <a:tcPr marL="9525" marR="9525" marT="9525" marB="0" anchor="ctr">
                    <a:noFill/>
                  </a:tcPr>
                </a:tc>
                <a:extLst>
                  <a:ext uri="{0D108BD9-81ED-4DB2-BD59-A6C34878D82A}">
                    <a16:rowId xmlns:a16="http://schemas.microsoft.com/office/drawing/2014/main" val="851853287"/>
                  </a:ext>
                </a:extLst>
              </a:tr>
              <a:tr h="320115">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noFill/>
                  </a:tcPr>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noFill/>
                  </a:tcPr>
                </a:tc>
                <a:tc>
                  <a:txBody>
                    <a:bodyPr/>
                    <a:lstStyle/>
                    <a:p>
                      <a:pPr algn="l" fontAlgn="t"/>
                      <a:r>
                        <a:rPr lang="en-US" sz="1800" b="0" i="0" u="none" strike="noStrike">
                          <a:solidFill>
                            <a:srgbClr val="000000"/>
                          </a:solidFill>
                          <a:effectLst/>
                          <a:latin typeface="Arial" panose="020B0604020202020204" pitchFamily="34" charset="0"/>
                        </a:rPr>
                        <a:t> </a:t>
                      </a:r>
                    </a:p>
                  </a:txBody>
                  <a:tcPr marL="9525" marR="9525" marT="9525" marB="0">
                    <a:noFill/>
                  </a:tcPr>
                </a:tc>
                <a:extLst>
                  <a:ext uri="{0D108BD9-81ED-4DB2-BD59-A6C34878D82A}">
                    <a16:rowId xmlns:a16="http://schemas.microsoft.com/office/drawing/2014/main" val="1409803689"/>
                  </a:ext>
                </a:extLst>
              </a:tr>
              <a:tr h="251699">
                <a:tc>
                  <a:txBody>
                    <a:bodyPr/>
                    <a:lstStyle/>
                    <a:p>
                      <a:pPr algn="l" rtl="0" fontAlgn="ctr"/>
                      <a:r>
                        <a:rPr lang="en-US" sz="1400" b="1" i="1" u="sng" strike="noStrike">
                          <a:solidFill>
                            <a:srgbClr val="000000"/>
                          </a:solidFill>
                          <a:effectLst/>
                          <a:latin typeface="Trebuchet MS" panose="020B0603020202020204" pitchFamily="34" charset="0"/>
                        </a:rPr>
                        <a:t>11th Grade Assessment Criteria for Multiple Measures</a:t>
                      </a:r>
                    </a:p>
                  </a:txBody>
                  <a:tcPr marL="9525" marR="9525" marT="9525" marB="0" anchor="ctr">
                    <a:noFill/>
                  </a:tcPr>
                </a:tc>
                <a:tc>
                  <a:txBody>
                    <a:bodyPr/>
                    <a:lstStyle/>
                    <a:p>
                      <a:pPr algn="ctr" rtl="0" fontAlgn="ctr"/>
                      <a:r>
                        <a:rPr lang="en-US" sz="1400" b="1" i="0" u="none" strike="noStrike">
                          <a:solidFill>
                            <a:srgbClr val="000000"/>
                          </a:solidFill>
                          <a:effectLst/>
                          <a:latin typeface="Trebuchet MS" panose="020B0603020202020204" pitchFamily="34" charset="0"/>
                        </a:rPr>
                        <a:t>Entrance Criteria</a:t>
                      </a:r>
                    </a:p>
                  </a:txBody>
                  <a:tcPr marL="9525" marR="9525" marT="9525" marB="0" anchor="ctr">
                    <a:noFill/>
                  </a:tcPr>
                </a:tc>
                <a:tc>
                  <a:txBody>
                    <a:bodyPr/>
                    <a:lstStyle/>
                    <a:p>
                      <a:pPr algn="ctr" rtl="0" fontAlgn="ctr"/>
                      <a:r>
                        <a:rPr lang="en-US" sz="1400" b="1" i="0" u="none" strike="noStrike">
                          <a:solidFill>
                            <a:srgbClr val="000000"/>
                          </a:solidFill>
                          <a:effectLst/>
                          <a:latin typeface="Trebuchet MS" panose="020B0603020202020204" pitchFamily="34" charset="0"/>
                        </a:rPr>
                        <a:t>Exit Criteria</a:t>
                      </a:r>
                    </a:p>
                  </a:txBody>
                  <a:tcPr marL="9525" marR="9525" marT="9525" marB="0" anchor="ctr">
                    <a:noFill/>
                  </a:tcPr>
                </a:tc>
                <a:extLst>
                  <a:ext uri="{0D108BD9-81ED-4DB2-BD59-A6C34878D82A}">
                    <a16:rowId xmlns:a16="http://schemas.microsoft.com/office/drawing/2014/main" val="1960041822"/>
                  </a:ext>
                </a:extLst>
              </a:tr>
              <a:tr h="263684">
                <a:tc>
                  <a:txBody>
                    <a:bodyPr/>
                    <a:lstStyle/>
                    <a:p>
                      <a:pPr algn="l" rtl="0" fontAlgn="ctr"/>
                      <a:r>
                        <a:rPr lang="en-US" sz="1400" b="1" i="0" u="none" strike="noStrike">
                          <a:solidFill>
                            <a:srgbClr val="000000"/>
                          </a:solidFill>
                          <a:effectLst/>
                          <a:latin typeface="Trebuchet MS" panose="020B0603020202020204" pitchFamily="34" charset="0"/>
                        </a:rPr>
                        <a:t>NJSLA Score (If Enrolled in Algebra I for the 1st time)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&lt;750</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≥750</a:t>
                      </a:r>
                    </a:p>
                  </a:txBody>
                  <a:tcPr marL="9525" marR="9525" marT="9525" marB="0" anchor="ctr">
                    <a:noFill/>
                  </a:tcPr>
                </a:tc>
                <a:extLst>
                  <a:ext uri="{0D108BD9-81ED-4DB2-BD59-A6C34878D82A}">
                    <a16:rowId xmlns:a16="http://schemas.microsoft.com/office/drawing/2014/main" val="2526967184"/>
                  </a:ext>
                </a:extLst>
              </a:tr>
              <a:tr h="251365">
                <a:tc>
                  <a:txBody>
                    <a:bodyPr/>
                    <a:lstStyle/>
                    <a:p>
                      <a:pPr algn="l" rtl="0" fontAlgn="ctr"/>
                      <a:r>
                        <a:rPr lang="en-US" sz="1400" b="1" i="0" u="none" strike="noStrike">
                          <a:solidFill>
                            <a:srgbClr val="000000"/>
                          </a:solidFill>
                          <a:effectLst/>
                          <a:latin typeface="Trebuchet MS" panose="020B0603020202020204" pitchFamily="34" charset="0"/>
                        </a:rPr>
                        <a:t>NJGPA Score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&lt;725</a:t>
                      </a:r>
                    </a:p>
                  </a:txBody>
                  <a:tcPr marL="9525" marR="9525" marT="9525" marB="0" anchor="ctr">
                    <a:noFill/>
                  </a:tcPr>
                </a:tc>
                <a:tc>
                  <a:txBody>
                    <a:bodyPr/>
                    <a:lstStyle/>
                    <a:p>
                      <a:pPr algn="ctr" rtl="0" fontAlgn="ctr"/>
                      <a:r>
                        <a:rPr lang="en-US" sz="1400" b="0" i="0" u="sng" strike="noStrike">
                          <a:solidFill>
                            <a:srgbClr val="000000"/>
                          </a:solidFill>
                          <a:effectLst/>
                          <a:latin typeface="Trebuchet MS" panose="020B0603020202020204" pitchFamily="34" charset="0"/>
                        </a:rPr>
                        <a:t>&gt;</a:t>
                      </a:r>
                      <a:r>
                        <a:rPr lang="en-US" sz="1400" b="0" i="0" u="none" strike="noStrike">
                          <a:solidFill>
                            <a:srgbClr val="000000"/>
                          </a:solidFill>
                          <a:effectLst/>
                          <a:latin typeface="Trebuchet MS" panose="020B0603020202020204" pitchFamily="34" charset="0"/>
                        </a:rPr>
                        <a:t>725</a:t>
                      </a:r>
                    </a:p>
                  </a:txBody>
                  <a:tcPr marL="9525" marR="9525" marT="9525" marB="0" anchor="ctr">
                    <a:noFill/>
                  </a:tcPr>
                </a:tc>
                <a:extLst>
                  <a:ext uri="{0D108BD9-81ED-4DB2-BD59-A6C34878D82A}">
                    <a16:rowId xmlns:a16="http://schemas.microsoft.com/office/drawing/2014/main" val="3683354600"/>
                  </a:ext>
                </a:extLst>
              </a:tr>
              <a:tr h="251699">
                <a:tc>
                  <a:txBody>
                    <a:bodyPr/>
                    <a:lstStyle/>
                    <a:p>
                      <a:pPr algn="l" rtl="0" fontAlgn="ctr"/>
                      <a:r>
                        <a:rPr lang="en-US" sz="1400" b="1" i="0" u="none" strike="noStrike">
                          <a:solidFill>
                            <a:srgbClr val="000000"/>
                          </a:solidFill>
                          <a:effectLst/>
                          <a:latin typeface="Trebuchet MS" panose="020B0603020202020204" pitchFamily="34" charset="0"/>
                        </a:rPr>
                        <a:t>LinkIt Form C Score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&lt;60</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≥60</a:t>
                      </a:r>
                    </a:p>
                  </a:txBody>
                  <a:tcPr marL="9525" marR="9525" marT="9525" marB="0" anchor="ctr">
                    <a:noFill/>
                  </a:tcPr>
                </a:tc>
                <a:extLst>
                  <a:ext uri="{0D108BD9-81ED-4DB2-BD59-A6C34878D82A}">
                    <a16:rowId xmlns:a16="http://schemas.microsoft.com/office/drawing/2014/main" val="4208040143"/>
                  </a:ext>
                </a:extLst>
              </a:tr>
              <a:tr h="263684">
                <a:tc>
                  <a:txBody>
                    <a:bodyPr/>
                    <a:lstStyle/>
                    <a:p>
                      <a:pPr algn="l" rtl="0" fontAlgn="ctr"/>
                      <a:r>
                        <a:rPr lang="en-US" sz="1400" b="1" i="0" u="none" strike="noStrike">
                          <a:solidFill>
                            <a:srgbClr val="000000"/>
                          </a:solidFill>
                          <a:effectLst/>
                          <a:latin typeface="Trebuchet MS" panose="020B0603020202020204" pitchFamily="34" charset="0"/>
                        </a:rPr>
                        <a:t>Final Mathematics Grade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&lt;75</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≥75</a:t>
                      </a:r>
                    </a:p>
                  </a:txBody>
                  <a:tcPr marL="9525" marR="9525" marT="9525" marB="0" anchor="ctr">
                    <a:noFill/>
                  </a:tcPr>
                </a:tc>
                <a:extLst>
                  <a:ext uri="{0D108BD9-81ED-4DB2-BD59-A6C34878D82A}">
                    <a16:rowId xmlns:a16="http://schemas.microsoft.com/office/drawing/2014/main" val="683824651"/>
                  </a:ext>
                </a:extLst>
              </a:tr>
              <a:tr h="320115">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noFill/>
                  </a:tcPr>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noFill/>
                  </a:tcPr>
                </a:tc>
                <a:tc>
                  <a:txBody>
                    <a:bodyPr/>
                    <a:lstStyle/>
                    <a:p>
                      <a:pPr algn="l" fontAlgn="t"/>
                      <a:r>
                        <a:rPr lang="en-US" sz="1800" b="0" i="0" u="none" strike="noStrike">
                          <a:solidFill>
                            <a:srgbClr val="000000"/>
                          </a:solidFill>
                          <a:effectLst/>
                          <a:latin typeface="Arial" panose="020B0604020202020204" pitchFamily="34" charset="0"/>
                        </a:rPr>
                        <a:t> </a:t>
                      </a:r>
                    </a:p>
                  </a:txBody>
                  <a:tcPr marL="9525" marR="9525" marT="9525" marB="0">
                    <a:noFill/>
                  </a:tcPr>
                </a:tc>
                <a:extLst>
                  <a:ext uri="{0D108BD9-81ED-4DB2-BD59-A6C34878D82A}">
                    <a16:rowId xmlns:a16="http://schemas.microsoft.com/office/drawing/2014/main" val="2007158530"/>
                  </a:ext>
                </a:extLst>
              </a:tr>
              <a:tr h="263684">
                <a:tc>
                  <a:txBody>
                    <a:bodyPr/>
                    <a:lstStyle/>
                    <a:p>
                      <a:pPr algn="l" rtl="0" fontAlgn="ctr"/>
                      <a:r>
                        <a:rPr lang="en-US" sz="1400" b="1" i="1" u="sng" strike="noStrike">
                          <a:solidFill>
                            <a:srgbClr val="000000"/>
                          </a:solidFill>
                          <a:effectLst/>
                          <a:latin typeface="Trebuchet MS" panose="020B0603020202020204" pitchFamily="34" charset="0"/>
                        </a:rPr>
                        <a:t>12th Grade Assessment Criteria for Multiple Measures</a:t>
                      </a:r>
                    </a:p>
                  </a:txBody>
                  <a:tcPr marL="9525" marR="9525" marT="9525" marB="0" anchor="ctr">
                    <a:noFill/>
                  </a:tcPr>
                </a:tc>
                <a:tc>
                  <a:txBody>
                    <a:bodyPr/>
                    <a:lstStyle/>
                    <a:p>
                      <a:pPr algn="ctr" rtl="0" fontAlgn="ctr"/>
                      <a:r>
                        <a:rPr lang="en-US" sz="1400" b="1" i="0" u="none" strike="noStrike">
                          <a:solidFill>
                            <a:srgbClr val="000000"/>
                          </a:solidFill>
                          <a:effectLst/>
                          <a:latin typeface="Trebuchet MS" panose="020B0603020202020204" pitchFamily="34" charset="0"/>
                        </a:rPr>
                        <a:t>Entrance Criteria</a:t>
                      </a:r>
                    </a:p>
                  </a:txBody>
                  <a:tcPr marL="9525" marR="9525" marT="9525" marB="0" anchor="ctr">
                    <a:noFill/>
                  </a:tcPr>
                </a:tc>
                <a:tc>
                  <a:txBody>
                    <a:bodyPr/>
                    <a:lstStyle/>
                    <a:p>
                      <a:pPr algn="ctr" rtl="0" fontAlgn="ctr"/>
                      <a:r>
                        <a:rPr lang="en-US" sz="1400" b="1" i="0" u="none" strike="noStrike">
                          <a:solidFill>
                            <a:srgbClr val="000000"/>
                          </a:solidFill>
                          <a:effectLst/>
                          <a:latin typeface="Trebuchet MS" panose="020B0603020202020204" pitchFamily="34" charset="0"/>
                        </a:rPr>
                        <a:t>Exit Criteria</a:t>
                      </a:r>
                    </a:p>
                  </a:txBody>
                  <a:tcPr marL="9525" marR="9525" marT="9525" marB="0" anchor="ctr">
                    <a:noFill/>
                  </a:tcPr>
                </a:tc>
                <a:extLst>
                  <a:ext uri="{0D108BD9-81ED-4DB2-BD59-A6C34878D82A}">
                    <a16:rowId xmlns:a16="http://schemas.microsoft.com/office/drawing/2014/main" val="1317102880"/>
                  </a:ext>
                </a:extLst>
              </a:tr>
              <a:tr h="251365">
                <a:tc>
                  <a:txBody>
                    <a:bodyPr/>
                    <a:lstStyle/>
                    <a:p>
                      <a:pPr algn="l" rtl="0" fontAlgn="ctr"/>
                      <a:r>
                        <a:rPr lang="en-US" sz="1400" b="1" i="0" u="none" strike="noStrike">
                          <a:solidFill>
                            <a:srgbClr val="000000"/>
                          </a:solidFill>
                          <a:effectLst/>
                          <a:latin typeface="Trebuchet MS" panose="020B0603020202020204" pitchFamily="34" charset="0"/>
                        </a:rPr>
                        <a:t>NJSLA Score (If Enrolled in Algebra I for the 1st time)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&lt;750</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≥750</a:t>
                      </a:r>
                    </a:p>
                  </a:txBody>
                  <a:tcPr marL="9525" marR="9525" marT="9525" marB="0" anchor="ctr">
                    <a:noFill/>
                  </a:tcPr>
                </a:tc>
                <a:extLst>
                  <a:ext uri="{0D108BD9-81ED-4DB2-BD59-A6C34878D82A}">
                    <a16:rowId xmlns:a16="http://schemas.microsoft.com/office/drawing/2014/main" val="3132567490"/>
                  </a:ext>
                </a:extLst>
              </a:tr>
              <a:tr h="251699">
                <a:tc>
                  <a:txBody>
                    <a:bodyPr/>
                    <a:lstStyle/>
                    <a:p>
                      <a:pPr algn="l" rtl="0" fontAlgn="ctr"/>
                      <a:r>
                        <a:rPr lang="en-US" sz="1400" b="1" i="0" u="none" strike="noStrike">
                          <a:solidFill>
                            <a:srgbClr val="000000"/>
                          </a:solidFill>
                          <a:effectLst/>
                          <a:latin typeface="Trebuchet MS" panose="020B0603020202020204" pitchFamily="34" charset="0"/>
                        </a:rPr>
                        <a:t>LinkIt Form C Score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&lt;60</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≥60</a:t>
                      </a:r>
                    </a:p>
                  </a:txBody>
                  <a:tcPr marL="9525" marR="9525" marT="9525" marB="0" anchor="ctr">
                    <a:noFill/>
                  </a:tcPr>
                </a:tc>
                <a:extLst>
                  <a:ext uri="{0D108BD9-81ED-4DB2-BD59-A6C34878D82A}">
                    <a16:rowId xmlns:a16="http://schemas.microsoft.com/office/drawing/2014/main" val="913841879"/>
                  </a:ext>
                </a:extLst>
              </a:tr>
              <a:tr h="263684">
                <a:tc>
                  <a:txBody>
                    <a:bodyPr/>
                    <a:lstStyle/>
                    <a:p>
                      <a:pPr algn="l" rtl="0" fontAlgn="ctr"/>
                      <a:r>
                        <a:rPr lang="en-US" sz="1400" b="1" i="0" u="none" strike="noStrike">
                          <a:solidFill>
                            <a:srgbClr val="000000"/>
                          </a:solidFill>
                          <a:effectLst/>
                          <a:latin typeface="Trebuchet MS" panose="020B0603020202020204" pitchFamily="34" charset="0"/>
                        </a:rPr>
                        <a:t>Final Mathematics Grade</a:t>
                      </a:r>
                    </a:p>
                  </a:txBody>
                  <a:tcPr marL="9525" marR="9525" marT="9525" marB="0" anchor="ctr">
                    <a:noFill/>
                  </a:tcPr>
                </a:tc>
                <a:tc>
                  <a:txBody>
                    <a:bodyPr/>
                    <a:lstStyle/>
                    <a:p>
                      <a:pPr algn="ctr" rtl="0" fontAlgn="ctr"/>
                      <a:r>
                        <a:rPr lang="en-US" sz="1400" b="0" i="0" u="none" strike="noStrike">
                          <a:solidFill>
                            <a:srgbClr val="000000"/>
                          </a:solidFill>
                          <a:effectLst/>
                          <a:latin typeface="Trebuchet MS" panose="020B0603020202020204" pitchFamily="34" charset="0"/>
                        </a:rPr>
                        <a:t>&lt;75</a:t>
                      </a:r>
                    </a:p>
                  </a:txBody>
                  <a:tcPr marL="9525" marR="9525" marT="9525" marB="0" anchor="ctr">
                    <a:noFill/>
                  </a:tcPr>
                </a:tc>
                <a:tc>
                  <a:txBody>
                    <a:bodyPr/>
                    <a:lstStyle/>
                    <a:p>
                      <a:pPr algn="ctr" rtl="0" fontAlgn="ctr"/>
                      <a:r>
                        <a:rPr lang="en-US" sz="1400" b="0" i="0" u="none" strike="noStrike" dirty="0">
                          <a:solidFill>
                            <a:srgbClr val="000000"/>
                          </a:solidFill>
                          <a:effectLst/>
                          <a:latin typeface="Trebuchet MS" panose="020B0603020202020204" pitchFamily="34" charset="0"/>
                        </a:rPr>
                        <a:t>≥75</a:t>
                      </a:r>
                    </a:p>
                  </a:txBody>
                  <a:tcPr marL="9525" marR="9525" marT="9525" marB="0" anchor="ctr">
                    <a:noFill/>
                  </a:tcPr>
                </a:tc>
                <a:extLst>
                  <a:ext uri="{0D108BD9-81ED-4DB2-BD59-A6C34878D82A}">
                    <a16:rowId xmlns:a16="http://schemas.microsoft.com/office/drawing/2014/main" val="4093749454"/>
                  </a:ext>
                </a:extLst>
              </a:tr>
            </a:tbl>
          </a:graphicData>
        </a:graphic>
      </p:graphicFrame>
    </p:spTree>
    <p:extLst>
      <p:ext uri="{BB962C8B-B14F-4D97-AF65-F5344CB8AC3E}">
        <p14:creationId xmlns:p14="http://schemas.microsoft.com/office/powerpoint/2010/main" val="10105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4373"/>
            <a:ext cx="8915400" cy="1293028"/>
          </a:xfrm>
        </p:spPr>
        <p:txBody>
          <a:bodyPr>
            <a:normAutofit/>
          </a:bodyPr>
          <a:lstStyle/>
          <a:p>
            <a:pPr algn="ctr"/>
            <a:r>
              <a:rPr lang="en-US" sz="2800" b="1" i="1" dirty="0"/>
              <a:t>Title I </a:t>
            </a:r>
            <a:br>
              <a:rPr lang="en-US" sz="2800" b="1" i="1" dirty="0"/>
            </a:br>
            <a:r>
              <a:rPr lang="en-US" sz="2800" b="1" i="1" dirty="0"/>
              <a:t>Afterschool Enrichment Program</a:t>
            </a:r>
          </a:p>
        </p:txBody>
      </p:sp>
      <p:sp>
        <p:nvSpPr>
          <p:cNvPr id="3" name="Content Placeholder 2"/>
          <p:cNvSpPr>
            <a:spLocks noGrp="1"/>
          </p:cNvSpPr>
          <p:nvPr>
            <p:ph sz="quarter" idx="13"/>
          </p:nvPr>
        </p:nvSpPr>
        <p:spPr/>
        <p:txBody>
          <a:bodyPr>
            <a:normAutofit lnSpcReduction="10000"/>
          </a:bodyPr>
          <a:lstStyle/>
          <a:p>
            <a:r>
              <a:rPr lang="en-US" dirty="0"/>
              <a:t>Taught by Highly Qualified Teachers</a:t>
            </a:r>
          </a:p>
          <a:p>
            <a:r>
              <a:rPr lang="en-US" dirty="0"/>
              <a:t>Aligned to standards/curriculum </a:t>
            </a:r>
          </a:p>
          <a:p>
            <a:r>
              <a:rPr lang="en-US" dirty="0"/>
              <a:t>Monday, Tuesday, Wednesday and Thursday</a:t>
            </a:r>
          </a:p>
          <a:p>
            <a:r>
              <a:rPr lang="en-US" dirty="0"/>
              <a:t>Monday, September 11, 2023 – June 2024</a:t>
            </a:r>
          </a:p>
          <a:p>
            <a:r>
              <a:rPr lang="en-US" dirty="0"/>
              <a:t>2:30 PM – 4:30 PM</a:t>
            </a:r>
          </a:p>
          <a:p>
            <a:r>
              <a:rPr lang="en-US" dirty="0"/>
              <a:t>Media Center </a:t>
            </a:r>
          </a:p>
          <a:p>
            <a:r>
              <a:rPr lang="en-US" dirty="0"/>
              <a:t>Food, drinks and snacks provided</a:t>
            </a:r>
          </a:p>
          <a:p>
            <a:endParaRPr lang="en-US" dirty="0"/>
          </a:p>
          <a:p>
            <a:pPr marL="0" indent="0">
              <a:buNone/>
            </a:pPr>
            <a:r>
              <a:rPr lang="en-US" dirty="0"/>
              <a:t>  </a:t>
            </a:r>
            <a:endParaRPr lang="en-US" sz="1300" dirty="0"/>
          </a:p>
        </p:txBody>
      </p:sp>
    </p:spTree>
    <p:extLst>
      <p:ext uri="{BB962C8B-B14F-4D97-AF65-F5344CB8AC3E}">
        <p14:creationId xmlns:p14="http://schemas.microsoft.com/office/powerpoint/2010/main" val="3866283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838200"/>
            <a:ext cx="7955280" cy="1216828"/>
          </a:xfrm>
        </p:spPr>
        <p:txBody>
          <a:bodyPr>
            <a:normAutofit/>
          </a:bodyPr>
          <a:lstStyle/>
          <a:p>
            <a:r>
              <a:rPr lang="en-US" sz="3200" b="1" i="1" dirty="0"/>
              <a:t>Title I: Summer Bridge program</a:t>
            </a:r>
          </a:p>
        </p:txBody>
      </p:sp>
      <p:sp>
        <p:nvSpPr>
          <p:cNvPr id="3" name="Content Placeholder 2"/>
          <p:cNvSpPr>
            <a:spLocks noGrp="1"/>
          </p:cNvSpPr>
          <p:nvPr>
            <p:ph sz="quarter" idx="13"/>
          </p:nvPr>
        </p:nvSpPr>
        <p:spPr/>
        <p:txBody>
          <a:bodyPr>
            <a:normAutofit lnSpcReduction="10000"/>
          </a:bodyPr>
          <a:lstStyle/>
          <a:p>
            <a:r>
              <a:rPr lang="en-US" dirty="0"/>
              <a:t>Taught by Highly Qualified Teachers</a:t>
            </a:r>
          </a:p>
          <a:p>
            <a:r>
              <a:rPr lang="en-US" dirty="0"/>
              <a:t>Aligned to standards/curriculum</a:t>
            </a:r>
          </a:p>
          <a:p>
            <a:r>
              <a:rPr lang="en-US" dirty="0"/>
              <a:t>Monday, Tuesday, Wednesday &amp; Thursday</a:t>
            </a:r>
          </a:p>
          <a:p>
            <a:r>
              <a:rPr lang="en-US" dirty="0"/>
              <a:t>Monday, </a:t>
            </a:r>
            <a:r>
              <a:rPr lang="en-US"/>
              <a:t>July 15, 2024 </a:t>
            </a:r>
            <a:r>
              <a:rPr lang="en-US" dirty="0"/>
              <a:t>–  Thursday, </a:t>
            </a:r>
            <a:r>
              <a:rPr lang="en-US"/>
              <a:t>August 15, 2024</a:t>
            </a:r>
            <a:endParaRPr lang="en-US" dirty="0"/>
          </a:p>
          <a:p>
            <a:r>
              <a:rPr lang="en-US" dirty="0"/>
              <a:t>9:00 AM – 1:00 PM</a:t>
            </a:r>
          </a:p>
          <a:p>
            <a:r>
              <a:rPr lang="en-US" dirty="0"/>
              <a:t>GCIT Media Center</a:t>
            </a:r>
          </a:p>
          <a:p>
            <a:r>
              <a:rPr lang="en-US" dirty="0"/>
              <a:t>Transportation provided at no cost to parents</a:t>
            </a:r>
          </a:p>
          <a:p>
            <a:r>
              <a:rPr lang="en-US" dirty="0"/>
              <a:t>Breakfast, drinks and snacks provided</a:t>
            </a:r>
          </a:p>
          <a:p>
            <a:r>
              <a:rPr lang="en-US" dirty="0"/>
              <a:t>Student Incentives </a:t>
            </a:r>
          </a:p>
          <a:p>
            <a:endParaRPr lang="en-US" dirty="0"/>
          </a:p>
        </p:txBody>
      </p:sp>
    </p:spTree>
    <p:extLst>
      <p:ext uri="{BB962C8B-B14F-4D97-AF65-F5344CB8AC3E}">
        <p14:creationId xmlns:p14="http://schemas.microsoft.com/office/powerpoint/2010/main" val="80078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955280" cy="1293028"/>
          </a:xfrm>
        </p:spPr>
        <p:txBody>
          <a:bodyPr>
            <a:normAutofit/>
          </a:bodyPr>
          <a:lstStyle/>
          <a:p>
            <a:pPr algn="ctr"/>
            <a:r>
              <a:rPr lang="en-US" b="1" i="1" dirty="0"/>
              <a:t>Title I </a:t>
            </a:r>
            <a:br>
              <a:rPr lang="en-US" b="1" i="1" dirty="0"/>
            </a:br>
            <a:r>
              <a:rPr lang="en-US" b="1" i="1" dirty="0"/>
              <a:t>Parent Involvement</a:t>
            </a:r>
          </a:p>
        </p:txBody>
      </p:sp>
      <p:sp>
        <p:nvSpPr>
          <p:cNvPr id="3" name="Content Placeholder 2"/>
          <p:cNvSpPr>
            <a:spLocks noGrp="1"/>
          </p:cNvSpPr>
          <p:nvPr>
            <p:ph sz="quarter" idx="13"/>
          </p:nvPr>
        </p:nvSpPr>
        <p:spPr>
          <a:xfrm>
            <a:off x="381000" y="1371600"/>
            <a:ext cx="8763000" cy="5181600"/>
          </a:xfrm>
        </p:spPr>
        <p:txBody>
          <a:bodyPr>
            <a:normAutofit/>
          </a:bodyPr>
          <a:lstStyle/>
          <a:p>
            <a:r>
              <a:rPr lang="en-US" sz="2400" b="1" dirty="0"/>
              <a:t>Schoolwide Plan</a:t>
            </a:r>
            <a:endParaRPr lang="en-US" sz="2400" b="1" i="1" dirty="0"/>
          </a:p>
          <a:p>
            <a:r>
              <a:rPr lang="en-US" sz="2400" b="1" i="1" dirty="0"/>
              <a:t>2 Scheduled Meetings/Year (6:00 PM)</a:t>
            </a:r>
          </a:p>
          <a:p>
            <a:pPr lvl="1"/>
            <a:r>
              <a:rPr lang="en-US" b="1" i="1" dirty="0"/>
              <a:t>Tuesday, September 12, 2023   *virtual via Microsoft Teams</a:t>
            </a:r>
          </a:p>
          <a:p>
            <a:pPr lvl="1"/>
            <a:r>
              <a:rPr lang="en-US" b="1" i="1" dirty="0"/>
              <a:t>Wednesday, February 7, 2024   *virtual via Microsoft Teams</a:t>
            </a:r>
          </a:p>
          <a:p>
            <a:r>
              <a:rPr lang="en-US" sz="2400" b="1" i="1" dirty="0"/>
              <a:t>Email and Phone Communication</a:t>
            </a:r>
          </a:p>
          <a:p>
            <a:r>
              <a:rPr lang="en-US" sz="2400" b="1" i="1" dirty="0"/>
              <a:t>Title I: The School-Parent Compact (online </a:t>
            </a:r>
            <a:r>
              <a:rPr lang="en-US" sz="2400" b="1" i="1" dirty="0">
                <a:hlinkClick r:id="rId2"/>
              </a:rPr>
              <a:t>www.gcit.org</a:t>
            </a:r>
            <a:r>
              <a:rPr lang="en-US" sz="2400" b="1" i="1" dirty="0"/>
              <a:t>)</a:t>
            </a:r>
          </a:p>
          <a:p>
            <a:pPr lvl="1"/>
            <a:r>
              <a:rPr lang="en-US" sz="2200" b="1" i="1" dirty="0"/>
              <a:t>Outlines the Goals and Responsibilities </a:t>
            </a:r>
          </a:p>
          <a:p>
            <a:pPr marL="914400" lvl="2" indent="0">
              <a:buNone/>
            </a:pPr>
            <a:r>
              <a:rPr lang="en-US" sz="1800" b="1" dirty="0"/>
              <a:t>Parents                Students                  School</a:t>
            </a:r>
          </a:p>
          <a:p>
            <a:pPr lvl="2"/>
            <a:endParaRPr lang="en-US" sz="2100" b="1" i="1" dirty="0"/>
          </a:p>
          <a:p>
            <a:pPr marL="914400" lvl="2" indent="0">
              <a:buNone/>
            </a:pPr>
            <a:endParaRPr lang="en-US" sz="2000" b="1" i="1" dirty="0"/>
          </a:p>
          <a:p>
            <a:pPr lvl="2"/>
            <a:endParaRPr lang="en-US" sz="2100" dirty="0"/>
          </a:p>
          <a:p>
            <a:pPr lvl="1"/>
            <a:endParaRPr lang="en-US" dirty="0"/>
          </a:p>
        </p:txBody>
      </p:sp>
    </p:spTree>
    <p:extLst>
      <p:ext uri="{BB962C8B-B14F-4D97-AF65-F5344CB8AC3E}">
        <p14:creationId xmlns:p14="http://schemas.microsoft.com/office/powerpoint/2010/main" val="151360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4027555"/>
              </p:ext>
            </p:extLst>
          </p:nvPr>
        </p:nvGraphicFramePr>
        <p:xfrm>
          <a:off x="0" y="990600"/>
          <a:ext cx="9143998" cy="7549278"/>
        </p:xfrm>
        <a:graphic>
          <a:graphicData uri="http://schemas.openxmlformats.org/drawingml/2006/table">
            <a:tbl>
              <a:tblPr>
                <a:tableStyleId>{5C22544A-7EE6-4342-B048-85BDC9FD1C3A}</a:tableStyleId>
              </a:tblPr>
              <a:tblGrid>
                <a:gridCol w="684263">
                  <a:extLst>
                    <a:ext uri="{9D8B030D-6E8A-4147-A177-3AD203B41FA5}">
                      <a16:colId xmlns:a16="http://schemas.microsoft.com/office/drawing/2014/main" val="4269318172"/>
                    </a:ext>
                  </a:extLst>
                </a:gridCol>
                <a:gridCol w="1261610">
                  <a:extLst>
                    <a:ext uri="{9D8B030D-6E8A-4147-A177-3AD203B41FA5}">
                      <a16:colId xmlns:a16="http://schemas.microsoft.com/office/drawing/2014/main" val="425621663"/>
                    </a:ext>
                  </a:extLst>
                </a:gridCol>
                <a:gridCol w="1293685">
                  <a:extLst>
                    <a:ext uri="{9D8B030D-6E8A-4147-A177-3AD203B41FA5}">
                      <a16:colId xmlns:a16="http://schemas.microsoft.com/office/drawing/2014/main" val="3455558896"/>
                    </a:ext>
                  </a:extLst>
                </a:gridCol>
                <a:gridCol w="1389908">
                  <a:extLst>
                    <a:ext uri="{9D8B030D-6E8A-4147-A177-3AD203B41FA5}">
                      <a16:colId xmlns:a16="http://schemas.microsoft.com/office/drawing/2014/main" val="1057297161"/>
                    </a:ext>
                  </a:extLst>
                </a:gridCol>
                <a:gridCol w="748412">
                  <a:extLst>
                    <a:ext uri="{9D8B030D-6E8A-4147-A177-3AD203B41FA5}">
                      <a16:colId xmlns:a16="http://schemas.microsoft.com/office/drawing/2014/main" val="717270158"/>
                    </a:ext>
                  </a:extLst>
                </a:gridCol>
                <a:gridCol w="1101236">
                  <a:extLst>
                    <a:ext uri="{9D8B030D-6E8A-4147-A177-3AD203B41FA5}">
                      <a16:colId xmlns:a16="http://schemas.microsoft.com/office/drawing/2014/main" val="4098131972"/>
                    </a:ext>
                  </a:extLst>
                </a:gridCol>
                <a:gridCol w="1357835">
                  <a:extLst>
                    <a:ext uri="{9D8B030D-6E8A-4147-A177-3AD203B41FA5}">
                      <a16:colId xmlns:a16="http://schemas.microsoft.com/office/drawing/2014/main" val="2008058671"/>
                    </a:ext>
                  </a:extLst>
                </a:gridCol>
                <a:gridCol w="1307049">
                  <a:extLst>
                    <a:ext uri="{9D8B030D-6E8A-4147-A177-3AD203B41FA5}">
                      <a16:colId xmlns:a16="http://schemas.microsoft.com/office/drawing/2014/main" val="2562544501"/>
                    </a:ext>
                  </a:extLst>
                </a:gridCol>
              </a:tblGrid>
              <a:tr h="860346">
                <a:tc gridSpan="8">
                  <a:txBody>
                    <a:bodyPr/>
                    <a:lstStyle/>
                    <a:p>
                      <a:pPr algn="ctr" fontAlgn="ctr"/>
                      <a:r>
                        <a:rPr lang="en-US" sz="2800" u="none" strike="noStrike" dirty="0">
                          <a:effectLst/>
                        </a:rPr>
                        <a:t>SY2023-24</a:t>
                      </a:r>
                      <a:r>
                        <a:rPr lang="en-US" sz="2800" u="none" strike="noStrike" baseline="0" dirty="0">
                          <a:effectLst/>
                        </a:rPr>
                        <a:t> </a:t>
                      </a:r>
                      <a:r>
                        <a:rPr lang="en-US" sz="2800" u="none" strike="noStrike" dirty="0">
                          <a:effectLst/>
                        </a:rPr>
                        <a:t>Title I Program</a:t>
                      </a:r>
                      <a:br>
                        <a:rPr lang="en-US" sz="2800" u="none" strike="noStrike" dirty="0">
                          <a:effectLst/>
                        </a:rPr>
                      </a:br>
                      <a:r>
                        <a:rPr lang="en-US" sz="2800" u="none" strike="noStrike" dirty="0">
                          <a:effectLst/>
                        </a:rPr>
                        <a:t>ELA/Mathematics</a:t>
                      </a:r>
                      <a:endParaRPr lang="en-US" sz="2800" b="1" i="0" u="none" strike="noStrike" dirty="0">
                        <a:solidFill>
                          <a:srgbClr val="000000"/>
                        </a:solidFill>
                        <a:effectLst/>
                        <a:latin typeface="Calibri" panose="020F0502020204030204" pitchFamily="34" charset="0"/>
                      </a:endParaRPr>
                    </a:p>
                  </a:txBody>
                  <a:tcPr marL="6906" marR="6906" marT="690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9596006"/>
                  </a:ext>
                </a:extLst>
              </a:tr>
              <a:tr h="213596">
                <a:tc>
                  <a:txBody>
                    <a:bodyPr/>
                    <a:lstStyle/>
                    <a:p>
                      <a:pPr algn="l" fontAlgn="t"/>
                      <a:endParaRPr lang="en-US" sz="1400" b="0" i="0" u="none" strike="noStrike">
                        <a:solidFill>
                          <a:srgbClr val="000000"/>
                        </a:solidFill>
                        <a:effectLst/>
                        <a:latin typeface="Calibri" panose="020F0502020204030204" pitchFamily="34" charset="0"/>
                      </a:endParaRPr>
                    </a:p>
                  </a:txBody>
                  <a:tcPr marL="6906" marR="6906" marT="6906" marB="0"/>
                </a:tc>
                <a:tc>
                  <a:txBody>
                    <a:bodyPr/>
                    <a:lstStyle/>
                    <a:p>
                      <a:pPr algn="l" fontAlgn="t"/>
                      <a:endParaRPr lang="en-US" sz="1400" b="0" i="0" u="none" strike="noStrike">
                        <a:solidFill>
                          <a:srgbClr val="000000"/>
                        </a:solidFill>
                        <a:effectLst/>
                        <a:latin typeface="Calibri" panose="020F0502020204030204" pitchFamily="34" charset="0"/>
                      </a:endParaRPr>
                    </a:p>
                  </a:txBody>
                  <a:tcPr marL="6906" marR="6906" marT="6906" marB="0"/>
                </a:tc>
                <a:tc>
                  <a:txBody>
                    <a:bodyPr/>
                    <a:lstStyle/>
                    <a:p>
                      <a:pPr algn="l" fontAlgn="t"/>
                      <a:endParaRPr lang="en-US" sz="1400" b="0" i="0" u="none" strike="noStrike">
                        <a:solidFill>
                          <a:srgbClr val="000000"/>
                        </a:solidFill>
                        <a:effectLst/>
                        <a:latin typeface="Calibri" panose="020F0502020204030204" pitchFamily="34" charset="0"/>
                      </a:endParaRPr>
                    </a:p>
                  </a:txBody>
                  <a:tcPr marL="6906" marR="6906" marT="6906" marB="0"/>
                </a:tc>
                <a:tc>
                  <a:txBody>
                    <a:bodyPr/>
                    <a:lstStyle/>
                    <a:p>
                      <a:pPr algn="l" fontAlgn="t"/>
                      <a:endParaRPr lang="en-US" sz="1400" b="0" i="0" u="none" strike="noStrike">
                        <a:solidFill>
                          <a:srgbClr val="000000"/>
                        </a:solidFill>
                        <a:effectLst/>
                        <a:latin typeface="Calibri" panose="020F0502020204030204" pitchFamily="34" charset="0"/>
                      </a:endParaRPr>
                    </a:p>
                  </a:txBody>
                  <a:tcPr marL="6906" marR="6906" marT="6906" marB="0"/>
                </a:tc>
                <a:tc>
                  <a:txBody>
                    <a:bodyPr/>
                    <a:lstStyle/>
                    <a:p>
                      <a:pPr algn="l" fontAlgn="t"/>
                      <a:endParaRPr lang="en-US" sz="1400" b="0" i="0" u="none" strike="noStrike">
                        <a:solidFill>
                          <a:srgbClr val="000000"/>
                        </a:solidFill>
                        <a:effectLst/>
                        <a:latin typeface="Calibri" panose="020F0502020204030204" pitchFamily="34" charset="0"/>
                      </a:endParaRPr>
                    </a:p>
                  </a:txBody>
                  <a:tcPr marL="6906" marR="6906" marT="6906" marB="0"/>
                </a:tc>
                <a:tc>
                  <a:txBody>
                    <a:bodyPr/>
                    <a:lstStyle/>
                    <a:p>
                      <a:pPr algn="l" fontAlgn="t"/>
                      <a:endParaRPr lang="en-US" sz="1400" b="0" i="0" u="none" strike="noStrike">
                        <a:solidFill>
                          <a:srgbClr val="000000"/>
                        </a:solidFill>
                        <a:effectLst/>
                        <a:latin typeface="Calibri" panose="020F0502020204030204" pitchFamily="34" charset="0"/>
                      </a:endParaRPr>
                    </a:p>
                  </a:txBody>
                  <a:tcPr marL="6906" marR="6906" marT="6906" marB="0"/>
                </a:tc>
                <a:tc>
                  <a:txBody>
                    <a:bodyPr/>
                    <a:lstStyle/>
                    <a:p>
                      <a:pPr algn="l" fontAlgn="t"/>
                      <a:endParaRPr lang="en-US" sz="1050" b="0" i="0" u="none" strike="noStrike">
                        <a:solidFill>
                          <a:srgbClr val="000000"/>
                        </a:solidFill>
                        <a:effectLst/>
                        <a:latin typeface="Calibri" panose="020F0502020204030204" pitchFamily="34" charset="0"/>
                      </a:endParaRPr>
                    </a:p>
                  </a:txBody>
                  <a:tcPr marL="6906" marR="6906" marT="6906" marB="0"/>
                </a:tc>
                <a:tc>
                  <a:txBody>
                    <a:bodyPr/>
                    <a:lstStyle/>
                    <a:p>
                      <a:pPr algn="l" fontAlgn="t"/>
                      <a:endParaRPr lang="en-US" sz="800" b="0" i="0" u="none" strike="noStrike">
                        <a:solidFill>
                          <a:srgbClr val="000000"/>
                        </a:solidFill>
                        <a:effectLst/>
                        <a:latin typeface="Calibri" panose="020F0502020204030204" pitchFamily="34" charset="0"/>
                      </a:endParaRPr>
                    </a:p>
                  </a:txBody>
                  <a:tcPr marL="6906" marR="6906" marT="6906" marB="0"/>
                </a:tc>
                <a:extLst>
                  <a:ext uri="{0D108BD9-81ED-4DB2-BD59-A6C34878D82A}">
                    <a16:rowId xmlns:a16="http://schemas.microsoft.com/office/drawing/2014/main" val="2011095449"/>
                  </a:ext>
                </a:extLst>
              </a:tr>
              <a:tr h="6272788">
                <a:tc gridSpan="4">
                  <a:txBody>
                    <a:bodyPr/>
                    <a:lstStyle/>
                    <a:p>
                      <a:pPr lvl="0" algn="l" fontAlgn="t"/>
                      <a:r>
                        <a:rPr lang="en-US" sz="1400" i="1" u="none" strike="noStrike" dirty="0">
                          <a:effectLst/>
                        </a:rPr>
                        <a:t>          </a:t>
                      </a:r>
                      <a:r>
                        <a:rPr lang="en-US" sz="2400" i="1" u="sng" strike="noStrike" dirty="0">
                          <a:effectLst/>
                        </a:rPr>
                        <a:t>Student Outreach</a:t>
                      </a:r>
                      <a:br>
                        <a:rPr lang="en-US" sz="2800" i="1" u="sng" strike="noStrike" dirty="0">
                          <a:effectLst/>
                        </a:rPr>
                      </a:br>
                      <a:br>
                        <a:rPr lang="en-US" sz="1400" u="none" strike="noStrike" dirty="0">
                          <a:effectLst/>
                        </a:rPr>
                      </a:br>
                      <a:r>
                        <a:rPr lang="en-US" sz="1600" u="none" strike="noStrike" dirty="0">
                          <a:effectLst/>
                        </a:rPr>
                        <a:t>         A)  </a:t>
                      </a:r>
                      <a:r>
                        <a:rPr lang="en-US" sz="1600" b="1" u="none" strike="noStrike" dirty="0">
                          <a:effectLst/>
                        </a:rPr>
                        <a:t>Title I Teachers/Counselors</a:t>
                      </a:r>
                      <a:br>
                        <a:rPr lang="en-US" sz="1600" b="1" u="none" strike="noStrike" dirty="0">
                          <a:effectLst/>
                        </a:rPr>
                      </a:br>
                      <a:r>
                        <a:rPr lang="en-US" sz="1600" u="none" strike="noStrike" dirty="0">
                          <a:effectLst/>
                        </a:rPr>
                        <a:t>                    •  Emails</a:t>
                      </a:r>
                      <a:br>
                        <a:rPr lang="en-US" sz="1600" u="none" strike="noStrike" dirty="0">
                          <a:effectLst/>
                        </a:rPr>
                      </a:br>
                      <a:r>
                        <a:rPr lang="en-US" sz="1600" u="none" strike="noStrike" dirty="0">
                          <a:effectLst/>
                        </a:rPr>
                        <a:t>                    •  Phone Calls/Remind</a:t>
                      </a:r>
                      <a:br>
                        <a:rPr lang="en-US" sz="1600" u="none" strike="noStrike" dirty="0">
                          <a:effectLst/>
                        </a:rPr>
                      </a:br>
                      <a:r>
                        <a:rPr lang="en-US" sz="1600" u="none" strike="noStrike" dirty="0">
                          <a:effectLst/>
                        </a:rPr>
                        <a:t>                    •  Meetings</a:t>
                      </a:r>
                      <a:br>
                        <a:rPr lang="en-US" sz="1600" u="none" strike="noStrike" dirty="0">
                          <a:effectLst/>
                        </a:rPr>
                      </a:br>
                      <a:r>
                        <a:rPr lang="en-US" sz="1600" u="none" strike="noStrike" dirty="0">
                          <a:effectLst/>
                        </a:rPr>
                        <a:t>                    •  Website</a:t>
                      </a:r>
                      <a:br>
                        <a:rPr lang="en-US" sz="1600" u="none" strike="noStrike" dirty="0">
                          <a:effectLst/>
                        </a:rPr>
                      </a:br>
                      <a:r>
                        <a:rPr lang="en-US" sz="1600" u="none" strike="noStrike" dirty="0">
                          <a:effectLst/>
                        </a:rPr>
                        <a:t>                    •  Summer Program</a:t>
                      </a:r>
                      <a:br>
                        <a:rPr lang="en-US" sz="1600" u="none" strike="noStrike" dirty="0">
                          <a:effectLst/>
                        </a:rPr>
                      </a:br>
                      <a:r>
                        <a:rPr lang="en-US" sz="1600" u="none" strike="noStrike" dirty="0">
                          <a:effectLst/>
                        </a:rPr>
                        <a:t>                    •  Daytime Program</a:t>
                      </a:r>
                      <a:br>
                        <a:rPr lang="en-US" sz="1600" u="none" strike="noStrike" dirty="0">
                          <a:effectLst/>
                        </a:rPr>
                      </a:br>
                      <a:r>
                        <a:rPr lang="en-US" sz="1600" u="none" strike="noStrike" dirty="0">
                          <a:effectLst/>
                        </a:rPr>
                        <a:t>                    •  After-School Program</a:t>
                      </a:r>
                      <a:br>
                        <a:rPr lang="en-US" sz="1600" u="none" strike="noStrike" dirty="0">
                          <a:effectLst/>
                        </a:rPr>
                      </a:br>
                      <a:br>
                        <a:rPr lang="en-US" sz="1600" u="none" strike="noStrike" dirty="0">
                          <a:effectLst/>
                        </a:rPr>
                      </a:br>
                      <a:r>
                        <a:rPr lang="en-US" sz="1600" u="none" strike="noStrike" dirty="0">
                          <a:effectLst/>
                        </a:rPr>
                        <a:t>          B)  </a:t>
                      </a:r>
                      <a:r>
                        <a:rPr lang="en-US" sz="1600" b="1" u="none" strike="noStrike" dirty="0">
                          <a:effectLst/>
                        </a:rPr>
                        <a:t>Administrators</a:t>
                      </a:r>
                      <a:br>
                        <a:rPr lang="en-US" sz="1600" u="none" strike="noStrike" dirty="0">
                          <a:effectLst/>
                        </a:rPr>
                      </a:br>
                      <a:r>
                        <a:rPr lang="en-US" sz="1600" u="none" strike="noStrike" dirty="0">
                          <a:effectLst/>
                        </a:rPr>
                        <a:t>                    •  Emails</a:t>
                      </a:r>
                      <a:br>
                        <a:rPr lang="en-US" sz="1600" u="none" strike="noStrike" dirty="0">
                          <a:effectLst/>
                        </a:rPr>
                      </a:br>
                      <a:r>
                        <a:rPr lang="en-US" sz="1600" u="none" strike="noStrike" dirty="0">
                          <a:effectLst/>
                        </a:rPr>
                        <a:t>                    •  Phone Calls</a:t>
                      </a:r>
                      <a:br>
                        <a:rPr lang="en-US" sz="1600" u="none" strike="noStrike" dirty="0">
                          <a:effectLst/>
                        </a:rPr>
                      </a:br>
                      <a:r>
                        <a:rPr lang="en-US" sz="1600" u="none" strike="noStrike" dirty="0">
                          <a:effectLst/>
                        </a:rPr>
                        <a:t>                    •  Letters</a:t>
                      </a:r>
                      <a:br>
                        <a:rPr lang="en-US" sz="1600" u="none" strike="noStrike" dirty="0">
                          <a:effectLst/>
                        </a:rPr>
                      </a:br>
                      <a:r>
                        <a:rPr lang="en-US" sz="1600" u="none" strike="noStrike" dirty="0">
                          <a:effectLst/>
                        </a:rPr>
                        <a:t>                    •  Surveys</a:t>
                      </a:r>
                      <a:br>
                        <a:rPr lang="en-US" sz="1600" u="none" strike="noStrike" dirty="0">
                          <a:effectLst/>
                        </a:rPr>
                      </a:br>
                      <a:r>
                        <a:rPr lang="en-US" sz="1600" u="none" strike="noStrike" dirty="0">
                          <a:effectLst/>
                        </a:rPr>
                        <a:t>                    •  General Broadcasts to Parents</a:t>
                      </a:r>
                      <a:br>
                        <a:rPr lang="en-US" sz="1600" u="none" strike="noStrike" dirty="0">
                          <a:effectLst/>
                        </a:rPr>
                      </a:br>
                      <a:r>
                        <a:rPr lang="en-US" sz="1600" u="none" strike="noStrike" dirty="0">
                          <a:effectLst/>
                        </a:rPr>
                        <a:t>                    •  Website</a:t>
                      </a:r>
                      <a:br>
                        <a:rPr lang="en-US" sz="1600" u="none" strike="noStrike" dirty="0">
                          <a:effectLst/>
                        </a:rPr>
                      </a:br>
                      <a:r>
                        <a:rPr lang="en-US" sz="1600" u="none" strike="noStrike" dirty="0">
                          <a:effectLst/>
                        </a:rPr>
                        <a:t>                    •  Meetings (2/yr.)</a:t>
                      </a:r>
                      <a:br>
                        <a:rPr lang="en-US" sz="1600" u="none" strike="noStrike" dirty="0">
                          <a:effectLst/>
                        </a:rPr>
                      </a:br>
                      <a:r>
                        <a:rPr lang="en-US" sz="1600" u="none" strike="noStrike" dirty="0">
                          <a:effectLst/>
                        </a:rPr>
                        <a:t>               </a:t>
                      </a:r>
                      <a:br>
                        <a:rPr lang="en-US" sz="1600" u="none" strike="noStrike" dirty="0">
                          <a:effectLst/>
                        </a:rPr>
                      </a:br>
                      <a:br>
                        <a:rPr lang="en-US" sz="1600" u="none" strike="noStrike" dirty="0">
                          <a:effectLst/>
                        </a:rPr>
                      </a:br>
                      <a:endParaRPr lang="en-US" sz="1600" b="0" i="0" u="none" strike="noStrike" dirty="0">
                        <a:solidFill>
                          <a:srgbClr val="000000"/>
                        </a:solidFill>
                        <a:effectLst/>
                        <a:latin typeface="Calibri" panose="020F0502020204030204" pitchFamily="34" charset="0"/>
                      </a:endParaRPr>
                    </a:p>
                  </a:txBody>
                  <a:tcPr marL="6906" marR="6906" marT="6906"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indent="0" algn="l" fontAlgn="t">
                        <a:buNone/>
                      </a:pPr>
                      <a:r>
                        <a:rPr lang="en-US" sz="2400" i="1" u="sng" strike="noStrike" dirty="0">
                          <a:effectLst/>
                        </a:rPr>
                        <a:t>Parent Outreach</a:t>
                      </a:r>
                      <a:br>
                        <a:rPr lang="en-US" sz="2400" u="none" strike="noStrike" dirty="0">
                          <a:effectLst/>
                        </a:rPr>
                      </a:br>
                      <a:br>
                        <a:rPr lang="en-US" sz="1600" u="none" strike="noStrike" dirty="0">
                          <a:effectLst/>
                        </a:rPr>
                      </a:br>
                      <a:r>
                        <a:rPr lang="en-US" sz="1600" u="none" strike="noStrike" dirty="0">
                          <a:effectLst/>
                        </a:rPr>
                        <a:t>A)  </a:t>
                      </a:r>
                      <a:r>
                        <a:rPr lang="en-US" sz="1600" b="1" u="none" strike="noStrike" dirty="0">
                          <a:effectLst/>
                        </a:rPr>
                        <a:t>Title I Teachers/Counselors</a:t>
                      </a:r>
                      <a:br>
                        <a:rPr lang="en-US" sz="1600" b="1" u="none" strike="noStrike" dirty="0">
                          <a:effectLst/>
                        </a:rPr>
                      </a:br>
                      <a:r>
                        <a:rPr lang="en-US" sz="1600" u="none" strike="noStrike" dirty="0">
                          <a:effectLst/>
                        </a:rPr>
                        <a:t>            •  Emails</a:t>
                      </a:r>
                      <a:br>
                        <a:rPr lang="en-US" sz="1600" u="none" strike="noStrike" dirty="0">
                          <a:effectLst/>
                        </a:rPr>
                      </a:br>
                      <a:r>
                        <a:rPr lang="en-US" sz="1600" u="none" strike="noStrike" dirty="0">
                          <a:effectLst/>
                        </a:rPr>
                        <a:t>            •  Phone Calls            </a:t>
                      </a:r>
                      <a:br>
                        <a:rPr lang="en-US" sz="1600" u="none" strike="noStrike" dirty="0">
                          <a:effectLst/>
                        </a:rPr>
                      </a:br>
                      <a:r>
                        <a:rPr lang="en-US" sz="1600" u="none" strike="noStrike" dirty="0">
                          <a:effectLst/>
                        </a:rPr>
                        <a:t>            •  Meetings</a:t>
                      </a:r>
                      <a:br>
                        <a:rPr lang="en-US" sz="1600" u="none" strike="noStrike" dirty="0">
                          <a:effectLst/>
                        </a:rPr>
                      </a:br>
                      <a:r>
                        <a:rPr lang="en-US" sz="1600" u="none" strike="noStrike" dirty="0">
                          <a:effectLst/>
                        </a:rPr>
                        <a:t>            •  Website</a:t>
                      </a:r>
                      <a:br>
                        <a:rPr lang="en-US" sz="1600" u="none" strike="noStrike" dirty="0">
                          <a:effectLst/>
                        </a:rPr>
                      </a:br>
                      <a:endParaRPr lang="en-US" sz="1600" u="none" strike="noStrike" dirty="0">
                        <a:effectLst/>
                      </a:endParaRPr>
                    </a:p>
                    <a:p>
                      <a:pPr marL="0" indent="0" algn="l" fontAlgn="t">
                        <a:buNone/>
                      </a:pPr>
                      <a:br>
                        <a:rPr lang="en-US" sz="1600" u="none" strike="noStrike" dirty="0">
                          <a:effectLst/>
                        </a:rPr>
                      </a:br>
                      <a:br>
                        <a:rPr lang="en-US" sz="1600" u="none" strike="noStrike" dirty="0">
                          <a:effectLst/>
                        </a:rPr>
                      </a:br>
                      <a:r>
                        <a:rPr lang="en-US" sz="1600" u="none" strike="noStrike" dirty="0">
                          <a:effectLst/>
                        </a:rPr>
                        <a:t>     </a:t>
                      </a:r>
                    </a:p>
                    <a:p>
                      <a:pPr marL="0" indent="0" algn="l" fontAlgn="t">
                        <a:buNone/>
                      </a:pPr>
                      <a:r>
                        <a:rPr lang="en-US" sz="1600" u="none" strike="noStrike" dirty="0">
                          <a:effectLst/>
                        </a:rPr>
                        <a:t> B)  </a:t>
                      </a:r>
                      <a:r>
                        <a:rPr lang="en-US" sz="1600" b="1" u="none" strike="noStrike" dirty="0">
                          <a:effectLst/>
                        </a:rPr>
                        <a:t>Administrators</a:t>
                      </a:r>
                      <a:br>
                        <a:rPr lang="en-US" sz="1600" u="none" strike="noStrike" dirty="0">
                          <a:effectLst/>
                        </a:rPr>
                      </a:br>
                      <a:r>
                        <a:rPr lang="en-US" sz="1600" u="none" strike="noStrike" dirty="0">
                          <a:effectLst/>
                        </a:rPr>
                        <a:t>           •  Emails</a:t>
                      </a:r>
                      <a:br>
                        <a:rPr lang="en-US" sz="1600" u="none" strike="noStrike" dirty="0">
                          <a:effectLst/>
                        </a:rPr>
                      </a:br>
                      <a:r>
                        <a:rPr lang="en-US" sz="1600" u="none" strike="noStrike" dirty="0">
                          <a:effectLst/>
                        </a:rPr>
                        <a:t>           •  Phone Calls</a:t>
                      </a:r>
                      <a:br>
                        <a:rPr lang="en-US" sz="1600" u="none" strike="noStrike" dirty="0">
                          <a:effectLst/>
                        </a:rPr>
                      </a:br>
                      <a:r>
                        <a:rPr lang="en-US" sz="1600" u="none" strike="noStrike" dirty="0">
                          <a:effectLst/>
                        </a:rPr>
                        <a:t>           •  Letters</a:t>
                      </a:r>
                      <a:br>
                        <a:rPr lang="en-US" sz="1600" u="none" strike="noStrike" dirty="0">
                          <a:effectLst/>
                        </a:rPr>
                      </a:br>
                      <a:r>
                        <a:rPr lang="en-US" sz="1600" u="none" strike="noStrike" dirty="0">
                          <a:effectLst/>
                        </a:rPr>
                        <a:t>           •  Surveys</a:t>
                      </a:r>
                      <a:br>
                        <a:rPr lang="en-US" sz="1600" u="none" strike="noStrike" dirty="0">
                          <a:effectLst/>
                        </a:rPr>
                      </a:br>
                      <a:r>
                        <a:rPr lang="en-US" sz="1600" u="none" strike="noStrike" dirty="0">
                          <a:effectLst/>
                        </a:rPr>
                        <a:t>           •  General Broadcasts to Parents</a:t>
                      </a:r>
                      <a:br>
                        <a:rPr lang="en-US" sz="1600" u="none" strike="noStrike" dirty="0">
                          <a:effectLst/>
                        </a:rPr>
                      </a:br>
                      <a:r>
                        <a:rPr lang="en-US" sz="1600" u="none" strike="noStrike" dirty="0">
                          <a:effectLst/>
                        </a:rPr>
                        <a:t>           •  Website</a:t>
                      </a:r>
                      <a:br>
                        <a:rPr lang="en-US" sz="1600" u="none" strike="noStrike" dirty="0">
                          <a:effectLst/>
                        </a:rPr>
                      </a:br>
                      <a:r>
                        <a:rPr lang="en-US" sz="1600" u="none" strike="noStrike" dirty="0">
                          <a:effectLst/>
                        </a:rPr>
                        <a:t>           •  Meetings (2/yr.)</a:t>
                      </a:r>
                      <a:br>
                        <a:rPr lang="en-US" sz="1600" u="none" strike="noStrike" dirty="0">
                          <a:effectLst/>
                        </a:rPr>
                      </a:br>
                      <a:br>
                        <a:rPr lang="en-US" sz="1600" u="none" strike="noStrike" dirty="0">
                          <a:effectLst/>
                        </a:rPr>
                      </a:br>
                      <a:br>
                        <a:rPr lang="en-US" sz="1600" u="none" strike="noStrike" dirty="0">
                          <a:effectLst/>
                        </a:rPr>
                      </a:br>
                      <a:br>
                        <a:rPr lang="en-US" sz="1600" u="none" strike="noStrike" dirty="0">
                          <a:effectLst/>
                        </a:rPr>
                      </a:br>
                      <a:br>
                        <a:rPr lang="en-US" sz="1600" u="none" strike="noStrike" dirty="0">
                          <a:effectLst/>
                        </a:rPr>
                      </a:br>
                      <a:br>
                        <a:rPr lang="en-US" sz="1600" u="none" strike="noStrike" dirty="0">
                          <a:effectLst/>
                        </a:rPr>
                      </a:br>
                      <a:br>
                        <a:rPr lang="en-US" sz="1600" u="none" strike="noStrike" dirty="0">
                          <a:effectLst/>
                        </a:rPr>
                      </a:br>
                      <a:endParaRPr lang="en-US" sz="1600" b="1" i="0" u="none" strike="noStrike" dirty="0">
                        <a:solidFill>
                          <a:srgbClr val="000000"/>
                        </a:solidFill>
                        <a:effectLst/>
                        <a:latin typeface="Calibri" panose="020F0502020204030204" pitchFamily="34" charset="0"/>
                      </a:endParaRPr>
                    </a:p>
                  </a:txBody>
                  <a:tcPr marL="6906" marR="6906" marT="6906"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8748662"/>
                  </a:ext>
                </a:extLst>
              </a:tr>
            </a:tbl>
          </a:graphicData>
        </a:graphic>
      </p:graphicFrame>
    </p:spTree>
    <p:extLst>
      <p:ext uri="{BB962C8B-B14F-4D97-AF65-F5344CB8AC3E}">
        <p14:creationId xmlns:p14="http://schemas.microsoft.com/office/powerpoint/2010/main" val="328070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303&quot;&gt;&lt;/object&gt;&lt;object type=&quot;2&quot; unique_id=&quot;10304&quot;&gt;&lt;object type=&quot;3&quot; unique_id=&quot;10305&quot;&gt;&lt;property id=&quot;20148&quot; value=&quot;5&quot;/&gt;&lt;property id=&quot;20300&quot; value=&quot;Slide 1&quot;/&gt;&lt;property id=&quot;20307&quot; value=&quot;256&quot;/&gt;&lt;/object&gt;&lt;object type=&quot;3&quot; unique_id=&quot;10306&quot;&gt;&lt;property id=&quot;20148&quot; value=&quot;5&quot;/&gt;&lt;property id=&quot;20300&quot; value=&quot;Slide 2&quot;/&gt;&lt;property id=&quot;20307&quot; value=&quot;259&quot;/&gt;&lt;/object&gt;&lt;object type=&quot;3&quot; unique_id=&quot;10307&quot;&gt;&lt;property id=&quot;20148&quot; value=&quot;5&quot;/&gt;&lt;property id=&quot;20300&quot; value=&quot;Slide 5 - &amp;quot;  SY2016-17 Title I English Language Arts (ELA)  Eligibility Criteria &amp;quot;&quot;/&gt;&lt;property id=&quot;20307&quot; value=&quot;260&quot;/&gt;&lt;/object&gt;&lt;object type=&quot;3&quot; unique_id=&quot;10498&quot;&gt;&lt;property id=&quot;20148&quot; value=&quot;5&quot;/&gt;&lt;property id=&quot;20300&quot; value=&quot;Slide 3 - &amp;quot;How Title I Helps Students&amp;quot;&quot;/&gt;&lt;property id=&quot;20307&quot; value=&quot;262&quot;/&gt;&lt;/object&gt;&lt;object type=&quot;3&quot; unique_id=&quot;10680&quot;&gt;&lt;property id=&quot;20148&quot; value=&quot;5&quot;/&gt;&lt;property id=&quot;20300&quot; value=&quot;Slide 4 - &amp;quot;Personalized Learning Plan&amp;quot;&quot;/&gt;&lt;property id=&quot;20307&quot; value=&quot;267&quot;/&gt;&lt;/object&gt;&lt;object type=&quot;3&quot; unique_id=&quot;11434&quot;&gt;&lt;property id=&quot;20148&quot; value=&quot;5&quot;/&gt;&lt;property id=&quot;20300&quot; value=&quot;Slide 7&quot;/&gt;&lt;property id=&quot;20307&quot; value=&quot;274&quot;/&gt;&lt;/object&gt;&lt;object type=&quot;3&quot; unique_id=&quot;11435&quot;&gt;&lt;property id=&quot;20148&quot; value=&quot;5&quot;/&gt;&lt;property id=&quot;20300&quot; value=&quot;Slide 8&quot;/&gt;&lt;property id=&quot;20307&quot; value=&quot;275&quot;/&gt;&lt;/object&gt;&lt;object type=&quot;3&quot; unique_id=&quot;11436&quot;&gt;&lt;property id=&quot;20148&quot; value=&quot;5&quot;/&gt;&lt;property id=&quot;20300&quot; value=&quot;Slide 9&quot;/&gt;&lt;property id=&quot;20307&quot; value=&quot;276&quot;/&gt;&lt;/object&gt;&lt;object type=&quot;3&quot; unique_id=&quot;11437&quot;&gt;&lt;property id=&quot;20148&quot; value=&quot;5&quot;/&gt;&lt;property id=&quot;20300&quot; value=&quot;Slide 10&quot;/&gt;&lt;property id=&quot;20307&quot; value=&quot;277&quot;/&gt;&lt;/object&gt;&lt;object type=&quot;3&quot; unique_id=&quot;11569&quot;&gt;&lt;property id=&quot;20148&quot; value=&quot;5&quot;/&gt;&lt;property id=&quot;20300&quot; value=&quot;Slide 6 - &amp;quot;  SY2016-17 Title I Mathematics Eligibility Criteria &amp;quot;&quot;/&gt;&lt;property id=&quot;20307&quot; value=&quot;279&quot;/&gt;&lt;/object&gt;&lt;object type=&quot;3&quot; unique_id=&quot;11891&quot;&gt;&lt;property id=&quot;20148&quot; value=&quot;5&quot;/&gt;&lt;property id=&quot;20300&quot; value=&quot;Slide 11 - &amp;quot;Title I: Summer Enrichment program&amp;quot;&quot;/&gt;&lt;property id=&quot;20307&quot; value=&quot;283&quot;/&gt;&lt;/object&gt;&lt;object type=&quot;3&quot; unique_id=&quot;11892&quot;&gt;&lt;property id=&quot;20148&quot; value=&quot;5&quot;/&gt;&lt;property id=&quot;20300&quot; value=&quot;Slide 12 - &amp;quot;Title I: Afterschool Enrichment Program&amp;quot;&quot;/&gt;&lt;property id=&quot;20307&quot; value=&quot;284&quot;/&gt;&lt;/object&gt;&lt;object type=&quot;3&quot; unique_id=&quot;11893&quot;&gt;&lt;property id=&quot;20148&quot; value=&quot;5&quot;/&gt;&lt;property id=&quot;20300&quot; value=&quot;Slide 13 - &amp;quot;Title I: Afterschool Enrichment Program&amp;quot;&quot;/&gt;&lt;property id=&quot;20307&quot; value=&quot;285&quot;/&gt;&lt;/object&gt;&lt;object type=&quot;3&quot; unique_id=&quot;11894&quot;&gt;&lt;property id=&quot;20148&quot; value=&quot;5&quot;/&gt;&lt;property id=&quot;20300&quot; value=&quot;Slide 14 - &amp;quot;Title I: Parent involvement&amp;quot;&quot;/&gt;&lt;property id=&quot;20307&quot; value=&quot;286&quot;/&gt;&lt;/object&gt;&lt;/object&gt;&lt;/object&gt;&lt;/database&gt;"/>
  <p:tag name="SECTOMILLISECCONVERTED" val="1"/>
</p:tagLst>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epiph foot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2f90d1-71a9-4029-9042-c076f7a106b6">
      <Terms xmlns="http://schemas.microsoft.com/office/infopath/2007/PartnerControls"/>
    </lcf76f155ced4ddcb4097134ff3c332f>
    <TaxCatchAll xmlns="a2725b70-1972-4605-9913-069c57b59bb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51BDEB8866434DB991BFA19C5DAB05" ma:contentTypeVersion="17" ma:contentTypeDescription="Create a new document." ma:contentTypeScope="" ma:versionID="f14c019464ea56adaff0492a98c63f4c">
  <xsd:schema xmlns:xsd="http://www.w3.org/2001/XMLSchema" xmlns:xs="http://www.w3.org/2001/XMLSchema" xmlns:p="http://schemas.microsoft.com/office/2006/metadata/properties" xmlns:ns2="762f90d1-71a9-4029-9042-c076f7a106b6" xmlns:ns3="a2725b70-1972-4605-9913-069c57b59bb6" targetNamespace="http://schemas.microsoft.com/office/2006/metadata/properties" ma:root="true" ma:fieldsID="9ed870dcaabbc12e9333960eb1e4ce23" ns2:_="" ns3:_="">
    <xsd:import namespace="762f90d1-71a9-4029-9042-c076f7a106b6"/>
    <xsd:import namespace="a2725b70-1972-4605-9913-069c57b59b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2f90d1-71a9-4029-9042-c076f7a10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3a585a-3f61-48c0-8574-0089e59f444d"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725b70-1972-4605-9913-069c57b59b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c8f5fad-7c18-4ba6-ab60-3f4e0bb50b06}" ma:internalName="TaxCatchAll" ma:showField="CatchAllData" ma:web="a2725b70-1972-4605-9913-069c57b59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036E70-281D-407E-98E4-8F52EC94CF47}">
  <ds:schemaRefs>
    <ds:schemaRef ds:uri="http://purl.org/dc/dcmitype/"/>
    <ds:schemaRef ds:uri="a2725b70-1972-4605-9913-069c57b59bb6"/>
    <ds:schemaRef ds:uri="http://schemas.openxmlformats.org/package/2006/metadata/core-properties"/>
    <ds:schemaRef ds:uri="http://www.w3.org/XML/1998/namespace"/>
    <ds:schemaRef ds:uri="http://purl.org/dc/terms/"/>
    <ds:schemaRef ds:uri="http://schemas.microsoft.com/office/2006/metadata/properties"/>
    <ds:schemaRef ds:uri="http://schemas.microsoft.com/office/2006/documentManagement/types"/>
    <ds:schemaRef ds:uri="762f90d1-71a9-4029-9042-c076f7a106b6"/>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430D659E-ADD8-4089-8A38-CDFB37B9A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2f90d1-71a9-4029-9042-c076f7a106b6"/>
    <ds:schemaRef ds:uri="a2725b70-1972-4605-9913-069c57b59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5503CD-2546-490F-BC16-499BE076DC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3631</Words>
  <Application>Microsoft Office PowerPoint</Application>
  <PresentationFormat>On-screen Show (4:3)</PresentationFormat>
  <Paragraphs>328</Paragraphs>
  <Slides>13</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Arial</vt:lpstr>
      <vt:lpstr>Calibri</vt:lpstr>
      <vt:lpstr>Calibri Light</vt:lpstr>
      <vt:lpstr>Candara</vt:lpstr>
      <vt:lpstr>Century Gothic</vt:lpstr>
      <vt:lpstr>Haettenschweiler</vt:lpstr>
      <vt:lpstr>HKGrotesk-Regular</vt:lpstr>
      <vt:lpstr>Source Sans Pro</vt:lpstr>
      <vt:lpstr>Trebuchet MS</vt:lpstr>
      <vt:lpstr>Wingdings 3</vt:lpstr>
      <vt:lpstr>Facet</vt:lpstr>
      <vt:lpstr>epiph footer</vt:lpstr>
      <vt:lpstr>Office Theme</vt:lpstr>
      <vt:lpstr>PowerPoint Presentation</vt:lpstr>
      <vt:lpstr>PowerPoint Presentation</vt:lpstr>
      <vt:lpstr>How Title I Helps Students</vt:lpstr>
      <vt:lpstr>PowerPoint Presentation</vt:lpstr>
      <vt:lpstr>SY2023-24 Title I Mathematics At-Risk Learner Criteria </vt:lpstr>
      <vt:lpstr>Title I  Afterschool Enrichment Program</vt:lpstr>
      <vt:lpstr>Title I: Summer Bridge program</vt:lpstr>
      <vt:lpstr>Title I  Parent Involvement</vt:lpstr>
      <vt:lpstr>PowerPoint Presentation</vt:lpstr>
      <vt:lpstr>PowerPoint Presentation</vt:lpstr>
      <vt:lpstr>PowerPoint Presentation</vt:lpstr>
      <vt:lpstr>Clarify goals: identify what success will look like and what might get in your way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2015-09-25T19:58:48Z</dcterms:created>
  <dcterms:modified xsi:type="dcterms:W3CDTF">2023-09-12T19:53:38Z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TC024240179991</vt:lpwstr>
  </property>
  <property fmtid="{D5CDD505-2E9C-101B-9397-08002B2CF9AE}" pid="3" name="ContentTypeId">
    <vt:lpwstr>0x0101002C51BDEB8866434DB991BFA19C5DAB05</vt:lpwstr>
  </property>
  <property fmtid="{D5CDD505-2E9C-101B-9397-08002B2CF9AE}" pid="4" name="MediaServiceImageTags">
    <vt:lpwstr/>
  </property>
</Properties>
</file>