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</p:sldIdLst>
  <p:sldSz cy="5143500" cx="9144000"/>
  <p:notesSz cx="6858000" cy="9144000"/>
  <p:embeddedFontLst>
    <p:embeddedFont>
      <p:font typeface="Playfair Display"/>
      <p:regular r:id="rId20"/>
      <p:bold r:id="rId21"/>
      <p:italic r:id="rId22"/>
      <p:boldItalic r:id="rId23"/>
    </p:embeddedFont>
    <p:embeddedFont>
      <p:font typeface="Arial Black"/>
      <p:regular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E46BC8FB-C6C3-4DD7-BA54-F8866EC972D7}">
  <a:tblStyle styleId="{E46BC8FB-C6C3-4DD7-BA54-F8866EC972D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layfairDisplay-regular.fntdata"/><Relationship Id="rId11" Type="http://schemas.openxmlformats.org/officeDocument/2006/relationships/slide" Target="slides/slide5.xml"/><Relationship Id="rId22" Type="http://schemas.openxmlformats.org/officeDocument/2006/relationships/font" Target="fonts/PlayfairDisplay-italic.fntdata"/><Relationship Id="rId10" Type="http://schemas.openxmlformats.org/officeDocument/2006/relationships/slide" Target="slides/slide4.xml"/><Relationship Id="rId21" Type="http://schemas.openxmlformats.org/officeDocument/2006/relationships/font" Target="fonts/PlayfairDisplay-bold.fntdata"/><Relationship Id="rId13" Type="http://schemas.openxmlformats.org/officeDocument/2006/relationships/slide" Target="slides/slide7.xml"/><Relationship Id="rId24" Type="http://schemas.openxmlformats.org/officeDocument/2006/relationships/font" Target="fonts/ArialBlack-regular.fntdata"/><Relationship Id="rId12" Type="http://schemas.openxmlformats.org/officeDocument/2006/relationships/slide" Target="slides/slide6.xml"/><Relationship Id="rId23" Type="http://schemas.openxmlformats.org/officeDocument/2006/relationships/font" Target="fonts/PlayfairDisplay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1.xml"/><Relationship Id="rId19" Type="http://schemas.openxmlformats.org/officeDocument/2006/relationships/slide" Target="slides/slide13.xml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3e45e5ec2e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3e45e5ec2e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15419be8725_2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15419be8725_2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1451388555c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1451388555c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Take a deck of cards with symbols in all four corners.  Choose some cards in the deck (roughly the same number of cards as participants), cut the cards into 4 pieces with the symbol on each piece.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Mix the cards up and divide them into envelopes.  One envelope per group.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451388555c_0_1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1451388555c_0_1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Directions: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You can change the question to one you prefer or to repeat the activity at different times.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Use a visible timer.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Change the question stems on screen to match your campus academic talk stems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After partners have had a chance to share, randomize to call on 1-3 people to share their answer.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451388555c_0_4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1451388555c_0_4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Directions: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You can change the question to one you prefer or to repeat the activity at different times.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Use a visible timer.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Change the question stems on screen to match your campus academic talk stems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After partners have had a chance to share, randomize to call on 1-3 people to share their answer.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135eba30985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135eba30985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Preparation: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Create a list of acceptible dad jokes (google will help with this).  Put the list in an </a:t>
            </a:r>
            <a:r>
              <a:rPr lang="en"/>
              <a:t>envelope</a:t>
            </a:r>
            <a:r>
              <a:rPr lang="en"/>
              <a:t> marked: OPEN IN CASE OF DAD JOKE EMERGENCY.  Place envelops </a:t>
            </a:r>
            <a:r>
              <a:rPr lang="en"/>
              <a:t>around the room so that anyone needed help finding a dad joke can easily access one.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Display this slide so that all participants can see.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If possible, have a visible timer and give the groups about 2-3 minutes per round.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135eba30985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135eba30985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If you have time, you </a:t>
            </a:r>
            <a:r>
              <a:rPr lang="en"/>
              <a:t>could</a:t>
            </a:r>
            <a:r>
              <a:rPr lang="en"/>
              <a:t> have all the “last to laugh” </a:t>
            </a:r>
            <a:r>
              <a:rPr lang="en"/>
              <a:t>people</a:t>
            </a:r>
            <a:r>
              <a:rPr lang="en"/>
              <a:t> from each </a:t>
            </a:r>
            <a:r>
              <a:rPr lang="en"/>
              <a:t>circle</a:t>
            </a:r>
            <a:r>
              <a:rPr lang="en"/>
              <a:t> form a “CIRCLE of CHAMPIONS”.  Everyone, those in the circle and those watching, chants to see how long the champions can last without laughing.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135eba30985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135eba30985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Directions: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Give each person in the room an index card or sheet of scratch paper and make sure everyone has something to write with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Use a visible timer that everyone in the room can see.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After partners have shared with each other, randomize to choose 1-3 groups to share their favorite question and answer.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135eba30985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135eba30985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Directions: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You can change the question to one you prefer or to repeat the activity at </a:t>
            </a:r>
            <a:r>
              <a:rPr lang="en"/>
              <a:t>different</a:t>
            </a:r>
            <a:r>
              <a:rPr lang="en"/>
              <a:t> times.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Use a visible timer.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Demonstrate both positions while giving directions.  The upside-down flamingo is included so that anyone who may have mobility or balance issues can participate without being singled out.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After partners have had a chance to share, randomize to call on 1-3 people to share their answer.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451388555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1451388555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Directions: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Notify the person or people sharing ahead of time.  If you are going to have 1-3 people share at a time at a faculty meeting, let them know 1-2 weeks ahead of time when their turn will be.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OR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During a longer meeting, give everyone one time to find something to share (get something from your desk during a break, or find something in your backpack, etc.).  Then put everyone into groups of 4-6 to share with each other.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Consider having a THEME: Share something that reminds you of your favorite teacher.  Share something that make you think of our cores value of Consistency.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Take a picture of the person with their object and make a collage when everyone staff member has shared.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15419be8725_2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15419be8725_2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15419be8725_2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15419be8725_2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19200" y="4704000"/>
            <a:ext cx="9182400" cy="439500"/>
          </a:xfrm>
          <a:prstGeom prst="rect">
            <a:avLst/>
          </a:prstGeom>
          <a:solidFill>
            <a:srgbClr val="66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600">
                <a:solidFill>
                  <a:schemeClr val="lt1"/>
                </a:solidFill>
              </a:rPr>
              <a:t>Accountable 🐾 Collaborative Community </a:t>
            </a:r>
            <a:r>
              <a:rPr i="1" lang="en" sz="1600">
                <a:solidFill>
                  <a:schemeClr val="lt1"/>
                </a:solidFill>
              </a:rPr>
              <a:t>🐾 Perseverance 🐾 Relationships 🐾 Critical Thinking</a:t>
            </a:r>
            <a:endParaRPr i="1" sz="1600">
              <a:solidFill>
                <a:schemeClr val="lt1"/>
              </a:solidFill>
            </a:endParaRPr>
          </a:p>
        </p:txBody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" name="Google Shape;13;p2"/>
          <p:cNvSpPr/>
          <p:nvPr/>
        </p:nvSpPr>
        <p:spPr>
          <a:xfrm>
            <a:off x="-7975" y="0"/>
            <a:ext cx="9182400" cy="899700"/>
          </a:xfrm>
          <a:prstGeom prst="rect">
            <a:avLst/>
          </a:prstGeom>
          <a:solidFill>
            <a:srgbClr val="66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lt1"/>
                </a:solidFill>
              </a:rPr>
              <a:t>Woodlake Hills Middle School</a:t>
            </a:r>
            <a:endParaRPr sz="40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800">
                <a:solidFill>
                  <a:schemeClr val="lt1"/>
                </a:solidFill>
              </a:rPr>
              <a:t>One Team, One Dream!</a:t>
            </a:r>
            <a:endParaRPr i="1" sz="1800">
              <a:solidFill>
                <a:schemeClr val="lt1"/>
              </a:solidFill>
            </a:endParaRPr>
          </a:p>
        </p:txBody>
      </p:sp>
      <p:pic>
        <p:nvPicPr>
          <p:cNvPr id="14" name="Google Shape;14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46494" y="53544"/>
            <a:ext cx="761106" cy="79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332219" y="53544"/>
            <a:ext cx="761106" cy="79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3" name="Google Shape;53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4" name="Google Shape;54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/>
          <p:nvPr>
            <p:ph type="title"/>
          </p:nvPr>
        </p:nvSpPr>
        <p:spPr>
          <a:xfrm>
            <a:off x="311700" y="902225"/>
            <a:ext cx="8520600" cy="51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Font typeface="Arial Black"/>
              <a:buNone/>
              <a:defRPr b="1" sz="3000">
                <a:latin typeface="Arial Black"/>
                <a:ea typeface="Arial Black"/>
                <a:cs typeface="Arial Black"/>
                <a:sym typeface="Arial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311700" y="1542642"/>
            <a:ext cx="8520600" cy="309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" name="Google Shape;23;p4"/>
          <p:cNvSpPr/>
          <p:nvPr/>
        </p:nvSpPr>
        <p:spPr>
          <a:xfrm>
            <a:off x="-19200" y="4704000"/>
            <a:ext cx="9182400" cy="439500"/>
          </a:xfrm>
          <a:prstGeom prst="rect">
            <a:avLst/>
          </a:prstGeom>
          <a:solidFill>
            <a:srgbClr val="66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600">
                <a:solidFill>
                  <a:schemeClr val="lt1"/>
                </a:solidFill>
              </a:rPr>
              <a:t>Accountable 🐾 Collaborative Community 🐾 Perseverance 🐾 Relationships 🐾 Critical Thinking</a:t>
            </a:r>
            <a:endParaRPr i="1" sz="1600">
              <a:solidFill>
                <a:schemeClr val="lt1"/>
              </a:solidFill>
            </a:endParaRPr>
          </a:p>
        </p:txBody>
      </p:sp>
      <p:sp>
        <p:nvSpPr>
          <p:cNvPr id="24" name="Google Shape;24;p4"/>
          <p:cNvSpPr/>
          <p:nvPr/>
        </p:nvSpPr>
        <p:spPr>
          <a:xfrm>
            <a:off x="-7975" y="0"/>
            <a:ext cx="9182400" cy="899700"/>
          </a:xfrm>
          <a:prstGeom prst="rect">
            <a:avLst/>
          </a:prstGeom>
          <a:solidFill>
            <a:srgbClr val="66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lt1"/>
                </a:solidFill>
              </a:rPr>
              <a:t>Woodlake Hills Middle School</a:t>
            </a:r>
            <a:endParaRPr sz="40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800">
                <a:solidFill>
                  <a:schemeClr val="lt1"/>
                </a:solidFill>
              </a:rPr>
              <a:t>One Team, One Dream!</a:t>
            </a:r>
            <a:endParaRPr i="1" sz="1800">
              <a:solidFill>
                <a:schemeClr val="lt1"/>
              </a:solidFill>
            </a:endParaRPr>
          </a:p>
        </p:txBody>
      </p:sp>
      <p:pic>
        <p:nvPicPr>
          <p:cNvPr id="25" name="Google Shape;25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46494" y="53544"/>
            <a:ext cx="761106" cy="79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6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332219" y="53544"/>
            <a:ext cx="761106" cy="79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7" name="Google Shape;37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8" name="Google Shape;3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1" name="Google Shape;41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" name="Google Shape;44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5" name="Google Shape;45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6" name="Google Shape;46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50" name="Google Shape;50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3"/>
          <p:cNvSpPr txBox="1"/>
          <p:nvPr>
            <p:ph type="ctrTitle"/>
          </p:nvPr>
        </p:nvSpPr>
        <p:spPr>
          <a:xfrm>
            <a:off x="311700" y="744575"/>
            <a:ext cx="8520600" cy="1257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Woodlake Hills Middle School</a:t>
            </a:r>
            <a:endParaRPr sz="4800"/>
          </a:p>
        </p:txBody>
      </p:sp>
      <p:sp>
        <p:nvSpPr>
          <p:cNvPr id="62" name="Google Shape;62;p13"/>
          <p:cNvSpPr txBox="1"/>
          <p:nvPr>
            <p:ph idx="1" type="subTitle"/>
          </p:nvPr>
        </p:nvSpPr>
        <p:spPr>
          <a:xfrm>
            <a:off x="311700" y="2002475"/>
            <a:ext cx="8520600" cy="258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lang="en" sz="3880">
                <a:solidFill>
                  <a:schemeClr val="dk1"/>
                </a:solidFill>
              </a:rPr>
              <a:t>Open House</a:t>
            </a:r>
            <a:endParaRPr sz="388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t/>
            </a:r>
            <a:endParaRPr sz="388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i="1" lang="en">
                <a:solidFill>
                  <a:schemeClr val="dk1"/>
                </a:solidFill>
              </a:rPr>
              <a:t>Annual Title I Meeting and Benefits of Parent and Family Engagement</a:t>
            </a:r>
            <a:endParaRPr i="1" sz="388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lang="en">
                <a:solidFill>
                  <a:srgbClr val="FFFFFF"/>
                </a:solidFill>
              </a:rPr>
              <a:t>Annual Title I Meeting and Benefits of Parent and Family Engagement</a:t>
            </a:r>
            <a:endParaRPr sz="3880"/>
          </a:p>
        </p:txBody>
      </p:sp>
      <p:pic>
        <p:nvPicPr>
          <p:cNvPr id="63" name="Google Shape;63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60400" y="3552075"/>
            <a:ext cx="2071900" cy="1040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2"/>
          <p:cNvSpPr txBox="1"/>
          <p:nvPr>
            <p:ph type="title"/>
          </p:nvPr>
        </p:nvSpPr>
        <p:spPr>
          <a:xfrm>
            <a:off x="311700" y="902225"/>
            <a:ext cx="8832300" cy="51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0" lang="en" sz="2080">
                <a:latin typeface="Arial"/>
                <a:ea typeface="Arial"/>
                <a:cs typeface="Arial"/>
                <a:sym typeface="Arial"/>
              </a:rPr>
              <a:t>Additional Title I Expenditures       </a:t>
            </a:r>
            <a:r>
              <a:rPr b="0" lang="en" sz="1740">
                <a:latin typeface="Arial"/>
                <a:ea typeface="Arial"/>
                <a:cs typeface="Arial"/>
                <a:sym typeface="Arial"/>
              </a:rPr>
              <a:t>How will Parental Engagement funds be spent?</a:t>
            </a:r>
            <a:endParaRPr sz="1200"/>
          </a:p>
        </p:txBody>
      </p:sp>
      <p:sp>
        <p:nvSpPr>
          <p:cNvPr id="123" name="Google Shape;123;p22"/>
          <p:cNvSpPr txBox="1"/>
          <p:nvPr>
            <p:ph idx="1" type="body"/>
          </p:nvPr>
        </p:nvSpPr>
        <p:spPr>
          <a:xfrm>
            <a:off x="311700" y="1542650"/>
            <a:ext cx="4615500" cy="309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55600" lvl="0" marL="457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❖"/>
            </a:pPr>
            <a:r>
              <a:rPr lang="en" sz="20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Title I Funded Staff Positions </a:t>
            </a:r>
            <a:endParaRPr sz="2000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❖"/>
            </a:pPr>
            <a:r>
              <a:rPr lang="en" sz="20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Supplemental Materials and Supplies </a:t>
            </a:r>
            <a:endParaRPr sz="2000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❖"/>
            </a:pPr>
            <a:r>
              <a:rPr lang="en" sz="20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Reading &amp; Math Materials</a:t>
            </a:r>
            <a:endParaRPr sz="2000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❖"/>
            </a:pPr>
            <a:r>
              <a:rPr lang="en" sz="20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Assessment Materials </a:t>
            </a:r>
            <a:endParaRPr sz="2000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❖"/>
            </a:pPr>
            <a:r>
              <a:rPr lang="en" sz="20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Professional Learning for Staff </a:t>
            </a:r>
            <a:endParaRPr sz="2000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❖"/>
            </a:pPr>
            <a:r>
              <a:rPr lang="en" sz="20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Parental Engagement Activities </a:t>
            </a:r>
            <a:endParaRPr sz="2000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❖"/>
            </a:pPr>
            <a:r>
              <a:rPr lang="en" sz="20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Extended Day Tutoring</a:t>
            </a:r>
            <a:endParaRPr sz="2000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❖"/>
            </a:pPr>
            <a:r>
              <a:rPr lang="en" sz="20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HB 4545</a:t>
            </a:r>
            <a:endParaRPr sz="2000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22"/>
          <p:cNvSpPr txBox="1"/>
          <p:nvPr/>
        </p:nvSpPr>
        <p:spPr>
          <a:xfrm>
            <a:off x="4838100" y="1420625"/>
            <a:ext cx="4010100" cy="30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400"/>
              <a:buChar char="❖"/>
            </a:pPr>
            <a:r>
              <a:rPr lang="en" sz="18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Parent Nights – to provide parents with information, tools and strategies on how they can reinforce and support learning at home.</a:t>
            </a:r>
            <a:endParaRPr sz="1800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Char char="❖"/>
            </a:pPr>
            <a:r>
              <a:rPr lang="en" sz="16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Kindergarten Parent Report Card Progress Information Meeting </a:t>
            </a:r>
            <a:endParaRPr sz="1600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Char char="❖"/>
            </a:pPr>
            <a:r>
              <a:rPr lang="en" sz="1600">
                <a:solidFill>
                  <a:srgbClr val="E48312"/>
                </a:solidFill>
              </a:rPr>
              <a:t>•</a:t>
            </a:r>
            <a:r>
              <a:rPr lang="en" sz="16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Math Night </a:t>
            </a:r>
            <a:endParaRPr sz="1600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Char char="❖"/>
            </a:pPr>
            <a:r>
              <a:rPr lang="en" sz="1600">
                <a:solidFill>
                  <a:srgbClr val="E48312"/>
                </a:solidFill>
              </a:rPr>
              <a:t>•</a:t>
            </a:r>
            <a:r>
              <a:rPr lang="en" sz="16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Literacy Night  </a:t>
            </a:r>
            <a:endParaRPr sz="1600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Char char="❖"/>
            </a:pPr>
            <a:r>
              <a:rPr lang="en" sz="1600">
                <a:solidFill>
                  <a:srgbClr val="E48312"/>
                </a:solidFill>
              </a:rPr>
              <a:t>•</a:t>
            </a:r>
            <a:r>
              <a:rPr lang="en" sz="16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Science/STEAM Night</a:t>
            </a:r>
            <a:endParaRPr sz="1600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Char char="❖"/>
            </a:pPr>
            <a:r>
              <a:rPr lang="en" sz="1600">
                <a:solidFill>
                  <a:srgbClr val="E48312"/>
                </a:solidFill>
              </a:rPr>
              <a:t>•</a:t>
            </a:r>
            <a:r>
              <a:rPr b="1" lang="en" sz="1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NEW</a:t>
            </a:r>
            <a:r>
              <a:rPr lang="en" sz="1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" sz="16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Family Leadership Institute (FLI)</a:t>
            </a:r>
            <a:r>
              <a:rPr lang="en" sz="16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600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3"/>
          <p:cNvSpPr txBox="1"/>
          <p:nvPr>
            <p:ph type="title"/>
          </p:nvPr>
        </p:nvSpPr>
        <p:spPr>
          <a:xfrm>
            <a:off x="311700" y="902225"/>
            <a:ext cx="8520600" cy="51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0" lang="en" sz="2900">
                <a:latin typeface="Arial"/>
                <a:ea typeface="Arial"/>
                <a:cs typeface="Arial"/>
                <a:sym typeface="Arial"/>
              </a:rPr>
              <a:t>Accountability Ratings</a:t>
            </a:r>
            <a:endParaRPr sz="2000"/>
          </a:p>
        </p:txBody>
      </p:sp>
      <p:pic>
        <p:nvPicPr>
          <p:cNvPr id="130" name="Google Shape;13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0688" y="1420625"/>
            <a:ext cx="7982624" cy="3246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4"/>
          <p:cNvSpPr txBox="1"/>
          <p:nvPr>
            <p:ph type="title"/>
          </p:nvPr>
        </p:nvSpPr>
        <p:spPr>
          <a:xfrm>
            <a:off x="311700" y="902225"/>
            <a:ext cx="8520600" cy="69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581"/>
              <a:buFont typeface="Arial"/>
              <a:buNone/>
            </a:pPr>
            <a:r>
              <a:rPr b="0" lang="en" sz="4300">
                <a:latin typeface="Arial"/>
                <a:ea typeface="Arial"/>
                <a:cs typeface="Arial"/>
                <a:sym typeface="Arial"/>
              </a:rPr>
              <a:t>STAAR Performance Goals</a:t>
            </a:r>
            <a:endParaRPr/>
          </a:p>
        </p:txBody>
      </p:sp>
      <p:graphicFrame>
        <p:nvGraphicFramePr>
          <p:cNvPr id="136" name="Google Shape;136;p24"/>
          <p:cNvGraphicFramePr/>
          <p:nvPr/>
        </p:nvGraphicFramePr>
        <p:xfrm>
          <a:off x="362300" y="18700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{E46BC8FB-C6C3-4DD7-BA54-F8866EC972D7}</a:tableStyleId>
              </a:tblPr>
              <a:tblGrid>
                <a:gridCol w="2620475"/>
                <a:gridCol w="2791700"/>
                <a:gridCol w="3207600"/>
              </a:tblGrid>
              <a:tr h="9154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000000"/>
                          </a:solidFill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Subject</a:t>
                      </a:r>
                      <a:endParaRPr>
                        <a:solidFill>
                          <a:srgbClr val="000000"/>
                        </a:solidFill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solidFill>
                          <a:srgbClr val="000000"/>
                        </a:solidFill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solidFill>
                            <a:srgbClr val="000000"/>
                          </a:solidFill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Overall score:</a:t>
                      </a:r>
                      <a:r>
                        <a:rPr lang="en" sz="1000">
                          <a:solidFill>
                            <a:srgbClr val="000000"/>
                          </a:solidFill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 all grade levels combined</a:t>
                      </a:r>
                      <a:endParaRPr>
                        <a:solidFill>
                          <a:srgbClr val="000000"/>
                        </a:solidFill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000000"/>
                          </a:solidFill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2021-2022</a:t>
                      </a:r>
                      <a:endParaRPr>
                        <a:solidFill>
                          <a:srgbClr val="000000"/>
                        </a:solidFill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000000"/>
                          </a:solidFill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School Yr.</a:t>
                      </a:r>
                      <a:endParaRPr>
                        <a:solidFill>
                          <a:srgbClr val="000000"/>
                        </a:solidFill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000000"/>
                          </a:solidFill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(Approaches)</a:t>
                      </a:r>
                      <a:endParaRPr>
                        <a:solidFill>
                          <a:srgbClr val="000000"/>
                        </a:solidFill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000000"/>
                          </a:solidFill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     2022-2023</a:t>
                      </a:r>
                      <a:endParaRPr>
                        <a:solidFill>
                          <a:srgbClr val="000000"/>
                        </a:solidFill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>
                          <a:solidFill>
                            <a:srgbClr val="000000"/>
                          </a:solidFill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   Goal </a:t>
                      </a:r>
                      <a:endParaRPr b="1" sz="1600">
                        <a:solidFill>
                          <a:srgbClr val="000000"/>
                        </a:solidFill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</a:tcPr>
                </a:tc>
              </a:tr>
              <a:tr h="4395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000000"/>
                          </a:solidFill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RLA</a:t>
                      </a:r>
                      <a:endParaRPr>
                        <a:solidFill>
                          <a:srgbClr val="000000"/>
                        </a:solidFill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000000"/>
                          </a:solidFill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67.08%</a:t>
                      </a:r>
                      <a:endParaRPr>
                        <a:solidFill>
                          <a:srgbClr val="000000"/>
                        </a:solidFill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000000"/>
                          </a:solidFill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70%-Approaches</a:t>
                      </a:r>
                      <a:endParaRPr>
                        <a:solidFill>
                          <a:srgbClr val="000000"/>
                        </a:solidFill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</a:tcPr>
                </a:tc>
              </a:tr>
              <a:tr h="4395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000000"/>
                          </a:solidFill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Math</a:t>
                      </a:r>
                      <a:endParaRPr>
                        <a:solidFill>
                          <a:srgbClr val="000000"/>
                        </a:solidFill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000000"/>
                          </a:solidFill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53.29%</a:t>
                      </a:r>
                      <a:endParaRPr>
                        <a:solidFill>
                          <a:srgbClr val="000000"/>
                        </a:solidFill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000000"/>
                          </a:solidFill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60%-Approaches</a:t>
                      </a:r>
                      <a:endParaRPr>
                        <a:solidFill>
                          <a:srgbClr val="000000"/>
                        </a:solidFill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</a:tcPr>
                </a:tc>
              </a:tr>
              <a:tr h="4395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000000"/>
                          </a:solidFill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Science</a:t>
                      </a:r>
                      <a:endParaRPr>
                        <a:solidFill>
                          <a:srgbClr val="000000"/>
                        </a:solidFill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000000"/>
                          </a:solidFill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70.99%</a:t>
                      </a:r>
                      <a:endParaRPr>
                        <a:solidFill>
                          <a:srgbClr val="000000"/>
                        </a:solidFill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000000"/>
                          </a:solidFill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75%-Approaches</a:t>
                      </a:r>
                      <a:endParaRPr>
                        <a:solidFill>
                          <a:srgbClr val="000000"/>
                        </a:solidFill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</a:tcPr>
                </a:tc>
              </a:tr>
              <a:tr h="4395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000000"/>
                          </a:solidFill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Social Studies</a:t>
                      </a:r>
                      <a:endParaRPr>
                        <a:solidFill>
                          <a:srgbClr val="000000"/>
                        </a:solidFill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000000"/>
                          </a:solidFill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48.99%</a:t>
                      </a:r>
                      <a:endParaRPr>
                        <a:solidFill>
                          <a:srgbClr val="000000"/>
                        </a:solidFill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000000"/>
                          </a:solidFill>
                          <a:latin typeface="Playfair Display"/>
                          <a:ea typeface="Playfair Display"/>
                          <a:cs typeface="Playfair Display"/>
                          <a:sym typeface="Playfair Display"/>
                        </a:rPr>
                        <a:t>60%-Approaches</a:t>
                      </a:r>
                      <a:endParaRPr>
                        <a:solidFill>
                          <a:srgbClr val="000000"/>
                        </a:solidFill>
                        <a:latin typeface="Playfair Display"/>
                        <a:ea typeface="Playfair Display"/>
                        <a:cs typeface="Playfair Display"/>
                        <a:sym typeface="Playfair Display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5"/>
          <p:cNvSpPr txBox="1"/>
          <p:nvPr/>
        </p:nvSpPr>
        <p:spPr>
          <a:xfrm>
            <a:off x="657150" y="893600"/>
            <a:ext cx="78297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solidFill>
                  <a:schemeClr val="dk1"/>
                </a:solidFill>
              </a:rPr>
              <a:t>Opportunities to Engage</a:t>
            </a:r>
            <a:endParaRPr sz="100">
              <a:solidFill>
                <a:schemeClr val="dk1"/>
              </a:solidFill>
            </a:endParaRPr>
          </a:p>
        </p:txBody>
      </p:sp>
      <p:sp>
        <p:nvSpPr>
          <p:cNvPr id="142" name="Google Shape;142;p25"/>
          <p:cNvSpPr txBox="1"/>
          <p:nvPr/>
        </p:nvSpPr>
        <p:spPr>
          <a:xfrm>
            <a:off x="420125" y="893600"/>
            <a:ext cx="7689900" cy="38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❖"/>
            </a:pPr>
            <a:r>
              <a:rPr b="1" i="1"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VOLUNTEER</a:t>
            </a:r>
            <a:endParaRPr b="1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❖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Classrooms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❖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Library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❖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Cafeteria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❖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Office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❖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bus loop/loading area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❖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Hallways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❖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Field trips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❖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Student events (field day, science fair, etc…)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❖"/>
            </a:pPr>
            <a:r>
              <a:rPr b="1" i="1"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PARTICIPATE</a:t>
            </a:r>
            <a:endParaRPr b="1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❖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Review, revision &amp; update meetings of Parental Engagement Policy and School-Parent Compacts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❖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Parent Surveys &amp; Survey meetings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❖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Parent (academic) nights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❖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Parent Workshops/trainings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❖"/>
            </a:pPr>
            <a:r>
              <a:rPr lang="en">
                <a:solidFill>
                  <a:schemeClr val="dk1"/>
                </a:solidFill>
              </a:rPr>
              <a:t>•</a:t>
            </a: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Parent-Teacher Conferences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3" name="Google Shape;143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93500" y="2240175"/>
            <a:ext cx="1250501" cy="2075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/>
          <p:nvPr>
            <p:ph type="ctrTitle"/>
          </p:nvPr>
        </p:nvSpPr>
        <p:spPr>
          <a:xfrm>
            <a:off x="311700" y="831000"/>
            <a:ext cx="8520600" cy="57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E48312"/>
                </a:solidFill>
              </a:rPr>
              <a:t>Annual Title I Meeting</a:t>
            </a:r>
            <a:endParaRPr sz="3700"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69" name="Google Shape;69;p14"/>
          <p:cNvSpPr txBox="1"/>
          <p:nvPr/>
        </p:nvSpPr>
        <p:spPr>
          <a:xfrm>
            <a:off x="311700" y="1277125"/>
            <a:ext cx="8832300" cy="374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rgbClr val="E4831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" sz="2400">
                <a:solidFill>
                  <a:srgbClr val="404040"/>
                </a:solidFill>
              </a:rPr>
              <a:t>Parent’s Rights</a:t>
            </a:r>
            <a:r>
              <a:rPr lang="en" sz="2400">
                <a:solidFill>
                  <a:srgbClr val="404040"/>
                </a:solidFill>
              </a:rPr>
              <a:t>: All schools receiving Title I funds are required to convene an annual Title I parent meeting twice a year</a:t>
            </a:r>
            <a:endParaRPr sz="2400">
              <a:solidFill>
                <a:srgbClr val="404040"/>
              </a:solidFill>
            </a:endParaRPr>
          </a:p>
          <a:p>
            <a:pPr indent="-368300" lvl="0" marL="4572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200"/>
              <a:buChar char="❖"/>
            </a:pPr>
            <a:r>
              <a:rPr lang="en" sz="2200">
                <a:solidFill>
                  <a:srgbClr val="404040"/>
                </a:solidFill>
              </a:rPr>
              <a:t>to inform parents and families of their school’s participation</a:t>
            </a:r>
            <a:endParaRPr sz="2200">
              <a:solidFill>
                <a:srgbClr val="404040"/>
              </a:solidFill>
            </a:endParaRPr>
          </a:p>
          <a:p>
            <a:pPr indent="-3683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❖"/>
            </a:pPr>
            <a:r>
              <a:rPr lang="en" sz="2200">
                <a:solidFill>
                  <a:srgbClr val="404040"/>
                </a:solidFill>
              </a:rPr>
              <a:t>to explain the requirements of the Title I program</a:t>
            </a:r>
            <a:endParaRPr sz="2200">
              <a:solidFill>
                <a:srgbClr val="404040"/>
              </a:solidFill>
            </a:endParaRPr>
          </a:p>
          <a:p>
            <a:pPr indent="-3683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❖"/>
            </a:pPr>
            <a:r>
              <a:rPr lang="en" sz="2200">
                <a:solidFill>
                  <a:srgbClr val="404040"/>
                </a:solidFill>
              </a:rPr>
              <a:t>to explain the right of parents to be involved</a:t>
            </a:r>
            <a:endParaRPr sz="2200">
              <a:solidFill>
                <a:srgbClr val="E4831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200">
              <a:solidFill>
                <a:srgbClr val="E4831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368300" lvl="0" marL="457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200"/>
              <a:buChar char="❖"/>
            </a:pPr>
            <a:r>
              <a:rPr b="1" lang="en" sz="2200">
                <a:solidFill>
                  <a:srgbClr val="404040"/>
                </a:solidFill>
              </a:rPr>
              <a:t>Our school is a </a:t>
            </a:r>
            <a:r>
              <a:rPr b="1" lang="en" sz="2200">
                <a:solidFill>
                  <a:srgbClr val="FF0000"/>
                </a:solidFill>
              </a:rPr>
              <a:t>Title I Schoolwide program</a:t>
            </a:r>
            <a:endParaRPr b="1" sz="2200">
              <a:solidFill>
                <a:srgbClr val="FF0000"/>
              </a:solidFill>
            </a:endParaRPr>
          </a:p>
          <a:p>
            <a:pPr indent="0" lvl="0" marL="20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200">
                <a:solidFill>
                  <a:srgbClr val="FF0000"/>
                </a:solidFill>
              </a:rPr>
              <a:t>ALL </a:t>
            </a:r>
            <a:r>
              <a:rPr b="1" lang="en" sz="2200">
                <a:solidFill>
                  <a:srgbClr val="404040"/>
                </a:solidFill>
              </a:rPr>
              <a:t>students are able to participate and receive additional support</a:t>
            </a:r>
            <a:endParaRPr b="1" sz="2200">
              <a:solidFill>
                <a:srgbClr val="404040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/>
          <p:nvPr>
            <p:ph idx="1" type="body"/>
          </p:nvPr>
        </p:nvSpPr>
        <p:spPr>
          <a:xfrm>
            <a:off x="311700" y="944727"/>
            <a:ext cx="8520600" cy="8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600">
                <a:solidFill>
                  <a:srgbClr val="E48312"/>
                </a:solidFill>
              </a:rPr>
              <a:t>What is Title I ?</a:t>
            </a:r>
            <a:endParaRPr sz="5600">
              <a:solidFill>
                <a:srgbClr val="E48312"/>
              </a:solidFill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7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Title I is a federal funded grant program that provides schools with additional academic support and learning opportunities for students at schools that have higher percentages of socioeconomically disadvantaged children</a:t>
            </a:r>
            <a:endParaRPr sz="7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7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75;p15"/>
          <p:cNvSpPr txBox="1"/>
          <p:nvPr/>
        </p:nvSpPr>
        <p:spPr>
          <a:xfrm>
            <a:off x="3551825" y="1355875"/>
            <a:ext cx="7333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15"/>
          <p:cNvSpPr txBox="1"/>
          <p:nvPr/>
        </p:nvSpPr>
        <p:spPr>
          <a:xfrm>
            <a:off x="761000" y="2238900"/>
            <a:ext cx="7347900" cy="156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E48312"/>
                </a:solidFill>
              </a:rPr>
              <a:t>How do we receive Title I Funds ?</a:t>
            </a:r>
            <a:endParaRPr sz="1500">
              <a:solidFill>
                <a:srgbClr val="E4831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Title I school is a campus that receives Title I funds based on the eligibility of students for Free &amp; Reduced Lunch (Turn in lunch application asap).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500">
              <a:solidFill>
                <a:srgbClr val="E4831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15"/>
          <p:cNvSpPr txBox="1"/>
          <p:nvPr/>
        </p:nvSpPr>
        <p:spPr>
          <a:xfrm>
            <a:off x="761025" y="3227800"/>
            <a:ext cx="7347900" cy="20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E48312"/>
                </a:solidFill>
              </a:rPr>
              <a:t>What is the purpose of Title I ?</a:t>
            </a:r>
            <a:endParaRPr sz="1500">
              <a:solidFill>
                <a:srgbClr val="E4831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ensure that all children have a fair, equal and significant opportunity to obtain a high-quality education, and reach, at a minimum, proficiency on challenging State academic achievement standards and State academic assessments.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700">
              <a:solidFill>
                <a:srgbClr val="E4831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8" name="Google Shape;7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453544">
            <a:off x="279738" y="1026694"/>
            <a:ext cx="399290" cy="39929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453544">
            <a:off x="279738" y="2292219"/>
            <a:ext cx="399290" cy="39929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453544">
            <a:off x="279738" y="3309769"/>
            <a:ext cx="399290" cy="3992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/>
          <p:cNvSpPr txBox="1"/>
          <p:nvPr>
            <p:ph type="title"/>
          </p:nvPr>
        </p:nvSpPr>
        <p:spPr>
          <a:xfrm>
            <a:off x="311700" y="1102175"/>
            <a:ext cx="8520600" cy="73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0555"/>
              <a:buFont typeface="Arial"/>
              <a:buNone/>
            </a:pPr>
            <a:r>
              <a:rPr b="0" lang="en" sz="3600">
                <a:latin typeface="Arial"/>
                <a:ea typeface="Arial"/>
                <a:cs typeface="Arial"/>
                <a:sym typeface="Arial"/>
              </a:rPr>
              <a:t>Title I Campus Goals-DIP &amp; CIP</a:t>
            </a:r>
            <a:endParaRPr b="0" sz="36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6"/>
          <p:cNvSpPr txBox="1"/>
          <p:nvPr>
            <p:ph idx="1" type="body"/>
          </p:nvPr>
        </p:nvSpPr>
        <p:spPr>
          <a:xfrm>
            <a:off x="311700" y="1540500"/>
            <a:ext cx="8520600" cy="309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68300" lvl="0" marL="4572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200"/>
              <a:buChar char="❖"/>
            </a:pPr>
            <a:r>
              <a:rPr b="1" lang="en" sz="2200">
                <a:solidFill>
                  <a:schemeClr val="dk1"/>
                </a:solidFill>
              </a:rPr>
              <a:t>High-quality student academic assessments</a:t>
            </a:r>
            <a:endParaRPr b="1" sz="2200">
              <a:solidFill>
                <a:schemeClr val="dk1"/>
              </a:solidFill>
            </a:endParaRPr>
          </a:p>
          <a:p>
            <a:pPr indent="-3683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❖"/>
            </a:pPr>
            <a:r>
              <a:rPr b="1" lang="en" sz="2200">
                <a:solidFill>
                  <a:schemeClr val="dk1"/>
                </a:solidFill>
              </a:rPr>
              <a:t>Supplemental services to assist struggling students</a:t>
            </a:r>
            <a:endParaRPr b="1" sz="2200">
              <a:solidFill>
                <a:schemeClr val="dk1"/>
              </a:solidFill>
            </a:endParaRPr>
          </a:p>
          <a:p>
            <a:pPr indent="-3683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❖"/>
            </a:pPr>
            <a:r>
              <a:rPr b="1" lang="en" sz="2200">
                <a:solidFill>
                  <a:schemeClr val="dk1"/>
                </a:solidFill>
              </a:rPr>
              <a:t>Coordination and integration of federal funds and programs</a:t>
            </a:r>
            <a:endParaRPr b="1" sz="2200">
              <a:solidFill>
                <a:schemeClr val="dk1"/>
              </a:solidFill>
            </a:endParaRPr>
          </a:p>
          <a:p>
            <a:pPr indent="-3683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❖"/>
            </a:pPr>
            <a:r>
              <a:rPr b="1" lang="en" sz="2200">
                <a:solidFill>
                  <a:schemeClr val="dk1"/>
                </a:solidFill>
              </a:rPr>
              <a:t>Strategies to implement effective parent and family engagement</a:t>
            </a:r>
            <a:endParaRPr b="1" sz="2200">
              <a:solidFill>
                <a:schemeClr val="dk1"/>
              </a:solidFill>
            </a:endParaRPr>
          </a:p>
          <a:p>
            <a:pPr indent="-3683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❖"/>
            </a:pPr>
            <a:r>
              <a:rPr b="1" lang="en" sz="2200">
                <a:solidFill>
                  <a:schemeClr val="dk1"/>
                </a:solidFill>
              </a:rPr>
              <a:t>Title I, Part A parents have the right to be involved in the development of this plan</a:t>
            </a:r>
            <a:endParaRPr b="1" sz="2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1"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7"/>
          <p:cNvSpPr txBox="1"/>
          <p:nvPr>
            <p:ph type="title"/>
          </p:nvPr>
        </p:nvSpPr>
        <p:spPr>
          <a:xfrm>
            <a:off x="311700" y="902225"/>
            <a:ext cx="8520600" cy="51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3600">
                <a:latin typeface="Arial"/>
                <a:ea typeface="Arial"/>
                <a:cs typeface="Arial"/>
                <a:sym typeface="Arial"/>
              </a:rPr>
              <a:t>Title I Schoolwide Program ADVANTAGES</a:t>
            </a:r>
            <a:endParaRPr/>
          </a:p>
        </p:txBody>
      </p:sp>
      <p:sp>
        <p:nvSpPr>
          <p:cNvPr id="92" name="Google Shape;92;p17"/>
          <p:cNvSpPr txBox="1"/>
          <p:nvPr>
            <p:ph idx="1" type="body"/>
          </p:nvPr>
        </p:nvSpPr>
        <p:spPr>
          <a:xfrm>
            <a:off x="311700" y="1420626"/>
            <a:ext cx="8520600" cy="32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❖"/>
            </a:pPr>
            <a:r>
              <a:rPr b="1" lang="en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Title I Funds </a:t>
            </a:r>
            <a:r>
              <a:rPr lang="en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provide additional opportunities to </a:t>
            </a:r>
            <a:r>
              <a:rPr b="1" lang="en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supplement </a:t>
            </a:r>
            <a:r>
              <a:rPr lang="en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the school's existing programs such as but not limited to;  </a:t>
            </a:r>
            <a:endParaRPr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❖"/>
            </a:pPr>
            <a:r>
              <a:rPr lang="en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Tutoring support to assist students struggling to meet state standards</a:t>
            </a:r>
            <a:endParaRPr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❖"/>
            </a:pPr>
            <a:r>
              <a:rPr lang="en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Additional supplemental </a:t>
            </a:r>
            <a:r>
              <a:rPr b="1" i="1" lang="en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staff, programs, materials and supplies </a:t>
            </a:r>
            <a:endParaRPr b="1" i="1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❖"/>
            </a:pPr>
            <a:r>
              <a:rPr lang="en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Conduct parental involvement </a:t>
            </a:r>
            <a:r>
              <a:rPr b="1" i="1" lang="en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meetings, trainings, and activities </a:t>
            </a:r>
            <a:endParaRPr b="1" i="1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❖"/>
            </a:pPr>
            <a:r>
              <a:rPr lang="en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Recruiting, hiring and retaining </a:t>
            </a:r>
            <a:r>
              <a:rPr b="1" i="1" lang="en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highly effective teachers</a:t>
            </a:r>
            <a:r>
              <a:rPr lang="en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❖"/>
            </a:pPr>
            <a:r>
              <a:rPr b="1" lang="en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Title I Parental Engagement Requirements</a:t>
            </a:r>
            <a:r>
              <a:rPr lang="en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❖"/>
            </a:pPr>
            <a:r>
              <a:rPr lang="en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Annual Title I Meeting </a:t>
            </a:r>
            <a:endParaRPr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❖"/>
            </a:pPr>
            <a:r>
              <a:rPr lang="en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Parent Engagement Policy </a:t>
            </a:r>
            <a:endParaRPr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❖"/>
            </a:pPr>
            <a:r>
              <a:rPr lang="en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Parent Compact </a:t>
            </a:r>
            <a:endParaRPr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❖"/>
            </a:pPr>
            <a:r>
              <a:rPr lang="en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Parent Opportunities (volunteering, committee memberships, trainings and activities</a:t>
            </a:r>
            <a:endParaRPr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/>
          <p:nvPr>
            <p:ph idx="1" type="body"/>
          </p:nvPr>
        </p:nvSpPr>
        <p:spPr>
          <a:xfrm>
            <a:off x="311700" y="1542642"/>
            <a:ext cx="8520600" cy="309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❖"/>
            </a:pPr>
            <a:r>
              <a:rPr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 a parent you are entitled to know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❖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</a:t>
            </a:r>
            <a:r>
              <a:rPr i="1"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qualifications</a:t>
            </a: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of your child's teacher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❖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your child has been assigned or taught for 4 or more consecutive weeks by a teacher who is not </a:t>
            </a:r>
            <a:r>
              <a:rPr i="1"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Highly Effective</a:t>
            </a: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the school's current paraprofessional and teacher Highly Effective status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❖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your school is performing on campus and state assessments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❖"/>
            </a:pPr>
            <a:r>
              <a:rPr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Parent is aware that we </a:t>
            </a: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campus and state assessment data to align curriculum to state and district a</a:t>
            </a: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cademic standards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❖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Adjust instructional practices based on assessment data analysis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4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8"/>
          <p:cNvSpPr txBox="1"/>
          <p:nvPr/>
        </p:nvSpPr>
        <p:spPr>
          <a:xfrm>
            <a:off x="898050" y="742250"/>
            <a:ext cx="73479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dk1"/>
                </a:solidFill>
              </a:rPr>
              <a:t>Parent's Rights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/>
          <p:nvPr>
            <p:ph type="title"/>
          </p:nvPr>
        </p:nvSpPr>
        <p:spPr>
          <a:xfrm>
            <a:off x="311700" y="902225"/>
            <a:ext cx="8520600" cy="51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4000">
                <a:latin typeface="Arial"/>
                <a:ea typeface="Arial"/>
                <a:cs typeface="Arial"/>
                <a:sym typeface="Arial"/>
              </a:rPr>
              <a:t>Parent's Rights-Continued</a:t>
            </a:r>
            <a:endParaRPr/>
          </a:p>
        </p:txBody>
      </p:sp>
      <p:sp>
        <p:nvSpPr>
          <p:cNvPr id="104" name="Google Shape;104;p19"/>
          <p:cNvSpPr txBox="1"/>
          <p:nvPr>
            <p:ph idx="1" type="body"/>
          </p:nvPr>
        </p:nvSpPr>
        <p:spPr>
          <a:xfrm>
            <a:off x="311700" y="1542642"/>
            <a:ext cx="8520600" cy="309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❖"/>
            </a:pPr>
            <a:r>
              <a:rPr lang="en" sz="2000">
                <a:solidFill>
                  <a:srgbClr val="404040"/>
                </a:solidFill>
              </a:rPr>
              <a:t>As a parent you have the right to be involved in the school's programs and take part in opportunities provided: </a:t>
            </a:r>
            <a:endParaRPr sz="2000">
              <a:solidFill>
                <a:srgbClr val="404040"/>
              </a:solidFill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r>
              <a:rPr lang="en">
                <a:solidFill>
                  <a:srgbClr val="404040"/>
                </a:solidFill>
              </a:rPr>
              <a:t>Volunteer in child's classroom</a:t>
            </a:r>
            <a:endParaRPr>
              <a:solidFill>
                <a:srgbClr val="404040"/>
              </a:solidFill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r>
              <a:rPr lang="en">
                <a:solidFill>
                  <a:srgbClr val="404040"/>
                </a:solidFill>
              </a:rPr>
              <a:t>Observe classroom activities</a:t>
            </a:r>
            <a:endParaRPr>
              <a:solidFill>
                <a:srgbClr val="404040"/>
              </a:solidFill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r>
              <a:rPr lang="en">
                <a:solidFill>
                  <a:srgbClr val="404040"/>
                </a:solidFill>
              </a:rPr>
              <a:t>Participate in decisions relating to the education of their children</a:t>
            </a:r>
            <a:endParaRPr>
              <a:solidFill>
                <a:srgbClr val="404040"/>
              </a:solidFill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r>
              <a:rPr lang="en">
                <a:solidFill>
                  <a:srgbClr val="404040"/>
                </a:solidFill>
              </a:rPr>
              <a:t>Serve on parent advisory board </a:t>
            </a:r>
            <a:endParaRPr>
              <a:solidFill>
                <a:srgbClr val="404040"/>
              </a:solidFill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r>
              <a:rPr lang="en">
                <a:solidFill>
                  <a:srgbClr val="404040"/>
                </a:solidFill>
              </a:rPr>
              <a:t>Assist in the review and revision of </a:t>
            </a:r>
            <a:r>
              <a:rPr b="1" i="1" lang="en">
                <a:solidFill>
                  <a:srgbClr val="404040"/>
                </a:solidFill>
              </a:rPr>
              <a:t>Parent Engagement Policy, School Compact,</a:t>
            </a:r>
            <a:r>
              <a:rPr lang="en">
                <a:solidFill>
                  <a:srgbClr val="404040"/>
                </a:solidFill>
              </a:rPr>
              <a:t> and </a:t>
            </a:r>
            <a:r>
              <a:rPr b="1" i="1" lang="en">
                <a:solidFill>
                  <a:srgbClr val="404040"/>
                </a:solidFill>
              </a:rPr>
              <a:t>Title I Plan (Campus Improvement Plan-CIP)</a:t>
            </a:r>
            <a:endParaRPr b="1" i="1">
              <a:solidFill>
                <a:srgbClr val="404040"/>
              </a:solidFill>
            </a:endParaRPr>
          </a:p>
          <a:p>
            <a:pPr indent="0" lvl="0" marL="457200" rtl="0" algn="l">
              <a:spcBef>
                <a:spcPts val="4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/>
          <p:nvPr>
            <p:ph type="title"/>
          </p:nvPr>
        </p:nvSpPr>
        <p:spPr>
          <a:xfrm>
            <a:off x="311700" y="902225"/>
            <a:ext cx="8520600" cy="791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3600">
                <a:latin typeface="Arial"/>
                <a:ea typeface="Arial"/>
                <a:cs typeface="Arial"/>
                <a:sym typeface="Arial"/>
              </a:rPr>
              <a:t>Parent Engagement Plan </a:t>
            </a:r>
            <a:endParaRPr/>
          </a:p>
        </p:txBody>
      </p:sp>
      <p:sp>
        <p:nvSpPr>
          <p:cNvPr id="110" name="Google Shape;110;p20"/>
          <p:cNvSpPr txBox="1"/>
          <p:nvPr>
            <p:ph idx="1" type="body"/>
          </p:nvPr>
        </p:nvSpPr>
        <p:spPr>
          <a:xfrm>
            <a:off x="311700" y="1542642"/>
            <a:ext cx="8520600" cy="309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10000"/>
          </a:bodyPr>
          <a:lstStyle/>
          <a:p>
            <a:pPr indent="-3365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00000"/>
              <a:buChar char="❖"/>
            </a:pPr>
            <a:r>
              <a:rPr lang="en" sz="20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This plan addresses how the school will involve parents in an organized, ongoing and timely way in the development, implementation, and review of the parent engagement program. Components include:</a:t>
            </a:r>
            <a:endParaRPr sz="2000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2575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❖"/>
            </a:pPr>
            <a:r>
              <a:rPr lang="en">
                <a:solidFill>
                  <a:srgbClr val="404040"/>
                </a:solidFill>
              </a:rPr>
              <a:t>Convene an annual meeting</a:t>
            </a:r>
            <a:endParaRPr>
              <a:solidFill>
                <a:srgbClr val="404040"/>
              </a:solidFill>
            </a:endParaRPr>
          </a:p>
          <a:p>
            <a:pPr indent="-32575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❖"/>
            </a:pPr>
            <a:r>
              <a:rPr lang="en">
                <a:solidFill>
                  <a:srgbClr val="404040"/>
                </a:solidFill>
              </a:rPr>
              <a:t>Provide a flexible number of meetings</a:t>
            </a:r>
            <a:endParaRPr>
              <a:solidFill>
                <a:srgbClr val="404040"/>
              </a:solidFill>
            </a:endParaRPr>
          </a:p>
          <a:p>
            <a:pPr indent="-32575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❖"/>
            </a:pPr>
            <a:r>
              <a:rPr lang="en">
                <a:solidFill>
                  <a:srgbClr val="404040"/>
                </a:solidFill>
              </a:rPr>
              <a:t>Provide timely information about parent and family engagement activities</a:t>
            </a:r>
            <a:endParaRPr>
              <a:solidFill>
                <a:srgbClr val="404040"/>
              </a:solidFill>
            </a:endParaRPr>
          </a:p>
          <a:p>
            <a:pPr indent="-32575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❖"/>
            </a:pPr>
            <a:r>
              <a:rPr lang="en">
                <a:solidFill>
                  <a:srgbClr val="404040"/>
                </a:solidFill>
              </a:rPr>
              <a:t>Provide information to parents about curriculum and assessment</a:t>
            </a:r>
            <a:endParaRPr>
              <a:solidFill>
                <a:srgbClr val="404040"/>
              </a:solidFill>
            </a:endParaRPr>
          </a:p>
          <a:p>
            <a:pPr indent="-32575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❖"/>
            </a:pPr>
            <a:r>
              <a:rPr lang="en">
                <a:solidFill>
                  <a:srgbClr val="404040"/>
                </a:solidFill>
              </a:rPr>
              <a:t>If requested, provide additional meetings with parents to discuss decisions for the education of their child </a:t>
            </a:r>
            <a:endParaRPr>
              <a:solidFill>
                <a:srgbClr val="404040"/>
              </a:solidFill>
            </a:endParaRPr>
          </a:p>
          <a:p>
            <a:pPr indent="-32575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❖"/>
            </a:pPr>
            <a:r>
              <a:rPr lang="en">
                <a:solidFill>
                  <a:srgbClr val="404040"/>
                </a:solidFill>
              </a:rPr>
              <a:t>How the school will build capacity in parents and staff for strong parental involvement </a:t>
            </a:r>
            <a:endParaRPr>
              <a:solidFill>
                <a:srgbClr val="404040"/>
              </a:solidFill>
            </a:endParaRPr>
          </a:p>
          <a:p>
            <a:pPr indent="0" lvl="0" marL="457200" rtl="0" algn="l">
              <a:spcBef>
                <a:spcPts val="4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1"/>
          <p:cNvSpPr txBox="1"/>
          <p:nvPr>
            <p:ph type="title"/>
          </p:nvPr>
        </p:nvSpPr>
        <p:spPr>
          <a:xfrm>
            <a:off x="311700" y="902225"/>
            <a:ext cx="8520600" cy="51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4000">
                <a:latin typeface="Arial"/>
                <a:ea typeface="Arial"/>
                <a:cs typeface="Arial"/>
                <a:sym typeface="Arial"/>
              </a:rPr>
              <a:t>School-Parent Compact</a:t>
            </a:r>
            <a:endParaRPr/>
          </a:p>
        </p:txBody>
      </p:sp>
      <p:sp>
        <p:nvSpPr>
          <p:cNvPr id="116" name="Google Shape;116;p21"/>
          <p:cNvSpPr txBox="1"/>
          <p:nvPr>
            <p:ph idx="1" type="body"/>
          </p:nvPr>
        </p:nvSpPr>
        <p:spPr>
          <a:xfrm>
            <a:off x="241900" y="1542650"/>
            <a:ext cx="5742000" cy="309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-336550" lvl="0" marL="457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ct val="100000"/>
              <a:buChar char="❖"/>
            </a:pPr>
            <a:r>
              <a:rPr lang="en" sz="2000">
                <a:solidFill>
                  <a:srgbClr val="404040"/>
                </a:solidFill>
              </a:rPr>
              <a:t>The school-parent compact is a written agreement…</a:t>
            </a:r>
            <a:endParaRPr sz="2000">
              <a:solidFill>
                <a:srgbClr val="404040"/>
              </a:solidFill>
            </a:endParaRPr>
          </a:p>
          <a:p>
            <a:pPr indent="-325755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Char char="❖"/>
            </a:pPr>
            <a:r>
              <a:rPr lang="en">
                <a:solidFill>
                  <a:srgbClr val="404040"/>
                </a:solidFill>
              </a:rPr>
              <a:t>That describes how parents and families, school staff, and students </a:t>
            </a:r>
            <a:r>
              <a:rPr b="1" i="1" lang="en">
                <a:solidFill>
                  <a:srgbClr val="404040"/>
                </a:solidFill>
              </a:rPr>
              <a:t>share the responsibility</a:t>
            </a:r>
            <a:r>
              <a:rPr lang="en">
                <a:solidFill>
                  <a:srgbClr val="404040"/>
                </a:solidFill>
              </a:rPr>
              <a:t> for improved student academic achievement</a:t>
            </a:r>
            <a:endParaRPr>
              <a:solidFill>
                <a:srgbClr val="404040"/>
              </a:solidFill>
            </a:endParaRPr>
          </a:p>
          <a:p>
            <a:pPr indent="-325755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Char char="❖"/>
            </a:pPr>
            <a:r>
              <a:rPr lang="en">
                <a:solidFill>
                  <a:srgbClr val="404040"/>
                </a:solidFill>
              </a:rPr>
              <a:t>That addresses </a:t>
            </a:r>
            <a:r>
              <a:rPr b="1" i="1" lang="en">
                <a:solidFill>
                  <a:srgbClr val="404040"/>
                </a:solidFill>
              </a:rPr>
              <a:t>high-quality curriculum and instruction</a:t>
            </a:r>
            <a:r>
              <a:rPr lang="en">
                <a:solidFill>
                  <a:srgbClr val="404040"/>
                </a:solidFill>
              </a:rPr>
              <a:t> to meet State academic standards</a:t>
            </a:r>
            <a:endParaRPr>
              <a:solidFill>
                <a:srgbClr val="404040"/>
              </a:solidFill>
            </a:endParaRPr>
          </a:p>
          <a:p>
            <a:pPr indent="-325755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Char char="❖"/>
            </a:pPr>
            <a:r>
              <a:rPr lang="en">
                <a:solidFill>
                  <a:srgbClr val="404040"/>
                </a:solidFill>
              </a:rPr>
              <a:t>The ways in which parents will support their child’s learning </a:t>
            </a:r>
            <a:endParaRPr>
              <a:solidFill>
                <a:srgbClr val="404040"/>
              </a:solidFill>
            </a:endParaRPr>
          </a:p>
          <a:p>
            <a:pPr indent="-325755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Char char="❖"/>
            </a:pPr>
            <a:r>
              <a:rPr lang="en">
                <a:solidFill>
                  <a:srgbClr val="404040"/>
                </a:solidFill>
              </a:rPr>
              <a:t>That stresses the importance of </a:t>
            </a:r>
            <a:r>
              <a:rPr b="1" i="1" lang="en">
                <a:solidFill>
                  <a:srgbClr val="404040"/>
                </a:solidFill>
              </a:rPr>
              <a:t>frequent communication</a:t>
            </a:r>
            <a:r>
              <a:rPr lang="en">
                <a:solidFill>
                  <a:srgbClr val="404040"/>
                </a:solidFill>
              </a:rPr>
              <a:t> between school and home, and the value of parent-teacher conferences</a:t>
            </a:r>
            <a:endParaRPr>
              <a:solidFill>
                <a:srgbClr val="404040"/>
              </a:solidFill>
            </a:endParaRPr>
          </a:p>
          <a:p>
            <a:pPr indent="-325755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Char char="❖"/>
            </a:pPr>
            <a:r>
              <a:rPr lang="en">
                <a:solidFill>
                  <a:srgbClr val="404040"/>
                </a:solidFill>
              </a:rPr>
              <a:t>That affirms the importance of parents and families in decisions relating to the education of their children</a:t>
            </a:r>
            <a:endParaRPr>
              <a:solidFill>
                <a:srgbClr val="404040"/>
              </a:solidFill>
            </a:endParaRPr>
          </a:p>
          <a:p>
            <a:pPr indent="-325755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Char char="❖"/>
            </a:pPr>
            <a:r>
              <a:rPr lang="en">
                <a:solidFill>
                  <a:srgbClr val="404040"/>
                </a:solidFill>
              </a:rPr>
              <a:t>Title I, Part A parents have the right to be involved in the development of the school-parent compact</a:t>
            </a:r>
            <a:endParaRPr>
              <a:solidFill>
                <a:srgbClr val="404040"/>
              </a:solidFill>
            </a:endParaRPr>
          </a:p>
          <a:p>
            <a:pPr indent="0" lvl="0" marL="0" rtl="0" algn="l">
              <a:spcBef>
                <a:spcPts val="4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17" name="Google Shape;11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36300" y="1573025"/>
            <a:ext cx="2855300" cy="29619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674EA7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