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58"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4A981-67FE-4A2D-A41C-8CCDD0F88492}" v="2" dt="2023-11-27T23:15:13.942"/>
    <p1510:client id="{81E082A4-8AF3-44EF-B881-445AB58330A2}" v="5" dt="2023-11-27T23:04:29.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77" d="100"/>
          <a:sy n="77" d="100"/>
        </p:scale>
        <p:origin x="10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C1E49-757E-46E8-975F-EA0DF18E197C}"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84561002-F6B7-4DC6-B818-1741C230B76E}">
      <dgm:prSet/>
      <dgm:spPr/>
      <dgm:t>
        <a:bodyPr/>
        <a:lstStyle/>
        <a:p>
          <a:r>
            <a:rPr lang="en-US"/>
            <a:t>District Officials </a:t>
          </a:r>
          <a:r>
            <a:rPr lang="en-US" b="1" i="1" u="sng"/>
            <a:t>may</a:t>
          </a:r>
          <a:r>
            <a:rPr lang="en-US"/>
            <a:t> request assistance from law enforcement in an emergency or when a person is engaging in behavior rising to the level of criminal conduct.</a:t>
          </a:r>
        </a:p>
      </dgm:t>
    </dgm:pt>
    <dgm:pt modelId="{EE8DA27B-4A26-46AC-A69C-427E01B5587E}" type="parTrans" cxnId="{42049AF9-55A0-48E0-8984-FDC2F4975032}">
      <dgm:prSet/>
      <dgm:spPr/>
      <dgm:t>
        <a:bodyPr/>
        <a:lstStyle/>
        <a:p>
          <a:endParaRPr lang="en-US"/>
        </a:p>
      </dgm:t>
    </dgm:pt>
    <dgm:pt modelId="{5D9F896C-471C-4309-9FF2-EEE60B00E856}" type="sibTrans" cxnId="{42049AF9-55A0-48E0-8984-FDC2F4975032}">
      <dgm:prSet/>
      <dgm:spPr/>
      <dgm:t>
        <a:bodyPr/>
        <a:lstStyle/>
        <a:p>
          <a:endParaRPr lang="en-US"/>
        </a:p>
      </dgm:t>
    </dgm:pt>
    <dgm:pt modelId="{C8B4D81C-A6C9-4B74-BF17-9C75FAA944F1}">
      <dgm:prSet/>
      <dgm:spPr/>
      <dgm:t>
        <a:bodyPr/>
        <a:lstStyle/>
        <a:p>
          <a:r>
            <a:rPr lang="en-US"/>
            <a:t>District’s appeal process is the formal grievance process as explained in FNG (Legal/Local)</a:t>
          </a:r>
        </a:p>
      </dgm:t>
    </dgm:pt>
    <dgm:pt modelId="{DA0FCC61-CE04-4BBB-B971-C6DEB4B3F1EC}" type="parTrans" cxnId="{9767743B-D081-4FE6-AED5-ECAFE556D226}">
      <dgm:prSet/>
      <dgm:spPr/>
      <dgm:t>
        <a:bodyPr/>
        <a:lstStyle/>
        <a:p>
          <a:endParaRPr lang="en-US"/>
        </a:p>
      </dgm:t>
    </dgm:pt>
    <dgm:pt modelId="{F579C4FB-68D7-49DA-81E5-2CADADDBD1B1}" type="sibTrans" cxnId="{9767743B-D081-4FE6-AED5-ECAFE556D226}">
      <dgm:prSet/>
      <dgm:spPr/>
      <dgm:t>
        <a:bodyPr/>
        <a:lstStyle/>
        <a:p>
          <a:endParaRPr lang="en-US"/>
        </a:p>
      </dgm:t>
    </dgm:pt>
    <dgm:pt modelId="{BE4EE2B2-720F-407D-97C6-16CC25E2ACAE}">
      <dgm:prSet/>
      <dgm:spPr/>
      <dgm:t>
        <a:bodyPr/>
        <a:lstStyle/>
        <a:p>
          <a:r>
            <a:rPr lang="en-US"/>
            <a:t>A person appealing under the District’s grievance process shall be permitted to address the Board in person within 90 calendar days of filing the initial complaint, unless the complaint is resolved before the Board considers it. </a:t>
          </a:r>
        </a:p>
      </dgm:t>
    </dgm:pt>
    <dgm:pt modelId="{1445F0CB-EECD-4AC0-9090-BD6E7B94FB1C}" type="parTrans" cxnId="{EA193032-5525-4F5B-BD12-85D329EC4740}">
      <dgm:prSet/>
      <dgm:spPr/>
      <dgm:t>
        <a:bodyPr/>
        <a:lstStyle/>
        <a:p>
          <a:endParaRPr lang="en-US"/>
        </a:p>
      </dgm:t>
    </dgm:pt>
    <dgm:pt modelId="{BCB3B063-6B84-4FEB-B632-96953497BC47}" type="sibTrans" cxnId="{EA193032-5525-4F5B-BD12-85D329EC4740}">
      <dgm:prSet/>
      <dgm:spPr/>
      <dgm:t>
        <a:bodyPr/>
        <a:lstStyle/>
        <a:p>
          <a:endParaRPr lang="en-US"/>
        </a:p>
      </dgm:t>
    </dgm:pt>
    <dgm:pt modelId="{DA944F4A-147E-442C-8F69-368A3E87FD98}" type="pres">
      <dgm:prSet presAssocID="{031C1E49-757E-46E8-975F-EA0DF18E197C}" presName="Name0" presStyleCnt="0">
        <dgm:presLayoutVars>
          <dgm:dir/>
          <dgm:animLvl val="lvl"/>
          <dgm:resizeHandles val="exact"/>
        </dgm:presLayoutVars>
      </dgm:prSet>
      <dgm:spPr/>
    </dgm:pt>
    <dgm:pt modelId="{FD2B9B7B-8A1E-4625-9607-06EE9903B1C0}" type="pres">
      <dgm:prSet presAssocID="{BE4EE2B2-720F-407D-97C6-16CC25E2ACAE}" presName="boxAndChildren" presStyleCnt="0"/>
      <dgm:spPr/>
    </dgm:pt>
    <dgm:pt modelId="{51221BEB-0FAF-4EC0-8B0B-5B7C4BA2C031}" type="pres">
      <dgm:prSet presAssocID="{BE4EE2B2-720F-407D-97C6-16CC25E2ACAE}" presName="parentTextBox" presStyleLbl="node1" presStyleIdx="0" presStyleCnt="3"/>
      <dgm:spPr/>
    </dgm:pt>
    <dgm:pt modelId="{BA5B549E-48CD-481C-83DF-231585F1C12E}" type="pres">
      <dgm:prSet presAssocID="{F579C4FB-68D7-49DA-81E5-2CADADDBD1B1}" presName="sp" presStyleCnt="0"/>
      <dgm:spPr/>
    </dgm:pt>
    <dgm:pt modelId="{FF05EF28-2B91-4C12-B539-A6DB2E713188}" type="pres">
      <dgm:prSet presAssocID="{C8B4D81C-A6C9-4B74-BF17-9C75FAA944F1}" presName="arrowAndChildren" presStyleCnt="0"/>
      <dgm:spPr/>
    </dgm:pt>
    <dgm:pt modelId="{A64A1E54-42B1-4172-B2BD-E534BC1A49A0}" type="pres">
      <dgm:prSet presAssocID="{C8B4D81C-A6C9-4B74-BF17-9C75FAA944F1}" presName="parentTextArrow" presStyleLbl="node1" presStyleIdx="1" presStyleCnt="3"/>
      <dgm:spPr/>
    </dgm:pt>
    <dgm:pt modelId="{FAA3B05F-1CC7-4B58-A95C-ABCB4DE824B7}" type="pres">
      <dgm:prSet presAssocID="{5D9F896C-471C-4309-9FF2-EEE60B00E856}" presName="sp" presStyleCnt="0"/>
      <dgm:spPr/>
    </dgm:pt>
    <dgm:pt modelId="{0FBF4EFB-4830-4EAE-8A3A-418D8701D54C}" type="pres">
      <dgm:prSet presAssocID="{84561002-F6B7-4DC6-B818-1741C230B76E}" presName="arrowAndChildren" presStyleCnt="0"/>
      <dgm:spPr/>
    </dgm:pt>
    <dgm:pt modelId="{14748F76-54DA-4C5E-ABB8-82CCB277EF63}" type="pres">
      <dgm:prSet presAssocID="{84561002-F6B7-4DC6-B818-1741C230B76E}" presName="parentTextArrow" presStyleLbl="node1" presStyleIdx="2" presStyleCnt="3"/>
      <dgm:spPr/>
    </dgm:pt>
  </dgm:ptLst>
  <dgm:cxnLst>
    <dgm:cxn modelId="{EA193032-5525-4F5B-BD12-85D329EC4740}" srcId="{031C1E49-757E-46E8-975F-EA0DF18E197C}" destId="{BE4EE2B2-720F-407D-97C6-16CC25E2ACAE}" srcOrd="2" destOrd="0" parTransId="{1445F0CB-EECD-4AC0-9090-BD6E7B94FB1C}" sibTransId="{BCB3B063-6B84-4FEB-B632-96953497BC47}"/>
    <dgm:cxn modelId="{9767743B-D081-4FE6-AED5-ECAFE556D226}" srcId="{031C1E49-757E-46E8-975F-EA0DF18E197C}" destId="{C8B4D81C-A6C9-4B74-BF17-9C75FAA944F1}" srcOrd="1" destOrd="0" parTransId="{DA0FCC61-CE04-4BBB-B971-C6DEB4B3F1EC}" sibTransId="{F579C4FB-68D7-49DA-81E5-2CADADDBD1B1}"/>
    <dgm:cxn modelId="{17C38946-07F3-44E8-9D91-4BF3EB4D6184}" type="presOf" srcId="{031C1E49-757E-46E8-975F-EA0DF18E197C}" destId="{DA944F4A-147E-442C-8F69-368A3E87FD98}" srcOrd="0" destOrd="0" presId="urn:microsoft.com/office/officeart/2005/8/layout/process4"/>
    <dgm:cxn modelId="{D32F967A-84FE-426F-8191-7DED6BC59E3A}" type="presOf" srcId="{C8B4D81C-A6C9-4B74-BF17-9C75FAA944F1}" destId="{A64A1E54-42B1-4172-B2BD-E534BC1A49A0}" srcOrd="0" destOrd="0" presId="urn:microsoft.com/office/officeart/2005/8/layout/process4"/>
    <dgm:cxn modelId="{0C13B595-945E-44B1-ACC4-2EF5F22950E8}" type="presOf" srcId="{BE4EE2B2-720F-407D-97C6-16CC25E2ACAE}" destId="{51221BEB-0FAF-4EC0-8B0B-5B7C4BA2C031}" srcOrd="0" destOrd="0" presId="urn:microsoft.com/office/officeart/2005/8/layout/process4"/>
    <dgm:cxn modelId="{27A5A6D7-BEEE-44A2-8CD6-F1EFEAFDE61E}" type="presOf" srcId="{84561002-F6B7-4DC6-B818-1741C230B76E}" destId="{14748F76-54DA-4C5E-ABB8-82CCB277EF63}" srcOrd="0" destOrd="0" presId="urn:microsoft.com/office/officeart/2005/8/layout/process4"/>
    <dgm:cxn modelId="{42049AF9-55A0-48E0-8984-FDC2F4975032}" srcId="{031C1E49-757E-46E8-975F-EA0DF18E197C}" destId="{84561002-F6B7-4DC6-B818-1741C230B76E}" srcOrd="0" destOrd="0" parTransId="{EE8DA27B-4A26-46AC-A69C-427E01B5587E}" sibTransId="{5D9F896C-471C-4309-9FF2-EEE60B00E856}"/>
    <dgm:cxn modelId="{373E75F4-ECB3-432E-A88A-D095F97FFDE0}" type="presParOf" srcId="{DA944F4A-147E-442C-8F69-368A3E87FD98}" destId="{FD2B9B7B-8A1E-4625-9607-06EE9903B1C0}" srcOrd="0" destOrd="0" presId="urn:microsoft.com/office/officeart/2005/8/layout/process4"/>
    <dgm:cxn modelId="{99B96840-4388-41A6-883A-D2B173338835}" type="presParOf" srcId="{FD2B9B7B-8A1E-4625-9607-06EE9903B1C0}" destId="{51221BEB-0FAF-4EC0-8B0B-5B7C4BA2C031}" srcOrd="0" destOrd="0" presId="urn:microsoft.com/office/officeart/2005/8/layout/process4"/>
    <dgm:cxn modelId="{529AD325-2ACD-4ADA-9211-38AD1A987AAA}" type="presParOf" srcId="{DA944F4A-147E-442C-8F69-368A3E87FD98}" destId="{BA5B549E-48CD-481C-83DF-231585F1C12E}" srcOrd="1" destOrd="0" presId="urn:microsoft.com/office/officeart/2005/8/layout/process4"/>
    <dgm:cxn modelId="{9D78B725-FC09-461A-9BAD-48DADD6B049C}" type="presParOf" srcId="{DA944F4A-147E-442C-8F69-368A3E87FD98}" destId="{FF05EF28-2B91-4C12-B539-A6DB2E713188}" srcOrd="2" destOrd="0" presId="urn:microsoft.com/office/officeart/2005/8/layout/process4"/>
    <dgm:cxn modelId="{EAD418C4-E844-45F3-8137-C8890681853C}" type="presParOf" srcId="{FF05EF28-2B91-4C12-B539-A6DB2E713188}" destId="{A64A1E54-42B1-4172-B2BD-E534BC1A49A0}" srcOrd="0" destOrd="0" presId="urn:microsoft.com/office/officeart/2005/8/layout/process4"/>
    <dgm:cxn modelId="{0AF61D03-C962-43F2-9D87-8C27BB4B3EDF}" type="presParOf" srcId="{DA944F4A-147E-442C-8F69-368A3E87FD98}" destId="{FAA3B05F-1CC7-4B58-A95C-ABCB4DE824B7}" srcOrd="3" destOrd="0" presId="urn:microsoft.com/office/officeart/2005/8/layout/process4"/>
    <dgm:cxn modelId="{66668C75-28AC-48AA-8346-3897BB1B3C14}" type="presParOf" srcId="{DA944F4A-147E-442C-8F69-368A3E87FD98}" destId="{0FBF4EFB-4830-4EAE-8A3A-418D8701D54C}" srcOrd="4" destOrd="0" presId="urn:microsoft.com/office/officeart/2005/8/layout/process4"/>
    <dgm:cxn modelId="{A23B43B0-A6A9-4555-8D31-B3BC300B6D72}" type="presParOf" srcId="{0FBF4EFB-4830-4EAE-8A3A-418D8701D54C}" destId="{14748F76-54DA-4C5E-ABB8-82CCB277EF6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21BEB-0FAF-4EC0-8B0B-5B7C4BA2C031}">
      <dsp:nvSpPr>
        <dsp:cNvPr id="0" name=""/>
        <dsp:cNvSpPr/>
      </dsp:nvSpPr>
      <dsp:spPr>
        <a:xfrm>
          <a:off x="0" y="4100806"/>
          <a:ext cx="6290226" cy="13459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A person appealing under the District’s grievance process shall be permitted to address the Board in person within 90 calendar days of filing the initial complaint, unless the complaint is resolved before the Board considers it. </a:t>
          </a:r>
        </a:p>
      </dsp:txBody>
      <dsp:txXfrm>
        <a:off x="0" y="4100806"/>
        <a:ext cx="6290226" cy="1345976"/>
      </dsp:txXfrm>
    </dsp:sp>
    <dsp:sp modelId="{A64A1E54-42B1-4172-B2BD-E534BC1A49A0}">
      <dsp:nvSpPr>
        <dsp:cNvPr id="0" name=""/>
        <dsp:cNvSpPr/>
      </dsp:nvSpPr>
      <dsp:spPr>
        <a:xfrm rot="10800000">
          <a:off x="0" y="2050884"/>
          <a:ext cx="6290226" cy="2070111"/>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District’s appeal process is the formal grievance process as explained in FNG (Legal/Local)</a:t>
          </a:r>
        </a:p>
      </dsp:txBody>
      <dsp:txXfrm rot="10800000">
        <a:off x="0" y="2050884"/>
        <a:ext cx="6290226" cy="1345096"/>
      </dsp:txXfrm>
    </dsp:sp>
    <dsp:sp modelId="{14748F76-54DA-4C5E-ABB8-82CCB277EF63}">
      <dsp:nvSpPr>
        <dsp:cNvPr id="0" name=""/>
        <dsp:cNvSpPr/>
      </dsp:nvSpPr>
      <dsp:spPr>
        <a:xfrm rot="10800000">
          <a:off x="0" y="962"/>
          <a:ext cx="6290226" cy="2070111"/>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District Officials </a:t>
          </a:r>
          <a:r>
            <a:rPr lang="en-US" sz="1600" b="1" i="1" u="sng" kern="1200"/>
            <a:t>may</a:t>
          </a:r>
          <a:r>
            <a:rPr lang="en-US" sz="1600" kern="1200"/>
            <a:t> request assistance from law enforcement in an emergency or when a person is engaging in behavior rising to the level of criminal conduct.</a:t>
          </a:r>
        </a:p>
      </dsp:txBody>
      <dsp:txXfrm rot="10800000">
        <a:off x="0" y="962"/>
        <a:ext cx="6290226" cy="13450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6DCB4F6-0AAE-420D-998B-D03E7CD0C561}" type="datetimeFigureOut">
              <a:rPr lang="en-US" smtClean="0"/>
              <a:t>11/28/2023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205561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DCB4F6-0AAE-420D-998B-D03E7CD0C561}"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246072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6DCB4F6-0AAE-420D-998B-D03E7CD0C561}" type="datetimeFigureOut">
              <a:rPr lang="en-US" smtClean="0"/>
              <a:t>11/28/2023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1278982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6DCB4F6-0AAE-420D-998B-D03E7CD0C561}" type="datetimeFigureOut">
              <a:rPr lang="en-US" smtClean="0"/>
              <a:t>11/28/2023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AB8AFB2-D8FF-441A-B4EB-476A591421BD}"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657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6DCB4F6-0AAE-420D-998B-D03E7CD0C561}" type="datetimeFigureOut">
              <a:rPr lang="en-US" smtClean="0"/>
              <a:t>11/28/2023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1224526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6DCB4F6-0AAE-420D-998B-D03E7CD0C561}"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1787695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6DCB4F6-0AAE-420D-998B-D03E7CD0C561}"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247292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CB4F6-0AAE-420D-998B-D03E7CD0C561}"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2620646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6DCB4F6-0AAE-420D-998B-D03E7CD0C561}" type="datetimeFigureOut">
              <a:rPr lang="en-US" smtClean="0"/>
              <a:t>11/28/2023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309810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CB4F6-0AAE-420D-998B-D03E7CD0C561}"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302735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6DCB4F6-0AAE-420D-998B-D03E7CD0C561}" type="datetimeFigureOut">
              <a:rPr lang="en-US" smtClean="0"/>
              <a:t>11/28/2023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167118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DCB4F6-0AAE-420D-998B-D03E7CD0C561}"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104342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DCB4F6-0AAE-420D-998B-D03E7CD0C561}"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252098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DCB4F6-0AAE-420D-998B-D03E7CD0C561}"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167813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CB4F6-0AAE-420D-998B-D03E7CD0C561}"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417252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DCB4F6-0AAE-420D-998B-D03E7CD0C561}"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299190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DCB4F6-0AAE-420D-998B-D03E7CD0C561}"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8AFB2-D8FF-441A-B4EB-476A591421BD}" type="slidenum">
              <a:rPr lang="en-US" smtClean="0"/>
              <a:t>‹#›</a:t>
            </a:fld>
            <a:endParaRPr lang="en-US"/>
          </a:p>
        </p:txBody>
      </p:sp>
    </p:spTree>
    <p:extLst>
      <p:ext uri="{BB962C8B-B14F-4D97-AF65-F5344CB8AC3E}">
        <p14:creationId xmlns:p14="http://schemas.microsoft.com/office/powerpoint/2010/main" val="116865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DCB4F6-0AAE-420D-998B-D03E7CD0C561}" type="datetimeFigureOut">
              <a:rPr lang="en-US" smtClean="0"/>
              <a:t>11/28/2023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AB8AFB2-D8FF-441A-B4EB-476A591421BD}" type="slidenum">
              <a:rPr lang="en-US" smtClean="0"/>
              <a:t>‹#›</a:t>
            </a:fld>
            <a:endParaRPr lang="en-US"/>
          </a:p>
        </p:txBody>
      </p:sp>
    </p:spTree>
    <p:extLst>
      <p:ext uri="{BB962C8B-B14F-4D97-AF65-F5344CB8AC3E}">
        <p14:creationId xmlns:p14="http://schemas.microsoft.com/office/powerpoint/2010/main" val="255516194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r/Wv5VyjBwuR"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D97BC-2BC3-FC2F-57AE-220DB1184BFC}"/>
              </a:ext>
            </a:extLst>
          </p:cNvPr>
          <p:cNvPicPr>
            <a:picLocks noChangeAspect="1"/>
          </p:cNvPicPr>
          <p:nvPr/>
        </p:nvPicPr>
        <p:blipFill rotWithShape="1">
          <a:blip r:embed="rId2"/>
          <a:srcRect l="21106" r="210"/>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2CBC1AD1-81AA-5539-1652-966CF1E72189}"/>
              </a:ext>
            </a:extLst>
          </p:cNvPr>
          <p:cNvSpPr>
            <a:spLocks noGrp="1"/>
          </p:cNvSpPr>
          <p:nvPr>
            <p:ph type="ctrTitle"/>
          </p:nvPr>
        </p:nvSpPr>
        <p:spPr>
          <a:xfrm>
            <a:off x="477981" y="1122363"/>
            <a:ext cx="4023360" cy="3204134"/>
          </a:xfrm>
        </p:spPr>
        <p:txBody>
          <a:bodyPr anchor="b">
            <a:normAutofit/>
          </a:bodyPr>
          <a:lstStyle/>
          <a:p>
            <a:pPr algn="l"/>
            <a:r>
              <a:rPr lang="en-US" sz="4400"/>
              <a:t>Community Relations – Conduct on School Premises</a:t>
            </a:r>
          </a:p>
        </p:txBody>
      </p:sp>
      <p:sp>
        <p:nvSpPr>
          <p:cNvPr id="3" name="Subtitle 2">
            <a:extLst>
              <a:ext uri="{FF2B5EF4-FFF2-40B4-BE49-F238E27FC236}">
                <a16:creationId xmlns:a16="http://schemas.microsoft.com/office/drawing/2014/main" id="{84CCE299-8625-FB63-3A5A-68F7D7714AAF}"/>
              </a:ext>
            </a:extLst>
          </p:cNvPr>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en-US" sz="1300"/>
              <a:t>GKA (Legal) and (Local)</a:t>
            </a:r>
          </a:p>
          <a:p>
            <a:pPr algn="l"/>
            <a:r>
              <a:rPr lang="en-US" sz="1300"/>
              <a:t>Tuesday, November 28, 2023</a:t>
            </a:r>
          </a:p>
          <a:p>
            <a:pPr algn="l"/>
            <a:r>
              <a:rPr lang="en-US" sz="1300"/>
              <a:t>Principals Meeting</a:t>
            </a:r>
          </a:p>
        </p:txBody>
      </p:sp>
    </p:spTree>
    <p:extLst>
      <p:ext uri="{BB962C8B-B14F-4D97-AF65-F5344CB8AC3E}">
        <p14:creationId xmlns:p14="http://schemas.microsoft.com/office/powerpoint/2010/main" val="88532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toy person in front of two lines of white figures">
            <a:extLst>
              <a:ext uri="{FF2B5EF4-FFF2-40B4-BE49-F238E27FC236}">
                <a16:creationId xmlns:a16="http://schemas.microsoft.com/office/drawing/2014/main" id="{880FD1E2-1BFB-55FD-BF94-075B1B60234F}"/>
              </a:ext>
            </a:extLst>
          </p:cNvPr>
          <p:cNvPicPr>
            <a:picLocks noChangeAspect="1"/>
          </p:cNvPicPr>
          <p:nvPr/>
        </p:nvPicPr>
        <p:blipFill rotWithShape="1">
          <a:blip r:embed="rId2">
            <a:duotone>
              <a:prstClr val="black"/>
              <a:schemeClr val="tx2">
                <a:tint val="45000"/>
                <a:satMod val="400000"/>
              </a:schemeClr>
            </a:duotone>
            <a:alphaModFix amt="30000"/>
          </a:blip>
          <a:srcRect t="14449"/>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CDAA04F9-E371-D0D3-BABC-961877FC5E62}"/>
              </a:ext>
            </a:extLst>
          </p:cNvPr>
          <p:cNvSpPr>
            <a:spLocks noGrp="1"/>
          </p:cNvSpPr>
          <p:nvPr>
            <p:ph type="title"/>
          </p:nvPr>
        </p:nvSpPr>
        <p:spPr>
          <a:xfrm>
            <a:off x="2895600" y="764373"/>
            <a:ext cx="8610600" cy="1293028"/>
          </a:xfrm>
        </p:spPr>
        <p:txBody>
          <a:bodyPr>
            <a:normAutofit/>
          </a:bodyPr>
          <a:lstStyle/>
          <a:p>
            <a:r>
              <a:rPr lang="en-US" dirty="0"/>
              <a:t>GKA Legal</a:t>
            </a:r>
          </a:p>
        </p:txBody>
      </p:sp>
      <p:sp>
        <p:nvSpPr>
          <p:cNvPr id="17" name="Content Placeholder 2">
            <a:extLst>
              <a:ext uri="{FF2B5EF4-FFF2-40B4-BE49-F238E27FC236}">
                <a16:creationId xmlns:a16="http://schemas.microsoft.com/office/drawing/2014/main" id="{D86FB16E-73C8-8BA3-7BDE-7DB21BF558E3}"/>
              </a:ext>
            </a:extLst>
          </p:cNvPr>
          <p:cNvSpPr>
            <a:spLocks noGrp="1"/>
          </p:cNvSpPr>
          <p:nvPr>
            <p:ph idx="1"/>
          </p:nvPr>
        </p:nvSpPr>
        <p:spPr>
          <a:xfrm>
            <a:off x="685800" y="2194560"/>
            <a:ext cx="10820400" cy="4024125"/>
          </a:xfrm>
        </p:spPr>
        <p:txBody>
          <a:bodyPr>
            <a:normAutofit/>
          </a:bodyPr>
          <a:lstStyle/>
          <a:p>
            <a:r>
              <a:rPr lang="en-US"/>
              <a:t>Refusal of Entry or Ejection of Unauthorized Persons</a:t>
            </a:r>
          </a:p>
          <a:p>
            <a:pPr lvl="1"/>
            <a:r>
              <a:rPr lang="en-US"/>
              <a:t>Person poses substantial risk of harm to any person  </a:t>
            </a:r>
            <a:r>
              <a:rPr lang="en-US" b="1" i="1" u="sng"/>
              <a:t>OR </a:t>
            </a:r>
          </a:p>
          <a:p>
            <a:pPr lvl="1"/>
            <a:r>
              <a:rPr lang="en-US"/>
              <a:t>Person behaves in a manner that is inappropriate for a school setting  </a:t>
            </a:r>
            <a:r>
              <a:rPr lang="en-US" b="1" i="1" u="sng"/>
              <a:t>AND</a:t>
            </a:r>
            <a:endParaRPr lang="en-US"/>
          </a:p>
          <a:p>
            <a:pPr lvl="2"/>
            <a:r>
              <a:rPr lang="en-US"/>
              <a:t>The administrator, resource officer or peace officer issues a VERBAL warning to the person that the person’s behavior is inappropriate and may result in the person’s refusal of entry or ejection; </a:t>
            </a:r>
            <a:r>
              <a:rPr lang="en-US" b="1" i="1" u="sng"/>
              <a:t>AND</a:t>
            </a:r>
          </a:p>
          <a:p>
            <a:pPr lvl="2"/>
            <a:r>
              <a:rPr lang="en-US"/>
              <a:t>The person persists in that behavior. </a:t>
            </a:r>
          </a:p>
          <a:p>
            <a:r>
              <a:rPr lang="en-US"/>
              <a:t>A district shall maintain a record of each verbal warning issued, including the name of the person to whom the warning was issued and the date of issuance. </a:t>
            </a:r>
          </a:p>
          <a:p>
            <a:r>
              <a:rPr lang="en-US"/>
              <a:t>At the time of the refused entry or ejection from a school district property, the district shall provide </a:t>
            </a:r>
            <a:r>
              <a:rPr lang="en-US" b="1" i="1" u="sng"/>
              <a:t>written</a:t>
            </a:r>
            <a:r>
              <a:rPr lang="en-US"/>
              <a:t> information explaining the appeal process. </a:t>
            </a:r>
          </a:p>
        </p:txBody>
      </p:sp>
    </p:spTree>
    <p:extLst>
      <p:ext uri="{BB962C8B-B14F-4D97-AF65-F5344CB8AC3E}">
        <p14:creationId xmlns:p14="http://schemas.microsoft.com/office/powerpoint/2010/main" val="278802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436A6B73-3B9E-B451-1611-54563CB8899A}"/>
              </a:ext>
            </a:extLst>
          </p:cNvPr>
          <p:cNvSpPr>
            <a:spLocks noGrp="1"/>
          </p:cNvSpPr>
          <p:nvPr>
            <p:ph type="title"/>
          </p:nvPr>
        </p:nvSpPr>
        <p:spPr>
          <a:xfrm>
            <a:off x="685800" y="1066163"/>
            <a:ext cx="3306744" cy="5148371"/>
          </a:xfrm>
        </p:spPr>
        <p:txBody>
          <a:bodyPr>
            <a:normAutofit/>
          </a:bodyPr>
          <a:lstStyle/>
          <a:p>
            <a:r>
              <a:rPr lang="en-US" sz="3700">
                <a:solidFill>
                  <a:schemeClr val="bg1"/>
                </a:solidFill>
              </a:rPr>
              <a:t>GKA Local – Additional Parameters</a:t>
            </a:r>
          </a:p>
        </p:txBody>
      </p:sp>
      <p:graphicFrame>
        <p:nvGraphicFramePr>
          <p:cNvPr id="5" name="Content Placeholder 2">
            <a:extLst>
              <a:ext uri="{FF2B5EF4-FFF2-40B4-BE49-F238E27FC236}">
                <a16:creationId xmlns:a16="http://schemas.microsoft.com/office/drawing/2014/main" id="{FE5DEB25-FC30-FD84-13A7-1BC494327637}"/>
              </a:ext>
            </a:extLst>
          </p:cNvPr>
          <p:cNvGraphicFramePr>
            <a:graphicFrameLocks noGrp="1"/>
          </p:cNvGraphicFramePr>
          <p:nvPr>
            <p:ph idx="1"/>
            <p:extLst>
              <p:ext uri="{D42A27DB-BD31-4B8C-83A1-F6EECF244321}">
                <p14:modId xmlns:p14="http://schemas.microsoft.com/office/powerpoint/2010/main" val="2530002155"/>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029231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6EC592-162B-A4CB-C471-B298790E3C79}"/>
              </a:ext>
            </a:extLst>
          </p:cNvPr>
          <p:cNvSpPr>
            <a:spLocks noGrp="1"/>
          </p:cNvSpPr>
          <p:nvPr>
            <p:ph type="title"/>
          </p:nvPr>
        </p:nvSpPr>
        <p:spPr/>
        <p:txBody>
          <a:bodyPr/>
          <a:lstStyle/>
          <a:p>
            <a:r>
              <a:rPr lang="en-US" dirty="0"/>
              <a:t>Translation of Policy</a:t>
            </a:r>
          </a:p>
        </p:txBody>
      </p:sp>
      <p:sp>
        <p:nvSpPr>
          <p:cNvPr id="5" name="Text Placeholder 4">
            <a:extLst>
              <a:ext uri="{FF2B5EF4-FFF2-40B4-BE49-F238E27FC236}">
                <a16:creationId xmlns:a16="http://schemas.microsoft.com/office/drawing/2014/main" id="{72AD729E-215D-100B-B4EC-48F11579D202}"/>
              </a:ext>
            </a:extLst>
          </p:cNvPr>
          <p:cNvSpPr>
            <a:spLocks noGrp="1"/>
          </p:cNvSpPr>
          <p:nvPr>
            <p:ph type="body" idx="1"/>
          </p:nvPr>
        </p:nvSpPr>
        <p:spPr/>
        <p:txBody>
          <a:bodyPr/>
          <a:lstStyle/>
          <a:p>
            <a:r>
              <a:rPr lang="en-US" dirty="0"/>
              <a:t>What this means…</a:t>
            </a:r>
          </a:p>
        </p:txBody>
      </p:sp>
      <p:sp>
        <p:nvSpPr>
          <p:cNvPr id="6" name="Content Placeholder 5">
            <a:extLst>
              <a:ext uri="{FF2B5EF4-FFF2-40B4-BE49-F238E27FC236}">
                <a16:creationId xmlns:a16="http://schemas.microsoft.com/office/drawing/2014/main" id="{9ACDF4E7-565A-1D69-D31A-316B0B74927E}"/>
              </a:ext>
            </a:extLst>
          </p:cNvPr>
          <p:cNvSpPr>
            <a:spLocks noGrp="1"/>
          </p:cNvSpPr>
          <p:nvPr>
            <p:ph sz="half" idx="2"/>
          </p:nvPr>
        </p:nvSpPr>
        <p:spPr/>
        <p:txBody>
          <a:bodyPr>
            <a:normAutofit fontScale="70000" lnSpcReduction="20000"/>
          </a:bodyPr>
          <a:lstStyle/>
          <a:p>
            <a:r>
              <a:rPr lang="en-US" dirty="0"/>
              <a:t>Must be based on an activity happening at a campus. </a:t>
            </a:r>
          </a:p>
          <a:p>
            <a:r>
              <a:rPr lang="en-US" dirty="0"/>
              <a:t>Administrators are the first line of defense in handling disruptions by visitors on campus/district property. </a:t>
            </a:r>
          </a:p>
          <a:p>
            <a:r>
              <a:rPr lang="en-US" dirty="0"/>
              <a:t>Warnings must be issued prior to a formal Administrative Trespass Warning (ATW) or Criminal Trespass Warning (CTW).</a:t>
            </a:r>
          </a:p>
          <a:p>
            <a:r>
              <a:rPr lang="en-US" dirty="0"/>
              <a:t>Warnings must be tracked and documented.</a:t>
            </a:r>
          </a:p>
          <a:p>
            <a:r>
              <a:rPr lang="en-US" dirty="0"/>
              <a:t>ATWs should be utilized prior to a formal CTW by law enforcement. </a:t>
            </a:r>
          </a:p>
          <a:p>
            <a:r>
              <a:rPr lang="en-US" dirty="0"/>
              <a:t>ATW timelines are flexible but may not exceed 1 year. </a:t>
            </a:r>
          </a:p>
          <a:p>
            <a:r>
              <a:rPr lang="en-US" dirty="0"/>
              <a:t>CTW timelines may not exceed 1 year. </a:t>
            </a:r>
          </a:p>
        </p:txBody>
      </p:sp>
      <p:sp>
        <p:nvSpPr>
          <p:cNvPr id="7" name="Text Placeholder 6">
            <a:extLst>
              <a:ext uri="{FF2B5EF4-FFF2-40B4-BE49-F238E27FC236}">
                <a16:creationId xmlns:a16="http://schemas.microsoft.com/office/drawing/2014/main" id="{EBC91377-02BD-24B0-D5E6-C7D89EA8C4AA}"/>
              </a:ext>
            </a:extLst>
          </p:cNvPr>
          <p:cNvSpPr>
            <a:spLocks noGrp="1"/>
          </p:cNvSpPr>
          <p:nvPr>
            <p:ph type="body" sz="quarter" idx="3"/>
          </p:nvPr>
        </p:nvSpPr>
        <p:spPr/>
        <p:txBody>
          <a:bodyPr/>
          <a:lstStyle/>
          <a:p>
            <a:r>
              <a:rPr lang="en-US" dirty="0"/>
              <a:t>What this does </a:t>
            </a:r>
            <a:r>
              <a:rPr lang="en-US" i="1" u="sng" dirty="0"/>
              <a:t>NOT</a:t>
            </a:r>
            <a:r>
              <a:rPr lang="en-US" dirty="0"/>
              <a:t> mean…</a:t>
            </a:r>
          </a:p>
        </p:txBody>
      </p:sp>
      <p:sp>
        <p:nvSpPr>
          <p:cNvPr id="8" name="Content Placeholder 7">
            <a:extLst>
              <a:ext uri="{FF2B5EF4-FFF2-40B4-BE49-F238E27FC236}">
                <a16:creationId xmlns:a16="http://schemas.microsoft.com/office/drawing/2014/main" id="{C302357E-B2BF-EB89-A483-588B91899CEF}"/>
              </a:ext>
            </a:extLst>
          </p:cNvPr>
          <p:cNvSpPr>
            <a:spLocks noGrp="1"/>
          </p:cNvSpPr>
          <p:nvPr>
            <p:ph sz="quarter" idx="4"/>
          </p:nvPr>
        </p:nvSpPr>
        <p:spPr/>
        <p:txBody>
          <a:bodyPr>
            <a:normAutofit fontScale="70000" lnSpcReduction="20000"/>
          </a:bodyPr>
          <a:lstStyle/>
          <a:p>
            <a:r>
              <a:rPr lang="en-US" dirty="0"/>
              <a:t>CTWs are no longer being issued. </a:t>
            </a:r>
          </a:p>
          <a:p>
            <a:r>
              <a:rPr lang="en-US" dirty="0"/>
              <a:t>CTW or ATWs can be issued for items occurring at locations not related to Judson ISD. </a:t>
            </a:r>
          </a:p>
          <a:p>
            <a:r>
              <a:rPr lang="en-US" dirty="0"/>
              <a:t>Persons do not have to be notified of their rights. </a:t>
            </a:r>
          </a:p>
          <a:p>
            <a:r>
              <a:rPr lang="en-US" dirty="0"/>
              <a:t>Police officers may not be called upon for assistance. </a:t>
            </a:r>
          </a:p>
          <a:p>
            <a:r>
              <a:rPr lang="en-US" dirty="0"/>
              <a:t>CTWs or ATWs can be issued indefinitely.</a:t>
            </a:r>
          </a:p>
          <a:p>
            <a:r>
              <a:rPr lang="en-US" dirty="0"/>
              <a:t>First time offenders that leave the premises peaceably may be issued a CTW or ATW after the fact. </a:t>
            </a:r>
          </a:p>
          <a:p>
            <a:endParaRPr lang="en-US" dirty="0"/>
          </a:p>
          <a:p>
            <a:pPr marL="0" indent="0">
              <a:buNone/>
            </a:pPr>
            <a:endParaRPr lang="en-US" dirty="0"/>
          </a:p>
        </p:txBody>
      </p:sp>
    </p:spTree>
    <p:extLst>
      <p:ext uri="{BB962C8B-B14F-4D97-AF65-F5344CB8AC3E}">
        <p14:creationId xmlns:p14="http://schemas.microsoft.com/office/powerpoint/2010/main" val="221512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3FFF8D3-2EF3-4286-935A-D01BE3C85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CD8CCB43-545E-4064-8BB8-5C492D0F5F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7" name="Title 6">
            <a:extLst>
              <a:ext uri="{FF2B5EF4-FFF2-40B4-BE49-F238E27FC236}">
                <a16:creationId xmlns:a16="http://schemas.microsoft.com/office/drawing/2014/main" id="{781C1343-E3E4-223C-E72D-3641702CF630}"/>
              </a:ext>
            </a:extLst>
          </p:cNvPr>
          <p:cNvSpPr>
            <a:spLocks noGrp="1"/>
          </p:cNvSpPr>
          <p:nvPr>
            <p:ph type="title"/>
          </p:nvPr>
        </p:nvSpPr>
        <p:spPr>
          <a:xfrm>
            <a:off x="685800" y="764373"/>
            <a:ext cx="3306744" cy="1293028"/>
          </a:xfrm>
        </p:spPr>
        <p:txBody>
          <a:bodyPr>
            <a:normAutofit/>
          </a:bodyPr>
          <a:lstStyle/>
          <a:p>
            <a:r>
              <a:rPr lang="en-US" sz="2700">
                <a:solidFill>
                  <a:schemeClr val="bg1"/>
                </a:solidFill>
              </a:rPr>
              <a:t>Documentation</a:t>
            </a:r>
          </a:p>
        </p:txBody>
      </p:sp>
      <p:sp>
        <p:nvSpPr>
          <p:cNvPr id="8" name="Content Placeholder 7">
            <a:extLst>
              <a:ext uri="{FF2B5EF4-FFF2-40B4-BE49-F238E27FC236}">
                <a16:creationId xmlns:a16="http://schemas.microsoft.com/office/drawing/2014/main" id="{04B66D44-53B5-8648-5354-59A59D48036E}"/>
              </a:ext>
            </a:extLst>
          </p:cNvPr>
          <p:cNvSpPr>
            <a:spLocks noGrp="1"/>
          </p:cNvSpPr>
          <p:nvPr>
            <p:ph idx="1"/>
          </p:nvPr>
        </p:nvSpPr>
        <p:spPr>
          <a:xfrm>
            <a:off x="685801" y="2194560"/>
            <a:ext cx="3306742" cy="4024125"/>
          </a:xfrm>
        </p:spPr>
        <p:txBody>
          <a:bodyPr>
            <a:normAutofit/>
          </a:bodyPr>
          <a:lstStyle/>
          <a:p>
            <a:r>
              <a:rPr lang="en-US" sz="1500">
                <a:solidFill>
                  <a:schemeClr val="bg1"/>
                </a:solidFill>
              </a:rPr>
              <a:t>Cards</a:t>
            </a:r>
          </a:p>
          <a:p>
            <a:pPr lvl="1"/>
            <a:r>
              <a:rPr lang="en-US" sz="1500">
                <a:solidFill>
                  <a:schemeClr val="bg1"/>
                </a:solidFill>
              </a:rPr>
              <a:t>Campuses will be provided with an initial set of information cards</a:t>
            </a:r>
          </a:p>
          <a:p>
            <a:pPr lvl="1"/>
            <a:r>
              <a:rPr lang="en-US" sz="1500">
                <a:solidFill>
                  <a:schemeClr val="bg1"/>
                </a:solidFill>
              </a:rPr>
              <a:t>Additional copies of the cards can be obtained from the Judson ISD Print Shop</a:t>
            </a:r>
          </a:p>
          <a:p>
            <a:pPr lvl="1"/>
            <a:r>
              <a:rPr lang="en-US" sz="1500">
                <a:solidFill>
                  <a:schemeClr val="bg1"/>
                </a:solidFill>
              </a:rPr>
              <a:t>Cards will be delivered asap</a:t>
            </a:r>
          </a:p>
          <a:p>
            <a:pPr lvl="1"/>
            <a:r>
              <a:rPr lang="en-US" sz="1500">
                <a:solidFill>
                  <a:schemeClr val="bg1"/>
                </a:solidFill>
              </a:rPr>
              <a:t>A copy of the information is provided in the Principal Leadership Hub</a:t>
            </a:r>
          </a:p>
          <a:p>
            <a:r>
              <a:rPr lang="en-US" sz="1500">
                <a:solidFill>
                  <a:schemeClr val="bg1"/>
                </a:solidFill>
              </a:rPr>
              <a:t>Warning/ATW Form</a:t>
            </a:r>
          </a:p>
          <a:p>
            <a:pPr lvl="1"/>
            <a:r>
              <a:rPr lang="en-US" sz="1500">
                <a:solidFill>
                  <a:schemeClr val="bg1"/>
                </a:solidFill>
                <a:hlinkClick r:id="rId3"/>
              </a:rPr>
              <a:t>https://forms.office.com/r/Wv5VyjBwuR</a:t>
            </a:r>
            <a:r>
              <a:rPr lang="en-US" sz="1500">
                <a:solidFill>
                  <a:schemeClr val="bg1"/>
                </a:solidFill>
              </a:rPr>
              <a:t> </a:t>
            </a:r>
          </a:p>
        </p:txBody>
      </p:sp>
      <p:sp useBgFill="1">
        <p:nvSpPr>
          <p:cNvPr id="20" name="Rounded Rectangle 14">
            <a:extLst>
              <a:ext uri="{FF2B5EF4-FFF2-40B4-BE49-F238E27FC236}">
                <a16:creationId xmlns:a16="http://schemas.microsoft.com/office/drawing/2014/main" id="{E6C57836-126B-4938-8C7A-3C3BCB59D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white and black warning card&#10;&#10;Description automatically generated with medium confidence">
            <a:extLst>
              <a:ext uri="{FF2B5EF4-FFF2-40B4-BE49-F238E27FC236}">
                <a16:creationId xmlns:a16="http://schemas.microsoft.com/office/drawing/2014/main" id="{BFABD6CB-01C3-DF62-744E-E660B6999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438" y="1791222"/>
            <a:ext cx="6612296" cy="3757808"/>
          </a:xfrm>
          <a:prstGeom prst="rect">
            <a:avLst/>
          </a:prstGeom>
        </p:spPr>
      </p:pic>
    </p:spTree>
    <p:extLst>
      <p:ext uri="{BB962C8B-B14F-4D97-AF65-F5344CB8AC3E}">
        <p14:creationId xmlns:p14="http://schemas.microsoft.com/office/powerpoint/2010/main" val="293417875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81379376C122499514B57863B71832" ma:contentTypeVersion="17" ma:contentTypeDescription="Create a new document." ma:contentTypeScope="" ma:versionID="4ee78910f7a20631a1a085b82216aa83">
  <xsd:schema xmlns:xsd="http://www.w3.org/2001/XMLSchema" xmlns:xs="http://www.w3.org/2001/XMLSchema" xmlns:p="http://schemas.microsoft.com/office/2006/metadata/properties" xmlns:ns3="94a901b3-be48-459d-a6dd-b01977b666e3" xmlns:ns4="d508676e-da58-4c6a-b4f8-fa5b717f17ed" targetNamespace="http://schemas.microsoft.com/office/2006/metadata/properties" ma:root="true" ma:fieldsID="1dfd5be650bc69054cbd7367e1727627" ns3:_="" ns4:_="">
    <xsd:import namespace="94a901b3-be48-459d-a6dd-b01977b666e3"/>
    <xsd:import namespace="d508676e-da58-4c6a-b4f8-fa5b717f17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901b3-be48-459d-a6dd-b01977b666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08676e-da58-4c6a-b4f8-fa5b717f17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4a901b3-be48-459d-a6dd-b01977b666e3" xsi:nil="true"/>
  </documentManagement>
</p:properties>
</file>

<file path=customXml/itemProps1.xml><?xml version="1.0" encoding="utf-8"?>
<ds:datastoreItem xmlns:ds="http://schemas.openxmlformats.org/officeDocument/2006/customXml" ds:itemID="{644AF1E9-4D0D-4743-BE6D-8A60DE6BC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901b3-be48-459d-a6dd-b01977b666e3"/>
    <ds:schemaRef ds:uri="d508676e-da58-4c6a-b4f8-fa5b717f17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114F20-A814-4CD2-A5D8-299FD38F0593}">
  <ds:schemaRefs>
    <ds:schemaRef ds:uri="http://schemas.microsoft.com/sharepoint/v3/contenttype/forms"/>
  </ds:schemaRefs>
</ds:datastoreItem>
</file>

<file path=customXml/itemProps3.xml><?xml version="1.0" encoding="utf-8"?>
<ds:datastoreItem xmlns:ds="http://schemas.openxmlformats.org/officeDocument/2006/customXml" ds:itemID="{4B47A8C1-A8F6-47AE-A081-969D349F7C4E}">
  <ds:schemaRefs>
    <ds:schemaRef ds:uri="http://schemas.microsoft.com/office/infopath/2007/PartnerControls"/>
    <ds:schemaRef ds:uri="http://purl.org/dc/dcmitype/"/>
    <ds:schemaRef ds:uri="http://schemas.microsoft.com/office/2006/metadata/properties"/>
    <ds:schemaRef ds:uri="94a901b3-be48-459d-a6dd-b01977b666e3"/>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d508676e-da58-4c6a-b4f8-fa5b717f17ed"/>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126</TotalTime>
  <Words>481</Words>
  <Application>Microsoft Office PowerPoint</Application>
  <PresentationFormat>Widescreen</PresentationFormat>
  <Paragraphs>41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Vapor Trail</vt:lpstr>
      <vt:lpstr>Community Relations – Conduct on School Premises</vt:lpstr>
      <vt:lpstr>GKA Legal</vt:lpstr>
      <vt:lpstr>GKA Local – Additional Parameters</vt:lpstr>
      <vt:lpstr>Translation of Policy</vt:lpstr>
      <vt:lpstr>Documentation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Relations – Conduct on School Premises</dc:title>
  <dc:creator>Gosch, Lacey</dc:creator>
  <cp:lastModifiedBy>Gosch, Lacey</cp:lastModifiedBy>
  <cp:revision>6</cp:revision>
  <dcterms:created xsi:type="dcterms:W3CDTF">2023-11-27T20:59:01Z</dcterms:created>
  <dcterms:modified xsi:type="dcterms:W3CDTF">2023-11-28T14:34:32Z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0x0101008F81379376C122499514B57863B71832</vt:lpwstr>
  </property>
</Properties>
</file>