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3"/>
  </p:notesMasterIdLst>
  <p:sldIdLst>
    <p:sldId id="297" r:id="rId2"/>
    <p:sldId id="258" r:id="rId3"/>
    <p:sldId id="418" r:id="rId4"/>
    <p:sldId id="406" r:id="rId5"/>
    <p:sldId id="305" r:id="rId6"/>
    <p:sldId id="420" r:id="rId7"/>
    <p:sldId id="414" r:id="rId8"/>
    <p:sldId id="422" r:id="rId9"/>
    <p:sldId id="421" r:id="rId10"/>
    <p:sldId id="423" r:id="rId11"/>
    <p:sldId id="408" r:id="rId1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8B761-51CA-4C90-AD1B-F610524AFF82}">
          <p14:sldIdLst>
            <p14:sldId id="297"/>
            <p14:sldId id="258"/>
            <p14:sldId id="418"/>
            <p14:sldId id="406"/>
            <p14:sldId id="305"/>
            <p14:sldId id="420"/>
            <p14:sldId id="414"/>
            <p14:sldId id="422"/>
            <p14:sldId id="421"/>
            <p14:sldId id="423"/>
          </p14:sldIdLst>
        </p14:section>
        <p14:section name="Untitled Section" id="{9C4FB63B-9332-41F8-AEF5-9837073EA0C6}">
          <p14:sldIdLst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A63"/>
    <a:srgbClr val="ABB441"/>
    <a:srgbClr val="508EAA"/>
    <a:srgbClr val="E8E8E8"/>
    <a:srgbClr val="F8F8F8"/>
    <a:srgbClr val="9FBC9E"/>
    <a:srgbClr val="FF6600"/>
    <a:srgbClr val="B8CDB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3" autoAdjust="0"/>
    <p:restoredTop sz="97359" autoAdjust="0"/>
  </p:normalViewPr>
  <p:slideViewPr>
    <p:cSldViewPr>
      <p:cViewPr varScale="1">
        <p:scale>
          <a:sx n="110" d="100"/>
          <a:sy n="110" d="100"/>
        </p:scale>
        <p:origin x="1158" y="114"/>
      </p:cViewPr>
      <p:guideLst>
        <p:guide orient="horz" pos="624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0A98C-9A00-4004-8B1B-E5042ACF147D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990A6738-42DD-46D1-9277-40C13B47A560}">
      <dgm:prSet phldrT="[Text]" custT="1"/>
      <dgm:spPr>
        <a:solidFill>
          <a:srgbClr val="ABB441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Fall – Comparisons</a:t>
          </a:r>
        </a:p>
      </dgm:t>
    </dgm:pt>
    <dgm:pt modelId="{782B40C2-869D-4E53-B8B5-C2E6D1B900C3}" type="parTrans" cxnId="{334B3524-FD6F-47CD-941C-19F66752BFE9}">
      <dgm:prSet/>
      <dgm:spPr/>
      <dgm:t>
        <a:bodyPr/>
        <a:lstStyle/>
        <a:p>
          <a:endParaRPr lang="en-US" sz="1100"/>
        </a:p>
      </dgm:t>
    </dgm:pt>
    <dgm:pt modelId="{DCC98F48-E168-475D-9238-F0A83014853C}" type="sibTrans" cxnId="{334B3524-FD6F-47CD-941C-19F66752BFE9}">
      <dgm:prSet/>
      <dgm:spPr/>
      <dgm:t>
        <a:bodyPr/>
        <a:lstStyle/>
        <a:p>
          <a:endParaRPr lang="en-US" sz="1100"/>
        </a:p>
      </dgm:t>
    </dgm:pt>
    <dgm:pt modelId="{5CA18AEF-AB53-4336-BCA7-62185CB61B1C}">
      <dgm:prSet phldrT="[Text]" custT="1"/>
      <dgm:spPr>
        <a:solidFill>
          <a:srgbClr val="ABB441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Winter/Spring – Development</a:t>
          </a:r>
        </a:p>
      </dgm:t>
    </dgm:pt>
    <dgm:pt modelId="{69AD9093-1C80-4E55-A97E-2253D1A6625D}" type="parTrans" cxnId="{1C276874-9400-400F-849D-828D723EB931}">
      <dgm:prSet/>
      <dgm:spPr/>
      <dgm:t>
        <a:bodyPr/>
        <a:lstStyle/>
        <a:p>
          <a:endParaRPr lang="en-US" sz="1100"/>
        </a:p>
      </dgm:t>
    </dgm:pt>
    <dgm:pt modelId="{996C5C93-DCE5-482A-8B18-EFE60FB93AA6}" type="sibTrans" cxnId="{1C276874-9400-400F-849D-828D723EB931}">
      <dgm:prSet/>
      <dgm:spPr/>
      <dgm:t>
        <a:bodyPr/>
        <a:lstStyle/>
        <a:p>
          <a:endParaRPr lang="en-US" sz="1100"/>
        </a:p>
      </dgm:t>
    </dgm:pt>
    <dgm:pt modelId="{BD535839-66F1-48EB-B1EA-FDF5881E47EA}">
      <dgm:prSet phldrT="[Text]" custT="1"/>
      <dgm:spPr>
        <a:solidFill>
          <a:srgbClr val="508EAA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 - Preparation</a:t>
          </a:r>
        </a:p>
      </dgm:t>
    </dgm:pt>
    <dgm:pt modelId="{F707F06B-8BE0-469B-B45A-8771BC50C461}" type="parTrans" cxnId="{95E58B3B-89C8-458F-8EA6-53C464AB8929}">
      <dgm:prSet/>
      <dgm:spPr/>
      <dgm:t>
        <a:bodyPr/>
        <a:lstStyle/>
        <a:p>
          <a:endParaRPr lang="en-US" sz="1100"/>
        </a:p>
      </dgm:t>
    </dgm:pt>
    <dgm:pt modelId="{AB0D2006-1FAA-4F88-AE67-42AA03306172}" type="sibTrans" cxnId="{95E58B3B-89C8-458F-8EA6-53C464AB8929}">
      <dgm:prSet/>
      <dgm:spPr/>
      <dgm:t>
        <a:bodyPr/>
        <a:lstStyle/>
        <a:p>
          <a:endParaRPr lang="en-US" sz="1100"/>
        </a:p>
      </dgm:t>
    </dgm:pt>
    <dgm:pt modelId="{68E58678-39E0-4551-82A0-528DD4315F0F}">
      <dgm:prSet custT="1"/>
      <dgm:spPr>
        <a:solidFill>
          <a:srgbClr val="508EAA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 - Projections</a:t>
          </a:r>
        </a:p>
      </dgm:t>
    </dgm:pt>
    <dgm:pt modelId="{20D6ADCD-847F-44B8-8B67-8B6AD14F3C96}" type="parTrans" cxnId="{8A77DF39-1092-492E-945B-FD7902B01C90}">
      <dgm:prSet/>
      <dgm:spPr/>
      <dgm:t>
        <a:bodyPr/>
        <a:lstStyle/>
        <a:p>
          <a:endParaRPr lang="en-US" sz="1100"/>
        </a:p>
      </dgm:t>
    </dgm:pt>
    <dgm:pt modelId="{C4C142A1-E68B-4D96-A43E-09CEF9047FDC}" type="sibTrans" cxnId="{8A77DF39-1092-492E-945B-FD7902B01C90}">
      <dgm:prSet/>
      <dgm:spPr/>
      <dgm:t>
        <a:bodyPr/>
        <a:lstStyle/>
        <a:p>
          <a:endParaRPr lang="en-US" sz="1100"/>
        </a:p>
      </dgm:t>
    </dgm:pt>
    <dgm:pt modelId="{F9BF2000-861B-4AD6-A165-32C8ECC26BBB}">
      <dgm:prSet phldrT="[Text]" custT="1"/>
      <dgm:spPr>
        <a:solidFill>
          <a:srgbClr val="ABB441"/>
        </a:solidFill>
      </dgm:spPr>
      <dgm:t>
        <a:bodyPr/>
        <a:lstStyle/>
        <a:p>
          <a:r>
            <a:rPr lang="en-US" sz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Spring/Summer – Adoption &amp; Implementation</a:t>
          </a:r>
        </a:p>
      </dgm:t>
    </dgm:pt>
    <dgm:pt modelId="{12A5E1D8-7FEF-4EDB-8B82-D4E814A7EBB6}" type="parTrans" cxnId="{9A3E5101-8F17-4FF7-809B-A4E36507B043}">
      <dgm:prSet/>
      <dgm:spPr/>
      <dgm:t>
        <a:bodyPr/>
        <a:lstStyle/>
        <a:p>
          <a:endParaRPr lang="en-US"/>
        </a:p>
      </dgm:t>
    </dgm:pt>
    <dgm:pt modelId="{A9621BC6-62C4-454C-A932-26AE661A1E51}" type="sibTrans" cxnId="{9A3E5101-8F17-4FF7-809B-A4E36507B043}">
      <dgm:prSet/>
      <dgm:spPr/>
      <dgm:t>
        <a:bodyPr/>
        <a:lstStyle/>
        <a:p>
          <a:endParaRPr lang="en-US"/>
        </a:p>
      </dgm:t>
    </dgm:pt>
    <dgm:pt modelId="{A734036D-639B-423E-890A-639140528F5A}" type="pres">
      <dgm:prSet presAssocID="{C130A98C-9A00-4004-8B1B-E5042ACF147D}" presName="compositeShape" presStyleCnt="0">
        <dgm:presLayoutVars>
          <dgm:chMax val="7"/>
          <dgm:dir/>
          <dgm:resizeHandles val="exact"/>
        </dgm:presLayoutVars>
      </dgm:prSet>
      <dgm:spPr/>
    </dgm:pt>
    <dgm:pt modelId="{D4791968-8689-46E4-B0C2-01622758B375}" type="pres">
      <dgm:prSet presAssocID="{C130A98C-9A00-4004-8B1B-E5042ACF147D}" presName="wedge1" presStyleLbl="node1" presStyleIdx="0" presStyleCnt="5" custScaleX="112395"/>
      <dgm:spPr/>
    </dgm:pt>
    <dgm:pt modelId="{DD012832-ECAB-4290-9636-0ACDAADFF753}" type="pres">
      <dgm:prSet presAssocID="{C130A98C-9A00-4004-8B1B-E5042ACF147D}" presName="dummy1a" presStyleCnt="0"/>
      <dgm:spPr/>
    </dgm:pt>
    <dgm:pt modelId="{73A8A6A1-8C0E-49C1-B2B1-7370D2E09984}" type="pres">
      <dgm:prSet presAssocID="{C130A98C-9A00-4004-8B1B-E5042ACF147D}" presName="dummy1b" presStyleCnt="0"/>
      <dgm:spPr/>
    </dgm:pt>
    <dgm:pt modelId="{193C8CBB-4160-439B-A933-16C6D68CFDCF}" type="pres">
      <dgm:prSet presAssocID="{C130A98C-9A00-4004-8B1B-E5042ACF147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001FC15-E30C-4C8C-85A4-77FB3541E4C9}" type="pres">
      <dgm:prSet presAssocID="{C130A98C-9A00-4004-8B1B-E5042ACF147D}" presName="wedge2" presStyleLbl="node1" presStyleIdx="1" presStyleCnt="5"/>
      <dgm:spPr/>
    </dgm:pt>
    <dgm:pt modelId="{397D70CE-8843-4917-AC2C-54339F727295}" type="pres">
      <dgm:prSet presAssocID="{C130A98C-9A00-4004-8B1B-E5042ACF147D}" presName="dummy2a" presStyleCnt="0"/>
      <dgm:spPr/>
    </dgm:pt>
    <dgm:pt modelId="{C35B4EF1-E0FF-4F28-BAEF-F519DA03F9B1}" type="pres">
      <dgm:prSet presAssocID="{C130A98C-9A00-4004-8B1B-E5042ACF147D}" presName="dummy2b" presStyleCnt="0"/>
      <dgm:spPr/>
    </dgm:pt>
    <dgm:pt modelId="{48949A5A-AC63-4231-A741-6666115197C1}" type="pres">
      <dgm:prSet presAssocID="{C130A98C-9A00-4004-8B1B-E5042ACF147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730AA2B-D1CF-4090-87EB-1EEBDCF532C7}" type="pres">
      <dgm:prSet presAssocID="{C130A98C-9A00-4004-8B1B-E5042ACF147D}" presName="wedge3" presStyleLbl="node1" presStyleIdx="2" presStyleCnt="5" custScaleX="115400" custLinFactNeighborX="40" custLinFactNeighborY="-2292"/>
      <dgm:spPr/>
    </dgm:pt>
    <dgm:pt modelId="{A9F3CE50-B864-4868-B54B-31C8DC1787B7}" type="pres">
      <dgm:prSet presAssocID="{C130A98C-9A00-4004-8B1B-E5042ACF147D}" presName="dummy3a" presStyleCnt="0"/>
      <dgm:spPr/>
    </dgm:pt>
    <dgm:pt modelId="{CA2C1F25-1398-4D6C-9F94-9C4A53D5BE11}" type="pres">
      <dgm:prSet presAssocID="{C130A98C-9A00-4004-8B1B-E5042ACF147D}" presName="dummy3b" presStyleCnt="0"/>
      <dgm:spPr/>
    </dgm:pt>
    <dgm:pt modelId="{52DB07D1-A556-441B-BF75-24A664B3EA1C}" type="pres">
      <dgm:prSet presAssocID="{C130A98C-9A00-4004-8B1B-E5042ACF147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A6642B2-F4AC-4A43-B5CF-31A2BF01FCD4}" type="pres">
      <dgm:prSet presAssocID="{C130A98C-9A00-4004-8B1B-E5042ACF147D}" presName="wedge4" presStyleLbl="node1" presStyleIdx="3" presStyleCnt="5" custLinFactNeighborX="222" custLinFactNeighborY="-681"/>
      <dgm:spPr/>
    </dgm:pt>
    <dgm:pt modelId="{EC92F89A-97A6-467E-85F2-4838EA44C08C}" type="pres">
      <dgm:prSet presAssocID="{C130A98C-9A00-4004-8B1B-E5042ACF147D}" presName="dummy4a" presStyleCnt="0"/>
      <dgm:spPr/>
    </dgm:pt>
    <dgm:pt modelId="{92EA1062-39C1-4774-AFBF-2CACDEA0E0D8}" type="pres">
      <dgm:prSet presAssocID="{C130A98C-9A00-4004-8B1B-E5042ACF147D}" presName="dummy4b" presStyleCnt="0"/>
      <dgm:spPr/>
    </dgm:pt>
    <dgm:pt modelId="{D54F6649-9572-4E6A-ADB1-932385785911}" type="pres">
      <dgm:prSet presAssocID="{C130A98C-9A00-4004-8B1B-E5042ACF147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46F13E2-FE89-41E0-9805-EFECE5FCC7C3}" type="pres">
      <dgm:prSet presAssocID="{C130A98C-9A00-4004-8B1B-E5042ACF147D}" presName="wedge5" presStyleLbl="node1" presStyleIdx="4" presStyleCnt="5" custScaleX="109560"/>
      <dgm:spPr/>
    </dgm:pt>
    <dgm:pt modelId="{92DA5106-702B-4499-8EA4-0C1814A651FA}" type="pres">
      <dgm:prSet presAssocID="{C130A98C-9A00-4004-8B1B-E5042ACF147D}" presName="dummy5a" presStyleCnt="0"/>
      <dgm:spPr/>
    </dgm:pt>
    <dgm:pt modelId="{BED3D104-7C19-48C5-A0BD-0F2416983D27}" type="pres">
      <dgm:prSet presAssocID="{C130A98C-9A00-4004-8B1B-E5042ACF147D}" presName="dummy5b" presStyleCnt="0"/>
      <dgm:spPr/>
    </dgm:pt>
    <dgm:pt modelId="{02A3329C-2858-43E9-9AAE-F0C6C2531AA8}" type="pres">
      <dgm:prSet presAssocID="{C130A98C-9A00-4004-8B1B-E5042ACF147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5204BBF7-7118-47FA-9446-F0596A5942B3}" type="pres">
      <dgm:prSet presAssocID="{DCC98F48-E168-475D-9238-F0A83014853C}" presName="arrowWedge1" presStyleLbl="fgSibTrans2D1" presStyleIdx="0" presStyleCnt="5" custLinFactNeighborX="2348" custLinFactNeighborY="-199"/>
      <dgm:spPr/>
    </dgm:pt>
    <dgm:pt modelId="{DB9888FE-1C30-45DA-8212-EC19278F2A7E}" type="pres">
      <dgm:prSet presAssocID="{C4C142A1-E68B-4D96-A43E-09CEF9047FDC}" presName="arrowWedge2" presStyleLbl="fgSibTrans2D1" presStyleIdx="1" presStyleCnt="5"/>
      <dgm:spPr/>
    </dgm:pt>
    <dgm:pt modelId="{95F305FF-E45F-4BA8-8F4B-8D60C455E27D}" type="pres">
      <dgm:prSet presAssocID="{996C5C93-DCE5-482A-8B18-EFE60FB93AA6}" presName="arrowWedge3" presStyleLbl="fgSibTrans2D1" presStyleIdx="2" presStyleCnt="5"/>
      <dgm:spPr/>
    </dgm:pt>
    <dgm:pt modelId="{05963D65-012A-4C8C-8EEF-03552B4DFC0A}" type="pres">
      <dgm:prSet presAssocID="{AB0D2006-1FAA-4F88-AE67-42AA03306172}" presName="arrowWedge4" presStyleLbl="fgSibTrans2D1" presStyleIdx="3" presStyleCnt="5"/>
      <dgm:spPr/>
    </dgm:pt>
    <dgm:pt modelId="{4B4F4950-480D-4CFA-A992-32EE07A894B1}" type="pres">
      <dgm:prSet presAssocID="{A9621BC6-62C4-454C-A932-26AE661A1E51}" presName="arrowWedge5" presStyleLbl="fgSibTrans2D1" presStyleIdx="4" presStyleCnt="5" custLinFactNeighborX="-1186" custLinFactNeighborY="-593"/>
      <dgm:spPr/>
    </dgm:pt>
  </dgm:ptLst>
  <dgm:cxnLst>
    <dgm:cxn modelId="{9A3E5101-8F17-4FF7-809B-A4E36507B043}" srcId="{C130A98C-9A00-4004-8B1B-E5042ACF147D}" destId="{F9BF2000-861B-4AD6-A165-32C8ECC26BBB}" srcOrd="4" destOrd="0" parTransId="{12A5E1D8-7FEF-4EDB-8B82-D4E814A7EBB6}" sibTransId="{A9621BC6-62C4-454C-A932-26AE661A1E51}"/>
    <dgm:cxn modelId="{B6BB5308-7889-4754-BAE5-BC917D326D0A}" type="presOf" srcId="{5CA18AEF-AB53-4336-BCA7-62185CB61B1C}" destId="{8730AA2B-D1CF-4090-87EB-1EEBDCF532C7}" srcOrd="0" destOrd="0" presId="urn:microsoft.com/office/officeart/2005/8/layout/cycle8"/>
    <dgm:cxn modelId="{CA8A290E-8317-4A15-9591-AE7E09A357B9}" type="presOf" srcId="{5CA18AEF-AB53-4336-BCA7-62185CB61B1C}" destId="{52DB07D1-A556-441B-BF75-24A664B3EA1C}" srcOrd="1" destOrd="0" presId="urn:microsoft.com/office/officeart/2005/8/layout/cycle8"/>
    <dgm:cxn modelId="{334B3524-FD6F-47CD-941C-19F66752BFE9}" srcId="{C130A98C-9A00-4004-8B1B-E5042ACF147D}" destId="{990A6738-42DD-46D1-9277-40C13B47A560}" srcOrd="0" destOrd="0" parTransId="{782B40C2-869D-4E53-B8B5-C2E6D1B900C3}" sibTransId="{DCC98F48-E168-475D-9238-F0A83014853C}"/>
    <dgm:cxn modelId="{8A77DF39-1092-492E-945B-FD7902B01C90}" srcId="{C130A98C-9A00-4004-8B1B-E5042ACF147D}" destId="{68E58678-39E0-4551-82A0-528DD4315F0F}" srcOrd="1" destOrd="0" parTransId="{20D6ADCD-847F-44B8-8B67-8B6AD14F3C96}" sibTransId="{C4C142A1-E68B-4D96-A43E-09CEF9047FDC}"/>
    <dgm:cxn modelId="{95E58B3B-89C8-458F-8EA6-53C464AB8929}" srcId="{C130A98C-9A00-4004-8B1B-E5042ACF147D}" destId="{BD535839-66F1-48EB-B1EA-FDF5881E47EA}" srcOrd="3" destOrd="0" parTransId="{F707F06B-8BE0-469B-B45A-8771BC50C461}" sibTransId="{AB0D2006-1FAA-4F88-AE67-42AA03306172}"/>
    <dgm:cxn modelId="{B357F543-FB1E-4578-8B81-6089D1E0DCCB}" type="presOf" srcId="{68E58678-39E0-4551-82A0-528DD4315F0F}" destId="{48949A5A-AC63-4231-A741-6666115197C1}" srcOrd="1" destOrd="0" presId="urn:microsoft.com/office/officeart/2005/8/layout/cycle8"/>
    <dgm:cxn modelId="{833A6D4F-71CF-4EDA-B125-C94D3410E918}" type="presOf" srcId="{C130A98C-9A00-4004-8B1B-E5042ACF147D}" destId="{A734036D-639B-423E-890A-639140528F5A}" srcOrd="0" destOrd="0" presId="urn:microsoft.com/office/officeart/2005/8/layout/cycle8"/>
    <dgm:cxn modelId="{3A7CD16F-CEAD-426F-841B-396DBB8657BB}" type="presOf" srcId="{F9BF2000-861B-4AD6-A165-32C8ECC26BBB}" destId="{346F13E2-FE89-41E0-9805-EFECE5FCC7C3}" srcOrd="0" destOrd="0" presId="urn:microsoft.com/office/officeart/2005/8/layout/cycle8"/>
    <dgm:cxn modelId="{C29B7751-BEE2-4560-B0AC-4195A3869CFA}" type="presOf" srcId="{F9BF2000-861B-4AD6-A165-32C8ECC26BBB}" destId="{02A3329C-2858-43E9-9AAE-F0C6C2531AA8}" srcOrd="1" destOrd="0" presId="urn:microsoft.com/office/officeart/2005/8/layout/cycle8"/>
    <dgm:cxn modelId="{FC9B4353-E61C-4B9C-8355-F6246CD3857C}" type="presOf" srcId="{68E58678-39E0-4551-82A0-528DD4315F0F}" destId="{0001FC15-E30C-4C8C-85A4-77FB3541E4C9}" srcOrd="0" destOrd="0" presId="urn:microsoft.com/office/officeart/2005/8/layout/cycle8"/>
    <dgm:cxn modelId="{1C276874-9400-400F-849D-828D723EB931}" srcId="{C130A98C-9A00-4004-8B1B-E5042ACF147D}" destId="{5CA18AEF-AB53-4336-BCA7-62185CB61B1C}" srcOrd="2" destOrd="0" parTransId="{69AD9093-1C80-4E55-A97E-2253D1A6625D}" sibTransId="{996C5C93-DCE5-482A-8B18-EFE60FB93AA6}"/>
    <dgm:cxn modelId="{ACE11392-C0F5-4174-9AA4-B3A2A2F77DAD}" type="presOf" srcId="{BD535839-66F1-48EB-B1EA-FDF5881E47EA}" destId="{D54F6649-9572-4E6A-ADB1-932385785911}" srcOrd="1" destOrd="0" presId="urn:microsoft.com/office/officeart/2005/8/layout/cycle8"/>
    <dgm:cxn modelId="{4F2E43BE-7E32-40EC-B916-382FD09E1386}" type="presOf" srcId="{990A6738-42DD-46D1-9277-40C13B47A560}" destId="{D4791968-8689-46E4-B0C2-01622758B375}" srcOrd="0" destOrd="0" presId="urn:microsoft.com/office/officeart/2005/8/layout/cycle8"/>
    <dgm:cxn modelId="{980761CE-D711-46B6-8D0E-8815C1E527BA}" type="presOf" srcId="{990A6738-42DD-46D1-9277-40C13B47A560}" destId="{193C8CBB-4160-439B-A933-16C6D68CFDCF}" srcOrd="1" destOrd="0" presId="urn:microsoft.com/office/officeart/2005/8/layout/cycle8"/>
    <dgm:cxn modelId="{AC2176D6-3CD2-4633-A66D-2A80BF98BAB0}" type="presOf" srcId="{BD535839-66F1-48EB-B1EA-FDF5881E47EA}" destId="{EA6642B2-F4AC-4A43-B5CF-31A2BF01FCD4}" srcOrd="0" destOrd="0" presId="urn:microsoft.com/office/officeart/2005/8/layout/cycle8"/>
    <dgm:cxn modelId="{09CC4762-A25D-47FA-826D-C4E7FAA007AD}" type="presParOf" srcId="{A734036D-639B-423E-890A-639140528F5A}" destId="{D4791968-8689-46E4-B0C2-01622758B375}" srcOrd="0" destOrd="0" presId="urn:microsoft.com/office/officeart/2005/8/layout/cycle8"/>
    <dgm:cxn modelId="{C40713CD-6853-4548-9701-4EA756E8FAB0}" type="presParOf" srcId="{A734036D-639B-423E-890A-639140528F5A}" destId="{DD012832-ECAB-4290-9636-0ACDAADFF753}" srcOrd="1" destOrd="0" presId="urn:microsoft.com/office/officeart/2005/8/layout/cycle8"/>
    <dgm:cxn modelId="{AFE849B3-60E4-4BC4-8350-4A42325664C1}" type="presParOf" srcId="{A734036D-639B-423E-890A-639140528F5A}" destId="{73A8A6A1-8C0E-49C1-B2B1-7370D2E09984}" srcOrd="2" destOrd="0" presId="urn:microsoft.com/office/officeart/2005/8/layout/cycle8"/>
    <dgm:cxn modelId="{592EA92D-B96F-4E3B-8DC0-112AB2CD33F4}" type="presParOf" srcId="{A734036D-639B-423E-890A-639140528F5A}" destId="{193C8CBB-4160-439B-A933-16C6D68CFDCF}" srcOrd="3" destOrd="0" presId="urn:microsoft.com/office/officeart/2005/8/layout/cycle8"/>
    <dgm:cxn modelId="{7C2B35D3-39C1-4257-8ADF-D60F34F9BE77}" type="presParOf" srcId="{A734036D-639B-423E-890A-639140528F5A}" destId="{0001FC15-E30C-4C8C-85A4-77FB3541E4C9}" srcOrd="4" destOrd="0" presId="urn:microsoft.com/office/officeart/2005/8/layout/cycle8"/>
    <dgm:cxn modelId="{ED98C270-9EE4-4FC1-AB5F-548DBC078802}" type="presParOf" srcId="{A734036D-639B-423E-890A-639140528F5A}" destId="{397D70CE-8843-4917-AC2C-54339F727295}" srcOrd="5" destOrd="0" presId="urn:microsoft.com/office/officeart/2005/8/layout/cycle8"/>
    <dgm:cxn modelId="{68DC583A-7DA7-458E-A1B7-C708A92787ED}" type="presParOf" srcId="{A734036D-639B-423E-890A-639140528F5A}" destId="{C35B4EF1-E0FF-4F28-BAEF-F519DA03F9B1}" srcOrd="6" destOrd="0" presId="urn:microsoft.com/office/officeart/2005/8/layout/cycle8"/>
    <dgm:cxn modelId="{E6D6715D-DABD-4FC4-A26B-F024C5023EB9}" type="presParOf" srcId="{A734036D-639B-423E-890A-639140528F5A}" destId="{48949A5A-AC63-4231-A741-6666115197C1}" srcOrd="7" destOrd="0" presId="urn:microsoft.com/office/officeart/2005/8/layout/cycle8"/>
    <dgm:cxn modelId="{DF943651-2F0F-4DD6-BC6B-0D300E2F15C6}" type="presParOf" srcId="{A734036D-639B-423E-890A-639140528F5A}" destId="{8730AA2B-D1CF-4090-87EB-1EEBDCF532C7}" srcOrd="8" destOrd="0" presId="urn:microsoft.com/office/officeart/2005/8/layout/cycle8"/>
    <dgm:cxn modelId="{694DC0CD-6896-41B6-B6FC-519EAF58C9DC}" type="presParOf" srcId="{A734036D-639B-423E-890A-639140528F5A}" destId="{A9F3CE50-B864-4868-B54B-31C8DC1787B7}" srcOrd="9" destOrd="0" presId="urn:microsoft.com/office/officeart/2005/8/layout/cycle8"/>
    <dgm:cxn modelId="{7030953B-89B2-4271-A70D-C67F574FE57B}" type="presParOf" srcId="{A734036D-639B-423E-890A-639140528F5A}" destId="{CA2C1F25-1398-4D6C-9F94-9C4A53D5BE11}" srcOrd="10" destOrd="0" presId="urn:microsoft.com/office/officeart/2005/8/layout/cycle8"/>
    <dgm:cxn modelId="{73EF7271-A9C8-4C02-B9ED-DE89045BC57A}" type="presParOf" srcId="{A734036D-639B-423E-890A-639140528F5A}" destId="{52DB07D1-A556-441B-BF75-24A664B3EA1C}" srcOrd="11" destOrd="0" presId="urn:microsoft.com/office/officeart/2005/8/layout/cycle8"/>
    <dgm:cxn modelId="{30D8DA32-5437-440E-828A-8F213F97DD99}" type="presParOf" srcId="{A734036D-639B-423E-890A-639140528F5A}" destId="{EA6642B2-F4AC-4A43-B5CF-31A2BF01FCD4}" srcOrd="12" destOrd="0" presId="urn:microsoft.com/office/officeart/2005/8/layout/cycle8"/>
    <dgm:cxn modelId="{EF829E9B-7BE8-467A-BF82-58E50B7BC7C7}" type="presParOf" srcId="{A734036D-639B-423E-890A-639140528F5A}" destId="{EC92F89A-97A6-467E-85F2-4838EA44C08C}" srcOrd="13" destOrd="0" presId="urn:microsoft.com/office/officeart/2005/8/layout/cycle8"/>
    <dgm:cxn modelId="{5850CE80-FAB3-4530-93D7-66B4DD07D8C3}" type="presParOf" srcId="{A734036D-639B-423E-890A-639140528F5A}" destId="{92EA1062-39C1-4774-AFBF-2CACDEA0E0D8}" srcOrd="14" destOrd="0" presId="urn:microsoft.com/office/officeart/2005/8/layout/cycle8"/>
    <dgm:cxn modelId="{ADFB5E5D-E7A0-4EC0-9350-333780C358E4}" type="presParOf" srcId="{A734036D-639B-423E-890A-639140528F5A}" destId="{D54F6649-9572-4E6A-ADB1-932385785911}" srcOrd="15" destOrd="0" presId="urn:microsoft.com/office/officeart/2005/8/layout/cycle8"/>
    <dgm:cxn modelId="{7A93DB95-E3ED-47CC-8306-43613CF0EEA1}" type="presParOf" srcId="{A734036D-639B-423E-890A-639140528F5A}" destId="{346F13E2-FE89-41E0-9805-EFECE5FCC7C3}" srcOrd="16" destOrd="0" presId="urn:microsoft.com/office/officeart/2005/8/layout/cycle8"/>
    <dgm:cxn modelId="{87905399-8BA7-4C69-9A17-16FDEB46D785}" type="presParOf" srcId="{A734036D-639B-423E-890A-639140528F5A}" destId="{92DA5106-702B-4499-8EA4-0C1814A651FA}" srcOrd="17" destOrd="0" presId="urn:microsoft.com/office/officeart/2005/8/layout/cycle8"/>
    <dgm:cxn modelId="{8687F3E2-2963-4B91-8BE5-16294EC95ABB}" type="presParOf" srcId="{A734036D-639B-423E-890A-639140528F5A}" destId="{BED3D104-7C19-48C5-A0BD-0F2416983D27}" srcOrd="18" destOrd="0" presId="urn:microsoft.com/office/officeart/2005/8/layout/cycle8"/>
    <dgm:cxn modelId="{A79BF56F-73E5-453A-910A-9E5B8DD675A4}" type="presParOf" srcId="{A734036D-639B-423E-890A-639140528F5A}" destId="{02A3329C-2858-43E9-9AAE-F0C6C2531AA8}" srcOrd="19" destOrd="0" presId="urn:microsoft.com/office/officeart/2005/8/layout/cycle8"/>
    <dgm:cxn modelId="{BB7AB57B-15FC-47F1-8167-9FCA3E7C0B3A}" type="presParOf" srcId="{A734036D-639B-423E-890A-639140528F5A}" destId="{5204BBF7-7118-47FA-9446-F0596A5942B3}" srcOrd="20" destOrd="0" presId="urn:microsoft.com/office/officeart/2005/8/layout/cycle8"/>
    <dgm:cxn modelId="{586F6B8D-23EF-405A-90DA-10B2456CED1C}" type="presParOf" srcId="{A734036D-639B-423E-890A-639140528F5A}" destId="{DB9888FE-1C30-45DA-8212-EC19278F2A7E}" srcOrd="21" destOrd="0" presId="urn:microsoft.com/office/officeart/2005/8/layout/cycle8"/>
    <dgm:cxn modelId="{7CE339A4-2AF4-4DA7-8543-5EE02A44267F}" type="presParOf" srcId="{A734036D-639B-423E-890A-639140528F5A}" destId="{95F305FF-E45F-4BA8-8F4B-8D60C455E27D}" srcOrd="22" destOrd="0" presId="urn:microsoft.com/office/officeart/2005/8/layout/cycle8"/>
    <dgm:cxn modelId="{246D592D-E021-4047-99BE-B2C26A8A9818}" type="presParOf" srcId="{A734036D-639B-423E-890A-639140528F5A}" destId="{05963D65-012A-4C8C-8EEF-03552B4DFC0A}" srcOrd="23" destOrd="0" presId="urn:microsoft.com/office/officeart/2005/8/layout/cycle8"/>
    <dgm:cxn modelId="{88D5BC58-AC9D-4FC4-97B1-3E7CA106221F}" type="presParOf" srcId="{A734036D-639B-423E-890A-639140528F5A}" destId="{4B4F4950-480D-4CFA-A992-32EE07A894B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91968-8689-46E4-B0C2-01622758B375}">
      <dsp:nvSpPr>
        <dsp:cNvPr id="0" name=""/>
        <dsp:cNvSpPr/>
      </dsp:nvSpPr>
      <dsp:spPr>
        <a:xfrm>
          <a:off x="856212" y="271127"/>
          <a:ext cx="4135315" cy="3679269"/>
        </a:xfrm>
        <a:prstGeom prst="pie">
          <a:avLst>
            <a:gd name="adj1" fmla="val 16200000"/>
            <a:gd name="adj2" fmla="val 2052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Fall – Comparisons</a:t>
          </a:r>
        </a:p>
      </dsp:txBody>
      <dsp:txXfrm>
        <a:off x="3013468" y="889594"/>
        <a:ext cx="1329208" cy="788414"/>
      </dsp:txXfrm>
    </dsp:sp>
    <dsp:sp modelId="{0001FC15-E30C-4C8C-85A4-77FB3541E4C9}">
      <dsp:nvSpPr>
        <dsp:cNvPr id="0" name=""/>
        <dsp:cNvSpPr/>
      </dsp:nvSpPr>
      <dsp:spPr>
        <a:xfrm>
          <a:off x="1115772" y="369240"/>
          <a:ext cx="3679269" cy="3679269"/>
        </a:xfrm>
        <a:prstGeom prst="pie">
          <a:avLst>
            <a:gd name="adj1" fmla="val 20520000"/>
            <a:gd name="adj2" fmla="val 3240000"/>
          </a:avLst>
        </a:prstGeom>
        <a:solidFill>
          <a:srgbClr val="508EA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 - Projections</a:t>
          </a:r>
        </a:p>
      </dsp:txBody>
      <dsp:txXfrm>
        <a:off x="3485397" y="2050316"/>
        <a:ext cx="1095020" cy="876016"/>
      </dsp:txXfrm>
    </dsp:sp>
    <dsp:sp modelId="{8730AA2B-D1CF-4090-87EB-1EEBDCF532C7}">
      <dsp:nvSpPr>
        <dsp:cNvPr id="0" name=""/>
        <dsp:cNvSpPr/>
      </dsp:nvSpPr>
      <dsp:spPr>
        <a:xfrm>
          <a:off x="750718" y="345357"/>
          <a:ext cx="4245877" cy="3679269"/>
        </a:xfrm>
        <a:prstGeom prst="pie">
          <a:avLst>
            <a:gd name="adj1" fmla="val 3240000"/>
            <a:gd name="adj2" fmla="val 756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Winter/Spring – Development</a:t>
          </a:r>
        </a:p>
      </dsp:txBody>
      <dsp:txXfrm>
        <a:off x="2267103" y="2929606"/>
        <a:ext cx="1213107" cy="963618"/>
      </dsp:txXfrm>
    </dsp:sp>
    <dsp:sp modelId="{EA6642B2-F4AC-4A43-B5CF-31A2BF01FCD4}">
      <dsp:nvSpPr>
        <dsp:cNvPr id="0" name=""/>
        <dsp:cNvSpPr/>
      </dsp:nvSpPr>
      <dsp:spPr>
        <a:xfrm>
          <a:off x="957497" y="344185"/>
          <a:ext cx="3679269" cy="3679269"/>
        </a:xfrm>
        <a:prstGeom prst="pie">
          <a:avLst>
            <a:gd name="adj1" fmla="val 7560000"/>
            <a:gd name="adj2" fmla="val 11880000"/>
          </a:avLst>
        </a:prstGeom>
        <a:solidFill>
          <a:srgbClr val="508EA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 - Preparation</a:t>
          </a:r>
        </a:p>
      </dsp:txBody>
      <dsp:txXfrm>
        <a:off x="1172121" y="2025261"/>
        <a:ext cx="1095020" cy="876016"/>
      </dsp:txXfrm>
    </dsp:sp>
    <dsp:sp modelId="{346F13E2-FE89-41E0-9805-EFECE5FCC7C3}">
      <dsp:nvSpPr>
        <dsp:cNvPr id="0" name=""/>
        <dsp:cNvSpPr/>
      </dsp:nvSpPr>
      <dsp:spPr>
        <a:xfrm>
          <a:off x="804996" y="271127"/>
          <a:ext cx="4031007" cy="3679269"/>
        </a:xfrm>
        <a:prstGeom prst="pie">
          <a:avLst>
            <a:gd name="adj1" fmla="val 11880000"/>
            <a:gd name="adj2" fmla="val 1620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rPr>
            <a:t>Spring/Summer – Adoption &amp; Implementation</a:t>
          </a:r>
        </a:p>
      </dsp:txBody>
      <dsp:txXfrm>
        <a:off x="1437480" y="889594"/>
        <a:ext cx="1295681" cy="788414"/>
      </dsp:txXfrm>
    </dsp:sp>
    <dsp:sp modelId="{5204BBF7-7118-47FA-9446-F0596A5942B3}">
      <dsp:nvSpPr>
        <dsp:cNvPr id="0" name=""/>
        <dsp:cNvSpPr/>
      </dsp:nvSpPr>
      <dsp:spPr>
        <a:xfrm>
          <a:off x="950875" y="35134"/>
          <a:ext cx="4134798" cy="413479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9888FE-1C30-45DA-8212-EC19278F2A7E}">
      <dsp:nvSpPr>
        <dsp:cNvPr id="0" name=""/>
        <dsp:cNvSpPr/>
      </dsp:nvSpPr>
      <dsp:spPr>
        <a:xfrm>
          <a:off x="888262" y="141444"/>
          <a:ext cx="4134798" cy="413479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305FF-E45F-4BA8-8F4B-8D60C455E27D}">
      <dsp:nvSpPr>
        <dsp:cNvPr id="0" name=""/>
        <dsp:cNvSpPr/>
      </dsp:nvSpPr>
      <dsp:spPr>
        <a:xfrm>
          <a:off x="803059" y="117745"/>
          <a:ext cx="4134798" cy="413479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63D65-012A-4C8C-8EEF-03552B4DFC0A}">
      <dsp:nvSpPr>
        <dsp:cNvPr id="0" name=""/>
        <dsp:cNvSpPr/>
      </dsp:nvSpPr>
      <dsp:spPr>
        <a:xfrm>
          <a:off x="729478" y="116388"/>
          <a:ext cx="4134798" cy="413479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4F4950-480D-4CFA-A992-32EE07A894B1}">
      <dsp:nvSpPr>
        <dsp:cNvPr id="0" name=""/>
        <dsp:cNvSpPr/>
      </dsp:nvSpPr>
      <dsp:spPr>
        <a:xfrm>
          <a:off x="702350" y="18843"/>
          <a:ext cx="4134798" cy="413479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4" tIns="48313" rIns="96624" bIns="483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5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C280FA-8A8B-4E5C-8056-D17E95ED7319}" type="datetime1">
              <a:rPr lang="en-US" smtClean="0"/>
              <a:pPr/>
              <a:t>11/16/2023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990600"/>
            <a:ext cx="4191000" cy="926076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40256"/>
            <a:ext cx="4343399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915-40B8-4AE5-BB5A-AD8B8C811B0A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COMPANY NAME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5" y="1371600"/>
            <a:ext cx="7924800" cy="4876800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5026507.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" y="165580"/>
            <a:ext cx="9144000" cy="634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86200" y="530142"/>
            <a:ext cx="5257799" cy="97435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2023-24 Budget Advisory Committee Meeting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131979" y="1869057"/>
            <a:ext cx="3328278" cy="537030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November 16, 2023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24AA7-AE73-45A2-BE47-47230A088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-47372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Year End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Building Budget Discussion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B5CBB-C71B-4697-89AF-47A46E1D81D9}"/>
              </a:ext>
            </a:extLst>
          </p:cNvPr>
          <p:cNvSpPr/>
          <p:nvPr/>
        </p:nvSpPr>
        <p:spPr>
          <a:xfrm>
            <a:off x="2255754" y="2934946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Enrollment Update</a:t>
            </a:r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38E13C-B499-4335-B501-E25E1419D308}"/>
              </a:ext>
            </a:extLst>
          </p:cNvPr>
          <p:cNvSpPr/>
          <p:nvPr/>
        </p:nvSpPr>
        <p:spPr>
          <a:xfrm>
            <a:off x="2255754" y="4115083"/>
            <a:ext cx="328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Status Report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71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9144000" cy="528739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Clr>
                <a:schemeClr val="tx1"/>
              </a:buClr>
              <a:buNone/>
            </a:pPr>
            <a:r>
              <a:rPr lang="en-US" altLang="en-US" sz="18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 – Thursday, December 21st</a:t>
            </a:r>
          </a:p>
          <a:p>
            <a:pPr lvl="1" indent="-342900">
              <a:buClr>
                <a:schemeClr val="tx1"/>
              </a:buClr>
            </a:pP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November Fiscal/Enrollment Reports</a:t>
            </a: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on 23-24 Staffing Compliance</a:t>
            </a: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Update on Fiscal Year 2022-2023 Year End</a:t>
            </a:r>
          </a:p>
          <a:p>
            <a:pPr lvl="1" indent="-342900">
              <a:buClr>
                <a:schemeClr val="tx1"/>
              </a:buClr>
            </a:pP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Questions/Recommendations?</a:t>
            </a:r>
          </a:p>
          <a:p>
            <a:pPr lvl="2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Brenda Hunt</a:t>
            </a: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huntb@monroe.wednet.edu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bigstock_Plant_Growth_-_Business_Concep_1474549.png">
            <a:extLst>
              <a:ext uri="{FF2B5EF4-FFF2-40B4-BE49-F238E27FC236}">
                <a16:creationId xmlns:a16="http://schemas.microsoft.com/office/drawing/2014/main" id="{55ED2C95-641D-437A-8388-4C1AFEF5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553200" y="3897660"/>
            <a:ext cx="2611272" cy="30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Year End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Enrollment Update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Budget Status Report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Building Budgets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Year End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Year End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137669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35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Closed Books on October 25th</a:t>
            </a:r>
            <a:r>
              <a:rPr lang="en-US" altLang="en-US" sz="4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Board Update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November 27th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Year in Review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Committee Update</a:t>
            </a: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December 21st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sz="4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sz="4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altLang="en-US" sz="3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7897" y="4317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Freeform 29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5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430899" y="1329612"/>
            <a:ext cx="2743200" cy="1508114"/>
            <a:chOff x="6286502" y="1948235"/>
            <a:chExt cx="2476500" cy="1508114"/>
          </a:xfrm>
        </p:grpSpPr>
        <p:sp>
          <p:nvSpPr>
            <p:cNvPr id="23" name="Text Placeholder 15"/>
            <p:cNvSpPr txBox="1">
              <a:spLocks/>
            </p:cNvSpPr>
            <p:nvPr/>
          </p:nvSpPr>
          <p:spPr>
            <a:xfrm>
              <a:off x="6300260" y="2329887"/>
              <a:ext cx="2133600" cy="11264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Actual Student Enrollment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Actual Staffing Alignment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State &amp; Federal </a:t>
              </a: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Revenue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Local Commitments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86502" y="1948235"/>
              <a:ext cx="24765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Comparisons &amp; Adjustments</a:t>
              </a:r>
            </a:p>
          </p:txBody>
        </p:sp>
      </p:grpSp>
      <p:graphicFrame>
        <p:nvGraphicFramePr>
          <p:cNvPr id="24" name="Diagram 23"/>
          <p:cNvGraphicFramePr/>
          <p:nvPr>
            <p:extLst/>
          </p:nvPr>
        </p:nvGraphicFramePr>
        <p:xfrm>
          <a:off x="1723229" y="1472359"/>
          <a:ext cx="5744371" cy="438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466725" y="3100294"/>
            <a:ext cx="1981200" cy="1588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25643" y="3049495"/>
            <a:ext cx="1981200" cy="1588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Annual Budget Cycle</a:t>
            </a:r>
            <a:endParaRPr lang="id-ID" sz="2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E0003E7-50FC-493E-AF40-B1D4E5D24B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C0FB029-6B83-4521-B4C2-14DE08EBE7B2}"/>
              </a:ext>
            </a:extLst>
          </p:cNvPr>
          <p:cNvGrpSpPr/>
          <p:nvPr/>
        </p:nvGrpSpPr>
        <p:grpSpPr>
          <a:xfrm>
            <a:off x="6567834" y="3193831"/>
            <a:ext cx="3005791" cy="1719462"/>
            <a:chOff x="6286502" y="2040568"/>
            <a:chExt cx="2476500" cy="1507239"/>
          </a:xfrm>
        </p:grpSpPr>
        <p:sp>
          <p:nvSpPr>
            <p:cNvPr id="41" name="Text Placeholder 15">
              <a:extLst>
                <a:ext uri="{FF2B5EF4-FFF2-40B4-BE49-F238E27FC236}">
                  <a16:creationId xmlns:a16="http://schemas.microsoft.com/office/drawing/2014/main" id="{43859892-E750-4FD0-9A34-B040BA8A3AA4}"/>
                </a:ext>
              </a:extLst>
            </p:cNvPr>
            <p:cNvSpPr txBox="1">
              <a:spLocks/>
            </p:cNvSpPr>
            <p:nvPr/>
          </p:nvSpPr>
          <p:spPr>
            <a:xfrm>
              <a:off x="6300228" y="2236630"/>
              <a:ext cx="2133600" cy="13111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Student Enrollment – based on January Enrollment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Projected Expenditure increases/decreases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State &amp; Federal </a:t>
              </a: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Revenue Projections &amp; Variances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Legislative Focus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B4A22F-AD3E-4FD5-A30A-D6CC3360CDE8}"/>
                </a:ext>
              </a:extLst>
            </p:cNvPr>
            <p:cNvSpPr txBox="1"/>
            <p:nvPr/>
          </p:nvSpPr>
          <p:spPr>
            <a:xfrm>
              <a:off x="6286502" y="2040568"/>
              <a:ext cx="24765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Projections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9E132C-E638-4C80-8EEC-EAB6657F9784}"/>
              </a:ext>
            </a:extLst>
          </p:cNvPr>
          <p:cNvGrpSpPr/>
          <p:nvPr/>
        </p:nvGrpSpPr>
        <p:grpSpPr>
          <a:xfrm>
            <a:off x="3733800" y="5581510"/>
            <a:ext cx="3005792" cy="1090454"/>
            <a:chOff x="6286502" y="2057662"/>
            <a:chExt cx="2476500" cy="955866"/>
          </a:xfrm>
        </p:grpSpPr>
        <p:sp>
          <p:nvSpPr>
            <p:cNvPr id="44" name="Text Placeholder 15">
              <a:extLst>
                <a:ext uri="{FF2B5EF4-FFF2-40B4-BE49-F238E27FC236}">
                  <a16:creationId xmlns:a16="http://schemas.microsoft.com/office/drawing/2014/main" id="{A84A5747-22E0-4142-B246-595626FBF67F}"/>
                </a:ext>
              </a:extLst>
            </p:cNvPr>
            <p:cNvSpPr txBox="1">
              <a:spLocks/>
            </p:cNvSpPr>
            <p:nvPr/>
          </p:nvSpPr>
          <p:spPr>
            <a:xfrm>
              <a:off x="6286502" y="2382221"/>
              <a:ext cx="2300646" cy="6313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Budget Advisory Committee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Budget Parameters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Balanced Educational Program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08EA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170EB1E-57DE-4E3F-A6D4-8D2D5722D508}"/>
                </a:ext>
              </a:extLst>
            </p:cNvPr>
            <p:cNvSpPr txBox="1"/>
            <p:nvPr/>
          </p:nvSpPr>
          <p:spPr>
            <a:xfrm>
              <a:off x="6286502" y="2057662"/>
              <a:ext cx="2476500" cy="2428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Budget Development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0AE5A-3942-4D09-A593-0D911E46F71E}"/>
              </a:ext>
            </a:extLst>
          </p:cNvPr>
          <p:cNvGrpSpPr/>
          <p:nvPr/>
        </p:nvGrpSpPr>
        <p:grpSpPr>
          <a:xfrm>
            <a:off x="80554" y="3185572"/>
            <a:ext cx="3006891" cy="2160408"/>
            <a:chOff x="6285596" y="2057662"/>
            <a:chExt cx="2477406" cy="1531205"/>
          </a:xfrm>
        </p:grpSpPr>
        <p:sp>
          <p:nvSpPr>
            <p:cNvPr id="47" name="Text Placeholder 15">
              <a:extLst>
                <a:ext uri="{FF2B5EF4-FFF2-40B4-BE49-F238E27FC236}">
                  <a16:creationId xmlns:a16="http://schemas.microsoft.com/office/drawing/2014/main" id="{690EF99E-48A1-4CC6-9EE8-8645F8D86665}"/>
                </a:ext>
              </a:extLst>
            </p:cNvPr>
            <p:cNvSpPr txBox="1">
              <a:spLocks/>
            </p:cNvSpPr>
            <p:nvPr/>
          </p:nvSpPr>
          <p:spPr>
            <a:xfrm>
              <a:off x="6285596" y="2115816"/>
              <a:ext cx="2133600" cy="14730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Incorporate recommended budget reductions/additions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F203 (following Legislative session)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F195 (following Legislative Session)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Balance – additional adjustments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B1A0DE-3A9D-4AE8-8181-9F29360D88BC}"/>
                </a:ext>
              </a:extLst>
            </p:cNvPr>
            <p:cNvSpPr txBox="1"/>
            <p:nvPr/>
          </p:nvSpPr>
          <p:spPr>
            <a:xfrm>
              <a:off x="6286502" y="2057662"/>
              <a:ext cx="2476500" cy="2428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Budget Preparation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D0BB8C-40B6-48BA-811D-762346707BE2}"/>
              </a:ext>
            </a:extLst>
          </p:cNvPr>
          <p:cNvGrpSpPr/>
          <p:nvPr/>
        </p:nvGrpSpPr>
        <p:grpSpPr>
          <a:xfrm>
            <a:off x="405267" y="1509532"/>
            <a:ext cx="3525336" cy="1056460"/>
            <a:chOff x="6286502" y="1948235"/>
            <a:chExt cx="2653430" cy="1056460"/>
          </a:xfrm>
        </p:grpSpPr>
        <p:sp>
          <p:nvSpPr>
            <p:cNvPr id="50" name="Text Placeholder 15">
              <a:extLst>
                <a:ext uri="{FF2B5EF4-FFF2-40B4-BE49-F238E27FC236}">
                  <a16:creationId xmlns:a16="http://schemas.microsoft.com/office/drawing/2014/main" id="{696359BD-F773-4F5C-ABC0-B11129DBC551}"/>
                </a:ext>
              </a:extLst>
            </p:cNvPr>
            <p:cNvSpPr txBox="1">
              <a:spLocks/>
            </p:cNvSpPr>
            <p:nvPr/>
          </p:nvSpPr>
          <p:spPr>
            <a:xfrm>
              <a:off x="6308180" y="2321431"/>
              <a:ext cx="2133600" cy="6832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08EA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Budget Hearing &amp;  Board Adoption (August)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srgbClr val="508EAA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Summer Implementation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6B4C25-A5AC-47AD-9E32-9D162852D81E}"/>
                </a:ext>
              </a:extLst>
            </p:cNvPr>
            <p:cNvSpPr txBox="1"/>
            <p:nvPr/>
          </p:nvSpPr>
          <p:spPr>
            <a:xfrm>
              <a:off x="6286502" y="1948235"/>
              <a:ext cx="265343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latin typeface="Verdana" panose="020B0604030504040204" pitchFamily="34" charset="0"/>
                  <a:ea typeface="Verdana" panose="020B0604030504040204" pitchFamily="34" charset="0"/>
                </a:rPr>
                <a:t>Budget Adoption &amp; Implementation</a:t>
              </a:r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5D2CD3E5-D97E-4607-A412-3A50A8340A8B}"/>
              </a:ext>
            </a:extLst>
          </p:cNvPr>
          <p:cNvSpPr/>
          <p:nvPr/>
        </p:nvSpPr>
        <p:spPr>
          <a:xfrm rot="4140475">
            <a:off x="8467615" y="2173411"/>
            <a:ext cx="484632" cy="9893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Year End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B5CBB-C71B-4697-89AF-47A46E1D81D9}"/>
              </a:ext>
            </a:extLst>
          </p:cNvPr>
          <p:cNvSpPr/>
          <p:nvPr/>
        </p:nvSpPr>
        <p:spPr>
          <a:xfrm>
            <a:off x="2255754" y="2934946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Enrollment Update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81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Preliminary Sept Enrollment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963" y="5842001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271775-C3A0-4E8B-991B-13D18FAF4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280794"/>
            <a:ext cx="8928463" cy="52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2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Year End Update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0B5CBB-C71B-4697-89AF-47A46E1D81D9}"/>
              </a:ext>
            </a:extLst>
          </p:cNvPr>
          <p:cNvSpPr/>
          <p:nvPr/>
        </p:nvSpPr>
        <p:spPr>
          <a:xfrm>
            <a:off x="2255754" y="2934946"/>
            <a:ext cx="2877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Enrollment Update</a:t>
            </a:r>
            <a:endParaRPr lang="en-US" sz="20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38E13C-B499-4335-B501-E25E1419D308}"/>
              </a:ext>
            </a:extLst>
          </p:cNvPr>
          <p:cNvSpPr/>
          <p:nvPr/>
        </p:nvSpPr>
        <p:spPr>
          <a:xfrm>
            <a:off x="2255754" y="4115083"/>
            <a:ext cx="328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Status Report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80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Table Talks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-23567" y="990599"/>
            <a:ext cx="9144000" cy="5592195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While looking at Enrollment &amp; Budget Status Report, please ask yourselves: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Enrollment Report telling us?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is the Budget Status Report telling us?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impact, if any, will enrollment have on our finances?</a:t>
            </a:r>
          </a:p>
          <a:p>
            <a:pPr lvl="1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Table Talks 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are your observations?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questions may I answer?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impact does this have on MSD?</a:t>
            </a:r>
          </a:p>
          <a:p>
            <a:pPr lvl="2">
              <a:buClr>
                <a:schemeClr val="tx1"/>
              </a:buClr>
            </a:pPr>
            <a:r>
              <a:rPr lang="en-US" altLang="en-US" sz="27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recommendations do you have?</a:t>
            </a:r>
          </a:p>
          <a:p>
            <a:pPr marL="9144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tx1"/>
              </a:buClr>
            </a:pPr>
            <a:endParaRPr lang="en-US" altLang="en-US" sz="27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sz="4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altLang="en-US" sz="4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altLang="en-US" sz="3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d1cc3c18a159634de48f234fd2e03ddc36e39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2E4A63"/>
      </a:dk1>
      <a:lt1>
        <a:srgbClr val="E5E5E5"/>
      </a:lt1>
      <a:dk2>
        <a:srgbClr val="508EAA"/>
      </a:dk2>
      <a:lt2>
        <a:srgbClr val="ABB441"/>
      </a:lt2>
      <a:accent1>
        <a:srgbClr val="CECECE"/>
      </a:accent1>
      <a:accent2>
        <a:srgbClr val="A9946F"/>
      </a:accent2>
      <a:accent3>
        <a:srgbClr val="BFBFBF"/>
      </a:accent3>
      <a:accent4>
        <a:srgbClr val="E6BF8C"/>
      </a:accent4>
      <a:accent5>
        <a:srgbClr val="634215"/>
      </a:accent5>
      <a:accent6>
        <a:srgbClr val="D8D8D8"/>
      </a:accent6>
      <a:hlink>
        <a:srgbClr val="6263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70550</TotalTime>
  <Words>368</Words>
  <Application>Microsoft Office PowerPoint</Application>
  <PresentationFormat>On-screen Show (4:3)</PresentationFormat>
  <Paragraphs>140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Verdana</vt:lpstr>
      <vt:lpstr>Courier New</vt:lpstr>
      <vt:lpstr>Office Theme</vt:lpstr>
      <vt:lpstr>2023-24 Budget Advisory Committee Meeting</vt:lpstr>
      <vt:lpstr>Objectives for Today</vt:lpstr>
      <vt:lpstr>Objectives for Today</vt:lpstr>
      <vt:lpstr>Year End</vt:lpstr>
      <vt:lpstr>Annual Budget Cycle</vt:lpstr>
      <vt:lpstr>Objectives for Today</vt:lpstr>
      <vt:lpstr>Preliminary Sept Enrollment</vt:lpstr>
      <vt:lpstr>Objectives for Today</vt:lpstr>
      <vt:lpstr>Table Talks</vt:lpstr>
      <vt:lpstr>Objectives for Today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Hunt, Brenda</cp:lastModifiedBy>
  <cp:revision>839</cp:revision>
  <cp:lastPrinted>2023-08-17T14:22:11Z</cp:lastPrinted>
  <dcterms:created xsi:type="dcterms:W3CDTF">2010-04-23T06:19:39Z</dcterms:created>
  <dcterms:modified xsi:type="dcterms:W3CDTF">2023-11-16T20:12:51Z</dcterms:modified>
</cp:coreProperties>
</file>