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1"/>
  </p:sldMasterIdLst>
  <p:notesMasterIdLst>
    <p:notesMasterId r:id="rId36"/>
  </p:notesMasterIdLst>
  <p:sldIdLst>
    <p:sldId id="297" r:id="rId2"/>
    <p:sldId id="405" r:id="rId3"/>
    <p:sldId id="406" r:id="rId4"/>
    <p:sldId id="383" r:id="rId5"/>
    <p:sldId id="349" r:id="rId6"/>
    <p:sldId id="374" r:id="rId7"/>
    <p:sldId id="361" r:id="rId8"/>
    <p:sldId id="385" r:id="rId9"/>
    <p:sldId id="387" r:id="rId10"/>
    <p:sldId id="386" r:id="rId11"/>
    <p:sldId id="396" r:id="rId12"/>
    <p:sldId id="398" r:id="rId13"/>
    <p:sldId id="395" r:id="rId14"/>
    <p:sldId id="388" r:id="rId15"/>
    <p:sldId id="384" r:id="rId16"/>
    <p:sldId id="397" r:id="rId17"/>
    <p:sldId id="258" r:id="rId18"/>
    <p:sldId id="362" r:id="rId19"/>
    <p:sldId id="399" r:id="rId20"/>
    <p:sldId id="375" r:id="rId21"/>
    <p:sldId id="400" r:id="rId22"/>
    <p:sldId id="389" r:id="rId23"/>
    <p:sldId id="401" r:id="rId24"/>
    <p:sldId id="394" r:id="rId25"/>
    <p:sldId id="402" r:id="rId26"/>
    <p:sldId id="393" r:id="rId27"/>
    <p:sldId id="403" r:id="rId28"/>
    <p:sldId id="392" r:id="rId29"/>
    <p:sldId id="404" r:id="rId30"/>
    <p:sldId id="391" r:id="rId31"/>
    <p:sldId id="390" r:id="rId32"/>
    <p:sldId id="382" r:id="rId33"/>
    <p:sldId id="407" r:id="rId34"/>
    <p:sldId id="408" r:id="rId35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Verdana" panose="020B0604030504040204" pitchFamily="3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A48B761-51CA-4C90-AD1B-F610524AFF82}">
          <p14:sldIdLst>
            <p14:sldId id="297"/>
            <p14:sldId id="405"/>
            <p14:sldId id="406"/>
            <p14:sldId id="383"/>
            <p14:sldId id="349"/>
            <p14:sldId id="374"/>
            <p14:sldId id="361"/>
            <p14:sldId id="385"/>
            <p14:sldId id="387"/>
            <p14:sldId id="386"/>
            <p14:sldId id="396"/>
            <p14:sldId id="398"/>
            <p14:sldId id="395"/>
            <p14:sldId id="388"/>
            <p14:sldId id="384"/>
            <p14:sldId id="397"/>
            <p14:sldId id="258"/>
            <p14:sldId id="362"/>
            <p14:sldId id="399"/>
          </p14:sldIdLst>
        </p14:section>
        <p14:section name="Untitled Section" id="{9C4FB63B-9332-41F8-AEF5-9837073EA0C6}">
          <p14:sldIdLst>
            <p14:sldId id="375"/>
            <p14:sldId id="400"/>
            <p14:sldId id="389"/>
            <p14:sldId id="401"/>
            <p14:sldId id="394"/>
            <p14:sldId id="402"/>
            <p14:sldId id="393"/>
            <p14:sldId id="403"/>
            <p14:sldId id="392"/>
            <p14:sldId id="404"/>
            <p14:sldId id="391"/>
            <p14:sldId id="390"/>
            <p14:sldId id="382"/>
            <p14:sldId id="407"/>
            <p14:sldId id="40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2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4A63"/>
    <a:srgbClr val="ABB441"/>
    <a:srgbClr val="508EAA"/>
    <a:srgbClr val="E8E8E8"/>
    <a:srgbClr val="F8F8F8"/>
    <a:srgbClr val="9FBC9E"/>
    <a:srgbClr val="FF6600"/>
    <a:srgbClr val="B8CDB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83" autoAdjust="0"/>
    <p:restoredTop sz="97359" autoAdjust="0"/>
  </p:normalViewPr>
  <p:slideViewPr>
    <p:cSldViewPr>
      <p:cViewPr>
        <p:scale>
          <a:sx n="120" d="100"/>
          <a:sy n="120" d="100"/>
        </p:scale>
        <p:origin x="6786" y="1344"/>
      </p:cViewPr>
      <p:guideLst>
        <p:guide orient="horz" pos="624"/>
        <p:guide pos="2880"/>
      </p:guideLst>
    </p:cSldViewPr>
  </p:slideViewPr>
  <p:notesTextViewPr>
    <p:cViewPr>
      <p:scale>
        <a:sx n="300" d="100"/>
        <a:sy n="3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/>
          <a:lstStyle>
            <a:lvl1pPr algn="r">
              <a:defRPr sz="1200"/>
            </a:lvl1pPr>
          </a:lstStyle>
          <a:p>
            <a:fld id="{96958D56-4755-462B-BACD-E779E0439FD7}" type="datetimeFigureOut">
              <a:rPr lang="en-US" smtClean="0"/>
              <a:pPr/>
              <a:t>8/16/2023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4" tIns="48313" rIns="96624" bIns="4831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24" tIns="48313" rIns="96624" bIns="4831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24" tIns="48313" rIns="96624" bIns="48313" rtlCol="0" anchor="b"/>
          <a:lstStyle>
            <a:lvl1pPr algn="r">
              <a:defRPr sz="1200"/>
            </a:lvl1pPr>
          </a:lstStyle>
          <a:p>
            <a:fld id="{62E70689-7C75-417F-912F-FD70A0967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544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70689-7C75-417F-912F-FD70A0967EB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7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70689-7C75-417F-912F-FD70A0967EB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5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70689-7C75-417F-912F-FD70A0967EB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70689-7C75-417F-912F-FD70A0967EB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02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70689-7C75-417F-912F-FD70A0967EB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10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E70689-7C75-417F-912F-FD70A0967EB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81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0" y="-1"/>
            <a:ext cx="9144000" cy="970005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604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900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265864"/>
              <a:gd name="connsiteY0" fmla="*/ 0 h 998806"/>
              <a:gd name="connsiteX1" fmla="*/ 9144000 w 9265864"/>
              <a:gd name="connsiteY1" fmla="*/ 0 h 998806"/>
              <a:gd name="connsiteX2" fmla="*/ 8951742 w 9265864"/>
              <a:gd name="connsiteY2" fmla="*/ 146539 h 998806"/>
              <a:gd name="connsiteX3" fmla="*/ 7561385 w 9265864"/>
              <a:gd name="connsiteY3" fmla="*/ 520505 h 998806"/>
              <a:gd name="connsiteX4" fmla="*/ 2377440 w 9265864"/>
              <a:gd name="connsiteY4" fmla="*/ 519332 h 998806"/>
              <a:gd name="connsiteX5" fmla="*/ 985911 w 9265864"/>
              <a:gd name="connsiteY5" fmla="*/ 998806 h 998806"/>
              <a:gd name="connsiteX6" fmla="*/ 0 w 9265864"/>
              <a:gd name="connsiteY6" fmla="*/ 990600 h 998806"/>
              <a:gd name="connsiteX7" fmla="*/ 0 w 9265864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50968"/>
              <a:gd name="connsiteY0" fmla="*/ 0 h 998806"/>
              <a:gd name="connsiteX1" fmla="*/ 9144000 w 9150968"/>
              <a:gd name="connsiteY1" fmla="*/ 0 h 998806"/>
              <a:gd name="connsiteX2" fmla="*/ 8951742 w 9150968"/>
              <a:gd name="connsiteY2" fmla="*/ 146539 h 998806"/>
              <a:gd name="connsiteX3" fmla="*/ 7561385 w 9150968"/>
              <a:gd name="connsiteY3" fmla="*/ 520505 h 998806"/>
              <a:gd name="connsiteX4" fmla="*/ 2377440 w 9150968"/>
              <a:gd name="connsiteY4" fmla="*/ 519332 h 998806"/>
              <a:gd name="connsiteX5" fmla="*/ 985911 w 9150968"/>
              <a:gd name="connsiteY5" fmla="*/ 998806 h 998806"/>
              <a:gd name="connsiteX6" fmla="*/ 0 w 9150968"/>
              <a:gd name="connsiteY6" fmla="*/ 990600 h 998806"/>
              <a:gd name="connsiteX7" fmla="*/ 0 w 9150968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285750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142875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10404231"/>
              <a:gd name="connsiteY0" fmla="*/ 0 h 998806"/>
              <a:gd name="connsiteX1" fmla="*/ 9144000 w 10404231"/>
              <a:gd name="connsiteY1" fmla="*/ 0 h 998806"/>
              <a:gd name="connsiteX2" fmla="*/ 7561385 w 10404231"/>
              <a:gd name="connsiteY2" fmla="*/ 291905 h 998806"/>
              <a:gd name="connsiteX3" fmla="*/ 2377440 w 10404231"/>
              <a:gd name="connsiteY3" fmla="*/ 290732 h 998806"/>
              <a:gd name="connsiteX4" fmla="*/ 985911 w 10404231"/>
              <a:gd name="connsiteY4" fmla="*/ 998806 h 998806"/>
              <a:gd name="connsiteX5" fmla="*/ 0 w 10404231"/>
              <a:gd name="connsiteY5" fmla="*/ 990600 h 998806"/>
              <a:gd name="connsiteX6" fmla="*/ 0 w 10404231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303606"/>
              <a:gd name="connsiteX1" fmla="*/ 9144000 w 9144000"/>
              <a:gd name="connsiteY1" fmla="*/ 0 h 1303606"/>
              <a:gd name="connsiteX2" fmla="*/ 7561385 w 9144000"/>
              <a:gd name="connsiteY2" fmla="*/ 291905 h 1303606"/>
              <a:gd name="connsiteX3" fmla="*/ 2377440 w 9144000"/>
              <a:gd name="connsiteY3" fmla="*/ 290732 h 1303606"/>
              <a:gd name="connsiteX4" fmla="*/ 985911 w 9144000"/>
              <a:gd name="connsiteY4" fmla="*/ 1303606 h 1303606"/>
              <a:gd name="connsiteX5" fmla="*/ 0 w 9144000"/>
              <a:gd name="connsiteY5" fmla="*/ 990600 h 1303606"/>
              <a:gd name="connsiteX6" fmla="*/ 0 w 9144000"/>
              <a:gd name="connsiteY6" fmla="*/ 0 h 13036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7561385 w 9144000"/>
              <a:gd name="connsiteY2" fmla="*/ 291905 h 1524000"/>
              <a:gd name="connsiteX3" fmla="*/ 2377440 w 9144000"/>
              <a:gd name="connsiteY3" fmla="*/ 290732 h 1524000"/>
              <a:gd name="connsiteX4" fmla="*/ 985911 w 9144000"/>
              <a:gd name="connsiteY4" fmla="*/ 998806 h 1524000"/>
              <a:gd name="connsiteX5" fmla="*/ 0 w 9144000"/>
              <a:gd name="connsiteY5" fmla="*/ 1524000 h 1524000"/>
              <a:gd name="connsiteX6" fmla="*/ 0 w 9144000"/>
              <a:gd name="connsiteY6" fmla="*/ 0 h 15240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144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22578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138826 w 9144000"/>
              <a:gd name="connsiteY4" fmla="*/ 842505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138826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760500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71326"/>
              <a:gd name="connsiteX1" fmla="*/ 9144000 w 9144000"/>
              <a:gd name="connsiteY1" fmla="*/ 0 h 871326"/>
              <a:gd name="connsiteX2" fmla="*/ 7561385 w 9144000"/>
              <a:gd name="connsiteY2" fmla="*/ 291905 h 871326"/>
              <a:gd name="connsiteX3" fmla="*/ 2846997 w 9144000"/>
              <a:gd name="connsiteY3" fmla="*/ 279993 h 871326"/>
              <a:gd name="connsiteX4" fmla="*/ 1657810 w 9144000"/>
              <a:gd name="connsiteY4" fmla="*/ 842505 h 871326"/>
              <a:gd name="connsiteX5" fmla="*/ 0 w 9144000"/>
              <a:gd name="connsiteY5" fmla="*/ 843066 h 871326"/>
              <a:gd name="connsiteX6" fmla="*/ 0 w 9144000"/>
              <a:gd name="connsiteY6" fmla="*/ 0 h 87132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8381050 w 9144000"/>
              <a:gd name="connsiteY2" fmla="*/ 282956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843066">
                <a:moveTo>
                  <a:pt x="0" y="0"/>
                </a:moveTo>
                <a:lnTo>
                  <a:pt x="9144000" y="0"/>
                </a:lnTo>
                <a:cubicBezTo>
                  <a:pt x="9139875" y="117463"/>
                  <a:pt x="8968316" y="283237"/>
                  <a:pt x="8381050" y="282956"/>
                </a:cubicBezTo>
                <a:lnTo>
                  <a:pt x="2846997" y="279993"/>
                </a:lnTo>
                <a:cubicBezTo>
                  <a:pt x="2336230" y="300566"/>
                  <a:pt x="2408814" y="835164"/>
                  <a:pt x="1657810" y="842505"/>
                </a:cubicBezTo>
                <a:lnTo>
                  <a:pt x="0" y="843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 userDrawn="1"/>
        </p:nvSpPr>
        <p:spPr>
          <a:xfrm>
            <a:off x="0" y="5715000"/>
            <a:ext cx="9144635" cy="1143000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76200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762000 h 1143000"/>
              <a:gd name="connsiteX0" fmla="*/ 0 w 9144000"/>
              <a:gd name="connsiteY0" fmla="*/ 762000 h 1143000"/>
              <a:gd name="connsiteX1" fmla="*/ 7345680 w 9144000"/>
              <a:gd name="connsiteY1" fmla="*/ 1371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80695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635"/>
              <a:gd name="connsiteY0" fmla="*/ 762000 h 1143000"/>
              <a:gd name="connsiteX1" fmla="*/ 8069580 w 9144635"/>
              <a:gd name="connsiteY1" fmla="*/ 746760 h 1143000"/>
              <a:gd name="connsiteX2" fmla="*/ 9144000 w 9144635"/>
              <a:gd name="connsiteY2" fmla="*/ 0 h 1143000"/>
              <a:gd name="connsiteX3" fmla="*/ 9144000 w 9144635"/>
              <a:gd name="connsiteY3" fmla="*/ 1143000 h 1143000"/>
              <a:gd name="connsiteX4" fmla="*/ 0 w 9144635"/>
              <a:gd name="connsiteY4" fmla="*/ 1143000 h 1143000"/>
              <a:gd name="connsiteX5" fmla="*/ 0 w 9144635"/>
              <a:gd name="connsiteY5" fmla="*/ 762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635" h="1143000">
                <a:moveTo>
                  <a:pt x="0" y="762000"/>
                </a:moveTo>
                <a:lnTo>
                  <a:pt x="8069580" y="746760"/>
                </a:lnTo>
                <a:cubicBezTo>
                  <a:pt x="8954770" y="745490"/>
                  <a:pt x="9144635" y="172720"/>
                  <a:pt x="9144000" y="0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762000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50000"/>
                  <a:lumOff val="50000"/>
                </a:schemeClr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162000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14282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DBC280FA-8A8B-4E5C-8056-D17E95ED7319}" type="datetime1">
              <a:rPr lang="en-US" smtClean="0"/>
              <a:pPr/>
              <a:t>8/16/2023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en-GB"/>
              <a:t>YOUR COMPANY NAME</a:t>
            </a: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96118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0C3C437F-050E-445F-8204-8D09ECBC1F8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00600" y="990600"/>
            <a:ext cx="4191000" cy="926076"/>
          </a:xfrm>
        </p:spPr>
        <p:txBody>
          <a:bodyPr/>
          <a:lstStyle>
            <a:lvl1pPr algn="l"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1940256"/>
            <a:ext cx="4343399" cy="9144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/>
          <p:cNvSpPr/>
          <p:nvPr userDrawn="1"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9248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12"/>
          <p:cNvSpPr>
            <a:spLocks noGrp="1"/>
          </p:cNvSpPr>
          <p:nvPr>
            <p:ph type="dt" sz="half" idx="2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04915-40B8-4AE5-BB5A-AD8B8C811B0A}" type="datetime1">
              <a:rPr lang="en-US" smtClean="0"/>
              <a:pPr/>
              <a:t>8/16/2023</a:t>
            </a:fld>
            <a:endParaRPr lang="en-US"/>
          </a:p>
        </p:txBody>
      </p:sp>
      <p:sp>
        <p:nvSpPr>
          <p:cNvPr id="5" name="Footer Placeholder 13"/>
          <p:cNvSpPr>
            <a:spLocks noGrp="1"/>
          </p:cNvSpPr>
          <p:nvPr>
            <p:ph type="ftr" sz="quarter" idx="3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YOUR COMPANY NAME</a:t>
            </a:r>
          </a:p>
        </p:txBody>
      </p:sp>
      <p:sp>
        <p:nvSpPr>
          <p:cNvPr id="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/>
          <a:lstStyle/>
          <a:p>
            <a:fld id="{92804915-40B8-4AE5-BB5A-AD8B8C811B0A}" type="datetime1">
              <a:rPr lang="en-US" smtClean="0"/>
              <a:pPr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1295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9"/>
          </p:nvPr>
        </p:nvSpPr>
        <p:spPr>
          <a:xfrm>
            <a:off x="3352796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3962396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1"/>
          </p:nvPr>
        </p:nvSpPr>
        <p:spPr>
          <a:xfrm>
            <a:off x="6019800" y="1828800"/>
            <a:ext cx="1447800" cy="1143000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629400" y="2514600"/>
            <a:ext cx="1828800" cy="2667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Text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14018"/>
            <a:ext cx="2133600" cy="366183"/>
          </a:xfrm>
          <a:prstGeom prst="rect">
            <a:avLst/>
          </a:prstGeom>
        </p:spPr>
        <p:txBody>
          <a:bodyPr/>
          <a:lstStyle/>
          <a:p>
            <a:fld id="{92804915-40B8-4AE5-BB5A-AD8B8C811B0A}" type="datetime1">
              <a:rPr lang="en-US" smtClean="0"/>
              <a:pPr/>
              <a:t>8/16/2023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14018"/>
            <a:ext cx="2895600" cy="366183"/>
          </a:xfrm>
          <a:prstGeom prst="rect">
            <a:avLst/>
          </a:prstGeom>
        </p:spPr>
        <p:txBody>
          <a:bodyPr/>
          <a:lstStyle/>
          <a:p>
            <a:r>
              <a:rPr lang="en-US"/>
              <a:t>YOUR COMPANY NAME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85800" y="1752600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85800" y="3048000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85800" y="4372708"/>
            <a:ext cx="2514600" cy="10668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3200400" y="1869831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200400" y="3124200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3200400" y="4484077"/>
            <a:ext cx="5181600" cy="838200"/>
          </a:xfrm>
        </p:spPr>
        <p:txBody>
          <a:bodyPr anchor="ctr"/>
          <a:lstStyle>
            <a:lvl1pPr>
              <a:buFontTx/>
              <a:buNone/>
              <a:defRPr/>
            </a:lvl1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Rectangle 7"/>
          <p:cNvSpPr/>
          <p:nvPr userDrawn="1"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Freeform 8"/>
          <p:cNvSpPr/>
          <p:nvPr userDrawn="1"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675" y="1371600"/>
            <a:ext cx="7924800" cy="4876800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6553200" y="6314018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EEB42-3695-4CC8-9EB9-6441E8027B8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prstGeom prst="rect">
            <a:avLst/>
          </a:prstGeom>
        </p:spPr>
        <p:txBody>
          <a:bodyPr vert="horz" lIns="182880" tIns="365760" rIns="182880" bIns="18288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huntb@Monroe.wednet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huntb@Monroe.wednet.edu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15026507.edi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2" y="165580"/>
            <a:ext cx="9144000" cy="63404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3886200" y="530142"/>
            <a:ext cx="5257799" cy="974353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2023-24 Budget Advisory Committee Update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4953000" y="1869057"/>
            <a:ext cx="3328278" cy="537030"/>
          </a:xfrm>
        </p:spPr>
        <p:txBody>
          <a:bodyPr anchor="ctr"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August 17, 2023</a:t>
            </a:r>
          </a:p>
        </p:txBody>
      </p:sp>
      <p:sp>
        <p:nvSpPr>
          <p:cNvPr id="9" name="Freeform 8"/>
          <p:cNvSpPr/>
          <p:nvPr/>
        </p:nvSpPr>
        <p:spPr>
          <a:xfrm>
            <a:off x="0" y="5715000"/>
            <a:ext cx="9144635" cy="1143000"/>
          </a:xfrm>
          <a:custGeom>
            <a:avLst/>
            <a:gdLst>
              <a:gd name="connsiteX0" fmla="*/ 0 w 9144000"/>
              <a:gd name="connsiteY0" fmla="*/ 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0 h 1143000"/>
              <a:gd name="connsiteX0" fmla="*/ 0 w 9144000"/>
              <a:gd name="connsiteY0" fmla="*/ 762000 h 1143000"/>
              <a:gd name="connsiteX1" fmla="*/ 9144000 w 9144000"/>
              <a:gd name="connsiteY1" fmla="*/ 0 h 1143000"/>
              <a:gd name="connsiteX2" fmla="*/ 9144000 w 9144000"/>
              <a:gd name="connsiteY2" fmla="*/ 1143000 h 1143000"/>
              <a:gd name="connsiteX3" fmla="*/ 0 w 9144000"/>
              <a:gd name="connsiteY3" fmla="*/ 1143000 h 1143000"/>
              <a:gd name="connsiteX4" fmla="*/ 0 w 9144000"/>
              <a:gd name="connsiteY4" fmla="*/ 762000 h 1143000"/>
              <a:gd name="connsiteX0" fmla="*/ 0 w 9144000"/>
              <a:gd name="connsiteY0" fmla="*/ 762000 h 1143000"/>
              <a:gd name="connsiteX1" fmla="*/ 7345680 w 9144000"/>
              <a:gd name="connsiteY1" fmla="*/ 1371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73456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000"/>
              <a:gd name="connsiteY0" fmla="*/ 762000 h 1143000"/>
              <a:gd name="connsiteX1" fmla="*/ 8069580 w 9144000"/>
              <a:gd name="connsiteY1" fmla="*/ 746760 h 1143000"/>
              <a:gd name="connsiteX2" fmla="*/ 9144000 w 9144000"/>
              <a:gd name="connsiteY2" fmla="*/ 0 h 1143000"/>
              <a:gd name="connsiteX3" fmla="*/ 9144000 w 9144000"/>
              <a:gd name="connsiteY3" fmla="*/ 1143000 h 1143000"/>
              <a:gd name="connsiteX4" fmla="*/ 0 w 9144000"/>
              <a:gd name="connsiteY4" fmla="*/ 1143000 h 1143000"/>
              <a:gd name="connsiteX5" fmla="*/ 0 w 9144000"/>
              <a:gd name="connsiteY5" fmla="*/ 762000 h 1143000"/>
              <a:gd name="connsiteX0" fmla="*/ 0 w 9144635"/>
              <a:gd name="connsiteY0" fmla="*/ 762000 h 1143000"/>
              <a:gd name="connsiteX1" fmla="*/ 8069580 w 9144635"/>
              <a:gd name="connsiteY1" fmla="*/ 746760 h 1143000"/>
              <a:gd name="connsiteX2" fmla="*/ 9144000 w 9144635"/>
              <a:gd name="connsiteY2" fmla="*/ 0 h 1143000"/>
              <a:gd name="connsiteX3" fmla="*/ 9144000 w 9144635"/>
              <a:gd name="connsiteY3" fmla="*/ 1143000 h 1143000"/>
              <a:gd name="connsiteX4" fmla="*/ 0 w 9144635"/>
              <a:gd name="connsiteY4" fmla="*/ 1143000 h 1143000"/>
              <a:gd name="connsiteX5" fmla="*/ 0 w 9144635"/>
              <a:gd name="connsiteY5" fmla="*/ 76200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44635" h="1143000">
                <a:moveTo>
                  <a:pt x="0" y="762000"/>
                </a:moveTo>
                <a:lnTo>
                  <a:pt x="8069580" y="746760"/>
                </a:lnTo>
                <a:cubicBezTo>
                  <a:pt x="8954770" y="745490"/>
                  <a:pt x="9144635" y="172720"/>
                  <a:pt x="9144000" y="0"/>
                </a:cubicBezTo>
                <a:lnTo>
                  <a:pt x="9144000" y="1143000"/>
                </a:lnTo>
                <a:lnTo>
                  <a:pt x="0" y="1143000"/>
                </a:lnTo>
                <a:lnTo>
                  <a:pt x="0" y="762000"/>
                </a:lnTo>
                <a:close/>
              </a:path>
            </a:pathLst>
          </a:custGeom>
          <a:gradFill flip="none" rotWithShape="1">
            <a:gsLst>
              <a:gs pos="0">
                <a:srgbClr val="ABB441"/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16200000" scaled="1"/>
            <a:tileRect/>
          </a:gradFill>
          <a:ln>
            <a:noFill/>
          </a:ln>
          <a:effectLst>
            <a:outerShdw blurRad="152400" dist="38100" dir="16200000" rotWithShape="0">
              <a:prstClr val="black">
                <a:alpha val="1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Freeform 7"/>
          <p:cNvSpPr/>
          <p:nvPr/>
        </p:nvSpPr>
        <p:spPr>
          <a:xfrm>
            <a:off x="0" y="-1"/>
            <a:ext cx="9144000" cy="970005"/>
          </a:xfrm>
          <a:custGeom>
            <a:avLst/>
            <a:gdLst>
              <a:gd name="connsiteX0" fmla="*/ 0 w 9144000"/>
              <a:gd name="connsiteY0" fmla="*/ 0 h 990600"/>
              <a:gd name="connsiteX1" fmla="*/ 9144000 w 9144000"/>
              <a:gd name="connsiteY1" fmla="*/ 0 h 990600"/>
              <a:gd name="connsiteX2" fmla="*/ 9144000 w 9144000"/>
              <a:gd name="connsiteY2" fmla="*/ 990600 h 990600"/>
              <a:gd name="connsiteX3" fmla="*/ 0 w 9144000"/>
              <a:gd name="connsiteY3" fmla="*/ 990600 h 990600"/>
              <a:gd name="connsiteX4" fmla="*/ 0 w 9144000"/>
              <a:gd name="connsiteY4" fmla="*/ 0 h 9906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604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9906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985911 w 9144000"/>
              <a:gd name="connsiteY3" fmla="*/ 998806 h 998806"/>
              <a:gd name="connsiteX4" fmla="*/ 0 w 9144000"/>
              <a:gd name="connsiteY4" fmla="*/ 990600 h 998806"/>
              <a:gd name="connsiteX5" fmla="*/ 0 w 9144000"/>
              <a:gd name="connsiteY5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900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80185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9144000 w 9144000"/>
              <a:gd name="connsiteY2" fmla="*/ 4572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4582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63000 w 9144000"/>
              <a:gd name="connsiteY2" fmla="*/ 228600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2989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8755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646942 w 9144000"/>
              <a:gd name="connsiteY2" fmla="*/ 527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993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265864"/>
              <a:gd name="connsiteY0" fmla="*/ 0 h 998806"/>
              <a:gd name="connsiteX1" fmla="*/ 9144000 w 9265864"/>
              <a:gd name="connsiteY1" fmla="*/ 0 h 998806"/>
              <a:gd name="connsiteX2" fmla="*/ 8951742 w 9265864"/>
              <a:gd name="connsiteY2" fmla="*/ 146539 h 998806"/>
              <a:gd name="connsiteX3" fmla="*/ 7561385 w 9265864"/>
              <a:gd name="connsiteY3" fmla="*/ 520505 h 998806"/>
              <a:gd name="connsiteX4" fmla="*/ 2377440 w 9265864"/>
              <a:gd name="connsiteY4" fmla="*/ 519332 h 998806"/>
              <a:gd name="connsiteX5" fmla="*/ 985911 w 9265864"/>
              <a:gd name="connsiteY5" fmla="*/ 998806 h 998806"/>
              <a:gd name="connsiteX6" fmla="*/ 0 w 9265864"/>
              <a:gd name="connsiteY6" fmla="*/ 990600 h 998806"/>
              <a:gd name="connsiteX7" fmla="*/ 0 w 9265864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50968"/>
              <a:gd name="connsiteY0" fmla="*/ 0 h 998806"/>
              <a:gd name="connsiteX1" fmla="*/ 9144000 w 9150968"/>
              <a:gd name="connsiteY1" fmla="*/ 0 h 998806"/>
              <a:gd name="connsiteX2" fmla="*/ 8951742 w 9150968"/>
              <a:gd name="connsiteY2" fmla="*/ 146539 h 998806"/>
              <a:gd name="connsiteX3" fmla="*/ 7561385 w 9150968"/>
              <a:gd name="connsiteY3" fmla="*/ 520505 h 998806"/>
              <a:gd name="connsiteX4" fmla="*/ 2377440 w 9150968"/>
              <a:gd name="connsiteY4" fmla="*/ 519332 h 998806"/>
              <a:gd name="connsiteX5" fmla="*/ 985911 w 9150968"/>
              <a:gd name="connsiteY5" fmla="*/ 998806 h 998806"/>
              <a:gd name="connsiteX6" fmla="*/ 0 w 9150968"/>
              <a:gd name="connsiteY6" fmla="*/ 990600 h 998806"/>
              <a:gd name="connsiteX7" fmla="*/ 0 w 9150968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5193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5205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9517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285750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8705850 w 9144000"/>
              <a:gd name="connsiteY4" fmla="*/ 142875 h 998806"/>
              <a:gd name="connsiteX5" fmla="*/ 7561385 w 9144000"/>
              <a:gd name="connsiteY5" fmla="*/ 291905 h 998806"/>
              <a:gd name="connsiteX6" fmla="*/ 2377440 w 9144000"/>
              <a:gd name="connsiteY6" fmla="*/ 290732 h 998806"/>
              <a:gd name="connsiteX7" fmla="*/ 985911 w 9144000"/>
              <a:gd name="connsiteY7" fmla="*/ 998806 h 998806"/>
              <a:gd name="connsiteX8" fmla="*/ 0 w 9144000"/>
              <a:gd name="connsiteY8" fmla="*/ 990600 h 998806"/>
              <a:gd name="connsiteX9" fmla="*/ 0 w 9144000"/>
              <a:gd name="connsiteY9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8715375 w 9144000"/>
              <a:gd name="connsiteY3" fmla="*/ 133350 h 998806"/>
              <a:gd name="connsiteX4" fmla="*/ 7561385 w 9144000"/>
              <a:gd name="connsiteY4" fmla="*/ 291905 h 998806"/>
              <a:gd name="connsiteX5" fmla="*/ 2377440 w 9144000"/>
              <a:gd name="connsiteY5" fmla="*/ 290732 h 998806"/>
              <a:gd name="connsiteX6" fmla="*/ 985911 w 9144000"/>
              <a:gd name="connsiteY6" fmla="*/ 998806 h 998806"/>
              <a:gd name="connsiteX7" fmla="*/ 0 w 9144000"/>
              <a:gd name="connsiteY7" fmla="*/ 990600 h 998806"/>
              <a:gd name="connsiteX8" fmla="*/ 0 w 9144000"/>
              <a:gd name="connsiteY8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8723142 w 9144000"/>
              <a:gd name="connsiteY2" fmla="*/ 146539 h 998806"/>
              <a:gd name="connsiteX3" fmla="*/ 7561385 w 9144000"/>
              <a:gd name="connsiteY3" fmla="*/ 291905 h 998806"/>
              <a:gd name="connsiteX4" fmla="*/ 2377440 w 9144000"/>
              <a:gd name="connsiteY4" fmla="*/ 290732 h 998806"/>
              <a:gd name="connsiteX5" fmla="*/ 985911 w 9144000"/>
              <a:gd name="connsiteY5" fmla="*/ 998806 h 998806"/>
              <a:gd name="connsiteX6" fmla="*/ 0 w 9144000"/>
              <a:gd name="connsiteY6" fmla="*/ 990600 h 998806"/>
              <a:gd name="connsiteX7" fmla="*/ 0 w 9144000"/>
              <a:gd name="connsiteY7" fmla="*/ 0 h 998806"/>
              <a:gd name="connsiteX0" fmla="*/ 0 w 10404231"/>
              <a:gd name="connsiteY0" fmla="*/ 0 h 998806"/>
              <a:gd name="connsiteX1" fmla="*/ 9144000 w 10404231"/>
              <a:gd name="connsiteY1" fmla="*/ 0 h 998806"/>
              <a:gd name="connsiteX2" fmla="*/ 7561385 w 10404231"/>
              <a:gd name="connsiteY2" fmla="*/ 291905 h 998806"/>
              <a:gd name="connsiteX3" fmla="*/ 2377440 w 10404231"/>
              <a:gd name="connsiteY3" fmla="*/ 290732 h 998806"/>
              <a:gd name="connsiteX4" fmla="*/ 985911 w 10404231"/>
              <a:gd name="connsiteY4" fmla="*/ 998806 h 998806"/>
              <a:gd name="connsiteX5" fmla="*/ 0 w 10404231"/>
              <a:gd name="connsiteY5" fmla="*/ 990600 h 998806"/>
              <a:gd name="connsiteX6" fmla="*/ 0 w 10404231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303606"/>
              <a:gd name="connsiteX1" fmla="*/ 9144000 w 9144000"/>
              <a:gd name="connsiteY1" fmla="*/ 0 h 1303606"/>
              <a:gd name="connsiteX2" fmla="*/ 7561385 w 9144000"/>
              <a:gd name="connsiteY2" fmla="*/ 291905 h 1303606"/>
              <a:gd name="connsiteX3" fmla="*/ 2377440 w 9144000"/>
              <a:gd name="connsiteY3" fmla="*/ 290732 h 1303606"/>
              <a:gd name="connsiteX4" fmla="*/ 985911 w 9144000"/>
              <a:gd name="connsiteY4" fmla="*/ 1303606 h 1303606"/>
              <a:gd name="connsiteX5" fmla="*/ 0 w 9144000"/>
              <a:gd name="connsiteY5" fmla="*/ 990600 h 1303606"/>
              <a:gd name="connsiteX6" fmla="*/ 0 w 9144000"/>
              <a:gd name="connsiteY6" fmla="*/ 0 h 13036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0600 h 998806"/>
              <a:gd name="connsiteX6" fmla="*/ 0 w 9144000"/>
              <a:gd name="connsiteY6" fmla="*/ 0 h 998806"/>
              <a:gd name="connsiteX0" fmla="*/ 0 w 9144000"/>
              <a:gd name="connsiteY0" fmla="*/ 0 h 1524000"/>
              <a:gd name="connsiteX1" fmla="*/ 9144000 w 9144000"/>
              <a:gd name="connsiteY1" fmla="*/ 0 h 1524000"/>
              <a:gd name="connsiteX2" fmla="*/ 7561385 w 9144000"/>
              <a:gd name="connsiteY2" fmla="*/ 291905 h 1524000"/>
              <a:gd name="connsiteX3" fmla="*/ 2377440 w 9144000"/>
              <a:gd name="connsiteY3" fmla="*/ 290732 h 1524000"/>
              <a:gd name="connsiteX4" fmla="*/ 985911 w 9144000"/>
              <a:gd name="connsiteY4" fmla="*/ 998806 h 1524000"/>
              <a:gd name="connsiteX5" fmla="*/ 0 w 9144000"/>
              <a:gd name="connsiteY5" fmla="*/ 1524000 h 1524000"/>
              <a:gd name="connsiteX6" fmla="*/ 0 w 9144000"/>
              <a:gd name="connsiteY6" fmla="*/ 0 h 1524000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14400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22578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8806"/>
              <a:gd name="connsiteX1" fmla="*/ 9144000 w 9144000"/>
              <a:gd name="connsiteY1" fmla="*/ 0 h 998806"/>
              <a:gd name="connsiteX2" fmla="*/ 7561385 w 9144000"/>
              <a:gd name="connsiteY2" fmla="*/ 291905 h 998806"/>
              <a:gd name="connsiteX3" fmla="*/ 2377440 w 9144000"/>
              <a:gd name="connsiteY3" fmla="*/ 290732 h 998806"/>
              <a:gd name="connsiteX4" fmla="*/ 985911 w 9144000"/>
              <a:gd name="connsiteY4" fmla="*/ 998806 h 998806"/>
              <a:gd name="connsiteX5" fmla="*/ 0 w 9144000"/>
              <a:gd name="connsiteY5" fmla="*/ 993422 h 998806"/>
              <a:gd name="connsiteX6" fmla="*/ 0 w 9144000"/>
              <a:gd name="connsiteY6" fmla="*/ 0 h 998806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004961 w 9144000"/>
              <a:gd name="connsiteY4" fmla="*/ 989281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993422"/>
              <a:gd name="connsiteX1" fmla="*/ 9144000 w 9144000"/>
              <a:gd name="connsiteY1" fmla="*/ 0 h 993422"/>
              <a:gd name="connsiteX2" fmla="*/ 7561385 w 9144000"/>
              <a:gd name="connsiteY2" fmla="*/ 291905 h 993422"/>
              <a:gd name="connsiteX3" fmla="*/ 2377440 w 9144000"/>
              <a:gd name="connsiteY3" fmla="*/ 290732 h 993422"/>
              <a:gd name="connsiteX4" fmla="*/ 1138826 w 9144000"/>
              <a:gd name="connsiteY4" fmla="*/ 842505 h 993422"/>
              <a:gd name="connsiteX5" fmla="*/ 0 w 9144000"/>
              <a:gd name="connsiteY5" fmla="*/ 993422 h 993422"/>
              <a:gd name="connsiteX6" fmla="*/ 0 w 9144000"/>
              <a:gd name="connsiteY6" fmla="*/ 0 h 993422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138826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377440 w 9144000"/>
              <a:gd name="connsiteY3" fmla="*/ 290732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3081775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760500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71326"/>
              <a:gd name="connsiteX1" fmla="*/ 9144000 w 9144000"/>
              <a:gd name="connsiteY1" fmla="*/ 0 h 871326"/>
              <a:gd name="connsiteX2" fmla="*/ 7561385 w 9144000"/>
              <a:gd name="connsiteY2" fmla="*/ 291905 h 871326"/>
              <a:gd name="connsiteX3" fmla="*/ 2846997 w 9144000"/>
              <a:gd name="connsiteY3" fmla="*/ 279993 h 871326"/>
              <a:gd name="connsiteX4" fmla="*/ 1657810 w 9144000"/>
              <a:gd name="connsiteY4" fmla="*/ 842505 h 871326"/>
              <a:gd name="connsiteX5" fmla="*/ 0 w 9144000"/>
              <a:gd name="connsiteY5" fmla="*/ 843066 h 871326"/>
              <a:gd name="connsiteX6" fmla="*/ 0 w 9144000"/>
              <a:gd name="connsiteY6" fmla="*/ 0 h 87132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7561385 w 9144000"/>
              <a:gd name="connsiteY2" fmla="*/ 291905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  <a:gd name="connsiteX0" fmla="*/ 0 w 9144000"/>
              <a:gd name="connsiteY0" fmla="*/ 0 h 843066"/>
              <a:gd name="connsiteX1" fmla="*/ 9144000 w 9144000"/>
              <a:gd name="connsiteY1" fmla="*/ 0 h 843066"/>
              <a:gd name="connsiteX2" fmla="*/ 8381050 w 9144000"/>
              <a:gd name="connsiteY2" fmla="*/ 282956 h 843066"/>
              <a:gd name="connsiteX3" fmla="*/ 2846997 w 9144000"/>
              <a:gd name="connsiteY3" fmla="*/ 279993 h 843066"/>
              <a:gd name="connsiteX4" fmla="*/ 1657810 w 9144000"/>
              <a:gd name="connsiteY4" fmla="*/ 842505 h 843066"/>
              <a:gd name="connsiteX5" fmla="*/ 0 w 9144000"/>
              <a:gd name="connsiteY5" fmla="*/ 843066 h 843066"/>
              <a:gd name="connsiteX6" fmla="*/ 0 w 9144000"/>
              <a:gd name="connsiteY6" fmla="*/ 0 h 843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843066">
                <a:moveTo>
                  <a:pt x="0" y="0"/>
                </a:moveTo>
                <a:lnTo>
                  <a:pt x="9144000" y="0"/>
                </a:lnTo>
                <a:cubicBezTo>
                  <a:pt x="9139875" y="117463"/>
                  <a:pt x="8968316" y="283237"/>
                  <a:pt x="8381050" y="282956"/>
                </a:cubicBezTo>
                <a:lnTo>
                  <a:pt x="2846997" y="279993"/>
                </a:lnTo>
                <a:cubicBezTo>
                  <a:pt x="2336230" y="300566"/>
                  <a:pt x="2408814" y="835164"/>
                  <a:pt x="1657810" y="842505"/>
                </a:cubicBezTo>
                <a:lnTo>
                  <a:pt x="0" y="84306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ABB441"/>
              </a:gs>
              <a:gs pos="65000">
                <a:schemeClr val="accent6">
                  <a:lumMod val="75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324AA7-AE73-45A2-BE47-47230A088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2" y="-47372"/>
            <a:ext cx="1066800" cy="971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9263" y="105691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General Fund Revenue Comparison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id-ID" sz="1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260A31-366C-4965-8EBA-5B86FFAE4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3" y="1257810"/>
            <a:ext cx="9054737" cy="447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4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23567" y="105691"/>
            <a:ext cx="9167567" cy="8087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General Fund Revenue Comparison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id-ID" sz="1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99A219-DE7A-494B-99B8-4B2281AF3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37361"/>
            <a:ext cx="8121670" cy="37210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2283DC-7E63-46DC-97A9-7C76C37A2C8E}"/>
              </a:ext>
            </a:extLst>
          </p:cNvPr>
          <p:cNvSpPr txBox="1"/>
          <p:nvPr/>
        </p:nvSpPr>
        <p:spPr>
          <a:xfrm>
            <a:off x="381000" y="1478531"/>
            <a:ext cx="819787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State Dollars fund 74% of District programs</a:t>
            </a:r>
          </a:p>
          <a:p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Federal Dollars fund 7% of District programs</a:t>
            </a:r>
          </a:p>
          <a:p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Levy Dollars fund 16% of District programs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27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6" name="Rectangle 45"/>
          <p:cNvSpPr/>
          <p:nvPr/>
        </p:nvSpPr>
        <p:spPr>
          <a:xfrm>
            <a:off x="58132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EF0F94-5599-4B1F-B391-6FA7B207A656}"/>
              </a:ext>
            </a:extLst>
          </p:cNvPr>
          <p:cNvGrpSpPr/>
          <p:nvPr/>
        </p:nvGrpSpPr>
        <p:grpSpPr>
          <a:xfrm>
            <a:off x="1066800" y="1365312"/>
            <a:ext cx="6172200" cy="3472734"/>
            <a:chOff x="1066800" y="1365312"/>
            <a:chExt cx="6172200" cy="3472734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632522"/>
              <a:ext cx="5230279" cy="626883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Enrollment Projections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806685"/>
              <a:ext cx="5230279" cy="626883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2023-2024 Staffing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3990797"/>
              <a:ext cx="5249502" cy="626883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</a:t>
              </a:r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Revenue Comparisons </a:t>
              </a:r>
              <a:endPara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365312"/>
              <a:ext cx="1076482" cy="1114459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539475"/>
              <a:ext cx="1076482" cy="1114459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723587"/>
              <a:ext cx="1076482" cy="1114459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A33BCA83-03FD-44C1-A550-C35CC7DA1881}"/>
              </a:ext>
            </a:extLst>
          </p:cNvPr>
          <p:cNvSpPr/>
          <p:nvPr/>
        </p:nvSpPr>
        <p:spPr>
          <a:xfrm>
            <a:off x="1989498" y="5164631"/>
            <a:ext cx="5249502" cy="626883"/>
          </a:xfrm>
          <a:prstGeom prst="roundRect">
            <a:avLst/>
          </a:prstGeom>
          <a:solidFill>
            <a:srgbClr val="508EAA"/>
          </a:solidFill>
          <a:ln>
            <a:noFill/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</a:t>
            </a: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Expenditure Comparisons 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0B4FE761-BCCF-452B-ABA0-189C7D5D6736}"/>
              </a:ext>
            </a:extLst>
          </p:cNvPr>
          <p:cNvSpPr/>
          <p:nvPr/>
        </p:nvSpPr>
        <p:spPr>
          <a:xfrm>
            <a:off x="1061188" y="4920501"/>
            <a:ext cx="1076482" cy="111445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B027DB27-DC0D-4C58-A61E-0814A765E344}"/>
              </a:ext>
            </a:extLst>
          </p:cNvPr>
          <p:cNvSpPr/>
          <p:nvPr/>
        </p:nvSpPr>
        <p:spPr>
          <a:xfrm>
            <a:off x="1148388" y="5018012"/>
            <a:ext cx="878761" cy="90976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33308AB-59AB-4765-9776-98D2BD20BF98}"/>
              </a:ext>
            </a:extLst>
          </p:cNvPr>
          <p:cNvSpPr txBox="1"/>
          <p:nvPr/>
        </p:nvSpPr>
        <p:spPr>
          <a:xfrm>
            <a:off x="1263743" y="5248457"/>
            <a:ext cx="685800" cy="477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9804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23567" y="105691"/>
            <a:ext cx="9167567" cy="8087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General Fund Expenditures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id-ID" sz="1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BF9EA5-9F7E-41E0-A74C-7C0847C74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82143"/>
            <a:ext cx="8763000" cy="444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098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-23567" y="105691"/>
            <a:ext cx="9167567" cy="8087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Expenditures by Program Summary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id-ID" sz="1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84E4BF-99AF-4A1E-A066-1C9842DEF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270" y="3276600"/>
            <a:ext cx="6897027" cy="35165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9ECB204-F1D0-4646-AD37-32EBD3861FA8}"/>
              </a:ext>
            </a:extLst>
          </p:cNvPr>
          <p:cNvSpPr txBox="1"/>
          <p:nvPr/>
        </p:nvSpPr>
        <p:spPr>
          <a:xfrm>
            <a:off x="519358" y="1390961"/>
            <a:ext cx="7938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One Time Federal funds continue to lower other category percentages</a:t>
            </a:r>
          </a:p>
          <a:p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Basic Education &amp; CTE total 56%</a:t>
            </a:r>
          </a:p>
          <a:p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Federal Special purpose, Special Education &amp; Categorical programs total 21%</a:t>
            </a:r>
          </a:p>
        </p:txBody>
      </p:sp>
    </p:spTree>
    <p:extLst>
      <p:ext uri="{BB962C8B-B14F-4D97-AF65-F5344CB8AC3E}">
        <p14:creationId xmlns:p14="http://schemas.microsoft.com/office/powerpoint/2010/main" val="353348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-105693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Expenditures by Object Summary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id-ID" sz="1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340768"/>
            <a:ext cx="9144000" cy="5242026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447253-0AE1-4916-8080-DBB40BC914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33" y="3034035"/>
            <a:ext cx="7338767" cy="354875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CD0A2AE-D0A9-4CED-84C8-2AEE8B340082}"/>
              </a:ext>
            </a:extLst>
          </p:cNvPr>
          <p:cNvSpPr/>
          <p:nvPr/>
        </p:nvSpPr>
        <p:spPr>
          <a:xfrm>
            <a:off x="509833" y="1251868"/>
            <a:ext cx="825316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Increased Salaries and Benefits due to 3.7% IPD increase &amp; negotiated collective bargaining agreements</a:t>
            </a:r>
          </a:p>
          <a:p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$2.6M of ESSER III funding was set aside from our 22-23  budget &amp; built into the 23-24 budget – last year for this funding</a:t>
            </a:r>
          </a:p>
        </p:txBody>
      </p:sp>
    </p:spTree>
    <p:extLst>
      <p:ext uri="{BB962C8B-B14F-4D97-AF65-F5344CB8AC3E}">
        <p14:creationId xmlns:p14="http://schemas.microsoft.com/office/powerpoint/2010/main" val="190228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-105693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Expenditures by Object Summary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id-ID" sz="1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340768"/>
            <a:ext cx="9144000" cy="5242026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7BD05B-D63E-4FE9-842F-61AAE90D57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399" y="3352801"/>
            <a:ext cx="8001001" cy="347624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48B3CB-AC1E-46DA-A256-B98FB8F9E4F8}"/>
              </a:ext>
            </a:extLst>
          </p:cNvPr>
          <p:cNvSpPr txBox="1"/>
          <p:nvPr/>
        </p:nvSpPr>
        <p:spPr>
          <a:xfrm>
            <a:off x="457200" y="1556707"/>
            <a:ext cx="800100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Salaries &amp; Benefits make up 83% of budgeted expenditures</a:t>
            </a:r>
          </a:p>
          <a:p>
            <a:endParaRPr lang="en-US" sz="15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Balance of Expenditures are Materials, Supplies and Operating Costs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5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5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4656846"/>
            <a:chOff x="1066800" y="1524000"/>
            <a:chExt cx="6172200" cy="4498158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General Fund Summary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9498" y="5203780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7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066800" y="4945676"/>
              <a:ext cx="1076482" cy="1076482"/>
              <a:chOff x="1066800" y="4945676"/>
              <a:chExt cx="1076482" cy="1076482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1066800" y="4945676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262744" y="5257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2023-24 General Fund Summary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20266C-4BB1-4A13-AD9B-183E0FEDA9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524000"/>
            <a:ext cx="8534400" cy="43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19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2023-24 General Fund Summary</a:t>
            </a:r>
            <a:endParaRPr lang="id-ID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503AF66-94C0-4D5A-B805-2ABF0C4701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364093"/>
              </p:ext>
            </p:extLst>
          </p:nvPr>
        </p:nvGraphicFramePr>
        <p:xfrm>
          <a:off x="952500" y="1335388"/>
          <a:ext cx="7239000" cy="451085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809750">
                  <a:extLst>
                    <a:ext uri="{9D8B030D-6E8A-4147-A177-3AD203B41FA5}">
                      <a16:colId xmlns:a16="http://schemas.microsoft.com/office/drawing/2014/main" val="3194021267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451205372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2208595810"/>
                    </a:ext>
                  </a:extLst>
                </a:gridCol>
                <a:gridCol w="1809750">
                  <a:extLst>
                    <a:ext uri="{9D8B030D-6E8A-4147-A177-3AD203B41FA5}">
                      <a16:colId xmlns:a16="http://schemas.microsoft.com/office/drawing/2014/main" val="692419026"/>
                    </a:ext>
                  </a:extLst>
                </a:gridCol>
              </a:tblGrid>
              <a:tr h="92593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E4A6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Fund Balance Category</a:t>
                      </a:r>
                    </a:p>
                  </a:txBody>
                  <a:tcPr anchor="ctr">
                    <a:solidFill>
                      <a:srgbClr val="ABB4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E4A6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2023-2024 Projected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2E4A6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Year End Balance</a:t>
                      </a:r>
                    </a:p>
                  </a:txBody>
                  <a:tcPr>
                    <a:solidFill>
                      <a:srgbClr val="ABB4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E4A6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of Total Fund Balance</a:t>
                      </a:r>
                    </a:p>
                  </a:txBody>
                  <a:tcPr anchor="ctr">
                    <a:solidFill>
                      <a:srgbClr val="ABB4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2E4A63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% of Total Budgeted Revenue</a:t>
                      </a:r>
                    </a:p>
                  </a:txBody>
                  <a:tcPr>
                    <a:solidFill>
                      <a:srgbClr val="ABB4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890352"/>
                  </a:ext>
                </a:extLst>
              </a:tr>
              <a:tr h="68575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GL 821:Resricted for Carryover of Restricted Revenue</a:t>
                      </a:r>
                    </a:p>
                  </a:txBody>
                  <a:tcPr>
                    <a:solidFill>
                      <a:srgbClr val="ABB4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$ 450,000</a:t>
                      </a:r>
                    </a:p>
                  </a:txBody>
                  <a:tcPr anchor="ctr">
                    <a:solidFill>
                      <a:srgbClr val="ABB4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4.36%</a:t>
                      </a:r>
                    </a:p>
                  </a:txBody>
                  <a:tcPr anchor="ctr">
                    <a:solidFill>
                      <a:srgbClr val="ABB4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0.43%</a:t>
                      </a:r>
                    </a:p>
                  </a:txBody>
                  <a:tcPr anchor="ctr">
                    <a:solidFill>
                      <a:srgbClr val="ABB441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329565"/>
                  </a:ext>
                </a:extLst>
              </a:tr>
              <a:tr h="806459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GL 840: Non Spendable Fund Balance-Inventory &amp; Prepaid Items</a:t>
                      </a:r>
                    </a:p>
                  </a:txBody>
                  <a:tcPr>
                    <a:solidFill>
                      <a:srgbClr val="ABB4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$ 300,000</a:t>
                      </a:r>
                    </a:p>
                  </a:txBody>
                  <a:tcPr anchor="ctr">
                    <a:solidFill>
                      <a:srgbClr val="ABB4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2.90%</a:t>
                      </a:r>
                    </a:p>
                  </a:txBody>
                  <a:tcPr anchor="ctr">
                    <a:solidFill>
                      <a:srgbClr val="ABB4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0.29%</a:t>
                      </a:r>
                    </a:p>
                  </a:txBody>
                  <a:tcPr anchor="ctr">
                    <a:solidFill>
                      <a:srgbClr val="ABB4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43909"/>
                  </a:ext>
                </a:extLst>
              </a:tr>
              <a:tr h="68575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GL 888: Assigned for Other Purposes</a:t>
                      </a:r>
                    </a:p>
                  </a:txBody>
                  <a:tcPr>
                    <a:solidFill>
                      <a:srgbClr val="ABB4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$ 2,520,821</a:t>
                      </a:r>
                    </a:p>
                  </a:txBody>
                  <a:tcPr anchor="ctr">
                    <a:solidFill>
                      <a:srgbClr val="ABB4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24.40%</a:t>
                      </a:r>
                    </a:p>
                  </a:txBody>
                  <a:tcPr anchor="ctr">
                    <a:solidFill>
                      <a:srgbClr val="ABB4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2.40%</a:t>
                      </a:r>
                    </a:p>
                  </a:txBody>
                  <a:tcPr anchor="ctr">
                    <a:solidFill>
                      <a:srgbClr val="ABB441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4877859"/>
                  </a:ext>
                </a:extLst>
              </a:tr>
              <a:tr h="68575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GL 890: Unassigned Fund Balance</a:t>
                      </a:r>
                    </a:p>
                  </a:txBody>
                  <a:tcPr>
                    <a:solidFill>
                      <a:srgbClr val="ABB4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$ 693,813</a:t>
                      </a:r>
                    </a:p>
                  </a:txBody>
                  <a:tcPr anchor="ctr">
                    <a:solidFill>
                      <a:srgbClr val="ABB4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6.72%</a:t>
                      </a:r>
                    </a:p>
                  </a:txBody>
                  <a:tcPr anchor="ctr">
                    <a:solidFill>
                      <a:srgbClr val="ABB44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0.66%</a:t>
                      </a:r>
                    </a:p>
                  </a:txBody>
                  <a:tcPr anchor="ctr">
                    <a:solidFill>
                      <a:srgbClr val="ABB44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374802"/>
                  </a:ext>
                </a:extLst>
              </a:tr>
              <a:tr h="685754">
                <a:tc>
                  <a:txBody>
                    <a:bodyPr/>
                    <a:lstStyle/>
                    <a:p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GL 891: Unassigned to Minimum Fund Balance Policy</a:t>
                      </a:r>
                    </a:p>
                  </a:txBody>
                  <a:tcPr>
                    <a:solidFill>
                      <a:srgbClr val="ABB4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$ 6,366,439</a:t>
                      </a:r>
                    </a:p>
                  </a:txBody>
                  <a:tcPr anchor="ctr">
                    <a:solidFill>
                      <a:srgbClr val="ABB4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61.62%</a:t>
                      </a:r>
                    </a:p>
                  </a:txBody>
                  <a:tcPr anchor="ctr">
                    <a:solidFill>
                      <a:srgbClr val="ABB44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6.06%</a:t>
                      </a:r>
                    </a:p>
                  </a:txBody>
                  <a:tcPr anchor="ctr">
                    <a:solidFill>
                      <a:srgbClr val="ABB441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719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575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3472734"/>
            <a:chOff x="1066800" y="1524000"/>
            <a:chExt cx="6172200" cy="3354396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Budget Hearing Presentation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Executive Summary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Table Talks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2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-1337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Moving Forward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ESSER III</a:t>
            </a:r>
          </a:p>
          <a:p>
            <a:pPr marL="400050" lvl="1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18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 indent="-342900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last $2.6M of ESSER III is included in this 2023-2024 budget</a:t>
            </a:r>
          </a:p>
          <a:p>
            <a:pPr marL="800100" lvl="2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18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 indent="-342900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Incorporating these funds into our 2023-24 budget allows the district more time to examine effectiveness and efficiencies of existing programs, practices, tools, etc. and make thoughtful 2024-2025 adjustments in alignment with our planned strategic plan development.</a:t>
            </a:r>
          </a:p>
          <a:p>
            <a:pPr marL="400050" lvl="1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1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228600">
              <a:buClr>
                <a:schemeClr val="tx1"/>
              </a:buClr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4656846"/>
            <a:chOff x="1066800" y="1524000"/>
            <a:chExt cx="6172200" cy="4498158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General Fund Summary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</a:t>
              </a:r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MSOC Disclosure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9498" y="5203780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7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066800" y="4945676"/>
              <a:ext cx="1076482" cy="1076482"/>
              <a:chOff x="1066800" y="4945676"/>
              <a:chExt cx="1076482" cy="1076482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1066800" y="4945676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262744" y="5257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59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-1337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" y="177799"/>
            <a:ext cx="9144000" cy="82617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2023-24 MSOC Disclosure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DD6666D-4FEE-4537-AB18-718E13015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382144"/>
            <a:ext cx="8839200" cy="444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1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4656846"/>
            <a:chOff x="1066800" y="1524000"/>
            <a:chExt cx="6172200" cy="4498158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General Fund Summary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</a:t>
              </a:r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MSOC Disclosure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Capital Projects Fund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9498" y="5203780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7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066800" y="4945676"/>
              <a:ext cx="1076482" cy="1076482"/>
              <a:chOff x="1066800" y="4945676"/>
              <a:chExt cx="1076482" cy="1076482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1066800" y="4945676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262744" y="5257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9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-1337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" y="177799"/>
            <a:ext cx="9144000" cy="82617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Capital Projects Fund (CPF)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A77854-F8FB-4B10-9683-DEE72B62C6E5}"/>
              </a:ext>
            </a:extLst>
          </p:cNvPr>
          <p:cNvSpPr txBox="1"/>
          <p:nvPr/>
        </p:nvSpPr>
        <p:spPr>
          <a:xfrm>
            <a:off x="137160" y="1265517"/>
            <a:ext cx="9083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CPF revenues sources include Capital Levy and Tech Levy Revenue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Our CPF Levy expired at the end of calendar year 2020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2F3A460-D28C-4D56-83A1-4B8270A05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2243583"/>
            <a:ext cx="8778240" cy="35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2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25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4656846"/>
            <a:chOff x="1066800" y="1524000"/>
            <a:chExt cx="6172200" cy="4498158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General Fund Summary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</a:t>
              </a:r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MSOC Disclosure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Capital Projects Fund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9498" y="5203780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Debt Service Fund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5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6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7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066800" y="4945676"/>
              <a:ext cx="1076482" cy="1076482"/>
              <a:chOff x="1066800" y="4945676"/>
              <a:chExt cx="1076482" cy="1076482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1066800" y="4945676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262744" y="5257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8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7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-1337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" y="177799"/>
            <a:ext cx="9144000" cy="826171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Debt Service Fund (DSF)</a:t>
            </a:r>
            <a:endParaRPr lang="id-ID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AC4359-9AB6-42A9-B812-3C04DABB57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316666"/>
            <a:ext cx="8778240" cy="282124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E42D001-C115-4072-B081-73713BE6C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" y="5284979"/>
            <a:ext cx="8869680" cy="5690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A77854-F8FB-4B10-9683-DEE72B62C6E5}"/>
              </a:ext>
            </a:extLst>
          </p:cNvPr>
          <p:cNvSpPr txBox="1"/>
          <p:nvPr/>
        </p:nvSpPr>
        <p:spPr>
          <a:xfrm>
            <a:off x="137160" y="1265517"/>
            <a:ext cx="9083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Revenues received primarily through local taxes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Expenditures consistent with principal &amp; interest payments on bond repayment schedule</a:t>
            </a:r>
          </a:p>
        </p:txBody>
      </p:sp>
    </p:spTree>
    <p:extLst>
      <p:ext uri="{BB962C8B-B14F-4D97-AF65-F5344CB8AC3E}">
        <p14:creationId xmlns:p14="http://schemas.microsoft.com/office/powerpoint/2010/main" val="137647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4656846"/>
            <a:chOff x="1066800" y="1524000"/>
            <a:chExt cx="6172200" cy="4498158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Transportation Vehicle Fund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>
                  <a:solidFill>
                    <a:schemeClr val="bg1"/>
                  </a:solidFill>
                </a:rPr>
                <a:t>     </a:t>
              </a:r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1989498" y="5203780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9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10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11</a:t>
                </a:r>
              </a:p>
            </p:txBody>
          </p:sp>
        </p:grpSp>
        <p:grpSp>
          <p:nvGrpSpPr>
            <p:cNvPr id="20" name="Group 64"/>
            <p:cNvGrpSpPr/>
            <p:nvPr/>
          </p:nvGrpSpPr>
          <p:grpSpPr>
            <a:xfrm>
              <a:off x="1066800" y="4945676"/>
              <a:ext cx="1076482" cy="1076482"/>
              <a:chOff x="1066800" y="4945676"/>
              <a:chExt cx="1076482" cy="1076482"/>
            </a:xfrm>
          </p:grpSpPr>
          <p:grpSp>
            <p:nvGrpSpPr>
              <p:cNvPr id="21" name="Group 19"/>
              <p:cNvGrpSpPr/>
              <p:nvPr/>
            </p:nvGrpSpPr>
            <p:grpSpPr>
              <a:xfrm>
                <a:off x="1066800" y="4945676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24" name="Oval 23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Oval 24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Oval 25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7" name="Oval 26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2" name="TextBox 21"/>
              <p:cNvSpPr txBox="1"/>
              <p:nvPr/>
            </p:nvSpPr>
            <p:spPr>
              <a:xfrm>
                <a:off x="1262744" y="5257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12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50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-1337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" y="208387"/>
            <a:ext cx="9144000" cy="648165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Transportation Vehicle Fund (TVF)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5A77854-F8FB-4B10-9683-DEE72B62C6E5}"/>
              </a:ext>
            </a:extLst>
          </p:cNvPr>
          <p:cNvSpPr txBox="1"/>
          <p:nvPr/>
        </p:nvSpPr>
        <p:spPr>
          <a:xfrm>
            <a:off x="145487" y="1210582"/>
            <a:ext cx="906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State Bus Depreciation Revenue is received in August of each year</a:t>
            </a:r>
          </a:p>
          <a:p>
            <a:endParaRPr lang="en-US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Budget Capacity allows for the use of maximum dollars for the purchase of additional buses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617065-5098-4D1A-84F3-F7B207C23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2249990"/>
            <a:ext cx="8763000" cy="357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14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86023" y="1365312"/>
            <a:ext cx="6152977" cy="2288622"/>
            <a:chOff x="1086023" y="1524000"/>
            <a:chExt cx="6152977" cy="2210634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Transportation Vehicle Fund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Associated Student Body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9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10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1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14300" y="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Tonight’s Focus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chemeClr val="tx1"/>
              </a:buClr>
              <a:buNone/>
            </a:pPr>
            <a:r>
              <a:rPr lang="en-US" altLang="en-US" sz="40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Budget Hearing Presentation</a:t>
            </a:r>
          </a:p>
          <a:p>
            <a:pPr marL="0" indent="0" algn="ctr">
              <a:buClr>
                <a:schemeClr val="tx1"/>
              </a:buClr>
              <a:buNone/>
            </a:pPr>
            <a:endParaRPr lang="en-US" altLang="en-US" sz="32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ctr">
              <a:buClr>
                <a:schemeClr val="tx1"/>
              </a:buClr>
              <a:buNone/>
            </a:pPr>
            <a:r>
              <a:rPr lang="en-US" altLang="en-US" sz="32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August 14, 2023</a:t>
            </a:r>
          </a:p>
          <a:p>
            <a:pPr marL="228600" indent="-228600">
              <a:buClr>
                <a:schemeClr val="tx1"/>
              </a:buClr>
            </a:pPr>
            <a:r>
              <a:rPr lang="en-US" altLang="en-US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44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-1337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Associated Student Body (ASB)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55BB86-EE6A-435D-B0CC-56CBFB721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111" y="2208315"/>
            <a:ext cx="8853489" cy="36190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05EEC5-B730-439D-BA21-3A717614BC20}"/>
              </a:ext>
            </a:extLst>
          </p:cNvPr>
          <p:cNvSpPr txBox="1"/>
          <p:nvPr/>
        </p:nvSpPr>
        <p:spPr>
          <a:xfrm>
            <a:off x="14289" y="1477220"/>
            <a:ext cx="906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  <a:t>ASB Budgets are developed by the student body at each school</a:t>
            </a:r>
          </a:p>
        </p:txBody>
      </p:sp>
    </p:spTree>
    <p:extLst>
      <p:ext uri="{BB962C8B-B14F-4D97-AF65-F5344CB8AC3E}">
        <p14:creationId xmlns:p14="http://schemas.microsoft.com/office/powerpoint/2010/main" val="197131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-15240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Associated Student Body (ASB)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49E036-E4CC-403A-AE15-ABF866ED9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33610"/>
            <a:ext cx="8229600" cy="347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631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-1337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What’s next?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295400"/>
            <a:ext cx="9144000" cy="528739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Clr>
                <a:schemeClr val="tx1"/>
              </a:buClr>
              <a:buNone/>
            </a:pPr>
            <a:r>
              <a:rPr lang="en-US" altLang="en-US" sz="1800" baseline="30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endParaRPr lang="en-US" altLang="en-US" sz="2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Budget Adoption – August 28, 2023</a:t>
            </a:r>
          </a:p>
          <a:p>
            <a:pPr lvl="1" indent="-342900">
              <a:buClr>
                <a:schemeClr val="tx1"/>
              </a:buClr>
            </a:pPr>
            <a:endParaRPr lang="en-US" altLang="en-US" sz="2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Questions?</a:t>
            </a:r>
          </a:p>
          <a:p>
            <a:pPr lvl="2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Brenda Hunt</a:t>
            </a:r>
          </a:p>
          <a:p>
            <a:pPr marL="800100" lvl="2" indent="0">
              <a:buClr>
                <a:schemeClr val="tx1"/>
              </a:buClr>
              <a:buNone/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huntb@monroe.wednet.edu</a:t>
            </a:r>
            <a:endParaRPr lang="en-US" altLang="en-US" sz="2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00100" lvl="2" indent="0">
              <a:buClr>
                <a:schemeClr val="tx1"/>
              </a:buClr>
              <a:buNone/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360-804-2519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228600">
              <a:buClr>
                <a:schemeClr val="tx1"/>
              </a:buClr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bigstock_Plant_Growth_-_Business_Concep_1474549.png">
            <a:extLst>
              <a:ext uri="{FF2B5EF4-FFF2-40B4-BE49-F238E27FC236}">
                <a16:creationId xmlns:a16="http://schemas.microsoft.com/office/drawing/2014/main" id="{55ED2C95-641D-437A-8388-4C1AFEF5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38" t="17711" r="10756" b="14826"/>
          <a:stretch>
            <a:fillRect/>
          </a:stretch>
        </p:blipFill>
        <p:spPr>
          <a:xfrm>
            <a:off x="6553200" y="3897660"/>
            <a:ext cx="2611272" cy="30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73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-1337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Table Talks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-342900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Discuss the budget hearing information</a:t>
            </a:r>
          </a:p>
          <a:p>
            <a:pPr marL="1085850" lvl="2" indent="-285750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2E4A63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questions do you have regarding the 23-24 budget presented?</a:t>
            </a:r>
          </a:p>
          <a:p>
            <a:pPr marL="800100" lvl="2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18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format do you want to adopt to track and discuss the budget throughout the next fiscal year?</a:t>
            </a:r>
          </a:p>
          <a:p>
            <a:pPr marL="400050" lvl="1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18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spcBef>
                <a:spcPts val="0"/>
              </a:spcBef>
              <a:buClr>
                <a:schemeClr val="tx1"/>
              </a:buClr>
            </a:pPr>
            <a:r>
              <a:rPr lang="en-US" altLang="en-US" sz="18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Report Out</a:t>
            </a:r>
          </a:p>
          <a:p>
            <a:pPr marL="400050" lvl="1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1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00100" lvl="2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1800" dirty="0">
              <a:solidFill>
                <a:srgbClr val="2E4A63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spcBef>
                <a:spcPts val="0"/>
              </a:spcBef>
              <a:buClr>
                <a:schemeClr val="tx1"/>
              </a:buClr>
              <a:buNone/>
            </a:pPr>
            <a:endParaRPr lang="en-US" altLang="en-US" sz="1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228600">
              <a:buClr>
                <a:schemeClr val="tx1"/>
              </a:buClr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55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6200" y="-1337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What’s next?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295400"/>
            <a:ext cx="9144000" cy="528739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Clr>
                <a:schemeClr val="tx1"/>
              </a:buClr>
              <a:buNone/>
            </a:pPr>
            <a:r>
              <a:rPr lang="en-US" altLang="en-US" sz="1800" baseline="30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	</a:t>
            </a:r>
            <a:endParaRPr lang="en-US" altLang="en-US" sz="2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Budget Adoption – August 28, 2023</a:t>
            </a:r>
          </a:p>
          <a:p>
            <a:pPr lvl="1" indent="-342900">
              <a:buClr>
                <a:schemeClr val="tx1"/>
              </a:buClr>
            </a:pPr>
            <a:endParaRPr lang="en-US" altLang="en-US" sz="2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Next Meeting – Thursday, September 21</a:t>
            </a:r>
            <a:r>
              <a:rPr lang="en-US" altLang="en-US" sz="2000" baseline="30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st</a:t>
            </a: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lvl="1" indent="-342900">
              <a:buClr>
                <a:schemeClr val="tx1"/>
              </a:buClr>
            </a:pPr>
            <a:endParaRPr lang="en-US" altLang="en-US" sz="2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1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Questions?</a:t>
            </a:r>
          </a:p>
          <a:p>
            <a:pPr lvl="2" indent="-342900">
              <a:buClr>
                <a:schemeClr val="tx1"/>
              </a:buClr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Brenda Hunt</a:t>
            </a:r>
          </a:p>
          <a:p>
            <a:pPr marL="800100" lvl="2" indent="0">
              <a:buClr>
                <a:schemeClr val="tx1"/>
              </a:buClr>
              <a:buNone/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</a:t>
            </a: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  <a:hlinkClick r:id="rId3"/>
              </a:rPr>
              <a:t>huntb@monroe.wednet.edu</a:t>
            </a:r>
            <a:endParaRPr lang="en-US" altLang="en-US" sz="20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800100" lvl="2" indent="0">
              <a:buClr>
                <a:schemeClr val="tx1"/>
              </a:buClr>
              <a:buNone/>
            </a:pPr>
            <a:r>
              <a:rPr lang="en-US" altLang="en-US" sz="2000" dirty="0">
                <a:solidFill>
                  <a:srgbClr val="ABB44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360-804-2519</a:t>
            </a:r>
          </a:p>
          <a:p>
            <a:pPr marL="400050" lvl="1" indent="0">
              <a:buClr>
                <a:schemeClr val="tx1"/>
              </a:buClr>
              <a:buNone/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628650" lvl="1" indent="-228600">
              <a:buClr>
                <a:schemeClr val="tx1"/>
              </a:buClr>
            </a:pPr>
            <a:endParaRPr lang="en-US" altLang="en-US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1257300" lvl="3" indent="0">
              <a:buClr>
                <a:schemeClr val="tx1"/>
              </a:buClr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bigstock_Plant_Growth_-_Business_Concep_1474549.png">
            <a:extLst>
              <a:ext uri="{FF2B5EF4-FFF2-40B4-BE49-F238E27FC236}">
                <a16:creationId xmlns:a16="http://schemas.microsoft.com/office/drawing/2014/main" id="{55ED2C95-641D-437A-8388-4C1AFEF5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0338" t="17711" r="10756" b="14826"/>
          <a:stretch>
            <a:fillRect/>
          </a:stretch>
        </p:blipFill>
        <p:spPr>
          <a:xfrm>
            <a:off x="6553200" y="3897660"/>
            <a:ext cx="2611272" cy="306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7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3472734"/>
            <a:chOff x="1066800" y="1524000"/>
            <a:chExt cx="6172200" cy="3354396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Enrollment Projections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53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367505" y="-714568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  <a:endParaRPr lang="id-ID" dirty="0"/>
          </a:p>
        </p:txBody>
      </p:sp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Enrollment Projections</a:t>
            </a:r>
            <a:endParaRPr lang="id-ID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4EE9785-4CED-415E-805C-2209863AAF74}"/>
              </a:ext>
            </a:extLst>
          </p:cNvPr>
          <p:cNvSpPr txBox="1"/>
          <p:nvPr/>
        </p:nvSpPr>
        <p:spPr>
          <a:xfrm>
            <a:off x="152400" y="1690196"/>
            <a:ext cx="20841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73A1E9-5A26-4D56-856A-FEFB9465F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82144"/>
            <a:ext cx="8610600" cy="437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032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3472734"/>
            <a:chOff x="1066800" y="1524000"/>
            <a:chExt cx="6172200" cy="3354396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Enrollment Projections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2023-2024 Staffing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 </a:t>
              </a:r>
              <a:endParaRPr lang="en-US" sz="1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86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9263" y="105691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2023-24 Certificated Staff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id-ID" sz="1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7984512-9490-4141-AE47-4B0F5739E5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" y="1255123"/>
            <a:ext cx="8954589" cy="459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11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reeform 10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508EAA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89263" y="105691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2023-24 Classified Staff</a:t>
            </a:r>
            <a:br>
              <a:rPr lang="en-US" sz="16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id-ID" sz="1600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3C374DE-D4B5-4456-B89E-E7C22543DEFD}"/>
              </a:ext>
            </a:extLst>
          </p:cNvPr>
          <p:cNvSpPr txBox="1">
            <a:spLocks/>
          </p:cNvSpPr>
          <p:nvPr/>
        </p:nvSpPr>
        <p:spPr>
          <a:xfrm>
            <a:off x="0" y="1479550"/>
            <a:ext cx="9144000" cy="5103244"/>
          </a:xfrm>
          <a:prstGeom prst="rect">
            <a:avLst/>
          </a:prstGeom>
        </p:spPr>
        <p:txBody>
          <a:bodyPr vert="horz" lIns="182880" tIns="365760" rIns="182880" bIns="18288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en-US" sz="17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altLang="en-US" sz="2200" dirty="0">
              <a:solidFill>
                <a:srgbClr val="508EAA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2">
              <a:buFont typeface="Courier New" panose="02070309020205020404" pitchFamily="49" charset="0"/>
              <a:buChar char="o"/>
            </a:pPr>
            <a:endParaRPr lang="en-US" altLang="en-US" sz="1900" dirty="0">
              <a:solidFill>
                <a:srgbClr val="ABB441"/>
              </a:solidFill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>
              <a:buFont typeface="Arial" pitchFamily="34" charset="0"/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A463574-8C28-40CD-B69D-7D692ABCCE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9444701-9643-41BB-9A1B-0B6DEC5F2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62" y="1340766"/>
            <a:ext cx="8978537" cy="448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69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58132" y="-19050"/>
            <a:ext cx="9144000" cy="6858000"/>
          </a:xfrm>
          <a:prstGeom prst="rect">
            <a:avLst/>
          </a:prstGeom>
          <a:gradFill flip="none" rotWithShape="1">
            <a:gsLst>
              <a:gs pos="12000">
                <a:schemeClr val="bg1"/>
              </a:gs>
              <a:gs pos="61000">
                <a:schemeClr val="accent6">
                  <a:lumMod val="60000"/>
                  <a:lumOff val="40000"/>
                </a:schemeClr>
              </a:gs>
              <a:gs pos="86000">
                <a:schemeClr val="accent6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Rectangle 46"/>
          <p:cNvSpPr/>
          <p:nvPr/>
        </p:nvSpPr>
        <p:spPr>
          <a:xfrm>
            <a:off x="0" y="6827270"/>
            <a:ext cx="9144000" cy="45719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8" name="Freeform 47"/>
          <p:cNvSpPr/>
          <p:nvPr/>
        </p:nvSpPr>
        <p:spPr>
          <a:xfrm>
            <a:off x="0" y="0"/>
            <a:ext cx="9144000" cy="1235075"/>
          </a:xfrm>
          <a:custGeom>
            <a:avLst/>
            <a:gdLst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0 w 9144000"/>
              <a:gd name="connsiteY3" fmla="*/ 1066800 h 1066800"/>
              <a:gd name="connsiteX4" fmla="*/ 0 w 9144000"/>
              <a:gd name="connsiteY4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1552575 w 9144000"/>
              <a:gd name="connsiteY3" fmla="*/ 1066800 h 1066800"/>
              <a:gd name="connsiteX4" fmla="*/ 0 w 9144000"/>
              <a:gd name="connsiteY4" fmla="*/ 1066800 h 1066800"/>
              <a:gd name="connsiteX5" fmla="*/ 0 w 9144000"/>
              <a:gd name="connsiteY5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4457700 w 9144000"/>
              <a:gd name="connsiteY3" fmla="*/ 1066800 h 1066800"/>
              <a:gd name="connsiteX4" fmla="*/ 1552575 w 9144000"/>
              <a:gd name="connsiteY4" fmla="*/ 1066800 h 1066800"/>
              <a:gd name="connsiteX5" fmla="*/ 0 w 9144000"/>
              <a:gd name="connsiteY5" fmla="*/ 1066800 h 1066800"/>
              <a:gd name="connsiteX6" fmla="*/ 0 w 9144000"/>
              <a:gd name="connsiteY6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44577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286625 w 9144000"/>
              <a:gd name="connsiteY3" fmla="*/ 1066800 h 1066800"/>
              <a:gd name="connsiteX4" fmla="*/ 1866900 w 9144000"/>
              <a:gd name="connsiteY4" fmla="*/ 1066800 h 1066800"/>
              <a:gd name="connsiteX5" fmla="*/ 1552575 w 9144000"/>
              <a:gd name="connsiteY5" fmla="*/ 1066800 h 1066800"/>
              <a:gd name="connsiteX6" fmla="*/ 0 w 9144000"/>
              <a:gd name="connsiteY6" fmla="*/ 1066800 h 1066800"/>
              <a:gd name="connsiteX7" fmla="*/ 0 w 9144000"/>
              <a:gd name="connsiteY7" fmla="*/ 0 h 1066800"/>
              <a:gd name="connsiteX0" fmla="*/ 0 w 9144000"/>
              <a:gd name="connsiteY0" fmla="*/ 0 h 1066800"/>
              <a:gd name="connsiteX1" fmla="*/ 9144000 w 9144000"/>
              <a:gd name="connsiteY1" fmla="*/ 0 h 1066800"/>
              <a:gd name="connsiteX2" fmla="*/ 9144000 w 9144000"/>
              <a:gd name="connsiteY2" fmla="*/ 1066800 h 1066800"/>
              <a:gd name="connsiteX3" fmla="*/ 7639050 w 9144000"/>
              <a:gd name="connsiteY3" fmla="*/ 1066800 h 1066800"/>
              <a:gd name="connsiteX4" fmla="*/ 7286625 w 9144000"/>
              <a:gd name="connsiteY4" fmla="*/ 1066800 h 1066800"/>
              <a:gd name="connsiteX5" fmla="*/ 1866900 w 9144000"/>
              <a:gd name="connsiteY5" fmla="*/ 1066800 h 1066800"/>
              <a:gd name="connsiteX6" fmla="*/ 1552575 w 9144000"/>
              <a:gd name="connsiteY6" fmla="*/ 1066800 h 1066800"/>
              <a:gd name="connsiteX7" fmla="*/ 0 w 9144000"/>
              <a:gd name="connsiteY7" fmla="*/ 1066800 h 1066800"/>
              <a:gd name="connsiteX8" fmla="*/ 0 w 9144000"/>
              <a:gd name="connsiteY8" fmla="*/ 0 h 10668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0668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5525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76390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19200"/>
              <a:gd name="connsiteX1" fmla="*/ 9144000 w 9144000"/>
              <a:gd name="connsiteY1" fmla="*/ 0 h 1219200"/>
              <a:gd name="connsiteX2" fmla="*/ 9144000 w 9144000"/>
              <a:gd name="connsiteY2" fmla="*/ 1066800 h 1219200"/>
              <a:gd name="connsiteX3" fmla="*/ 8096250 w 9144000"/>
              <a:gd name="connsiteY3" fmla="*/ 1066800 h 1219200"/>
              <a:gd name="connsiteX4" fmla="*/ 7286625 w 9144000"/>
              <a:gd name="connsiteY4" fmla="*/ 1219200 h 1219200"/>
              <a:gd name="connsiteX5" fmla="*/ 1866900 w 9144000"/>
              <a:gd name="connsiteY5" fmla="*/ 1219200 h 1219200"/>
              <a:gd name="connsiteX6" fmla="*/ 1019175 w 9144000"/>
              <a:gd name="connsiteY6" fmla="*/ 1066800 h 1219200"/>
              <a:gd name="connsiteX7" fmla="*/ 0 w 9144000"/>
              <a:gd name="connsiteY7" fmla="*/ 1066800 h 1219200"/>
              <a:gd name="connsiteX8" fmla="*/ 0 w 9144000"/>
              <a:gd name="connsiteY8" fmla="*/ 0 h 1219200"/>
              <a:gd name="connsiteX0" fmla="*/ 0 w 9144000"/>
              <a:gd name="connsiteY0" fmla="*/ 0 h 1225550"/>
              <a:gd name="connsiteX1" fmla="*/ 9144000 w 9144000"/>
              <a:gd name="connsiteY1" fmla="*/ 0 h 1225550"/>
              <a:gd name="connsiteX2" fmla="*/ 9144000 w 9144000"/>
              <a:gd name="connsiteY2" fmla="*/ 1066800 h 1225550"/>
              <a:gd name="connsiteX3" fmla="*/ 8096250 w 9144000"/>
              <a:gd name="connsiteY3" fmla="*/ 1066800 h 1225550"/>
              <a:gd name="connsiteX4" fmla="*/ 7286625 w 9144000"/>
              <a:gd name="connsiteY4" fmla="*/ 1219200 h 1225550"/>
              <a:gd name="connsiteX5" fmla="*/ 1866900 w 9144000"/>
              <a:gd name="connsiteY5" fmla="*/ 1219200 h 1225550"/>
              <a:gd name="connsiteX6" fmla="*/ 1019175 w 9144000"/>
              <a:gd name="connsiteY6" fmla="*/ 1066800 h 1225550"/>
              <a:gd name="connsiteX7" fmla="*/ 0 w 9144000"/>
              <a:gd name="connsiteY7" fmla="*/ 1066800 h 1225550"/>
              <a:gd name="connsiteX8" fmla="*/ 0 w 9144000"/>
              <a:gd name="connsiteY8" fmla="*/ 0 h 1225550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10668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10668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10668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10668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0668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  <a:gd name="connsiteX0" fmla="*/ 0 w 9144000"/>
              <a:gd name="connsiteY0" fmla="*/ 0 h 1235075"/>
              <a:gd name="connsiteX1" fmla="*/ 9144000 w 9144000"/>
              <a:gd name="connsiteY1" fmla="*/ 0 h 1235075"/>
              <a:gd name="connsiteX2" fmla="*/ 9144000 w 9144000"/>
              <a:gd name="connsiteY2" fmla="*/ 838200 h 1235075"/>
              <a:gd name="connsiteX3" fmla="*/ 8096250 w 9144000"/>
              <a:gd name="connsiteY3" fmla="*/ 838200 h 1235075"/>
              <a:gd name="connsiteX4" fmla="*/ 7286625 w 9144000"/>
              <a:gd name="connsiteY4" fmla="*/ 1219200 h 1235075"/>
              <a:gd name="connsiteX5" fmla="*/ 1866900 w 9144000"/>
              <a:gd name="connsiteY5" fmla="*/ 1219200 h 1235075"/>
              <a:gd name="connsiteX6" fmla="*/ 1019175 w 9144000"/>
              <a:gd name="connsiteY6" fmla="*/ 838200 h 1235075"/>
              <a:gd name="connsiteX7" fmla="*/ 0 w 9144000"/>
              <a:gd name="connsiteY7" fmla="*/ 838200 h 1235075"/>
              <a:gd name="connsiteX8" fmla="*/ 0 w 9144000"/>
              <a:gd name="connsiteY8" fmla="*/ 0 h 123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1235075">
                <a:moveTo>
                  <a:pt x="0" y="0"/>
                </a:moveTo>
                <a:lnTo>
                  <a:pt x="9144000" y="0"/>
                </a:lnTo>
                <a:lnTo>
                  <a:pt x="9144000" y="838200"/>
                </a:lnTo>
                <a:lnTo>
                  <a:pt x="8096250" y="838200"/>
                </a:lnTo>
                <a:cubicBezTo>
                  <a:pt x="7759700" y="831850"/>
                  <a:pt x="7604125" y="1235075"/>
                  <a:pt x="7286625" y="1219200"/>
                </a:cubicBezTo>
                <a:lnTo>
                  <a:pt x="1866900" y="1219200"/>
                </a:lnTo>
                <a:cubicBezTo>
                  <a:pt x="1527175" y="1225550"/>
                  <a:pt x="1358900" y="841375"/>
                  <a:pt x="1019175" y="838200"/>
                </a:cubicBezTo>
                <a:lnTo>
                  <a:pt x="0" y="838200"/>
                </a:lnTo>
                <a:lnTo>
                  <a:pt x="0" y="0"/>
                </a:lnTo>
                <a:close/>
              </a:path>
            </a:pathLst>
          </a:custGeom>
          <a:solidFill>
            <a:srgbClr val="ABB44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B2EEB42-3695-4CC8-9EB9-6441E8027B8F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066800" y="1365312"/>
            <a:ext cx="6172200" cy="3472734"/>
            <a:chOff x="1066800" y="1524000"/>
            <a:chExt cx="6172200" cy="3354396"/>
          </a:xfrm>
        </p:grpSpPr>
        <p:sp>
          <p:nvSpPr>
            <p:cNvPr id="9" name="Rounded Rectangle 8"/>
            <p:cNvSpPr/>
            <p:nvPr/>
          </p:nvSpPr>
          <p:spPr>
            <a:xfrm>
              <a:off x="2008721" y="1782104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Enrollment Projections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2008721" y="2916256"/>
              <a:ext cx="5230279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2023-2024 Staffing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89498" y="4060018"/>
              <a:ext cx="5249502" cy="605521"/>
            </a:xfrm>
            <a:prstGeom prst="roundRect">
              <a:avLst/>
            </a:prstGeom>
            <a:solidFill>
              <a:srgbClr val="508EAA"/>
            </a:solidFill>
            <a:ln>
              <a:noFill/>
              <a:prstDash val="sysDash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  </a:t>
              </a:r>
              <a:r>
                <a:rPr lang="en-US" sz="2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Revenue Comparisons </a:t>
              </a:r>
              <a:endPara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13" name="Group 61"/>
            <p:cNvGrpSpPr/>
            <p:nvPr/>
          </p:nvGrpSpPr>
          <p:grpSpPr>
            <a:xfrm>
              <a:off x="1086023" y="1524000"/>
              <a:ext cx="1076482" cy="1076482"/>
              <a:chOff x="1086023" y="1524000"/>
              <a:chExt cx="1076482" cy="1076482"/>
            </a:xfrm>
          </p:grpSpPr>
          <p:grpSp>
            <p:nvGrpSpPr>
              <p:cNvPr id="40" name="Group 19"/>
              <p:cNvGrpSpPr/>
              <p:nvPr/>
            </p:nvGrpSpPr>
            <p:grpSpPr>
              <a:xfrm>
                <a:off x="1086023" y="1524000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3" name="Oval 42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4" name="Oval 43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TextBox 40"/>
              <p:cNvSpPr txBox="1"/>
              <p:nvPr/>
            </p:nvSpPr>
            <p:spPr>
              <a:xfrm>
                <a:off x="1295400" y="1828800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1</a:t>
                </a:r>
              </a:p>
            </p:txBody>
          </p:sp>
        </p:grpSp>
        <p:grpSp>
          <p:nvGrpSpPr>
            <p:cNvPr id="14" name="Group 62"/>
            <p:cNvGrpSpPr/>
            <p:nvPr/>
          </p:nvGrpSpPr>
          <p:grpSpPr>
            <a:xfrm>
              <a:off x="1086023" y="2658152"/>
              <a:ext cx="1076482" cy="1076482"/>
              <a:chOff x="1086023" y="2658152"/>
              <a:chExt cx="1076482" cy="1076482"/>
            </a:xfrm>
          </p:grpSpPr>
          <p:grpSp>
            <p:nvGrpSpPr>
              <p:cNvPr id="34" name="Group 19"/>
              <p:cNvGrpSpPr/>
              <p:nvPr/>
            </p:nvGrpSpPr>
            <p:grpSpPr>
              <a:xfrm>
                <a:off x="1086023" y="2658152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6" name="Oval 35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7" name="Oval 36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Oval 37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Oval 38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5" name="TextBox 34"/>
              <p:cNvSpPr txBox="1"/>
              <p:nvPr/>
            </p:nvSpPr>
            <p:spPr>
              <a:xfrm>
                <a:off x="1273628" y="2960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2</a:t>
                </a:r>
              </a:p>
            </p:txBody>
          </p:sp>
        </p:grpSp>
        <p:grpSp>
          <p:nvGrpSpPr>
            <p:cNvPr id="15" name="Group 63"/>
            <p:cNvGrpSpPr/>
            <p:nvPr/>
          </p:nvGrpSpPr>
          <p:grpSpPr>
            <a:xfrm>
              <a:off x="1066800" y="3801914"/>
              <a:ext cx="1076482" cy="1076482"/>
              <a:chOff x="1066800" y="3801914"/>
              <a:chExt cx="1076482" cy="1076482"/>
            </a:xfrm>
          </p:grpSpPr>
          <p:grpSp>
            <p:nvGrpSpPr>
              <p:cNvPr id="28" name="Group 19"/>
              <p:cNvGrpSpPr/>
              <p:nvPr/>
            </p:nvGrpSpPr>
            <p:grpSpPr>
              <a:xfrm>
                <a:off x="1066800" y="3801914"/>
                <a:ext cx="1076482" cy="1076482"/>
                <a:chOff x="1831699" y="2812774"/>
                <a:chExt cx="1600200" cy="1600200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1831699" y="2812774"/>
                  <a:ext cx="1600200" cy="1600200"/>
                </a:xfrm>
                <a:prstGeom prst="ellipse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1970314" y="2952353"/>
                  <a:ext cx="1306286" cy="1306286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2060672" y="3003294"/>
                  <a:ext cx="1128841" cy="1128841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2154829" y="3009302"/>
                  <a:ext cx="937518" cy="713806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35000">
                      <a:schemeClr val="bg1"/>
                    </a:gs>
                    <a:gs pos="100000">
                      <a:schemeClr val="bg1">
                        <a:lumMod val="95000"/>
                      </a:schemeClr>
                    </a:gs>
                  </a:gsLst>
                  <a:lin ang="5400000" scaled="0"/>
                </a:gra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262744" y="4103914"/>
                <a:ext cx="6858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/>
                  <a:t>3</a:t>
                </a:r>
              </a:p>
            </p:txBody>
          </p:sp>
        </p:grpSp>
      </p:grpSp>
      <p:sp>
        <p:nvSpPr>
          <p:cNvPr id="50" name="Title 4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Objectives for Today</a:t>
            </a:r>
            <a:endParaRPr lang="id-ID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6A2C4E8-9D24-43ED-A3C2-F0CEAD4B2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67" y="5854030"/>
            <a:ext cx="1066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44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4d1cc3c18a159634de48f234fd2e03ddc36e391"/>
</p:tagLst>
</file>

<file path=ppt/theme/theme1.xml><?xml version="1.0" encoding="utf-8"?>
<a:theme xmlns:a="http://schemas.openxmlformats.org/drawingml/2006/main" name="Office Theme">
  <a:themeElements>
    <a:clrScheme name="Custom 13">
      <a:dk1>
        <a:srgbClr val="2E4A63"/>
      </a:dk1>
      <a:lt1>
        <a:srgbClr val="E5E5E5"/>
      </a:lt1>
      <a:dk2>
        <a:srgbClr val="508EAA"/>
      </a:dk2>
      <a:lt2>
        <a:srgbClr val="ABB441"/>
      </a:lt2>
      <a:accent1>
        <a:srgbClr val="CECECE"/>
      </a:accent1>
      <a:accent2>
        <a:srgbClr val="A9946F"/>
      </a:accent2>
      <a:accent3>
        <a:srgbClr val="BFBFBF"/>
      </a:accent3>
      <a:accent4>
        <a:srgbClr val="E6BF8C"/>
      </a:accent4>
      <a:accent5>
        <a:srgbClr val="634215"/>
      </a:accent5>
      <a:accent6>
        <a:srgbClr val="D8D8D8"/>
      </a:accent6>
      <a:hlink>
        <a:srgbClr val="626359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69503</TotalTime>
  <Words>748</Words>
  <Application>Microsoft Office PowerPoint</Application>
  <PresentationFormat>On-screen Show (4:3)</PresentationFormat>
  <Paragraphs>281</Paragraphs>
  <Slides>34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Courier New</vt:lpstr>
      <vt:lpstr>Wingdings</vt:lpstr>
      <vt:lpstr>Calibri</vt:lpstr>
      <vt:lpstr>Arial</vt:lpstr>
      <vt:lpstr>Verdana</vt:lpstr>
      <vt:lpstr>Office Theme</vt:lpstr>
      <vt:lpstr>2023-24 Budget Advisory Committee Update</vt:lpstr>
      <vt:lpstr>Objectives for Today</vt:lpstr>
      <vt:lpstr>Tonight’s Focus</vt:lpstr>
      <vt:lpstr>Objectives for Today</vt:lpstr>
      <vt:lpstr>Enrollment Projections</vt:lpstr>
      <vt:lpstr>Objectives for Today</vt:lpstr>
      <vt:lpstr>2023-24 Certificated Staff </vt:lpstr>
      <vt:lpstr>2023-24 Classified Staff </vt:lpstr>
      <vt:lpstr>Objectives for Today</vt:lpstr>
      <vt:lpstr>General Fund Revenue Comparison </vt:lpstr>
      <vt:lpstr>General Fund Revenue Comparison </vt:lpstr>
      <vt:lpstr>Objectives for Today</vt:lpstr>
      <vt:lpstr>General Fund Expenditures </vt:lpstr>
      <vt:lpstr>Expenditures by Program Summary </vt:lpstr>
      <vt:lpstr>Expenditures by Object Summary </vt:lpstr>
      <vt:lpstr>Expenditures by Object Summary </vt:lpstr>
      <vt:lpstr>Objectives for Today</vt:lpstr>
      <vt:lpstr>2023-24 General Fund Summary</vt:lpstr>
      <vt:lpstr>2023-24 General Fund Summary</vt:lpstr>
      <vt:lpstr>Moving Forward</vt:lpstr>
      <vt:lpstr>Objectives for Today</vt:lpstr>
      <vt:lpstr>2023-24 MSOC Disclosure</vt:lpstr>
      <vt:lpstr>Objectives for Today</vt:lpstr>
      <vt:lpstr>Capital Projects Fund (CPF)</vt:lpstr>
      <vt:lpstr>Objectives for Today</vt:lpstr>
      <vt:lpstr>Debt Service Fund (DSF)</vt:lpstr>
      <vt:lpstr>Objectives for Today</vt:lpstr>
      <vt:lpstr>Transportation Vehicle Fund (TVF)</vt:lpstr>
      <vt:lpstr>Objectives for Today</vt:lpstr>
      <vt:lpstr>Associated Student Body (ASB)</vt:lpstr>
      <vt:lpstr>Associated Student Body (ASB)</vt:lpstr>
      <vt:lpstr>What’s next?</vt:lpstr>
      <vt:lpstr>Table Talks</vt:lpstr>
      <vt:lpstr>What’s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Hunt, Brenda</cp:lastModifiedBy>
  <cp:revision>817</cp:revision>
  <cp:lastPrinted>2023-08-17T14:22:11Z</cp:lastPrinted>
  <dcterms:created xsi:type="dcterms:W3CDTF">2010-04-23T06:19:39Z</dcterms:created>
  <dcterms:modified xsi:type="dcterms:W3CDTF">2023-08-17T16:01:29Z</dcterms:modified>
</cp:coreProperties>
</file>