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sldIdLst>
    <p:sldId id="297" r:id="rId2"/>
    <p:sldId id="372" r:id="rId3"/>
    <p:sldId id="290" r:id="rId4"/>
    <p:sldId id="318" r:id="rId5"/>
    <p:sldId id="368" r:id="rId6"/>
    <p:sldId id="347" r:id="rId7"/>
    <p:sldId id="379" r:id="rId8"/>
    <p:sldId id="380" r:id="rId9"/>
    <p:sldId id="377" r:id="rId10"/>
    <p:sldId id="378" r:id="rId11"/>
    <p:sldId id="381" r:id="rId12"/>
    <p:sldId id="373" r:id="rId13"/>
    <p:sldId id="349" r:id="rId14"/>
    <p:sldId id="374" r:id="rId15"/>
    <p:sldId id="361" r:id="rId16"/>
    <p:sldId id="362" r:id="rId17"/>
    <p:sldId id="258" r:id="rId18"/>
    <p:sldId id="375" r:id="rId19"/>
    <p:sldId id="376" r:id="rId20"/>
    <p:sldId id="339" r:id="rId2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8B761-51CA-4C90-AD1B-F610524AFF82}">
          <p14:sldIdLst>
            <p14:sldId id="297"/>
            <p14:sldId id="372"/>
            <p14:sldId id="290"/>
            <p14:sldId id="318"/>
            <p14:sldId id="368"/>
            <p14:sldId id="347"/>
            <p14:sldId id="379"/>
            <p14:sldId id="380"/>
            <p14:sldId id="377"/>
            <p14:sldId id="378"/>
            <p14:sldId id="381"/>
            <p14:sldId id="373"/>
            <p14:sldId id="349"/>
            <p14:sldId id="374"/>
            <p14:sldId id="361"/>
            <p14:sldId id="362"/>
            <p14:sldId id="258"/>
          </p14:sldIdLst>
        </p14:section>
        <p14:section name="Untitled Section" id="{9C4FB63B-9332-41F8-AEF5-9837073EA0C6}">
          <p14:sldIdLst>
            <p14:sldId id="375"/>
            <p14:sldId id="376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EAA"/>
    <a:srgbClr val="2E4A63"/>
    <a:srgbClr val="ABB441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7359" autoAdjust="0"/>
  </p:normalViewPr>
  <p:slideViewPr>
    <p:cSldViewPr>
      <p:cViewPr varScale="1">
        <p:scale>
          <a:sx n="102" d="100"/>
          <a:sy n="102" d="100"/>
        </p:scale>
        <p:origin x="996" y="108"/>
      </p:cViewPr>
      <p:guideLst>
        <p:guide orient="horz" pos="624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D348C9A-0EFE-4F77-AD1B-AC374398ADC1}">
      <dgm:prSet phldrT="[Text]" custT="1"/>
      <dgm:spPr>
        <a:solidFill>
          <a:srgbClr val="ABB441"/>
        </a:solidFill>
      </dgm:spPr>
      <dgm:t>
        <a:bodyPr/>
        <a:lstStyle/>
        <a:p>
          <a:pPr algn="ctr"/>
          <a:r>
            <a:rPr lang="en-US" sz="24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B12D4D35-3923-453A-B3BE-6D29F132BC88}" type="parTrans" cxnId="{84DD097F-6F2A-4627-B9A1-3C9D294E956E}">
      <dgm:prSet/>
      <dgm:spPr/>
      <dgm:t>
        <a:bodyPr/>
        <a:lstStyle/>
        <a:p>
          <a:endParaRPr lang="en-US"/>
        </a:p>
      </dgm:t>
    </dgm:pt>
    <dgm:pt modelId="{2140BAF6-A67D-4D38-90FF-903CE50672FD}" type="sibTrans" cxnId="{84DD097F-6F2A-4627-B9A1-3C9D294E956E}">
      <dgm:prSet/>
      <dgm:spPr/>
      <dgm:t>
        <a:bodyPr/>
        <a:lstStyle/>
        <a:p>
          <a:endParaRPr lang="en-US"/>
        </a:p>
      </dgm:t>
    </dgm:pt>
    <dgm:pt modelId="{01C2F571-B6EF-4BBB-8B4D-0F7031501F18}">
      <dgm:prSet phldrT="[Text]" custT="1"/>
      <dgm:spPr>
        <a:solidFill>
          <a:srgbClr val="ABB441"/>
        </a:solidFill>
      </dgm:spPr>
      <dgm:t>
        <a:bodyPr/>
        <a:lstStyle/>
        <a:p>
          <a:pPr algn="ctr"/>
          <a:endParaRPr lang="en-US" sz="2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B7B2AD-E7E8-4C5D-A7C5-A0780422503B}" type="parTrans" cxnId="{9745B8B1-0E9C-499B-853E-72015DE372A0}">
      <dgm:prSet/>
      <dgm:spPr/>
      <dgm:t>
        <a:bodyPr/>
        <a:lstStyle/>
        <a:p>
          <a:endParaRPr lang="en-US"/>
        </a:p>
      </dgm:t>
    </dgm:pt>
    <dgm:pt modelId="{44B68B05-39D6-49E6-A037-FCBE0B034DF9}" type="sibTrans" cxnId="{9745B8B1-0E9C-499B-853E-72015DE372A0}">
      <dgm:prSet/>
      <dgm:spPr/>
      <dgm:t>
        <a:bodyPr/>
        <a:lstStyle/>
        <a:p>
          <a:endParaRPr lang="en-US"/>
        </a:p>
      </dgm:t>
    </dgm:pt>
    <dgm:pt modelId="{0EB00756-C370-4E40-B880-9C88569299C6}">
      <dgm:prSet phldrT="[Text]" custT="1"/>
      <dgm:spPr>
        <a:solidFill>
          <a:srgbClr val="ABB441"/>
        </a:solidFill>
      </dgm:spPr>
      <dgm:t>
        <a:bodyPr/>
        <a:lstStyle/>
        <a:p>
          <a:pPr algn="ctr"/>
          <a:endParaRPr lang="en-US" sz="2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8CFF2C-9EDA-4DBD-BCC7-028146A89A81}" type="sibTrans" cxnId="{BA7B4049-D8C6-4B53-B753-A379910D706E}">
      <dgm:prSet/>
      <dgm:spPr/>
      <dgm:t>
        <a:bodyPr/>
        <a:lstStyle/>
        <a:p>
          <a:endParaRPr lang="en-US"/>
        </a:p>
      </dgm:t>
    </dgm:pt>
    <dgm:pt modelId="{8F108AA1-33FB-47A6-9578-12ABAB680C71}" type="parTrans" cxnId="{BA7B4049-D8C6-4B53-B753-A379910D706E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80DE880E-3D19-4164-83FD-8A1EBAE26B22}" type="pres">
      <dgm:prSet presAssocID="{5467CD0A-6AB9-46F3-A015-7F1FD9D65232}" presName="ThreeNodes_1" presStyleLbl="node1" presStyleIdx="0" presStyleCnt="3">
        <dgm:presLayoutVars>
          <dgm:bulletEnabled val="1"/>
        </dgm:presLayoutVars>
      </dgm:prSet>
      <dgm:spPr/>
    </dgm:pt>
    <dgm:pt modelId="{076FBB73-F8C1-4719-9CE4-9397ADDF8AAA}" type="pres">
      <dgm:prSet presAssocID="{5467CD0A-6AB9-46F3-A015-7F1FD9D65232}" presName="ThreeNodes_2" presStyleLbl="node1" presStyleIdx="1" presStyleCnt="3">
        <dgm:presLayoutVars>
          <dgm:bulletEnabled val="1"/>
        </dgm:presLayoutVars>
      </dgm:prSet>
      <dgm:spPr/>
    </dgm:pt>
    <dgm:pt modelId="{4AF8F1E5-B1EE-4B2F-A821-4391F414F79D}" type="pres">
      <dgm:prSet presAssocID="{5467CD0A-6AB9-46F3-A015-7F1FD9D65232}" presName="ThreeNodes_3" presStyleLbl="node1" presStyleIdx="2" presStyleCnt="3">
        <dgm:presLayoutVars>
          <dgm:bulletEnabled val="1"/>
        </dgm:presLayoutVars>
      </dgm:prSet>
      <dgm:spPr/>
    </dgm:pt>
    <dgm:pt modelId="{57B3AD1C-2B47-4371-B184-54801D4C623C}" type="pres">
      <dgm:prSet presAssocID="{5467CD0A-6AB9-46F3-A015-7F1FD9D65232}" presName="ThreeConn_1-2" presStyleLbl="fgAccFollowNode1" presStyleIdx="0" presStyleCnt="2">
        <dgm:presLayoutVars>
          <dgm:bulletEnabled val="1"/>
        </dgm:presLayoutVars>
      </dgm:prSet>
      <dgm:spPr/>
    </dgm:pt>
    <dgm:pt modelId="{5E546F1A-CDA4-4D88-8AB4-2241547FCE86}" type="pres">
      <dgm:prSet presAssocID="{5467CD0A-6AB9-46F3-A015-7F1FD9D65232}" presName="ThreeConn_2-3" presStyleLbl="fgAccFollowNode1" presStyleIdx="1" presStyleCnt="2">
        <dgm:presLayoutVars>
          <dgm:bulletEnabled val="1"/>
        </dgm:presLayoutVars>
      </dgm:prSet>
      <dgm:spPr/>
    </dgm:pt>
    <dgm:pt modelId="{3807F8A2-23DB-41D0-A425-D4A587A2633F}" type="pres">
      <dgm:prSet presAssocID="{5467CD0A-6AB9-46F3-A015-7F1FD9D65232}" presName="ThreeNodes_1_text" presStyleLbl="node1" presStyleIdx="2" presStyleCnt="3">
        <dgm:presLayoutVars>
          <dgm:bulletEnabled val="1"/>
        </dgm:presLayoutVars>
      </dgm:prSet>
      <dgm:spPr/>
    </dgm:pt>
    <dgm:pt modelId="{34E4E17B-75BB-47EE-BFF4-6DF60A0FAE90}" type="pres">
      <dgm:prSet presAssocID="{5467CD0A-6AB9-46F3-A015-7F1FD9D65232}" presName="ThreeNodes_2_text" presStyleLbl="node1" presStyleIdx="2" presStyleCnt="3">
        <dgm:presLayoutVars>
          <dgm:bulletEnabled val="1"/>
        </dgm:presLayoutVars>
      </dgm:prSet>
      <dgm:spPr/>
    </dgm:pt>
    <dgm:pt modelId="{D01E20A4-07D5-4501-9185-E49D709C7DC2}" type="pres">
      <dgm:prSet presAssocID="{5467CD0A-6AB9-46F3-A015-7F1FD9D65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293B015-E176-4427-A799-7A8021DBB565}" type="presOf" srcId="{708CFF2C-9EDA-4DBD-BCC7-028146A89A81}" destId="{57B3AD1C-2B47-4371-B184-54801D4C623C}" srcOrd="0" destOrd="0" presId="urn:microsoft.com/office/officeart/2005/8/layout/vProcess5"/>
    <dgm:cxn modelId="{1C56EC2A-E110-44BD-8000-D3712D838AB1}" type="presOf" srcId="{0EB00756-C370-4E40-B880-9C88569299C6}" destId="{3807F8A2-23DB-41D0-A425-D4A587A2633F}" srcOrd="1" destOrd="0" presId="urn:microsoft.com/office/officeart/2005/8/layout/vProcess5"/>
    <dgm:cxn modelId="{BA7B4049-D8C6-4B53-B753-A379910D706E}" srcId="{5467CD0A-6AB9-46F3-A015-7F1FD9D65232}" destId="{0EB00756-C370-4E40-B880-9C88569299C6}" srcOrd="0" destOrd="0" parTransId="{8F108AA1-33FB-47A6-9578-12ABAB680C71}" sibTransId="{708CFF2C-9EDA-4DBD-BCC7-028146A89A81}"/>
    <dgm:cxn modelId="{4505064E-F8C8-4065-B834-97DEBE8CBCCB}" type="presOf" srcId="{0EB00756-C370-4E40-B880-9C88569299C6}" destId="{80DE880E-3D19-4164-83FD-8A1EBAE26B22}" srcOrd="0" destOrd="0" presId="urn:microsoft.com/office/officeart/2005/8/layout/vProcess5"/>
    <dgm:cxn modelId="{84DD097F-6F2A-4627-B9A1-3C9D294E956E}" srcId="{5467CD0A-6AB9-46F3-A015-7F1FD9D65232}" destId="{2D348C9A-0EFE-4F77-AD1B-AC374398ADC1}" srcOrd="2" destOrd="0" parTransId="{B12D4D35-3923-453A-B3BE-6D29F132BC88}" sibTransId="{2140BAF6-A67D-4D38-90FF-903CE50672FD}"/>
    <dgm:cxn modelId="{6381C580-125F-4D6F-9454-FA396F2999C0}" type="presOf" srcId="{44B68B05-39D6-49E6-A037-FCBE0B034DF9}" destId="{5E546F1A-CDA4-4D88-8AB4-2241547FCE86}" srcOrd="0" destOrd="0" presId="urn:microsoft.com/office/officeart/2005/8/layout/vProcess5"/>
    <dgm:cxn modelId="{0B019D8A-32ED-4F86-B045-9B6DEEC3707E}" type="presOf" srcId="{01C2F571-B6EF-4BBB-8B4D-0F7031501F18}" destId="{34E4E17B-75BB-47EE-BFF4-6DF60A0FAE90}" srcOrd="1" destOrd="0" presId="urn:microsoft.com/office/officeart/2005/8/layout/vProcess5"/>
    <dgm:cxn modelId="{1E8DA594-A226-44DB-BFE6-923F23F11B9A}" type="presOf" srcId="{2D348C9A-0EFE-4F77-AD1B-AC374398ADC1}" destId="{D01E20A4-07D5-4501-9185-E49D709C7DC2}" srcOrd="1" destOrd="0" presId="urn:microsoft.com/office/officeart/2005/8/layout/vProcess5"/>
    <dgm:cxn modelId="{9745B8B1-0E9C-499B-853E-72015DE372A0}" srcId="{5467CD0A-6AB9-46F3-A015-7F1FD9D65232}" destId="{01C2F571-B6EF-4BBB-8B4D-0F7031501F18}" srcOrd="1" destOrd="0" parTransId="{6AB7B2AD-E7E8-4C5D-A7C5-A0780422503B}" sibTransId="{44B68B05-39D6-49E6-A037-FCBE0B034DF9}"/>
    <dgm:cxn modelId="{AF030AB6-5AE8-483A-A5F4-9A14FB8200C7}" type="presOf" srcId="{01C2F571-B6EF-4BBB-8B4D-0F7031501F18}" destId="{076FBB73-F8C1-4719-9CE4-9397ADDF8AAA}" srcOrd="0" destOrd="0" presId="urn:microsoft.com/office/officeart/2005/8/layout/vProcess5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B5E175F2-497D-49E6-B019-F7A336752B61}" type="presOf" srcId="{2D348C9A-0EFE-4F77-AD1B-AC374398ADC1}" destId="{4AF8F1E5-B1EE-4B2F-A821-4391F414F79D}" srcOrd="0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7DA74DCF-39FB-4FA1-B257-D859D47583FF}" type="presParOf" srcId="{2BB4FCA5-9E48-4262-8DA5-25E872696052}" destId="{80DE880E-3D19-4164-83FD-8A1EBAE26B22}" srcOrd="1" destOrd="0" presId="urn:microsoft.com/office/officeart/2005/8/layout/vProcess5"/>
    <dgm:cxn modelId="{3218D12F-E707-4435-87B7-A4DAE4575DED}" type="presParOf" srcId="{2BB4FCA5-9E48-4262-8DA5-25E872696052}" destId="{076FBB73-F8C1-4719-9CE4-9397ADDF8AAA}" srcOrd="2" destOrd="0" presId="urn:microsoft.com/office/officeart/2005/8/layout/vProcess5"/>
    <dgm:cxn modelId="{9520E7CA-5E4B-4FD5-8D85-9EC70C7E6A3A}" type="presParOf" srcId="{2BB4FCA5-9E48-4262-8DA5-25E872696052}" destId="{4AF8F1E5-B1EE-4B2F-A821-4391F414F79D}" srcOrd="3" destOrd="0" presId="urn:microsoft.com/office/officeart/2005/8/layout/vProcess5"/>
    <dgm:cxn modelId="{0D24A801-0222-49E1-B953-BE60AA58014B}" type="presParOf" srcId="{2BB4FCA5-9E48-4262-8DA5-25E872696052}" destId="{57B3AD1C-2B47-4371-B184-54801D4C623C}" srcOrd="4" destOrd="0" presId="urn:microsoft.com/office/officeart/2005/8/layout/vProcess5"/>
    <dgm:cxn modelId="{03FF3F92-62B6-467B-8877-DDA17F791650}" type="presParOf" srcId="{2BB4FCA5-9E48-4262-8DA5-25E872696052}" destId="{5E546F1A-CDA4-4D88-8AB4-2241547FCE86}" srcOrd="5" destOrd="0" presId="urn:microsoft.com/office/officeart/2005/8/layout/vProcess5"/>
    <dgm:cxn modelId="{7A8A6643-9E72-43C5-B38C-0CACCB5DEDEE}" type="presParOf" srcId="{2BB4FCA5-9E48-4262-8DA5-25E872696052}" destId="{3807F8A2-23DB-41D0-A425-D4A587A2633F}" srcOrd="6" destOrd="0" presId="urn:microsoft.com/office/officeart/2005/8/layout/vProcess5"/>
    <dgm:cxn modelId="{2BCB7AB7-0D56-4B79-A4D5-A522DF947FAB}" type="presParOf" srcId="{2BB4FCA5-9E48-4262-8DA5-25E872696052}" destId="{34E4E17B-75BB-47EE-BFF4-6DF60A0FAE90}" srcOrd="7" destOrd="0" presId="urn:microsoft.com/office/officeart/2005/8/layout/vProcess5"/>
    <dgm:cxn modelId="{7DF5DE14-F2AB-4023-BB36-EDEA6B9F67C4}" type="presParOf" srcId="{2BB4FCA5-9E48-4262-8DA5-25E872696052}" destId="{D01E20A4-07D5-4501-9185-E49D709C7DC2}" srcOrd="8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3218A90-B4EF-4DE9-A678-3C8DB4CA8AB7}">
      <dgm:prSet phldrT="[Text]" custT="1"/>
      <dgm:spPr>
        <a:solidFill>
          <a:srgbClr val="ABB441"/>
        </a:solidFill>
      </dgm:spPr>
      <dgm:t>
        <a:bodyPr/>
        <a:lstStyle/>
        <a:p>
          <a:endParaRPr lang="en-US" sz="20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E1FD06-3E60-4C0F-890E-BEA8DE0CB295}" type="parTrans" cxnId="{A472082C-6DFA-423E-9570-214960D01D2F}">
      <dgm:prSet/>
      <dgm:spPr/>
      <dgm:t>
        <a:bodyPr/>
        <a:lstStyle/>
        <a:p>
          <a:endParaRPr lang="en-US"/>
        </a:p>
      </dgm:t>
    </dgm:pt>
    <dgm:pt modelId="{B46483A1-C2C4-4879-9E1D-D452CF478898}" type="sibTrans" cxnId="{A472082C-6DFA-423E-9570-214960D01D2F}">
      <dgm:prSet/>
      <dgm:spPr/>
      <dgm:t>
        <a:bodyPr/>
        <a:lstStyle/>
        <a:p>
          <a:endParaRPr lang="en-US"/>
        </a:p>
      </dgm:t>
    </dgm:pt>
    <dgm:pt modelId="{5866D98E-5212-4A3B-A1AA-B26FE7EB35F5}">
      <dgm:prSet phldrT="[Text]" custT="1"/>
      <dgm:spPr>
        <a:solidFill>
          <a:srgbClr val="ABB441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August 22</a:t>
          </a:r>
          <a:r>
            <a:rPr lang="en-US" sz="2000" baseline="30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nd </a:t>
          </a:r>
        </a:p>
        <a:p>
          <a:pPr>
            <a:spcAft>
              <a:spcPts val="600"/>
            </a:spcAft>
          </a:pPr>
          <a:endParaRPr lang="en-US" sz="2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spcAft>
              <a:spcPts val="600"/>
            </a:spcAft>
          </a:pPr>
          <a:r>
            <a:rPr lang="en-US" sz="2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Final 2023-24 Budget – What changed?</a:t>
          </a:r>
        </a:p>
      </dgm:t>
    </dgm:pt>
    <dgm:pt modelId="{343799B0-18F9-451A-A535-E15872821DC6}" type="sibTrans" cxnId="{7B22CB97-F223-4400-BB00-676465E59FE9}">
      <dgm:prSet/>
      <dgm:spPr/>
      <dgm:t>
        <a:bodyPr/>
        <a:lstStyle/>
        <a:p>
          <a:endParaRPr lang="en-US"/>
        </a:p>
      </dgm:t>
    </dgm:pt>
    <dgm:pt modelId="{E4C1E911-8C93-4639-93B2-6FF6ACE0EB2D}" type="parTrans" cxnId="{7B22CB97-F223-4400-BB00-676465E59FE9}">
      <dgm:prSet/>
      <dgm:spPr/>
      <dgm:t>
        <a:bodyPr/>
        <a:lstStyle/>
        <a:p>
          <a:endParaRPr lang="en-US"/>
        </a:p>
      </dgm:t>
    </dgm:pt>
    <dgm:pt modelId="{D662A3AF-13DF-4A2E-98E7-5F0BF4F42F90}">
      <dgm:prSet phldrT="[Text]" custT="1"/>
      <dgm:spPr>
        <a:solidFill>
          <a:srgbClr val="ABB441"/>
        </a:solidFill>
      </dgm:spPr>
      <dgm:t>
        <a:bodyPr/>
        <a:lstStyle/>
        <a:p>
          <a:pPr algn="l"/>
          <a:endParaRPr lang="en-US" sz="19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D9C1E2-CB4D-4F78-B5DA-F339FB09E3D7}" type="parTrans" cxnId="{6797830B-3449-481D-BE06-06577A810D9F}">
      <dgm:prSet/>
      <dgm:spPr/>
      <dgm:t>
        <a:bodyPr/>
        <a:lstStyle/>
        <a:p>
          <a:endParaRPr lang="en-US"/>
        </a:p>
      </dgm:t>
    </dgm:pt>
    <dgm:pt modelId="{AD4E86E9-E52B-4FF1-8D05-ECDCDC876AF7}" type="sibTrans" cxnId="{6797830B-3449-481D-BE06-06577A810D9F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32E6F996-85F7-4543-ABC8-553885590E17}" type="pres">
      <dgm:prSet presAssocID="{5467CD0A-6AB9-46F3-A015-7F1FD9D65232}" presName="ThreeNodes_1" presStyleLbl="node1" presStyleIdx="0" presStyleCnt="3">
        <dgm:presLayoutVars>
          <dgm:bulletEnabled val="1"/>
        </dgm:presLayoutVars>
      </dgm:prSet>
      <dgm:spPr/>
    </dgm:pt>
    <dgm:pt modelId="{E48244D0-4C73-4CCF-B46B-EECE9A464EC8}" type="pres">
      <dgm:prSet presAssocID="{5467CD0A-6AB9-46F3-A015-7F1FD9D65232}" presName="ThreeNodes_2" presStyleLbl="node1" presStyleIdx="1" presStyleCnt="3">
        <dgm:presLayoutVars>
          <dgm:bulletEnabled val="1"/>
        </dgm:presLayoutVars>
      </dgm:prSet>
      <dgm:spPr/>
    </dgm:pt>
    <dgm:pt modelId="{8C140EE8-BA89-4D27-BDAB-682EEA52A30F}" type="pres">
      <dgm:prSet presAssocID="{5467CD0A-6AB9-46F3-A015-7F1FD9D65232}" presName="ThreeNodes_3" presStyleLbl="node1" presStyleIdx="2" presStyleCnt="3" custScaleX="100722">
        <dgm:presLayoutVars>
          <dgm:bulletEnabled val="1"/>
        </dgm:presLayoutVars>
      </dgm:prSet>
      <dgm:spPr/>
    </dgm:pt>
    <dgm:pt modelId="{BCB98197-977A-4397-9F5E-4DDEF8662AFF}" type="pres">
      <dgm:prSet presAssocID="{5467CD0A-6AB9-46F3-A015-7F1FD9D65232}" presName="ThreeConn_1-2" presStyleLbl="fgAccFollowNode1" presStyleIdx="0" presStyleCnt="2" custLinFactNeighborX="4706" custLinFactNeighborY="-3974">
        <dgm:presLayoutVars>
          <dgm:bulletEnabled val="1"/>
        </dgm:presLayoutVars>
      </dgm:prSet>
      <dgm:spPr/>
    </dgm:pt>
    <dgm:pt modelId="{5D70CCB3-86F3-4411-A0A0-98D7F625B672}" type="pres">
      <dgm:prSet presAssocID="{5467CD0A-6AB9-46F3-A015-7F1FD9D65232}" presName="ThreeConn_2-3" presStyleLbl="fgAccFollowNode1" presStyleIdx="1" presStyleCnt="2" custLinFactNeighborX="2721" custLinFactNeighborY="-131">
        <dgm:presLayoutVars>
          <dgm:bulletEnabled val="1"/>
        </dgm:presLayoutVars>
      </dgm:prSet>
      <dgm:spPr/>
    </dgm:pt>
    <dgm:pt modelId="{AF782042-62F3-4333-A543-58FF51A9D415}" type="pres">
      <dgm:prSet presAssocID="{5467CD0A-6AB9-46F3-A015-7F1FD9D65232}" presName="ThreeNodes_1_text" presStyleLbl="node1" presStyleIdx="2" presStyleCnt="3">
        <dgm:presLayoutVars>
          <dgm:bulletEnabled val="1"/>
        </dgm:presLayoutVars>
      </dgm:prSet>
      <dgm:spPr/>
    </dgm:pt>
    <dgm:pt modelId="{8FB60D96-D426-4078-95FC-89AF6359661B}" type="pres">
      <dgm:prSet presAssocID="{5467CD0A-6AB9-46F3-A015-7F1FD9D65232}" presName="ThreeNodes_2_text" presStyleLbl="node1" presStyleIdx="2" presStyleCnt="3">
        <dgm:presLayoutVars>
          <dgm:bulletEnabled val="1"/>
        </dgm:presLayoutVars>
      </dgm:prSet>
      <dgm:spPr/>
    </dgm:pt>
    <dgm:pt modelId="{31BDAAA8-7C65-4920-A782-A7ED5E436C3C}" type="pres">
      <dgm:prSet presAssocID="{5467CD0A-6AB9-46F3-A015-7F1FD9D65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797830B-3449-481D-BE06-06577A810D9F}" srcId="{5467CD0A-6AB9-46F3-A015-7F1FD9D65232}" destId="{D662A3AF-13DF-4A2E-98E7-5F0BF4F42F90}" srcOrd="1" destOrd="0" parTransId="{D0D9C1E2-CB4D-4F78-B5DA-F339FB09E3D7}" sibTransId="{AD4E86E9-E52B-4FF1-8D05-ECDCDC876AF7}"/>
    <dgm:cxn modelId="{19C68D21-E350-448A-8B8C-AB4C958FB440}" type="presOf" srcId="{5866D98E-5212-4A3B-A1AA-B26FE7EB35F5}" destId="{8C140EE8-BA89-4D27-BDAB-682EEA52A30F}" srcOrd="0" destOrd="0" presId="urn:microsoft.com/office/officeart/2005/8/layout/vProcess5"/>
    <dgm:cxn modelId="{178C6422-D2A4-47EF-BEC3-680E3DE1954C}" type="presOf" srcId="{D662A3AF-13DF-4A2E-98E7-5F0BF4F42F90}" destId="{8FB60D96-D426-4078-95FC-89AF6359661B}" srcOrd="1" destOrd="0" presId="urn:microsoft.com/office/officeart/2005/8/layout/vProcess5"/>
    <dgm:cxn modelId="{A472082C-6DFA-423E-9570-214960D01D2F}" srcId="{5467CD0A-6AB9-46F3-A015-7F1FD9D65232}" destId="{33218A90-B4EF-4DE9-A678-3C8DB4CA8AB7}" srcOrd="0" destOrd="0" parTransId="{6DE1FD06-3E60-4C0F-890E-BEA8DE0CB295}" sibTransId="{B46483A1-C2C4-4879-9E1D-D452CF478898}"/>
    <dgm:cxn modelId="{FC4A8C62-39E2-470E-883B-52D81D53BF25}" type="presOf" srcId="{5866D98E-5212-4A3B-A1AA-B26FE7EB35F5}" destId="{31BDAAA8-7C65-4920-A782-A7ED5E436C3C}" srcOrd="1" destOrd="0" presId="urn:microsoft.com/office/officeart/2005/8/layout/vProcess5"/>
    <dgm:cxn modelId="{40A2C78F-1F56-4052-9704-5B6F623FF4EC}" type="presOf" srcId="{33218A90-B4EF-4DE9-A678-3C8DB4CA8AB7}" destId="{32E6F996-85F7-4543-ABC8-553885590E17}" srcOrd="0" destOrd="0" presId="urn:microsoft.com/office/officeart/2005/8/layout/vProcess5"/>
    <dgm:cxn modelId="{7B22CB97-F223-4400-BB00-676465E59FE9}" srcId="{5467CD0A-6AB9-46F3-A015-7F1FD9D65232}" destId="{5866D98E-5212-4A3B-A1AA-B26FE7EB35F5}" srcOrd="2" destOrd="0" parTransId="{E4C1E911-8C93-4639-93B2-6FF6ACE0EB2D}" sibTransId="{343799B0-18F9-451A-A535-E15872821DC6}"/>
    <dgm:cxn modelId="{12BF3AB6-6EBE-40C6-BF8C-95C16CB32CAB}" type="presOf" srcId="{33218A90-B4EF-4DE9-A678-3C8DB4CA8AB7}" destId="{AF782042-62F3-4333-A543-58FF51A9D415}" srcOrd="1" destOrd="0" presId="urn:microsoft.com/office/officeart/2005/8/layout/vProcess5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522172CC-D6F9-42A7-92A3-46E8C432401D}" type="presOf" srcId="{B46483A1-C2C4-4879-9E1D-D452CF478898}" destId="{BCB98197-977A-4397-9F5E-4DDEF8662AFF}" srcOrd="0" destOrd="0" presId="urn:microsoft.com/office/officeart/2005/8/layout/vProcess5"/>
    <dgm:cxn modelId="{C04C50D3-0870-4957-9338-1FD02A774ADE}" type="presOf" srcId="{D662A3AF-13DF-4A2E-98E7-5F0BF4F42F90}" destId="{E48244D0-4C73-4CCF-B46B-EECE9A464EC8}" srcOrd="0" destOrd="0" presId="urn:microsoft.com/office/officeart/2005/8/layout/vProcess5"/>
    <dgm:cxn modelId="{EAC158F9-D88B-4BAF-99E3-1DF5CDA5032D}" type="presOf" srcId="{AD4E86E9-E52B-4FF1-8D05-ECDCDC876AF7}" destId="{5D70CCB3-86F3-4411-A0A0-98D7F625B672}" srcOrd="0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0A266FA4-8ACE-4BC7-9763-A58F44BA7779}" type="presParOf" srcId="{2BB4FCA5-9E48-4262-8DA5-25E872696052}" destId="{32E6F996-85F7-4543-ABC8-553885590E17}" srcOrd="1" destOrd="0" presId="urn:microsoft.com/office/officeart/2005/8/layout/vProcess5"/>
    <dgm:cxn modelId="{4B46A8A1-DBFC-4575-B0E6-47600020EC58}" type="presParOf" srcId="{2BB4FCA5-9E48-4262-8DA5-25E872696052}" destId="{E48244D0-4C73-4CCF-B46B-EECE9A464EC8}" srcOrd="2" destOrd="0" presId="urn:microsoft.com/office/officeart/2005/8/layout/vProcess5"/>
    <dgm:cxn modelId="{736F900E-7B2A-45E6-ADB7-5B42E546B2A5}" type="presParOf" srcId="{2BB4FCA5-9E48-4262-8DA5-25E872696052}" destId="{8C140EE8-BA89-4D27-BDAB-682EEA52A30F}" srcOrd="3" destOrd="0" presId="urn:microsoft.com/office/officeart/2005/8/layout/vProcess5"/>
    <dgm:cxn modelId="{45D9800F-0640-460A-9946-A172AB293835}" type="presParOf" srcId="{2BB4FCA5-9E48-4262-8DA5-25E872696052}" destId="{BCB98197-977A-4397-9F5E-4DDEF8662AFF}" srcOrd="4" destOrd="0" presId="urn:microsoft.com/office/officeart/2005/8/layout/vProcess5"/>
    <dgm:cxn modelId="{F3CE400D-E0B0-4879-BC21-D5B19B4F3FFA}" type="presParOf" srcId="{2BB4FCA5-9E48-4262-8DA5-25E872696052}" destId="{5D70CCB3-86F3-4411-A0A0-98D7F625B672}" srcOrd="5" destOrd="0" presId="urn:microsoft.com/office/officeart/2005/8/layout/vProcess5"/>
    <dgm:cxn modelId="{E2D872C8-DC01-4E67-A65B-798CA4C3BA1E}" type="presParOf" srcId="{2BB4FCA5-9E48-4262-8DA5-25E872696052}" destId="{AF782042-62F3-4333-A543-58FF51A9D415}" srcOrd="6" destOrd="0" presId="urn:microsoft.com/office/officeart/2005/8/layout/vProcess5"/>
    <dgm:cxn modelId="{CA1D3FB9-8611-4B96-BB9B-95A469EB3D8F}" type="presParOf" srcId="{2BB4FCA5-9E48-4262-8DA5-25E872696052}" destId="{8FB60D96-D426-4078-95FC-89AF6359661B}" srcOrd="7" destOrd="0" presId="urn:microsoft.com/office/officeart/2005/8/layout/vProcess5"/>
    <dgm:cxn modelId="{5A68A257-EC7A-442A-BDCA-8DD57C9C5FC7}" type="presParOf" srcId="{2BB4FCA5-9E48-4262-8DA5-25E872696052}" destId="{31BDAAA8-7C65-4920-A782-A7ED5E436C3C}" srcOrd="8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E880E-3D19-4164-83FD-8A1EBAE26B22}">
      <dsp:nvSpPr>
        <dsp:cNvPr id="0" name=""/>
        <dsp:cNvSpPr/>
      </dsp:nvSpPr>
      <dsp:spPr>
        <a:xfrm>
          <a:off x="0" y="0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552" y="46552"/>
        <a:ext cx="5474365" cy="1496313"/>
      </dsp:txXfrm>
    </dsp:sp>
    <dsp:sp modelId="{076FBB73-F8C1-4719-9CE4-9397ADDF8AAA}">
      <dsp:nvSpPr>
        <dsp:cNvPr id="0" name=""/>
        <dsp:cNvSpPr/>
      </dsp:nvSpPr>
      <dsp:spPr>
        <a:xfrm>
          <a:off x="634364" y="1854319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0916" y="1900871"/>
        <a:ext cx="5428879" cy="1496313"/>
      </dsp:txXfrm>
    </dsp:sp>
    <dsp:sp modelId="{4AF8F1E5-B1EE-4B2F-A821-4391F414F79D}">
      <dsp:nvSpPr>
        <dsp:cNvPr id="0" name=""/>
        <dsp:cNvSpPr/>
      </dsp:nvSpPr>
      <dsp:spPr>
        <a:xfrm>
          <a:off x="1268729" y="3708639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1315281" y="3755191"/>
        <a:ext cx="5428879" cy="1496313"/>
      </dsp:txXfrm>
    </dsp:sp>
    <dsp:sp modelId="{57B3AD1C-2B47-4371-B184-54801D4C623C}">
      <dsp:nvSpPr>
        <dsp:cNvPr id="0" name=""/>
        <dsp:cNvSpPr/>
      </dsp:nvSpPr>
      <dsp:spPr>
        <a:xfrm>
          <a:off x="6156348" y="1205307"/>
          <a:ext cx="1033121" cy="1033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88800" y="1205307"/>
        <a:ext cx="568217" cy="777424"/>
      </dsp:txXfrm>
    </dsp:sp>
    <dsp:sp modelId="{5E546F1A-CDA4-4D88-8AB4-2241547FCE86}">
      <dsp:nvSpPr>
        <dsp:cNvPr id="0" name=""/>
        <dsp:cNvSpPr/>
      </dsp:nvSpPr>
      <dsp:spPr>
        <a:xfrm>
          <a:off x="6790713" y="3049031"/>
          <a:ext cx="1033121" cy="1033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23165" y="3049031"/>
        <a:ext cx="568217" cy="77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6F996-85F7-4543-ABC8-553885590E17}">
      <dsp:nvSpPr>
        <dsp:cNvPr id="0" name=""/>
        <dsp:cNvSpPr/>
      </dsp:nvSpPr>
      <dsp:spPr>
        <a:xfrm>
          <a:off x="-12976" y="0"/>
          <a:ext cx="7189470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599" y="46575"/>
        <a:ext cx="5473550" cy="1497021"/>
      </dsp:txXfrm>
    </dsp:sp>
    <dsp:sp modelId="{E48244D0-4C73-4CCF-B46B-EECE9A464EC8}">
      <dsp:nvSpPr>
        <dsp:cNvPr id="0" name=""/>
        <dsp:cNvSpPr/>
      </dsp:nvSpPr>
      <dsp:spPr>
        <a:xfrm>
          <a:off x="621388" y="1855199"/>
          <a:ext cx="7189470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7963" y="1901774"/>
        <a:ext cx="5428343" cy="1497021"/>
      </dsp:txXfrm>
    </dsp:sp>
    <dsp:sp modelId="{8C140EE8-BA89-4D27-BDAB-682EEA52A30F}">
      <dsp:nvSpPr>
        <dsp:cNvPr id="0" name=""/>
        <dsp:cNvSpPr/>
      </dsp:nvSpPr>
      <dsp:spPr>
        <a:xfrm>
          <a:off x="1229799" y="3710398"/>
          <a:ext cx="7241377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August 22</a:t>
          </a:r>
          <a:r>
            <a:rPr lang="en-US" sz="2000" kern="1200" baseline="30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nd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0" kern="12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Final 2023-24 Budget – What changed?</a:t>
          </a:r>
        </a:p>
      </dsp:txBody>
      <dsp:txXfrm>
        <a:off x="1276374" y="3756973"/>
        <a:ext cx="5468209" cy="1497021"/>
      </dsp:txXfrm>
    </dsp:sp>
    <dsp:sp modelId="{BCB98197-977A-4397-9F5E-4DDEF8662AFF}">
      <dsp:nvSpPr>
        <dsp:cNvPr id="0" name=""/>
        <dsp:cNvSpPr/>
      </dsp:nvSpPr>
      <dsp:spPr>
        <a:xfrm>
          <a:off x="6191523" y="1164803"/>
          <a:ext cx="1033611" cy="1033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24085" y="1164803"/>
        <a:ext cx="568487" cy="777792"/>
      </dsp:txXfrm>
    </dsp:sp>
    <dsp:sp modelId="{5D70CCB3-86F3-4411-A0A0-98D7F625B672}">
      <dsp:nvSpPr>
        <dsp:cNvPr id="0" name=""/>
        <dsp:cNvSpPr/>
      </dsp:nvSpPr>
      <dsp:spPr>
        <a:xfrm>
          <a:off x="6805371" y="3049124"/>
          <a:ext cx="1033611" cy="1033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37933" y="3049124"/>
        <a:ext cx="568487" cy="77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5/21/2023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11" y="112013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866507" y="530142"/>
            <a:ext cx="3859221" cy="97435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Advisory Committee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638800" y="1608816"/>
            <a:ext cx="2947278" cy="537030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23, 2023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Transitional Kindergarten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Renamed “Transition to Kindergarten”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u="sng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Basic Education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Partially state funded/partially federal funded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Funded through prototypical model components</a:t>
            </a:r>
          </a:p>
          <a:p>
            <a:pPr marL="628650" lvl="1" indent="-228600">
              <a:spcBef>
                <a:spcPts val="0"/>
              </a:spcBef>
              <a:buClr>
                <a:schemeClr val="tx1"/>
              </a:buClr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Accounted for as a Categorical program is funded –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revenue received must be spent in program</a:t>
            </a:r>
          </a:p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2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OSPI is reviewing whether FTE can be counted in Levy Calculations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Transportation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>
              <a:buClr>
                <a:schemeClr val="tx1"/>
              </a:buClr>
            </a:pPr>
            <a:r>
              <a:rPr lang="en-US" altLang="en-US" sz="22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$13,000,000 for FY 2023-2024 and $13,000,000 for FY 2024-2025</a:t>
            </a:r>
          </a:p>
          <a:p>
            <a:pPr marL="628650" lvl="1">
              <a:buClr>
                <a:schemeClr val="tx1"/>
              </a:buClr>
            </a:pPr>
            <a:r>
              <a:rPr lang="en-US" altLang="en-US" sz="22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considered Basic Education</a:t>
            </a:r>
          </a:p>
          <a:p>
            <a:pPr marL="628650" lvl="1">
              <a:buClr>
                <a:schemeClr val="tx1"/>
              </a:buClr>
            </a:pPr>
            <a:r>
              <a:rPr lang="en-US" altLang="en-US" sz="22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changes to STARS funding formula</a:t>
            </a: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Legislative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-699596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Enrollment Projections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41D67-E77E-4576-AB67-1A0D5EE6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82142"/>
            <a:ext cx="8913124" cy="4701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Legislative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en-US" sz="1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Preliminary Revenue/Expenditure Projections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105693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Preliminary Revenue Projections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214EF-0BCB-4ABE-A037-2D55C592A847}"/>
              </a:ext>
            </a:extLst>
          </p:cNvPr>
          <p:cNvSpPr txBox="1"/>
          <p:nvPr/>
        </p:nvSpPr>
        <p:spPr>
          <a:xfrm>
            <a:off x="1295400" y="6001099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Although estimates are based on conference budget – values may change when official F203 Estimates for State Revenues is available.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7EFEC-1806-44C7-879E-04A7F600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82143"/>
            <a:ext cx="8991600" cy="4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09600" y="-37960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Preliminary Expenditure Projections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8B6AA-B275-40C8-8948-C0D7AC54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53080"/>
            <a:ext cx="8915400" cy="44719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7A1615-8118-4175-8487-9BEDD48736C2}"/>
              </a:ext>
            </a:extLst>
          </p:cNvPr>
          <p:cNvSpPr/>
          <p:nvPr/>
        </p:nvSpPr>
        <p:spPr>
          <a:xfrm>
            <a:off x="5105400" y="42672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Legislative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Enrollment Projections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335D72-FDAA-419B-9D36-27D69E28790D}"/>
              </a:ext>
            </a:extLst>
          </p:cNvPr>
          <p:cNvSpPr/>
          <p:nvPr/>
        </p:nvSpPr>
        <p:spPr>
          <a:xfrm>
            <a:off x="2204067" y="3990797"/>
            <a:ext cx="49340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Preliminary Revenue/Expenditure Projections</a:t>
            </a:r>
            <a:endParaRPr lang="en-US" sz="1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F4D77-DD52-4877-B9D9-8BC56A94DC35}"/>
              </a:ext>
            </a:extLst>
          </p:cNvPr>
          <p:cNvSpPr/>
          <p:nvPr/>
        </p:nvSpPr>
        <p:spPr>
          <a:xfrm>
            <a:off x="2204067" y="5312746"/>
            <a:ext cx="17347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Table Talks</a:t>
            </a:r>
            <a:endParaRPr lang="en-US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Table Talks - 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Roughly $3.2M total reductions necessary (last of reductions due to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enrollment loss)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ESSER III dollars – approximately $2.6M</a:t>
            </a:r>
          </a:p>
          <a:p>
            <a:pPr marL="1085850" lvl="2" indent="-28575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Identify areas of reduction over the next 15 months – Move some reductions to the 24-25 fiscal year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 Reductions in Force</a:t>
            </a: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28700" lvl="2" indent="-28575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reduce staffing in identified areas through the normal attrition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process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Review effectiveness and efficiencies of existing programs, practices,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tools etc.  Make necessary cost saving adjustments to present  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balanced budget board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Deadline for Draft Budget is July 10</a:t>
            </a: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55" y="14794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-4698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508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Table Talks - 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13355" y="1330681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Charter Reminder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Level of Authority - Advisory to Superintendent</a:t>
            </a: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Talks</a:t>
            </a:r>
          </a:p>
          <a:p>
            <a:pPr marL="628650" lvl="1">
              <a:buClr>
                <a:schemeClr val="tx1"/>
              </a:buClr>
            </a:pPr>
            <a:r>
              <a:rPr lang="en-US" altLang="en-US" sz="19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have you heard regarding the state of Washington School District finances?</a:t>
            </a:r>
          </a:p>
          <a:p>
            <a:pPr marL="628650" lvl="1">
              <a:buClr>
                <a:schemeClr val="tx1"/>
              </a:buClr>
            </a:pPr>
            <a:r>
              <a:rPr lang="en-US" altLang="en-US" sz="19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going through this process: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sz="19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would you like to communicate to the superintendent regarding the district budget and future reductions? </a:t>
            </a:r>
          </a:p>
          <a:p>
            <a:pPr marL="800100" lvl="2" indent="0">
              <a:buClr>
                <a:schemeClr val="tx1"/>
              </a:buClr>
              <a:buNone/>
            </a:pPr>
            <a:endParaRPr lang="en-US" altLang="en-US" sz="1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28700" lvl="2">
              <a:spcBef>
                <a:spcPts val="0"/>
              </a:spcBef>
              <a:buClr>
                <a:schemeClr val="tx1"/>
              </a:buClr>
            </a:pPr>
            <a:r>
              <a:rPr lang="en-US" altLang="en-US" sz="19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(are) your top priority (priorities)for the Monroe 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sz="19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School District?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9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 Out</a:t>
            </a: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Welcome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Welcome back!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Last scheduled meeting	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Meetings will continue year round for those who sign up for our extended committee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those who choose not to continue – THANK YOU for participating and I hope the experience was worth your time!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Continue to reach out if you have any questions</a:t>
            </a:r>
          </a:p>
          <a:p>
            <a:pPr marL="800100" lvl="2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Questions/Discussion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huntb@monroe.wednet.edu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Meeting: June 20</a:t>
            </a:r>
            <a:r>
              <a:rPr lang="en-US" alt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6:00pm – 7:30pm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Optional Sign up for Extended meetings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Exit Ticket</a:t>
            </a: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77470688"/>
              </p:ext>
            </p:extLst>
          </p:nvPr>
        </p:nvGraphicFramePr>
        <p:xfrm>
          <a:off x="304800" y="1382144"/>
          <a:ext cx="8458200" cy="52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May 23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Agenda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2FDC7-3045-4071-AB08-66085F4BE8AA}"/>
              </a:ext>
            </a:extLst>
          </p:cNvPr>
          <p:cNvSpPr txBox="1"/>
          <p:nvPr/>
        </p:nvSpPr>
        <p:spPr>
          <a:xfrm>
            <a:off x="317500" y="1735294"/>
            <a:ext cx="70275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Legislative Session Update </a:t>
            </a:r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– What changes are part of the 23-24 legislative budget? Impacts for Monroe SD?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27C1C-FE4B-4C3C-A05A-30987110857B}"/>
              </a:ext>
            </a:extLst>
          </p:cNvPr>
          <p:cNvSpPr txBox="1"/>
          <p:nvPr/>
        </p:nvSpPr>
        <p:spPr>
          <a:xfrm>
            <a:off x="1219200" y="3611826"/>
            <a:ext cx="6400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Enrollment Projections – </a:t>
            </a:r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Preliminary Revenue/Expenditure projections</a:t>
            </a:r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10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E37D7-0D78-4828-A268-24DFE1F74726}"/>
              </a:ext>
            </a:extLst>
          </p:cNvPr>
          <p:cNvSpPr txBox="1"/>
          <p:nvPr/>
        </p:nvSpPr>
        <p:spPr>
          <a:xfrm>
            <a:off x="1600200" y="534750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Table Talks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422275466"/>
              </p:ext>
            </p:extLst>
          </p:nvPr>
        </p:nvGraphicFramePr>
        <p:xfrm>
          <a:off x="-23567" y="1282225"/>
          <a:ext cx="8458200" cy="53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Meetings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A3408-0F24-475B-96BC-268D0504F3A1}"/>
              </a:ext>
            </a:extLst>
          </p:cNvPr>
          <p:cNvSpPr txBox="1"/>
          <p:nvPr/>
        </p:nvSpPr>
        <p:spPr>
          <a:xfrm>
            <a:off x="914400" y="3246342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July 25</a:t>
            </a:r>
            <a:r>
              <a:rPr lang="en-US" sz="20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sz="2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Review of Draft Budget  - Feedback and Ideas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E637E-393B-4AF6-9C5D-E443531483E9}"/>
              </a:ext>
            </a:extLst>
          </p:cNvPr>
          <p:cNvSpPr txBox="1"/>
          <p:nvPr/>
        </p:nvSpPr>
        <p:spPr>
          <a:xfrm>
            <a:off x="152401" y="1351664"/>
            <a:ext cx="6934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June 20</a:t>
            </a:r>
            <a:r>
              <a:rPr lang="en-US" sz="20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sz="2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are we in the budget development process?  What decisions are being considered?  Feedback and Ideas….  </a:t>
            </a:r>
          </a:p>
        </p:txBody>
      </p:sp>
    </p:spTree>
    <p:extLst>
      <p:ext uri="{BB962C8B-B14F-4D97-AF65-F5344CB8AC3E}">
        <p14:creationId xmlns:p14="http://schemas.microsoft.com/office/powerpoint/2010/main" val="19753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Legislative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sz="2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Legislative Update</a:t>
            </a:r>
            <a:endParaRPr lang="en-US" altLang="en-US" sz="26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Current Session Ended April 23</a:t>
            </a:r>
            <a:r>
              <a:rPr lang="en-US" altLang="en-US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rd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Key focuses: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K-12 Prototypical Funding Model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Special Education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Transitional Kindergarten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Transportation</a:t>
            </a:r>
          </a:p>
          <a:p>
            <a:pPr marL="1485900" lvl="3">
              <a:buClr>
                <a:schemeClr val="tx1"/>
              </a:buClr>
            </a:pPr>
            <a:endParaRPr lang="en-US" altLang="en-US" sz="11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28700" lvl="2"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F203 Revenue Projection tool should be released by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OSPI on May 24</a:t>
            </a:r>
            <a:r>
              <a:rPr lang="en-US" altLang="en-US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(tomorrow)</a:t>
            </a:r>
          </a:p>
          <a:p>
            <a:pPr marL="1028700" lvl="2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sz="31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K-12 Prototypical Funding Model 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sz="2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Prototypical model changes</a:t>
            </a:r>
          </a:p>
          <a:p>
            <a:pPr marL="1028700" lvl="2">
              <a:buClr>
                <a:schemeClr val="tx1"/>
              </a:buClr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Physical, Social, and Emotional Support (PSES)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 of staff allocated in prototypical model over the next two years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IMPACT:</a:t>
            </a:r>
            <a:r>
              <a:rPr lang="en-US" altLang="en-US" sz="2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Monroe currently staffs more than the  compliance factors so this increase funds more of the existing staff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sz="22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Inflationary Increase for Salaries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3.7% for 2023-2024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3.9% for 2024-2025 (projected, not final)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IMPACT:</a:t>
            </a:r>
            <a:r>
              <a:rPr lang="en-US" altLang="en-US" sz="2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Additional funding for salaries, however, Monroe pays staff per our Collective Bargaining agreements</a:t>
            </a:r>
          </a:p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K-12 Prototypical Funding Model 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sz="22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Prototypical model changes (continued)</a:t>
            </a:r>
          </a:p>
          <a:p>
            <a:pPr marL="1028700" lvl="2">
              <a:buClr>
                <a:schemeClr val="tx1"/>
              </a:buCl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Regionalization and Experience Mix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Legislation required to rebase regionalization every 4 years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Districts Received an increase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District received a decrease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IMPACT: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Monroe’s regionalization remains unchanged-currently at 18%</a:t>
            </a:r>
          </a:p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Legislative Update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sz="2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Special Education</a:t>
            </a:r>
            <a:endParaRPr lang="en-US" altLang="en-US" sz="26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Funding Cap raised from 13.5% to 15%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 impact for Monroe since our rate is currently</a:t>
            </a:r>
          </a:p>
          <a:p>
            <a:pPr marL="1257300" lvl="3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below 13.5% gap</a:t>
            </a: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Funding multipliers increases for 2023-2024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Greater than 80% in BEA setting – from 1.0075 to 1.12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Less than or equal to 80% in BEA Setting – from .995 to 1.06</a:t>
            </a: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Remainder of </a:t>
            </a:r>
            <a:r>
              <a:rPr lang="en-US" altLang="en-US" dirty="0" err="1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SPeD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funding changes Vetoed by     </a:t>
            </a:r>
          </a:p>
          <a:p>
            <a:pPr marL="34290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governor</a:t>
            </a:r>
          </a:p>
          <a:p>
            <a:pPr marL="628650" lvl="1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62297</TotalTime>
  <Words>800</Words>
  <Application>Microsoft Office PowerPoint</Application>
  <PresentationFormat>On-screen Show (4:3)</PresentationFormat>
  <Paragraphs>231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Verdana</vt:lpstr>
      <vt:lpstr>Courier New</vt:lpstr>
      <vt:lpstr>Office Theme</vt:lpstr>
      <vt:lpstr>Budget Advisory Committee</vt:lpstr>
      <vt:lpstr>Welcome</vt:lpstr>
      <vt:lpstr>               May 23rd - Agenda</vt:lpstr>
      <vt:lpstr>Future Meetings</vt:lpstr>
      <vt:lpstr>Objectives for Today</vt:lpstr>
      <vt:lpstr>Legislative Update</vt:lpstr>
      <vt:lpstr>Legislative Update</vt:lpstr>
      <vt:lpstr>Legislative Update</vt:lpstr>
      <vt:lpstr>Legislative Update</vt:lpstr>
      <vt:lpstr>Legislative Update</vt:lpstr>
      <vt:lpstr>Legislative Update</vt:lpstr>
      <vt:lpstr>Objectives for Today</vt:lpstr>
      <vt:lpstr>Enrollment Projections</vt:lpstr>
      <vt:lpstr>Objectives for Today</vt:lpstr>
      <vt:lpstr>2023-24 Preliminary Revenue Projections</vt:lpstr>
      <vt:lpstr>2023-24 Preliminary Expenditure Projections</vt:lpstr>
      <vt:lpstr>Objectives for Today</vt:lpstr>
      <vt:lpstr>Table Talks - What’s next?</vt:lpstr>
      <vt:lpstr>Table Talks - What’s next?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762</cp:revision>
  <cp:lastPrinted>2023-05-23T20:48:07Z</cp:lastPrinted>
  <dcterms:created xsi:type="dcterms:W3CDTF">2010-04-23T06:19:39Z</dcterms:created>
  <dcterms:modified xsi:type="dcterms:W3CDTF">2023-05-23T20:49:22Z</dcterms:modified>
</cp:coreProperties>
</file>