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305" r:id="rId7"/>
    <p:sldId id="261" r:id="rId8"/>
    <p:sldId id="262" r:id="rId9"/>
    <p:sldId id="307" r:id="rId10"/>
    <p:sldId id="263" r:id="rId11"/>
    <p:sldId id="264" r:id="rId12"/>
    <p:sldId id="304" r:id="rId13"/>
    <p:sldId id="265" r:id="rId14"/>
    <p:sldId id="266" r:id="rId15"/>
    <p:sldId id="267" r:id="rId16"/>
    <p:sldId id="268" r:id="rId17"/>
    <p:sldId id="273" r:id="rId18"/>
    <p:sldId id="269" r:id="rId19"/>
    <p:sldId id="272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3" r:id="rId30"/>
    <p:sldId id="284" r:id="rId31"/>
    <p:sldId id="303" r:id="rId32"/>
    <p:sldId id="285" r:id="rId33"/>
    <p:sldId id="291" r:id="rId34"/>
    <p:sldId id="286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308" r:id="rId46"/>
    <p:sldId id="310" r:id="rId47"/>
    <p:sldId id="309" r:id="rId48"/>
    <p:sldId id="311" r:id="rId49"/>
    <p:sldId id="299" r:id="rId50"/>
    <p:sldId id="300" r:id="rId51"/>
    <p:sldId id="301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7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5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82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9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0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7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0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8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5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8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9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4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Conflict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5550149" y="3863788"/>
            <a:ext cx="3549027" cy="755922"/>
          </a:xfrm>
        </p:spPr>
        <p:txBody>
          <a:bodyPr>
            <a:normAutofit/>
          </a:bodyPr>
          <a:lstStyle/>
          <a:p>
            <a:r>
              <a:rPr lang="en-US" dirty="0"/>
              <a:t>Anthony j. Harrison, </a:t>
            </a:r>
            <a:r>
              <a:rPr lang="en-US" dirty="0" err="1"/>
              <a:t>lmsw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0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dimensions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040886" cy="448491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cognitive dimension (Perception)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emotional dimension (Feeling)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behavioral dimension (Action)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 person handling a conflict MUST identify in which dimension/s the conflict first manifests itself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1993264"/>
            <a:ext cx="631064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as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belief or understanding that one’s own needs, interests, wants, or values are incompatible with someone else’s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23" y="118409"/>
            <a:ext cx="9905998" cy="1478570"/>
          </a:xfrm>
        </p:spPr>
        <p:txBody>
          <a:bodyPr/>
          <a:lstStyle/>
          <a:p>
            <a:r>
              <a:rPr lang="en-US" dirty="0"/>
              <a:t>Example of Conflict as Perception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9" y="1262131"/>
            <a:ext cx="10908405" cy="5357610"/>
          </a:xfrm>
        </p:spPr>
      </p:pic>
    </p:spTree>
    <p:extLst>
      <p:ext uri="{BB962C8B-B14F-4D97-AF65-F5344CB8AC3E}">
        <p14:creationId xmlns:p14="http://schemas.microsoft.com/office/powerpoint/2010/main" val="8605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as FEELING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Conflict also involves an emotional reaction to a situation or interaction that signals a disagreement of some kind.</a:t>
            </a:r>
          </a:p>
          <a:p>
            <a:endParaRPr lang="en-US" dirty="0"/>
          </a:p>
          <a:p>
            <a:r>
              <a:rPr lang="en-US" dirty="0"/>
              <a:t>Some emotions that might be felt:</a:t>
            </a:r>
          </a:p>
          <a:p>
            <a:endParaRPr lang="en-US" dirty="0"/>
          </a:p>
          <a:p>
            <a:r>
              <a:rPr lang="en-US" dirty="0"/>
              <a:t>Fear</a:t>
            </a:r>
          </a:p>
          <a:p>
            <a:r>
              <a:rPr lang="en-US" dirty="0"/>
              <a:t>Sadness</a:t>
            </a:r>
          </a:p>
          <a:p>
            <a:r>
              <a:rPr lang="en-US" dirty="0"/>
              <a:t>Bitterness</a:t>
            </a:r>
          </a:p>
          <a:p>
            <a:r>
              <a:rPr lang="en-US" dirty="0"/>
              <a:t>Anger</a:t>
            </a:r>
          </a:p>
          <a:p>
            <a:r>
              <a:rPr lang="en-US" dirty="0"/>
              <a:t>Hopelessness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95" y="2650229"/>
            <a:ext cx="6603374" cy="40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as FEELING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we feel any of these emotions in response to another person or situation, we FEEL that we are in conflict, so therefore we are.</a:t>
            </a:r>
          </a:p>
          <a:p>
            <a:endParaRPr lang="en-US" dirty="0"/>
          </a:p>
          <a:p>
            <a:r>
              <a:rPr lang="en-US" dirty="0"/>
              <a:t>Often, a conflict exists because one person feels in conflict with another, even though those feelings are not reciprocated by (or even known to) the other person.</a:t>
            </a:r>
          </a:p>
          <a:p>
            <a:endParaRPr lang="en-US" dirty="0"/>
          </a:p>
          <a:p>
            <a:r>
              <a:rPr lang="en-US" dirty="0"/>
              <a:t>The conflict is REAL to the individual experiencing the emotions.</a:t>
            </a:r>
          </a:p>
          <a:p>
            <a:endParaRPr lang="en-US" dirty="0"/>
          </a:p>
          <a:p>
            <a:r>
              <a:rPr lang="en-US" dirty="0"/>
              <a:t>Once the feelings are addressed, the chance of resolving the conflict increases</a:t>
            </a:r>
          </a:p>
        </p:txBody>
      </p:sp>
    </p:spTree>
    <p:extLst>
      <p:ext uri="{BB962C8B-B14F-4D97-AF65-F5344CB8AC3E}">
        <p14:creationId xmlns:p14="http://schemas.microsoft.com/office/powerpoint/2010/main" val="13936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as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“What we do to express our feelings, articulate our perceptions, and get our needs met in a way that has the potential for interfering with someone else’s ability to get his or her needs met”</a:t>
            </a:r>
          </a:p>
          <a:p>
            <a:endParaRPr lang="en-US" dirty="0"/>
          </a:p>
          <a:p>
            <a:r>
              <a:rPr lang="en-US" dirty="0"/>
              <a:t>Conflict behavior may be:</a:t>
            </a:r>
          </a:p>
          <a:p>
            <a:endParaRPr lang="en-US" dirty="0"/>
          </a:p>
          <a:p>
            <a:r>
              <a:rPr lang="en-US" dirty="0"/>
              <a:t>Destructive or violent</a:t>
            </a:r>
          </a:p>
          <a:p>
            <a:r>
              <a:rPr lang="en-US" dirty="0"/>
              <a:t>Constructive</a:t>
            </a:r>
          </a:p>
          <a:p>
            <a:r>
              <a:rPr lang="en-US" dirty="0"/>
              <a:t>Friendly </a:t>
            </a:r>
          </a:p>
        </p:txBody>
      </p:sp>
    </p:spTree>
    <p:extLst>
      <p:ext uri="{BB962C8B-B14F-4D97-AF65-F5344CB8AC3E}">
        <p14:creationId xmlns:p14="http://schemas.microsoft.com/office/powerpoint/2010/main" val="3741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as ACTION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499973" cy="3880773"/>
          </a:xfrm>
        </p:spPr>
        <p:txBody>
          <a:bodyPr/>
          <a:lstStyle/>
          <a:p>
            <a:r>
              <a:rPr lang="en-US" dirty="0"/>
              <a:t>Whether the nature of the action is positive or negative, the purpose of the conflict behavior is either to express the conflict or get one’s needs met.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1" y="1608913"/>
            <a:ext cx="5847008" cy="4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people or groups are in conflict, they are dealing with different and sometimes contradictory dynamics in these different dimensions which make people in conflict appear to behave irrationally.</a:t>
            </a:r>
          </a:p>
          <a:p>
            <a:endParaRPr lang="en-US" dirty="0"/>
          </a:p>
          <a:p>
            <a:r>
              <a:rPr lang="en-US" dirty="0"/>
              <a:t>Stopping the behavioral aspect of conflict does not necessarily mean the conflict will be resolved.  Dealing with ALL dimensions of the conflict will bring more lasting solutions. </a:t>
            </a:r>
          </a:p>
        </p:txBody>
      </p:sp>
    </p:spTree>
    <p:extLst>
      <p:ext uri="{BB962C8B-B14F-4D97-AF65-F5344CB8AC3E}">
        <p14:creationId xmlns:p14="http://schemas.microsoft.com/office/powerpoint/2010/main" val="4262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back to a recent conflict you’ve experienced…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dimension of conflict was at play?</a:t>
            </a:r>
          </a:p>
          <a:p>
            <a:endParaRPr lang="en-US" dirty="0"/>
          </a:p>
          <a:p>
            <a:r>
              <a:rPr lang="en-US" dirty="0"/>
              <a:t>When did the conflict first manifest?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17" y="2645637"/>
            <a:ext cx="4765183" cy="42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48527"/>
            <a:ext cx="9905998" cy="1478570"/>
          </a:xfrm>
        </p:spPr>
        <p:txBody>
          <a:bodyPr/>
          <a:lstStyle/>
          <a:p>
            <a:r>
              <a:rPr lang="en-US" dirty="0"/>
              <a:t>What causes conflict?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146220"/>
            <a:ext cx="9929611" cy="5711779"/>
          </a:xfrm>
        </p:spPr>
      </p:pic>
    </p:spTree>
    <p:extLst>
      <p:ext uri="{BB962C8B-B14F-4D97-AF65-F5344CB8AC3E}">
        <p14:creationId xmlns:p14="http://schemas.microsoft.com/office/powerpoint/2010/main" val="31485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thinking about conflict, what words come to mind?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Natural</a:t>
            </a:r>
          </a:p>
          <a:p>
            <a:endParaRPr lang="en-US" dirty="0"/>
          </a:p>
          <a:p>
            <a:r>
              <a:rPr lang="en-US" sz="2400" dirty="0"/>
              <a:t>Necessary</a:t>
            </a:r>
          </a:p>
          <a:p>
            <a:endParaRPr lang="en-US" dirty="0"/>
          </a:p>
          <a:p>
            <a:r>
              <a:rPr lang="en-US" sz="2400" dirty="0"/>
              <a:t>Normal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conflicts stem from a person’s needs</a:t>
            </a:r>
          </a:p>
          <a:p>
            <a:endParaRPr lang="en-US" dirty="0"/>
          </a:p>
          <a:p>
            <a:r>
              <a:rPr lang="en-US" dirty="0"/>
              <a:t>These needs, however, are heavily affected by other forces</a:t>
            </a:r>
          </a:p>
        </p:txBody>
      </p:sp>
    </p:spTree>
    <p:extLst>
      <p:ext uri="{BB962C8B-B14F-4D97-AF65-F5344CB8AC3E}">
        <p14:creationId xmlns:p14="http://schemas.microsoft.com/office/powerpoint/2010/main" val="4176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People’s histories affect their values, communication style, emotional reactions, and the structure in which they operate</a:t>
            </a:r>
          </a:p>
          <a:p>
            <a:endParaRPr lang="en-US" dirty="0"/>
          </a:p>
          <a:p>
            <a:r>
              <a:rPr lang="en-US" dirty="0"/>
              <a:t>It is a powerful influence on the course of a conflict.</a:t>
            </a:r>
          </a:p>
        </p:txBody>
      </p:sp>
    </p:spTree>
    <p:extLst>
      <p:ext uri="{BB962C8B-B14F-4D97-AF65-F5344CB8AC3E}">
        <p14:creationId xmlns:p14="http://schemas.microsoft.com/office/powerpoint/2010/main" val="652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Values are the beliefs we have about what is important, what distinguishes right from wrong, and which principles should govern how we lead our lives.</a:t>
            </a:r>
          </a:p>
          <a:p>
            <a:endParaRPr lang="en-US" dirty="0"/>
          </a:p>
          <a:p>
            <a:r>
              <a:rPr lang="en-US" dirty="0"/>
              <a:t>When a conflict is experienced as an issues of values, the conflict oftentimes becomes more charged. </a:t>
            </a:r>
          </a:p>
          <a:p>
            <a:endParaRPr lang="en-US" dirty="0"/>
          </a:p>
          <a:p>
            <a:r>
              <a:rPr lang="en-US" dirty="0"/>
              <a:t>People define themselves by their values.  When they believe these beliefs are under attack, they feel attacked.</a:t>
            </a:r>
          </a:p>
        </p:txBody>
      </p:sp>
    </p:spTree>
    <p:extLst>
      <p:ext uri="{BB962C8B-B14F-4D97-AF65-F5344CB8AC3E}">
        <p14:creationId xmlns:p14="http://schemas.microsoft.com/office/powerpoint/2010/main" val="12217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444" y="0"/>
            <a:ext cx="9905998" cy="1478570"/>
          </a:xfrm>
        </p:spPr>
        <p:txBody>
          <a:bodyPr/>
          <a:lstStyle/>
          <a:p>
            <a:r>
              <a:rPr lang="en-US" dirty="0"/>
              <a:t>Reflection: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381" y="1219177"/>
            <a:ext cx="9905999" cy="3541714"/>
          </a:xfrm>
        </p:spPr>
        <p:txBody>
          <a:bodyPr/>
          <a:lstStyle/>
          <a:p>
            <a:r>
              <a:rPr lang="en-US" dirty="0"/>
              <a:t>Can there ever be a conflict in which no one is wrong?</a:t>
            </a:r>
          </a:p>
          <a:p>
            <a:endParaRPr lang="en-US" dirty="0"/>
          </a:p>
          <a:p>
            <a:r>
              <a:rPr lang="en-US" dirty="0"/>
              <a:t>Have you ever been in a conflict with someone who thinks he/she is wrong?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1" y="3477296"/>
            <a:ext cx="9556124" cy="31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08890"/>
          </a:xfrm>
        </p:spPr>
        <p:txBody>
          <a:bodyPr>
            <a:noAutofit/>
          </a:bodyPr>
          <a:lstStyle/>
          <a:p>
            <a:r>
              <a:rPr lang="en-US" sz="1800" dirty="0"/>
              <a:t>The external framework (structure) in which an interaction takes place or an issue develops.  </a:t>
            </a:r>
          </a:p>
          <a:p>
            <a:endParaRPr lang="en-US" sz="1800" dirty="0"/>
          </a:p>
          <a:p>
            <a:r>
              <a:rPr lang="en-US" sz="1800" dirty="0"/>
              <a:t>This may include: </a:t>
            </a:r>
          </a:p>
          <a:p>
            <a:endParaRPr lang="en-US" sz="1800" dirty="0"/>
          </a:p>
          <a:p>
            <a:r>
              <a:rPr lang="en-US" sz="1800" dirty="0"/>
              <a:t>Available resources</a:t>
            </a:r>
          </a:p>
          <a:p>
            <a:r>
              <a:rPr lang="en-US" sz="1800" dirty="0"/>
              <a:t>Decision making procedures</a:t>
            </a:r>
          </a:p>
          <a:p>
            <a:r>
              <a:rPr lang="en-US" sz="1800" dirty="0"/>
              <a:t>Time constraints</a:t>
            </a:r>
          </a:p>
          <a:p>
            <a:r>
              <a:rPr lang="en-US" sz="1800" dirty="0"/>
              <a:t>Communication procedures</a:t>
            </a:r>
          </a:p>
          <a:p>
            <a:r>
              <a:rPr lang="en-US" sz="1800" dirty="0"/>
              <a:t>Physical setting</a:t>
            </a:r>
          </a:p>
        </p:txBody>
      </p:sp>
    </p:spTree>
    <p:extLst>
      <p:ext uri="{BB962C8B-B14F-4D97-AF65-F5344CB8AC3E}">
        <p14:creationId xmlns:p14="http://schemas.microsoft.com/office/powerpoint/2010/main" val="454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Emotion is the energy that fuels conflict</a:t>
            </a:r>
          </a:p>
          <a:p>
            <a:endParaRPr lang="en-US" dirty="0"/>
          </a:p>
          <a:p>
            <a:r>
              <a:rPr lang="en-US" dirty="0"/>
              <a:t>Emotions have the power to control behavior</a:t>
            </a:r>
          </a:p>
          <a:p>
            <a:endParaRPr lang="en-US" dirty="0"/>
          </a:p>
          <a:p>
            <a:r>
              <a:rPr lang="en-US" dirty="0"/>
              <a:t>Emotions can also be a source of power (strength, courage, perseverance)</a:t>
            </a:r>
          </a:p>
          <a:p>
            <a:endParaRPr lang="en-US" dirty="0"/>
          </a:p>
          <a:p>
            <a:r>
              <a:rPr lang="en-US" dirty="0"/>
              <a:t>Emotions are generated both by particular circumstances/interactions, and by previous experiences.</a:t>
            </a:r>
          </a:p>
        </p:txBody>
      </p:sp>
    </p:spTree>
    <p:extLst>
      <p:ext uri="{BB962C8B-B14F-4D97-AF65-F5344CB8AC3E}">
        <p14:creationId xmlns:p14="http://schemas.microsoft.com/office/powerpoint/2010/main" val="15955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 ex.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Let’s say, for instance:</a:t>
            </a:r>
          </a:p>
          <a:p>
            <a:endParaRPr lang="en-US" dirty="0"/>
          </a:p>
          <a:p>
            <a:r>
              <a:rPr lang="en-US" dirty="0"/>
              <a:t>Somebody raises their voice to me.</a:t>
            </a:r>
          </a:p>
          <a:p>
            <a:endParaRPr lang="en-US" dirty="0"/>
          </a:p>
          <a:p>
            <a:r>
              <a:rPr lang="en-US" dirty="0"/>
              <a:t>I may be reacting to:</a:t>
            </a:r>
          </a:p>
          <a:p>
            <a:endParaRPr lang="en-US" dirty="0"/>
          </a:p>
          <a:p>
            <a:r>
              <a:rPr lang="en-US" dirty="0"/>
              <a:t>A) the context and meaning of that particular behavior</a:t>
            </a:r>
          </a:p>
          <a:p>
            <a:r>
              <a:rPr lang="en-US" dirty="0"/>
              <a:t>B) all the times in the past when somebody raised their voice to me.</a:t>
            </a:r>
          </a:p>
        </p:txBody>
      </p:sp>
    </p:spTree>
    <p:extLst>
      <p:ext uri="{BB962C8B-B14F-4D97-AF65-F5344CB8AC3E}">
        <p14:creationId xmlns:p14="http://schemas.microsoft.com/office/powerpoint/2010/main" val="2021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30" y="2171161"/>
            <a:ext cx="5762103" cy="3880773"/>
          </a:xfrm>
        </p:spPr>
        <p:txBody>
          <a:bodyPr/>
          <a:lstStyle/>
          <a:p>
            <a:r>
              <a:rPr lang="en-US" dirty="0"/>
              <a:t>Emotions can fuel conflict, but they are also key to de-escalating them as well.</a:t>
            </a:r>
          </a:p>
          <a:p>
            <a:endParaRPr lang="en-US" dirty="0"/>
          </a:p>
          <a:p>
            <a:r>
              <a:rPr lang="en-US" dirty="0"/>
              <a:t>Emotions can prevent, moderate, or control conflict.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1357803"/>
            <a:ext cx="5791200" cy="52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are imperfect communicators, and this reality oftentimes generates conflict.  </a:t>
            </a:r>
          </a:p>
          <a:p>
            <a:endParaRPr lang="en-US" dirty="0"/>
          </a:p>
          <a:p>
            <a:r>
              <a:rPr lang="en-US" dirty="0"/>
              <a:t>Miscommunications play a major role in many conflicts.</a:t>
            </a:r>
          </a:p>
          <a:p>
            <a:endParaRPr lang="en-US" dirty="0"/>
          </a:p>
          <a:p>
            <a:r>
              <a:rPr lang="en-US" dirty="0"/>
              <a:t>Conflict often escalates because people feel that they have communicated something accurately when they actually did not. </a:t>
            </a:r>
          </a:p>
        </p:txBody>
      </p:sp>
    </p:spTree>
    <p:extLst>
      <p:ext uri="{BB962C8B-B14F-4D97-AF65-F5344CB8AC3E}">
        <p14:creationId xmlns:p14="http://schemas.microsoft.com/office/powerpoint/2010/main" val="28330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disconnect…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people in conflict are interested in getting to a solution as quickly as possible.</a:t>
            </a:r>
          </a:p>
          <a:p>
            <a:endParaRPr lang="en-US" dirty="0"/>
          </a:p>
          <a:p>
            <a:r>
              <a:rPr lang="en-US" dirty="0"/>
              <a:t>Others, however, are most interested in sharing or expressing their feelings than getting results.  </a:t>
            </a:r>
          </a:p>
          <a:p>
            <a:endParaRPr lang="en-US" dirty="0"/>
          </a:p>
          <a:p>
            <a:r>
              <a:rPr lang="en-US" dirty="0"/>
              <a:t>The kicker is that neither of these approaches are wrong.  It all ties back to what a person needs. </a:t>
            </a:r>
          </a:p>
        </p:txBody>
      </p:sp>
    </p:spTree>
    <p:extLst>
      <p:ext uri="{BB962C8B-B14F-4D97-AF65-F5344CB8AC3E}">
        <p14:creationId xmlns:p14="http://schemas.microsoft.com/office/powerpoint/2010/main" val="22824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32548" cy="3880773"/>
          </a:xfrm>
        </p:spPr>
        <p:txBody>
          <a:bodyPr/>
          <a:lstStyle/>
          <a:p>
            <a:r>
              <a:rPr lang="en-US" dirty="0"/>
              <a:t>The problem is not that conflict exists, but it is the way we handle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1426492"/>
            <a:ext cx="4876800" cy="43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in conflict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22" y="2262366"/>
            <a:ext cx="9905999" cy="3541714"/>
          </a:xfrm>
        </p:spPr>
        <p:txBody>
          <a:bodyPr/>
          <a:lstStyle/>
          <a:p>
            <a:r>
              <a:rPr lang="en-US" dirty="0"/>
              <a:t>Is it acceptable to be in a conflict?</a:t>
            </a:r>
          </a:p>
          <a:p>
            <a:endParaRPr lang="en-US" dirty="0"/>
          </a:p>
          <a:p>
            <a:r>
              <a:rPr lang="en-US" dirty="0"/>
              <a:t>How should people behave in a conflict?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98" y="1541161"/>
            <a:ext cx="4639145" cy="4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tend to avoid conflict whenever possible</a:t>
            </a:r>
          </a:p>
          <a:p>
            <a:endParaRPr lang="en-US" dirty="0"/>
          </a:p>
          <a:p>
            <a:r>
              <a:rPr lang="en-US" dirty="0"/>
              <a:t>You tend to confront them head on when faced with potential conflicts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36" y="90484"/>
            <a:ext cx="9905998" cy="1478570"/>
          </a:xfrm>
        </p:spPr>
        <p:txBody>
          <a:bodyPr/>
          <a:lstStyle/>
          <a:p>
            <a:r>
              <a:rPr lang="en-US" dirty="0"/>
              <a:t>Behavior in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924976" cy="3880773"/>
          </a:xfrm>
        </p:spPr>
        <p:txBody>
          <a:bodyPr/>
          <a:lstStyle/>
          <a:p>
            <a:r>
              <a:rPr lang="en-US" dirty="0"/>
              <a:t>People tend to behave differently when it comes to conflict</a:t>
            </a:r>
          </a:p>
          <a:p>
            <a:endParaRPr lang="en-US" dirty="0"/>
          </a:p>
          <a:p>
            <a:r>
              <a:rPr lang="en-US" dirty="0"/>
              <a:t>Furthermore, people’s behavior may vary depending on the type of conflict.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1" y="1389972"/>
            <a:ext cx="5331853" cy="5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range of conflict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Conflict styles range from behaviors that engages conflict to that which tends to avoid conflicts. </a:t>
            </a:r>
          </a:p>
          <a:p>
            <a:endParaRPr lang="en-US" dirty="0"/>
          </a:p>
          <a:p>
            <a:r>
              <a:rPr lang="en-US" dirty="0"/>
              <a:t>Avoidance: efforts are focused on preventing a conflict from surfacing, denying a conflict’s existence, or staying out of an existing conflict.</a:t>
            </a:r>
          </a:p>
          <a:p>
            <a:endParaRPr lang="en-US" dirty="0"/>
          </a:p>
          <a:p>
            <a:r>
              <a:rPr lang="en-US" dirty="0"/>
              <a:t>Engagement: person’s energy is directed towards participating in conflict, asserting their needs, expressing their feelings, putting forward their ideas, and promoting particular outcomes.</a:t>
            </a:r>
          </a:p>
        </p:txBody>
      </p:sp>
    </p:spTree>
    <p:extLst>
      <p:ext uri="{BB962C8B-B14F-4D97-AF65-F5344CB8AC3E}">
        <p14:creationId xmlns:p14="http://schemas.microsoft.com/office/powerpoint/2010/main" val="14698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/>
              <a:t>Five general strategies of approaching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Competition</a:t>
            </a:r>
          </a:p>
          <a:p>
            <a:endParaRPr lang="en-US" dirty="0"/>
          </a:p>
          <a:p>
            <a:r>
              <a:rPr lang="en-US" dirty="0"/>
              <a:t>Collaboration</a:t>
            </a:r>
          </a:p>
          <a:p>
            <a:endParaRPr lang="en-US" dirty="0"/>
          </a:p>
          <a:p>
            <a:r>
              <a:rPr lang="en-US" dirty="0"/>
              <a:t>Accommodation</a:t>
            </a:r>
          </a:p>
          <a:p>
            <a:endParaRPr lang="en-US" dirty="0"/>
          </a:p>
          <a:p>
            <a:r>
              <a:rPr lang="en-US" dirty="0"/>
              <a:t>Compromise</a:t>
            </a:r>
          </a:p>
          <a:p>
            <a:endParaRPr lang="en-US" dirty="0"/>
          </a:p>
          <a:p>
            <a:r>
              <a:rPr lang="en-US" dirty="0"/>
              <a:t>Avoidance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3" y="1292610"/>
            <a:ext cx="8328338" cy="55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Emphasizing your own interests</a:t>
            </a:r>
          </a:p>
          <a:p>
            <a:endParaRPr lang="en-US" dirty="0"/>
          </a:p>
          <a:p>
            <a:r>
              <a:rPr lang="en-US" dirty="0"/>
              <a:t>Going all out to meet your own needs</a:t>
            </a:r>
          </a:p>
          <a:p>
            <a:endParaRPr lang="en-US" dirty="0"/>
          </a:p>
          <a:p>
            <a:r>
              <a:rPr lang="en-US" dirty="0"/>
              <a:t>Defending your rights</a:t>
            </a:r>
          </a:p>
          <a:p>
            <a:endParaRPr lang="en-US" dirty="0"/>
          </a:p>
          <a:p>
            <a:r>
              <a:rPr lang="en-US" dirty="0"/>
              <a:t>One right solution</a:t>
            </a:r>
          </a:p>
          <a:p>
            <a:endParaRPr lang="en-US" dirty="0"/>
          </a:p>
          <a:p>
            <a:r>
              <a:rPr lang="en-US" dirty="0"/>
              <a:t>Winning over losing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92" y="1840248"/>
            <a:ext cx="5226119" cy="47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Involves efforts to solve both sets of interests</a:t>
            </a:r>
          </a:p>
          <a:p>
            <a:endParaRPr lang="en-US" dirty="0"/>
          </a:p>
          <a:p>
            <a:r>
              <a:rPr lang="en-US" dirty="0"/>
              <a:t>Seeks a solution that meets all needs</a:t>
            </a:r>
          </a:p>
          <a:p>
            <a:endParaRPr lang="en-US" dirty="0"/>
          </a:p>
          <a:p>
            <a:r>
              <a:rPr lang="en-US" dirty="0"/>
              <a:t>Preserves a relationship</a:t>
            </a:r>
          </a:p>
          <a:p>
            <a:endParaRPr lang="en-US" dirty="0"/>
          </a:p>
          <a:p>
            <a:r>
              <a:rPr lang="en-US" dirty="0"/>
              <a:t>Explores a variety of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90" y="3050281"/>
            <a:ext cx="5346610" cy="38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Satisfying the interests of the other party, rather than your own interests</a:t>
            </a:r>
          </a:p>
          <a:p>
            <a:endParaRPr lang="en-US" dirty="0"/>
          </a:p>
          <a:p>
            <a:r>
              <a:rPr lang="en-US" dirty="0"/>
              <a:t>Focusing on maintaining a good relationship</a:t>
            </a:r>
          </a:p>
        </p:txBody>
      </p:sp>
    </p:spTree>
    <p:extLst>
      <p:ext uri="{BB962C8B-B14F-4D97-AF65-F5344CB8AC3E}">
        <p14:creationId xmlns:p14="http://schemas.microsoft.com/office/powerpoint/2010/main" val="21796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80" y="2236608"/>
            <a:ext cx="9905999" cy="3541714"/>
          </a:xfrm>
        </p:spPr>
        <p:txBody>
          <a:bodyPr/>
          <a:lstStyle/>
          <a:p>
            <a:r>
              <a:rPr lang="en-US" dirty="0"/>
              <a:t>Paying equal attention to both parties’ needs</a:t>
            </a:r>
          </a:p>
          <a:p>
            <a:endParaRPr lang="en-US" dirty="0"/>
          </a:p>
          <a:p>
            <a:r>
              <a:rPr lang="en-US" dirty="0"/>
              <a:t>Directed at sharing gains and losses jointly </a:t>
            </a:r>
          </a:p>
          <a:p>
            <a:endParaRPr lang="en-US" dirty="0"/>
          </a:p>
          <a:p>
            <a:r>
              <a:rPr lang="en-US" dirty="0"/>
              <a:t>Each conceding something to the other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57" y="1038180"/>
            <a:ext cx="4562543" cy="54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22" y="142000"/>
            <a:ext cx="9905998" cy="1478570"/>
          </a:xfrm>
        </p:spPr>
        <p:txBody>
          <a:bodyPr/>
          <a:lstStyle/>
          <a:p>
            <a:r>
              <a:rPr lang="en-US" dirty="0"/>
              <a:t>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986" y="1772969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Low commitment to addressing your own and the other person’s interests and needs </a:t>
            </a:r>
          </a:p>
          <a:p>
            <a:endParaRPr lang="en-US" dirty="0"/>
          </a:p>
          <a:p>
            <a:r>
              <a:rPr lang="en-US" dirty="0"/>
              <a:t>Ignoring the conflict</a:t>
            </a:r>
          </a:p>
          <a:p>
            <a:endParaRPr lang="en-US" dirty="0"/>
          </a:p>
          <a:p>
            <a:r>
              <a:rPr lang="en-US" dirty="0"/>
              <a:t>Forgetting or dropping hard feelings</a:t>
            </a:r>
          </a:p>
          <a:p>
            <a:endParaRPr lang="en-US" dirty="0"/>
          </a:p>
          <a:p>
            <a:r>
              <a:rPr lang="en-US" dirty="0"/>
              <a:t>Moving away from the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76" y="2801154"/>
            <a:ext cx="5317024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moment to think about a recent conflict you’ve had…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you handle it?</a:t>
            </a:r>
          </a:p>
          <a:p>
            <a:endParaRPr lang="en-US" dirty="0"/>
          </a:p>
          <a:p>
            <a:r>
              <a:rPr lang="en-US" dirty="0"/>
              <a:t>What were the end results? </a:t>
            </a:r>
          </a:p>
        </p:txBody>
      </p:sp>
    </p:spTree>
    <p:extLst>
      <p:ext uri="{BB962C8B-B14F-4D97-AF65-F5344CB8AC3E}">
        <p14:creationId xmlns:p14="http://schemas.microsoft.com/office/powerpoint/2010/main" val="7778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conflict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people decide to engage in a conflict, they do so using different approaches depending on</a:t>
            </a:r>
          </a:p>
          <a:p>
            <a:endParaRPr lang="en-US" dirty="0"/>
          </a:p>
          <a:p>
            <a:r>
              <a:rPr lang="en-US" dirty="0"/>
              <a:t>a) their general assumptions about conflict</a:t>
            </a:r>
          </a:p>
          <a:p>
            <a:endParaRPr lang="en-US" dirty="0"/>
          </a:p>
          <a:p>
            <a:r>
              <a:rPr lang="en-US" dirty="0"/>
              <a:t>b) the particular circumstances they are facing</a:t>
            </a:r>
          </a:p>
        </p:txBody>
      </p:sp>
    </p:spTree>
    <p:extLst>
      <p:ext uri="{BB962C8B-B14F-4D97-AF65-F5344CB8AC3E}">
        <p14:creationId xmlns:p14="http://schemas.microsoft.com/office/powerpoint/2010/main" val="17669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Power-based approaches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message: “Do what I want because I have the power to reward you or punish you in some way.</a:t>
            </a:r>
          </a:p>
          <a:p>
            <a:endParaRPr lang="en-US" dirty="0"/>
          </a:p>
          <a:p>
            <a:r>
              <a:rPr lang="en-US" dirty="0"/>
              <a:t>These approaches are often destructive, occasionally violent, and less likely to lead to improved relations.</a:t>
            </a:r>
          </a:p>
        </p:txBody>
      </p:sp>
    </p:spTree>
    <p:extLst>
      <p:ext uri="{BB962C8B-B14F-4D97-AF65-F5344CB8AC3E}">
        <p14:creationId xmlns:p14="http://schemas.microsoft.com/office/powerpoint/2010/main" val="2887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Interest-based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the assertion of own needs and concerns and working toward a resolution that addresses them</a:t>
            </a:r>
          </a:p>
          <a:p>
            <a:endParaRPr lang="en-US" dirty="0"/>
          </a:p>
          <a:p>
            <a:r>
              <a:rPr lang="en-US" dirty="0"/>
              <a:t>Usually involves trying to understand and address interests of both parties</a:t>
            </a:r>
          </a:p>
        </p:txBody>
      </p:sp>
    </p:spTree>
    <p:extLst>
      <p:ext uri="{BB962C8B-B14F-4D97-AF65-F5344CB8AC3E}">
        <p14:creationId xmlns:p14="http://schemas.microsoft.com/office/powerpoint/2010/main" val="28013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Negotiating during a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882565" cy="38807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Negotiators attack each other personally</a:t>
            </a:r>
          </a:p>
          <a:p>
            <a:endParaRPr lang="en-US" dirty="0"/>
          </a:p>
          <a:p>
            <a:r>
              <a:rPr lang="en-US" dirty="0"/>
              <a:t>Negotiators withhold information from each other and are suspicious of each other</a:t>
            </a:r>
          </a:p>
          <a:p>
            <a:endParaRPr lang="en-US" dirty="0"/>
          </a:p>
          <a:p>
            <a:r>
              <a:rPr lang="en-US" dirty="0"/>
              <a:t>Negotiators go straight into bargaining without understanding exactly why they are taking a particular position or what the alternatives are.</a:t>
            </a:r>
          </a:p>
          <a:p>
            <a:endParaRPr lang="en-US" dirty="0"/>
          </a:p>
          <a:p>
            <a:r>
              <a:rPr lang="en-US" dirty="0"/>
              <a:t>Negotiators proceed with a win-lose mindset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4" y="1937324"/>
            <a:ext cx="4134119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cannot solve a problem without identifying the root cause of 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the perception of the problem</a:t>
            </a:r>
          </a:p>
          <a:p>
            <a:endParaRPr lang="en-US" dirty="0"/>
          </a:p>
          <a:p>
            <a:r>
              <a:rPr lang="en-US" dirty="0"/>
              <a:t>Dealing with the emotions associated with it</a:t>
            </a:r>
          </a:p>
          <a:p>
            <a:endParaRPr lang="en-US" dirty="0"/>
          </a:p>
          <a:p>
            <a:r>
              <a:rPr lang="en-US" dirty="0"/>
              <a:t>Focusing on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56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Listening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Concentrating on the messages you hear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Identifying feelings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Providing appropriate feedback</a:t>
            </a:r>
          </a:p>
        </p:txBody>
      </p:sp>
    </p:spTree>
    <p:extLst>
      <p:ext uri="{BB962C8B-B14F-4D97-AF65-F5344CB8AC3E}">
        <p14:creationId xmlns:p14="http://schemas.microsoft.com/office/powerpoint/2010/main" val="3411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44699"/>
            <a:ext cx="10560676" cy="6284890"/>
          </a:xfrm>
        </p:spPr>
      </p:pic>
    </p:spTree>
    <p:extLst>
      <p:ext uri="{BB962C8B-B14F-4D97-AF65-F5344CB8AC3E}">
        <p14:creationId xmlns:p14="http://schemas.microsoft.com/office/powerpoint/2010/main" val="4039338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Listening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a time when…</a:t>
            </a:r>
          </a:p>
          <a:p>
            <a:endParaRPr lang="en-US" dirty="0"/>
          </a:p>
          <a:p>
            <a:r>
              <a:rPr lang="en-US" dirty="0"/>
              <a:t>You felt actively listened to</a:t>
            </a:r>
          </a:p>
          <a:p>
            <a:endParaRPr lang="en-US" dirty="0"/>
          </a:p>
          <a:p>
            <a:r>
              <a:rPr lang="en-US" dirty="0"/>
              <a:t>How did it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26571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listening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a time when…</a:t>
            </a:r>
          </a:p>
          <a:p>
            <a:endParaRPr lang="en-US" dirty="0"/>
          </a:p>
          <a:p>
            <a:r>
              <a:rPr lang="en-US" dirty="0"/>
              <a:t>Somebody was distracted while you were speaking with them</a:t>
            </a:r>
          </a:p>
          <a:p>
            <a:endParaRPr lang="en-US" dirty="0"/>
          </a:p>
          <a:p>
            <a:r>
              <a:rPr lang="en-US" dirty="0"/>
              <a:t>How did this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80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140" y="180636"/>
            <a:ext cx="9905998" cy="1478570"/>
          </a:xfrm>
        </p:spPr>
        <p:txBody>
          <a:bodyPr/>
          <a:lstStyle/>
          <a:p>
            <a:r>
              <a:rPr lang="en-US" dirty="0"/>
              <a:t>How anger plays a role in conflict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0" y="1210614"/>
            <a:ext cx="9393945" cy="5647386"/>
          </a:xfrm>
        </p:spPr>
      </p:pic>
    </p:spTree>
    <p:extLst>
      <p:ext uri="{BB962C8B-B14F-4D97-AF65-F5344CB8AC3E}">
        <p14:creationId xmlns:p14="http://schemas.microsoft.com/office/powerpoint/2010/main" val="7337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order to adequately handle conflicts…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thoroughly understand the nature of them.</a:t>
            </a:r>
          </a:p>
          <a:p>
            <a:endParaRPr lang="en-US" dirty="0"/>
          </a:p>
          <a:p>
            <a:r>
              <a:rPr lang="en-US" dirty="0"/>
              <a:t>Conflicts can seem insurmountable in the moment.</a:t>
            </a:r>
          </a:p>
          <a:p>
            <a:endParaRPr lang="en-US" dirty="0"/>
          </a:p>
          <a:p>
            <a:r>
              <a:rPr lang="en-US" dirty="0"/>
              <a:t>A lot of times, however, there is an opportunity for something productive to come out of a conflict.</a:t>
            </a:r>
          </a:p>
        </p:txBody>
      </p:sp>
    </p:spTree>
    <p:extLst>
      <p:ext uri="{BB962C8B-B14F-4D97-AF65-F5344CB8AC3E}">
        <p14:creationId xmlns:p14="http://schemas.microsoft.com/office/powerpoint/2010/main" val="25331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very important role of calming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about something that helps you calm down or relax when you feel frustrated (i.e. deep breathing, listening to music, etc.)</a:t>
            </a:r>
          </a:p>
          <a:p>
            <a:endParaRPr lang="en-US" dirty="0"/>
          </a:p>
          <a:p>
            <a:r>
              <a:rPr lang="en-US" dirty="0"/>
              <a:t>The key is to first RECOGNIZE your triggers, IDENTIFY you are beginning to feel irritated, and UTILIZE your calming techniques.</a:t>
            </a:r>
          </a:p>
          <a:p>
            <a:endParaRPr lang="en-US" dirty="0"/>
          </a:p>
          <a:p>
            <a:r>
              <a:rPr lang="en-US" dirty="0"/>
              <a:t>Never try to solve a conflict when you are angry.</a:t>
            </a:r>
          </a:p>
        </p:txBody>
      </p:sp>
    </p:spTree>
    <p:extLst>
      <p:ext uri="{BB962C8B-B14F-4D97-AF65-F5344CB8AC3E}">
        <p14:creationId xmlns:p14="http://schemas.microsoft.com/office/powerpoint/2010/main" val="40677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37363"/>
            <a:ext cx="9905999" cy="3541714"/>
          </a:xfrm>
        </p:spPr>
        <p:txBody>
          <a:bodyPr/>
          <a:lstStyle/>
          <a:p>
            <a:r>
              <a:rPr lang="en-US" dirty="0"/>
              <a:t>The problem is not that conflict exists, but it is in the way we choose to handle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3" y="3065171"/>
            <a:ext cx="6181860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789"/>
            <a:ext cx="12192000" cy="6729211"/>
          </a:xfrm>
        </p:spPr>
      </p:pic>
    </p:spTree>
    <p:extLst>
      <p:ext uri="{BB962C8B-B14F-4D97-AF65-F5344CB8AC3E}">
        <p14:creationId xmlns:p14="http://schemas.microsoft.com/office/powerpoint/2010/main" val="275870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2253803"/>
            <a:ext cx="9905999" cy="3550277"/>
          </a:xfrm>
        </p:spPr>
        <p:txBody>
          <a:bodyPr/>
          <a:lstStyle/>
          <a:p>
            <a:r>
              <a:rPr lang="en-US" dirty="0"/>
              <a:t>When do YOU consider yourself to be in a conflict? </a:t>
            </a:r>
          </a:p>
          <a:p>
            <a:endParaRPr lang="en-US" dirty="0"/>
          </a:p>
          <a:p>
            <a:r>
              <a:rPr lang="en-US" dirty="0"/>
              <a:t>What do these conflicts typically involve?</a:t>
            </a:r>
          </a:p>
          <a:p>
            <a:endParaRPr lang="en-US" dirty="0"/>
          </a:p>
          <a:p>
            <a:r>
              <a:rPr lang="en-US" dirty="0"/>
              <a:t>Are there common themes that you can identify?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47" y="1632755"/>
            <a:ext cx="3885127" cy="47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conflict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learn to recognize the very first instance conflict occurs</a:t>
            </a:r>
          </a:p>
          <a:p>
            <a:endParaRPr lang="en-US" dirty="0"/>
          </a:p>
          <a:p>
            <a:r>
              <a:rPr lang="en-US" dirty="0"/>
              <a:t>What are some examples of when conflicts typically happen?</a:t>
            </a:r>
          </a:p>
        </p:txBody>
      </p:sp>
    </p:spTree>
    <p:extLst>
      <p:ext uri="{BB962C8B-B14F-4D97-AF65-F5344CB8AC3E}">
        <p14:creationId xmlns:p14="http://schemas.microsoft.com/office/powerpoint/2010/main" val="15460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938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781</TotalTime>
  <Words>1555</Words>
  <Application>Microsoft Office PowerPoint</Application>
  <PresentationFormat>Widescreen</PresentationFormat>
  <Paragraphs>264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Trebuchet MS</vt:lpstr>
      <vt:lpstr>Tw Cen MT</vt:lpstr>
      <vt:lpstr>Circuit</vt:lpstr>
      <vt:lpstr>Understanding Conflict</vt:lpstr>
      <vt:lpstr>When thinking about conflict, what words come to mind?</vt:lpstr>
      <vt:lpstr>Remember…</vt:lpstr>
      <vt:lpstr>Take a moment to think about a recent conflict you’ve had…</vt:lpstr>
      <vt:lpstr>In order to adequately handle conflicts…</vt:lpstr>
      <vt:lpstr>PowerPoint Presentation</vt:lpstr>
      <vt:lpstr>What is conflict?</vt:lpstr>
      <vt:lpstr>When does conflict occur?</vt:lpstr>
      <vt:lpstr>PowerPoint Presentation</vt:lpstr>
      <vt:lpstr>The three dimensions of conflict</vt:lpstr>
      <vt:lpstr>Conflict as PERCEPTION</vt:lpstr>
      <vt:lpstr>Example of Conflict as Perception</vt:lpstr>
      <vt:lpstr>Conflict as FEELING</vt:lpstr>
      <vt:lpstr>Conflict as FEELING cont. </vt:lpstr>
      <vt:lpstr>Conflict as ACTION </vt:lpstr>
      <vt:lpstr>Conflict as ACTION cont.</vt:lpstr>
      <vt:lpstr>Remember…</vt:lpstr>
      <vt:lpstr>Think back to a recent conflict you’ve experienced…</vt:lpstr>
      <vt:lpstr>What causes conflict?</vt:lpstr>
      <vt:lpstr>The center of conflict</vt:lpstr>
      <vt:lpstr>History</vt:lpstr>
      <vt:lpstr>Values</vt:lpstr>
      <vt:lpstr>Reflection:</vt:lpstr>
      <vt:lpstr>Structure</vt:lpstr>
      <vt:lpstr>Emotions</vt:lpstr>
      <vt:lpstr>Emotions ex. </vt:lpstr>
      <vt:lpstr>Emotions cont. </vt:lpstr>
      <vt:lpstr>Communication </vt:lpstr>
      <vt:lpstr>The disconnect…</vt:lpstr>
      <vt:lpstr>People in conflict </vt:lpstr>
      <vt:lpstr>Raise your hand if…</vt:lpstr>
      <vt:lpstr>Behavior in conflict</vt:lpstr>
      <vt:lpstr>The range of conflict styles</vt:lpstr>
      <vt:lpstr>Five general strategies of approaching conflict</vt:lpstr>
      <vt:lpstr>Competition</vt:lpstr>
      <vt:lpstr>Collaboration </vt:lpstr>
      <vt:lpstr>Accommodation</vt:lpstr>
      <vt:lpstr>Compromise</vt:lpstr>
      <vt:lpstr>Avoidance</vt:lpstr>
      <vt:lpstr>Approaches to conflict </vt:lpstr>
      <vt:lpstr>Power-based approaches </vt:lpstr>
      <vt:lpstr>Interest-based approaches</vt:lpstr>
      <vt:lpstr>Negotiating during a conflict</vt:lpstr>
      <vt:lpstr>You cannot solve a problem without identifying the root cause of it…</vt:lpstr>
      <vt:lpstr>Active Listening </vt:lpstr>
      <vt:lpstr>PowerPoint Presentation</vt:lpstr>
      <vt:lpstr>Active Listening </vt:lpstr>
      <vt:lpstr>Active listening cont.</vt:lpstr>
      <vt:lpstr>How anger plays a role in conflict</vt:lpstr>
      <vt:lpstr>The very important role of calming techniques</vt:lpstr>
      <vt:lpstr>Remember…</vt:lpstr>
    </vt:vector>
  </TitlesOfParts>
  <Company>The Guidance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Conflict</dc:title>
  <dc:creator>Anthony Harrison</dc:creator>
  <cp:lastModifiedBy>Harrison, Anthony</cp:lastModifiedBy>
  <cp:revision>55</cp:revision>
  <dcterms:created xsi:type="dcterms:W3CDTF">2019-06-14T15:01:09Z</dcterms:created>
  <dcterms:modified xsi:type="dcterms:W3CDTF">2024-02-13T13:37:12Z</dcterms:modified>
</cp:coreProperties>
</file>