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19" r:id="rId2"/>
    <p:sldId id="418" r:id="rId3"/>
    <p:sldId id="405" r:id="rId4"/>
    <p:sldId id="406" r:id="rId5"/>
    <p:sldId id="402" r:id="rId6"/>
    <p:sldId id="388" r:id="rId7"/>
    <p:sldId id="389" r:id="rId8"/>
    <p:sldId id="390" r:id="rId9"/>
    <p:sldId id="391" r:id="rId10"/>
    <p:sldId id="392" r:id="rId11"/>
    <p:sldId id="419" r:id="rId12"/>
    <p:sldId id="401" r:id="rId13"/>
    <p:sldId id="423" r:id="rId14"/>
    <p:sldId id="421" r:id="rId15"/>
    <p:sldId id="393" r:id="rId16"/>
    <p:sldId id="394" r:id="rId17"/>
    <p:sldId id="397" r:id="rId18"/>
    <p:sldId id="399" r:id="rId19"/>
    <p:sldId id="400" r:id="rId20"/>
    <p:sldId id="422" r:id="rId21"/>
    <p:sldId id="407" r:id="rId22"/>
    <p:sldId id="408" r:id="rId23"/>
    <p:sldId id="410" r:id="rId24"/>
    <p:sldId id="411" r:id="rId25"/>
    <p:sldId id="412" r:id="rId26"/>
    <p:sldId id="413" r:id="rId27"/>
    <p:sldId id="414" r:id="rId28"/>
    <p:sldId id="415" r:id="rId29"/>
    <p:sldId id="416" r:id="rId30"/>
    <p:sldId id="323"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9ED7"/>
    <a:srgbClr val="448AD7"/>
    <a:srgbClr val="000000"/>
    <a:srgbClr val="D90202"/>
    <a:srgbClr val="002060"/>
    <a:srgbClr val="003192"/>
    <a:srgbClr val="28316A"/>
    <a:srgbClr val="003E7E"/>
    <a:srgbClr val="161B60"/>
    <a:srgbClr val="C03B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98" autoAdjust="0"/>
    <p:restoredTop sz="94660"/>
  </p:normalViewPr>
  <p:slideViewPr>
    <p:cSldViewPr snapToGrid="0">
      <p:cViewPr varScale="1">
        <p:scale>
          <a:sx n="108" d="100"/>
          <a:sy n="108" d="100"/>
        </p:scale>
        <p:origin x="594" y="102"/>
      </p:cViewPr>
      <p:guideLst/>
    </p:cSldViewPr>
  </p:slideViewPr>
  <p:notesTextViewPr>
    <p:cViewPr>
      <p:scale>
        <a:sx n="3" d="2"/>
        <a:sy n="3" d="2"/>
      </p:scale>
      <p:origin x="0" y="0"/>
    </p:cViewPr>
  </p:notesTextViewPr>
  <p:sorterViewPr>
    <p:cViewPr varScale="1">
      <p:scale>
        <a:sx n="100" d="100"/>
        <a:sy n="100" d="100"/>
      </p:scale>
      <p:origin x="0" y="-3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EF0BE5-112A-4EA8-9D97-04A28A6EF864}"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en-US"/>
        </a:p>
      </dgm:t>
    </dgm:pt>
    <dgm:pt modelId="{35A6404B-2817-45B5-B8F0-D91F77ECEAA1}">
      <dgm:prSet phldrT="[Text]" custT="1"/>
      <dgm:spPr>
        <a:solidFill>
          <a:schemeClr val="bg2"/>
        </a:solidFill>
      </dgm:spPr>
      <dgm:t>
        <a:bodyPr/>
        <a:lstStyle/>
        <a:p>
          <a:pPr algn="l">
            <a:buFont typeface="Arial" panose="020B0604020202020204" pitchFamily="34" charset="0"/>
            <a:buChar char="•"/>
          </a:pPr>
          <a:r>
            <a:rPr lang="en-US" sz="2800" b="0" dirty="0">
              <a:cs typeface="Arial" panose="020B0604020202020204" pitchFamily="34" charset="0"/>
            </a:rPr>
            <a:t>Adopt revised Board Policies in TASB Update 115 FFH(LOCAL) and DIA(LOCAL).</a:t>
          </a:r>
          <a:endParaRPr lang="en-US" sz="2800" b="0" dirty="0"/>
        </a:p>
      </dgm:t>
    </dgm:pt>
    <dgm:pt modelId="{7D5E696F-04FF-4376-A155-AF1EE0E69E51}" type="parTrans" cxnId="{46ACA4EB-9A43-4841-8E06-68A1C6B2B853}">
      <dgm:prSet/>
      <dgm:spPr/>
      <dgm:t>
        <a:bodyPr/>
        <a:lstStyle/>
        <a:p>
          <a:endParaRPr lang="en-US"/>
        </a:p>
      </dgm:t>
    </dgm:pt>
    <dgm:pt modelId="{3C1D993A-9235-4073-80AD-1251EFC6E11E}" type="sibTrans" cxnId="{46ACA4EB-9A43-4841-8E06-68A1C6B2B853}">
      <dgm:prSet/>
      <dgm:spPr/>
      <dgm:t>
        <a:bodyPr/>
        <a:lstStyle/>
        <a:p>
          <a:endParaRPr lang="en-US"/>
        </a:p>
      </dgm:t>
    </dgm:pt>
    <dgm:pt modelId="{A5C28602-3010-4863-987D-CCA18FE411CD}">
      <dgm:prSet phldrT="[Text]" custT="1"/>
      <dgm:spPr/>
      <dgm:t>
        <a:bodyPr/>
        <a:lstStyle/>
        <a:p>
          <a:pPr algn="l">
            <a:buFont typeface="Arial" panose="020B0604020202020204" pitchFamily="34" charset="0"/>
            <a:buChar char="•"/>
          </a:pPr>
          <a:r>
            <a:rPr lang="en-US" sz="2800" b="0" dirty="0">
              <a:cs typeface="Arial" panose="020B0604020202020204" pitchFamily="34" charset="0"/>
            </a:rPr>
            <a:t>Identify administrators for Title IX roles and provide training.</a:t>
          </a:r>
          <a:endParaRPr lang="en-US" sz="2800" b="0" dirty="0"/>
        </a:p>
      </dgm:t>
    </dgm:pt>
    <dgm:pt modelId="{9FAEC778-EAB5-4953-8B71-8B4934D99800}" type="parTrans" cxnId="{9300A1D2-C89D-4DCE-9218-D05D2AD254D2}">
      <dgm:prSet/>
      <dgm:spPr/>
      <dgm:t>
        <a:bodyPr/>
        <a:lstStyle/>
        <a:p>
          <a:endParaRPr lang="en-US"/>
        </a:p>
      </dgm:t>
    </dgm:pt>
    <dgm:pt modelId="{D74A445A-D4DF-4637-B78B-BE2C2EAFE7D0}" type="sibTrans" cxnId="{9300A1D2-C89D-4DCE-9218-D05D2AD254D2}">
      <dgm:prSet/>
      <dgm:spPr/>
      <dgm:t>
        <a:bodyPr/>
        <a:lstStyle/>
        <a:p>
          <a:endParaRPr lang="en-US"/>
        </a:p>
      </dgm:t>
    </dgm:pt>
    <dgm:pt modelId="{45261A6C-6CE7-4C23-B5C8-6E7F2A6D74C9}">
      <dgm:prSet phldrT="[Text]" custT="1"/>
      <dgm:spPr/>
      <dgm:t>
        <a:bodyPr/>
        <a:lstStyle/>
        <a:p>
          <a:pPr algn="r">
            <a:buFont typeface="Arial" panose="020B0604020202020204" pitchFamily="34" charset="0"/>
            <a:buChar char="•"/>
          </a:pPr>
          <a:r>
            <a:rPr lang="en-US" sz="2000" dirty="0">
              <a:cs typeface="Arial" panose="020B0604020202020204" pitchFamily="34" charset="0"/>
            </a:rPr>
            <a:t>Also train employees regarding reporting sexual harassment.</a:t>
          </a:r>
          <a:endParaRPr lang="en-US" sz="2000" dirty="0"/>
        </a:p>
      </dgm:t>
    </dgm:pt>
    <dgm:pt modelId="{D9800143-63AA-409A-9B13-3A2E29AF9049}" type="parTrans" cxnId="{DE1E75E0-9577-43B8-BE8A-65DD4880D17D}">
      <dgm:prSet/>
      <dgm:spPr/>
      <dgm:t>
        <a:bodyPr/>
        <a:lstStyle/>
        <a:p>
          <a:endParaRPr lang="en-US"/>
        </a:p>
      </dgm:t>
    </dgm:pt>
    <dgm:pt modelId="{A0A060AA-82C5-48E1-827D-2A02D419664D}" type="sibTrans" cxnId="{DE1E75E0-9577-43B8-BE8A-65DD4880D17D}">
      <dgm:prSet/>
      <dgm:spPr/>
      <dgm:t>
        <a:bodyPr/>
        <a:lstStyle/>
        <a:p>
          <a:endParaRPr lang="en-US"/>
        </a:p>
      </dgm:t>
    </dgm:pt>
    <dgm:pt modelId="{A2FBD829-2FC1-46EB-BF0C-5DD6E4B23901}">
      <dgm:prSet phldrT="[Text]" custT="1"/>
      <dgm:spPr/>
      <dgm:t>
        <a:bodyPr/>
        <a:lstStyle/>
        <a:p>
          <a:pPr algn="l">
            <a:buFont typeface="Arial" panose="020B0604020202020204" pitchFamily="34" charset="0"/>
            <a:buChar char="•"/>
          </a:pPr>
          <a:r>
            <a:rPr lang="en-US" sz="2800" dirty="0">
              <a:cs typeface="Arial" panose="020B0604020202020204" pitchFamily="34" charset="0"/>
            </a:rPr>
            <a:t>Notice to parents, students, and employees via website</a:t>
          </a:r>
          <a:r>
            <a:rPr lang="en-US" sz="1900" dirty="0">
              <a:cs typeface="Arial" panose="020B0604020202020204" pitchFamily="34" charset="0"/>
            </a:rPr>
            <a:t>.</a:t>
          </a:r>
          <a:endParaRPr lang="en-US" sz="1900" dirty="0"/>
        </a:p>
      </dgm:t>
    </dgm:pt>
    <dgm:pt modelId="{63E8B446-5AE3-417E-A19A-364106ACE428}" type="parTrans" cxnId="{06CDB7BB-FEA3-4683-8577-6851F088C6A0}">
      <dgm:prSet/>
      <dgm:spPr/>
      <dgm:t>
        <a:bodyPr/>
        <a:lstStyle/>
        <a:p>
          <a:endParaRPr lang="en-US"/>
        </a:p>
      </dgm:t>
    </dgm:pt>
    <dgm:pt modelId="{74B4CFDB-2CE0-4E16-A846-92F58BFE3D3A}" type="sibTrans" cxnId="{06CDB7BB-FEA3-4683-8577-6851F088C6A0}">
      <dgm:prSet/>
      <dgm:spPr/>
      <dgm:t>
        <a:bodyPr/>
        <a:lstStyle/>
        <a:p>
          <a:endParaRPr lang="en-US"/>
        </a:p>
      </dgm:t>
    </dgm:pt>
    <dgm:pt modelId="{CDEB3E44-28B7-49F8-B74E-44BEA7B54516}">
      <dgm:prSet custT="1"/>
      <dgm:spPr/>
      <dgm:t>
        <a:bodyPr/>
        <a:lstStyle/>
        <a:p>
          <a:pPr algn="l"/>
          <a:r>
            <a:rPr lang="en-US" sz="2800" dirty="0"/>
            <a:t>Publish Training on website</a:t>
          </a:r>
        </a:p>
      </dgm:t>
    </dgm:pt>
    <dgm:pt modelId="{12795D22-27A5-45B3-A3AE-03872C053549}" type="parTrans" cxnId="{6AB3B4C4-6E80-4779-BB6A-1BCE114F8714}">
      <dgm:prSet/>
      <dgm:spPr/>
      <dgm:t>
        <a:bodyPr/>
        <a:lstStyle/>
        <a:p>
          <a:endParaRPr lang="en-US"/>
        </a:p>
      </dgm:t>
    </dgm:pt>
    <dgm:pt modelId="{68A35A8B-F24B-4CFF-8FAB-5CB00BD70AF7}" type="sibTrans" cxnId="{6AB3B4C4-6E80-4779-BB6A-1BCE114F8714}">
      <dgm:prSet/>
      <dgm:spPr/>
      <dgm:t>
        <a:bodyPr/>
        <a:lstStyle/>
        <a:p>
          <a:endParaRPr lang="en-US"/>
        </a:p>
      </dgm:t>
    </dgm:pt>
    <dgm:pt modelId="{D0C3F2F1-73BE-4442-AF93-34812B28710A}">
      <dgm:prSet/>
      <dgm:spPr/>
      <dgm:t>
        <a:bodyPr/>
        <a:lstStyle/>
        <a:p>
          <a:endParaRPr lang="en-US"/>
        </a:p>
      </dgm:t>
    </dgm:pt>
    <dgm:pt modelId="{7DA75F6B-B17D-4CD2-B908-0BBE6D2DD5BB}" type="parTrans" cxnId="{BD7EC824-6266-4860-9FF2-9357FB12AFA6}">
      <dgm:prSet/>
      <dgm:spPr/>
      <dgm:t>
        <a:bodyPr/>
        <a:lstStyle/>
        <a:p>
          <a:endParaRPr lang="en-US"/>
        </a:p>
      </dgm:t>
    </dgm:pt>
    <dgm:pt modelId="{4F772D9A-EFD2-49B8-AB28-16F021DE7852}" type="sibTrans" cxnId="{BD7EC824-6266-4860-9FF2-9357FB12AFA6}">
      <dgm:prSet/>
      <dgm:spPr/>
      <dgm:t>
        <a:bodyPr/>
        <a:lstStyle/>
        <a:p>
          <a:endParaRPr lang="en-US"/>
        </a:p>
      </dgm:t>
    </dgm:pt>
    <dgm:pt modelId="{BF753F42-B2B3-4B22-9E7D-664AD44AD689}">
      <dgm:prSet custT="1"/>
      <dgm:spPr/>
      <dgm:t>
        <a:bodyPr/>
        <a:lstStyle/>
        <a:p>
          <a:pPr algn="r"/>
          <a:r>
            <a:rPr lang="en-US" sz="2000" dirty="0"/>
            <a:t>See sample posting requirements. </a:t>
          </a:r>
        </a:p>
      </dgm:t>
    </dgm:pt>
    <dgm:pt modelId="{82E7225D-923B-489F-BBED-3BDA0CA5D5CC}" type="parTrans" cxnId="{9982CD17-EF25-411F-8DEA-1A54B45F4891}">
      <dgm:prSet/>
      <dgm:spPr/>
      <dgm:t>
        <a:bodyPr/>
        <a:lstStyle/>
        <a:p>
          <a:endParaRPr lang="en-US"/>
        </a:p>
      </dgm:t>
    </dgm:pt>
    <dgm:pt modelId="{7322D343-6B5A-4C69-BBAA-8F1A537C039F}" type="sibTrans" cxnId="{9982CD17-EF25-411F-8DEA-1A54B45F4891}">
      <dgm:prSet/>
      <dgm:spPr/>
      <dgm:t>
        <a:bodyPr/>
        <a:lstStyle/>
        <a:p>
          <a:endParaRPr lang="en-US"/>
        </a:p>
      </dgm:t>
    </dgm:pt>
    <dgm:pt modelId="{014F6AF0-E4CB-4D04-91E9-57A28D1240E9}">
      <dgm:prSet/>
      <dgm:spPr/>
      <dgm:t>
        <a:bodyPr/>
        <a:lstStyle/>
        <a:p>
          <a:endParaRPr lang="en-US"/>
        </a:p>
      </dgm:t>
    </dgm:pt>
    <dgm:pt modelId="{2457AA34-8465-4A88-BD8E-F4A37DB78F72}" type="parTrans" cxnId="{B08E7507-5AE4-4A1A-AC50-7767A5CFBEC9}">
      <dgm:prSet/>
      <dgm:spPr/>
      <dgm:t>
        <a:bodyPr/>
        <a:lstStyle/>
        <a:p>
          <a:endParaRPr lang="en-US"/>
        </a:p>
      </dgm:t>
    </dgm:pt>
    <dgm:pt modelId="{49603F44-BAEA-490A-95A5-67C2413DF311}" type="sibTrans" cxnId="{B08E7507-5AE4-4A1A-AC50-7767A5CFBEC9}">
      <dgm:prSet/>
      <dgm:spPr/>
      <dgm:t>
        <a:bodyPr/>
        <a:lstStyle/>
        <a:p>
          <a:endParaRPr lang="en-US"/>
        </a:p>
      </dgm:t>
    </dgm:pt>
    <dgm:pt modelId="{BD3504FA-E1D7-4AF4-B535-D8848E1BB2E4}" type="pres">
      <dgm:prSet presAssocID="{BBEF0BE5-112A-4EA8-9D97-04A28A6EF864}" presName="Name0" presStyleCnt="0">
        <dgm:presLayoutVars>
          <dgm:dir/>
          <dgm:animLvl val="lvl"/>
          <dgm:resizeHandles val="exact"/>
        </dgm:presLayoutVars>
      </dgm:prSet>
      <dgm:spPr/>
    </dgm:pt>
    <dgm:pt modelId="{E2BD760C-468B-46CE-91A2-D856A0C939AA}" type="pres">
      <dgm:prSet presAssocID="{CDEB3E44-28B7-49F8-B74E-44BEA7B54516}" presName="boxAndChildren" presStyleCnt="0"/>
      <dgm:spPr/>
    </dgm:pt>
    <dgm:pt modelId="{E255C082-E0F2-4C78-96B3-DB635A824D2E}" type="pres">
      <dgm:prSet presAssocID="{CDEB3E44-28B7-49F8-B74E-44BEA7B54516}" presName="parentTextBox" presStyleLbl="node1" presStyleIdx="0" presStyleCnt="4"/>
      <dgm:spPr/>
    </dgm:pt>
    <dgm:pt modelId="{672425B2-D500-4A54-BF96-3C3DC5712F3E}" type="pres">
      <dgm:prSet presAssocID="{CDEB3E44-28B7-49F8-B74E-44BEA7B54516}" presName="entireBox" presStyleLbl="node1" presStyleIdx="0" presStyleCnt="4"/>
      <dgm:spPr/>
    </dgm:pt>
    <dgm:pt modelId="{19839329-205C-4A8F-B5CB-BFC5E5BBF140}" type="pres">
      <dgm:prSet presAssocID="{CDEB3E44-28B7-49F8-B74E-44BEA7B54516}" presName="descendantBox" presStyleCnt="0"/>
      <dgm:spPr/>
    </dgm:pt>
    <dgm:pt modelId="{EB3A68B4-0AE5-47C5-ACD7-BB5B5B192DAF}" type="pres">
      <dgm:prSet presAssocID="{D0C3F2F1-73BE-4442-AF93-34812B28710A}" presName="childTextBox" presStyleLbl="fgAccFollowNode1" presStyleIdx="0" presStyleCnt="4">
        <dgm:presLayoutVars>
          <dgm:bulletEnabled val="1"/>
        </dgm:presLayoutVars>
      </dgm:prSet>
      <dgm:spPr/>
    </dgm:pt>
    <dgm:pt modelId="{3586C868-F07F-4127-804D-24257E1BD839}" type="pres">
      <dgm:prSet presAssocID="{BF753F42-B2B3-4B22-9E7D-664AD44AD689}" presName="childTextBox" presStyleLbl="fgAccFollowNode1" presStyleIdx="1" presStyleCnt="4" custScaleX="1244788">
        <dgm:presLayoutVars>
          <dgm:bulletEnabled val="1"/>
        </dgm:presLayoutVars>
      </dgm:prSet>
      <dgm:spPr/>
    </dgm:pt>
    <dgm:pt modelId="{EE288C56-5420-4CCA-967B-C186EDA53185}" type="pres">
      <dgm:prSet presAssocID="{014F6AF0-E4CB-4D04-91E9-57A28D1240E9}" presName="childTextBox" presStyleLbl="fgAccFollowNode1" presStyleIdx="2" presStyleCnt="4">
        <dgm:presLayoutVars>
          <dgm:bulletEnabled val="1"/>
        </dgm:presLayoutVars>
      </dgm:prSet>
      <dgm:spPr/>
    </dgm:pt>
    <dgm:pt modelId="{4EBCA994-8334-438C-BA9C-BDE321BF6CA2}" type="pres">
      <dgm:prSet presAssocID="{74B4CFDB-2CE0-4E16-A846-92F58BFE3D3A}" presName="sp" presStyleCnt="0"/>
      <dgm:spPr/>
    </dgm:pt>
    <dgm:pt modelId="{D6378E2F-A486-463A-B0ED-EE7CFCE1A795}" type="pres">
      <dgm:prSet presAssocID="{A2FBD829-2FC1-46EB-BF0C-5DD6E4B23901}" presName="arrowAndChildren" presStyleCnt="0"/>
      <dgm:spPr/>
    </dgm:pt>
    <dgm:pt modelId="{1EC06120-DF36-4022-9633-F4CBCFB3D483}" type="pres">
      <dgm:prSet presAssocID="{A2FBD829-2FC1-46EB-BF0C-5DD6E4B23901}" presName="parentTextArrow" presStyleLbl="node1" presStyleIdx="1" presStyleCnt="4"/>
      <dgm:spPr/>
    </dgm:pt>
    <dgm:pt modelId="{17C9DAF6-20A7-40FF-9F0C-F7DE43C8AF37}" type="pres">
      <dgm:prSet presAssocID="{D74A445A-D4DF-4637-B78B-BE2C2EAFE7D0}" presName="sp" presStyleCnt="0"/>
      <dgm:spPr/>
    </dgm:pt>
    <dgm:pt modelId="{59979411-F926-4F49-939A-0BC006F95AC6}" type="pres">
      <dgm:prSet presAssocID="{A5C28602-3010-4863-987D-CCA18FE411CD}" presName="arrowAndChildren" presStyleCnt="0"/>
      <dgm:spPr/>
    </dgm:pt>
    <dgm:pt modelId="{8AEA6E08-F416-45DB-91F1-69062F3C6F64}" type="pres">
      <dgm:prSet presAssocID="{A5C28602-3010-4863-987D-CCA18FE411CD}" presName="parentTextArrow" presStyleLbl="node1" presStyleIdx="1" presStyleCnt="4"/>
      <dgm:spPr/>
    </dgm:pt>
    <dgm:pt modelId="{9A6BAF07-0F26-4944-98F9-C7864DB2EB28}" type="pres">
      <dgm:prSet presAssocID="{A5C28602-3010-4863-987D-CCA18FE411CD}" presName="arrow" presStyleLbl="node1" presStyleIdx="2" presStyleCnt="4"/>
      <dgm:spPr/>
    </dgm:pt>
    <dgm:pt modelId="{B329F2B6-1ADC-46E8-8577-AF4056140182}" type="pres">
      <dgm:prSet presAssocID="{A5C28602-3010-4863-987D-CCA18FE411CD}" presName="descendantArrow" presStyleCnt="0"/>
      <dgm:spPr/>
    </dgm:pt>
    <dgm:pt modelId="{60ED6A9F-E5D9-4385-A1DE-6AB663BCFED5}" type="pres">
      <dgm:prSet presAssocID="{45261A6C-6CE7-4C23-B5C8-6E7F2A6D74C9}" presName="childTextArrow" presStyleLbl="fgAccFollowNode1" presStyleIdx="3" presStyleCnt="4">
        <dgm:presLayoutVars>
          <dgm:bulletEnabled val="1"/>
        </dgm:presLayoutVars>
      </dgm:prSet>
      <dgm:spPr/>
    </dgm:pt>
    <dgm:pt modelId="{D03A71D7-7E28-426C-84C7-341D00702340}" type="pres">
      <dgm:prSet presAssocID="{3C1D993A-9235-4073-80AD-1251EFC6E11E}" presName="sp" presStyleCnt="0"/>
      <dgm:spPr/>
    </dgm:pt>
    <dgm:pt modelId="{93209F62-2637-4A44-9A6E-751276E7C8CA}" type="pres">
      <dgm:prSet presAssocID="{35A6404B-2817-45B5-B8F0-D91F77ECEAA1}" presName="arrowAndChildren" presStyleCnt="0"/>
      <dgm:spPr/>
    </dgm:pt>
    <dgm:pt modelId="{DD36C18A-57C6-4C81-B13E-0C7EF0C912D0}" type="pres">
      <dgm:prSet presAssocID="{35A6404B-2817-45B5-B8F0-D91F77ECEAA1}" presName="parentTextArrow" presStyleLbl="node1" presStyleIdx="3" presStyleCnt="4"/>
      <dgm:spPr/>
    </dgm:pt>
  </dgm:ptLst>
  <dgm:cxnLst>
    <dgm:cxn modelId="{B08E7507-5AE4-4A1A-AC50-7767A5CFBEC9}" srcId="{CDEB3E44-28B7-49F8-B74E-44BEA7B54516}" destId="{014F6AF0-E4CB-4D04-91E9-57A28D1240E9}" srcOrd="2" destOrd="0" parTransId="{2457AA34-8465-4A88-BD8E-F4A37DB78F72}" sibTransId="{49603F44-BAEA-490A-95A5-67C2413DF311}"/>
    <dgm:cxn modelId="{FA4ABB16-98E2-481E-9DE3-01B746019A46}" type="presOf" srcId="{D0C3F2F1-73BE-4442-AF93-34812B28710A}" destId="{EB3A68B4-0AE5-47C5-ACD7-BB5B5B192DAF}" srcOrd="0" destOrd="0" presId="urn:microsoft.com/office/officeart/2005/8/layout/process4"/>
    <dgm:cxn modelId="{9982CD17-EF25-411F-8DEA-1A54B45F4891}" srcId="{CDEB3E44-28B7-49F8-B74E-44BEA7B54516}" destId="{BF753F42-B2B3-4B22-9E7D-664AD44AD689}" srcOrd="1" destOrd="0" parTransId="{82E7225D-923B-489F-BBED-3BDA0CA5D5CC}" sibTransId="{7322D343-6B5A-4C69-BBAA-8F1A537C039F}"/>
    <dgm:cxn modelId="{B957F323-0B6E-43AE-A8D5-1E049C26BCD3}" type="presOf" srcId="{CDEB3E44-28B7-49F8-B74E-44BEA7B54516}" destId="{672425B2-D500-4A54-BF96-3C3DC5712F3E}" srcOrd="1" destOrd="0" presId="urn:microsoft.com/office/officeart/2005/8/layout/process4"/>
    <dgm:cxn modelId="{BD7EC824-6266-4860-9FF2-9357FB12AFA6}" srcId="{CDEB3E44-28B7-49F8-B74E-44BEA7B54516}" destId="{D0C3F2F1-73BE-4442-AF93-34812B28710A}" srcOrd="0" destOrd="0" parTransId="{7DA75F6B-B17D-4CD2-B908-0BBE6D2DD5BB}" sibTransId="{4F772D9A-EFD2-49B8-AB28-16F021DE7852}"/>
    <dgm:cxn modelId="{4FA0155F-4C77-4AD9-8AAC-C131C12E4E6B}" type="presOf" srcId="{45261A6C-6CE7-4C23-B5C8-6E7F2A6D74C9}" destId="{60ED6A9F-E5D9-4385-A1DE-6AB663BCFED5}" srcOrd="0" destOrd="0" presId="urn:microsoft.com/office/officeart/2005/8/layout/process4"/>
    <dgm:cxn modelId="{90E6D342-61CC-48C0-8D97-134598724DE2}" type="presOf" srcId="{A2FBD829-2FC1-46EB-BF0C-5DD6E4B23901}" destId="{1EC06120-DF36-4022-9633-F4CBCFB3D483}" srcOrd="0" destOrd="0" presId="urn:microsoft.com/office/officeart/2005/8/layout/process4"/>
    <dgm:cxn modelId="{238DEE6E-4E50-43B6-BE18-73E99BE61901}" type="presOf" srcId="{014F6AF0-E4CB-4D04-91E9-57A28D1240E9}" destId="{EE288C56-5420-4CCA-967B-C186EDA53185}" srcOrd="0" destOrd="0" presId="urn:microsoft.com/office/officeart/2005/8/layout/process4"/>
    <dgm:cxn modelId="{47850B7D-C2A5-464B-8F4C-B9998B6F79E6}" type="presOf" srcId="{BBEF0BE5-112A-4EA8-9D97-04A28A6EF864}" destId="{BD3504FA-E1D7-4AF4-B535-D8848E1BB2E4}" srcOrd="0" destOrd="0" presId="urn:microsoft.com/office/officeart/2005/8/layout/process4"/>
    <dgm:cxn modelId="{B2C287AD-316F-458B-B8EF-159BECFBC606}" type="presOf" srcId="{A5C28602-3010-4863-987D-CCA18FE411CD}" destId="{8AEA6E08-F416-45DB-91F1-69062F3C6F64}" srcOrd="0" destOrd="0" presId="urn:microsoft.com/office/officeart/2005/8/layout/process4"/>
    <dgm:cxn modelId="{06CDB7BB-FEA3-4683-8577-6851F088C6A0}" srcId="{BBEF0BE5-112A-4EA8-9D97-04A28A6EF864}" destId="{A2FBD829-2FC1-46EB-BF0C-5DD6E4B23901}" srcOrd="2" destOrd="0" parTransId="{63E8B446-5AE3-417E-A19A-364106ACE428}" sibTransId="{74B4CFDB-2CE0-4E16-A846-92F58BFE3D3A}"/>
    <dgm:cxn modelId="{6AB3B4C4-6E80-4779-BB6A-1BCE114F8714}" srcId="{BBEF0BE5-112A-4EA8-9D97-04A28A6EF864}" destId="{CDEB3E44-28B7-49F8-B74E-44BEA7B54516}" srcOrd="3" destOrd="0" parTransId="{12795D22-27A5-45B3-A3AE-03872C053549}" sibTransId="{68A35A8B-F24B-4CFF-8FAB-5CB00BD70AF7}"/>
    <dgm:cxn modelId="{9300A1D2-C89D-4DCE-9218-D05D2AD254D2}" srcId="{BBEF0BE5-112A-4EA8-9D97-04A28A6EF864}" destId="{A5C28602-3010-4863-987D-CCA18FE411CD}" srcOrd="1" destOrd="0" parTransId="{9FAEC778-EAB5-4953-8B71-8B4934D99800}" sibTransId="{D74A445A-D4DF-4637-B78B-BE2C2EAFE7D0}"/>
    <dgm:cxn modelId="{6E252ED4-48D5-42A5-A98C-38BEB90C29C3}" type="presOf" srcId="{CDEB3E44-28B7-49F8-B74E-44BEA7B54516}" destId="{E255C082-E0F2-4C78-96B3-DB635A824D2E}" srcOrd="0" destOrd="0" presId="urn:microsoft.com/office/officeart/2005/8/layout/process4"/>
    <dgm:cxn modelId="{DE1E75E0-9577-43B8-BE8A-65DD4880D17D}" srcId="{A5C28602-3010-4863-987D-CCA18FE411CD}" destId="{45261A6C-6CE7-4C23-B5C8-6E7F2A6D74C9}" srcOrd="0" destOrd="0" parTransId="{D9800143-63AA-409A-9B13-3A2E29AF9049}" sibTransId="{A0A060AA-82C5-48E1-827D-2A02D419664D}"/>
    <dgm:cxn modelId="{E6444FE3-6A19-4D4A-BEA2-6226FE6874DF}" type="presOf" srcId="{A5C28602-3010-4863-987D-CCA18FE411CD}" destId="{9A6BAF07-0F26-4944-98F9-C7864DB2EB28}" srcOrd="1" destOrd="0" presId="urn:microsoft.com/office/officeart/2005/8/layout/process4"/>
    <dgm:cxn modelId="{C0119AE5-0720-43A2-B9DD-94B2CDC08008}" type="presOf" srcId="{35A6404B-2817-45B5-B8F0-D91F77ECEAA1}" destId="{DD36C18A-57C6-4C81-B13E-0C7EF0C912D0}" srcOrd="0" destOrd="0" presId="urn:microsoft.com/office/officeart/2005/8/layout/process4"/>
    <dgm:cxn modelId="{46ACA4EB-9A43-4841-8E06-68A1C6B2B853}" srcId="{BBEF0BE5-112A-4EA8-9D97-04A28A6EF864}" destId="{35A6404B-2817-45B5-B8F0-D91F77ECEAA1}" srcOrd="0" destOrd="0" parTransId="{7D5E696F-04FF-4376-A155-AF1EE0E69E51}" sibTransId="{3C1D993A-9235-4073-80AD-1251EFC6E11E}"/>
    <dgm:cxn modelId="{8AF26FFC-1E47-4CC3-943E-78704F533706}" type="presOf" srcId="{BF753F42-B2B3-4B22-9E7D-664AD44AD689}" destId="{3586C868-F07F-4127-804D-24257E1BD839}" srcOrd="0" destOrd="0" presId="urn:microsoft.com/office/officeart/2005/8/layout/process4"/>
    <dgm:cxn modelId="{CEF0DE22-5DDF-4DA5-ACA7-3516DF85257A}" type="presParOf" srcId="{BD3504FA-E1D7-4AF4-B535-D8848E1BB2E4}" destId="{E2BD760C-468B-46CE-91A2-D856A0C939AA}" srcOrd="0" destOrd="0" presId="urn:microsoft.com/office/officeart/2005/8/layout/process4"/>
    <dgm:cxn modelId="{B661CB28-3038-46A7-B39B-D1452530555C}" type="presParOf" srcId="{E2BD760C-468B-46CE-91A2-D856A0C939AA}" destId="{E255C082-E0F2-4C78-96B3-DB635A824D2E}" srcOrd="0" destOrd="0" presId="urn:microsoft.com/office/officeart/2005/8/layout/process4"/>
    <dgm:cxn modelId="{4D462EE3-6D77-4816-A210-5186C4567D10}" type="presParOf" srcId="{E2BD760C-468B-46CE-91A2-D856A0C939AA}" destId="{672425B2-D500-4A54-BF96-3C3DC5712F3E}" srcOrd="1" destOrd="0" presId="urn:microsoft.com/office/officeart/2005/8/layout/process4"/>
    <dgm:cxn modelId="{80AD46FC-441D-4B0F-8042-21EACC7DD0C3}" type="presParOf" srcId="{E2BD760C-468B-46CE-91A2-D856A0C939AA}" destId="{19839329-205C-4A8F-B5CB-BFC5E5BBF140}" srcOrd="2" destOrd="0" presId="urn:microsoft.com/office/officeart/2005/8/layout/process4"/>
    <dgm:cxn modelId="{FD1A28C5-D558-4102-BB05-E7EC5A1A448B}" type="presParOf" srcId="{19839329-205C-4A8F-B5CB-BFC5E5BBF140}" destId="{EB3A68B4-0AE5-47C5-ACD7-BB5B5B192DAF}" srcOrd="0" destOrd="0" presId="urn:microsoft.com/office/officeart/2005/8/layout/process4"/>
    <dgm:cxn modelId="{A749CF48-81BB-4C11-8B93-FB4BB7EF8148}" type="presParOf" srcId="{19839329-205C-4A8F-B5CB-BFC5E5BBF140}" destId="{3586C868-F07F-4127-804D-24257E1BD839}" srcOrd="1" destOrd="0" presId="urn:microsoft.com/office/officeart/2005/8/layout/process4"/>
    <dgm:cxn modelId="{B56A27CA-FE17-4563-95B1-8814918996BA}" type="presParOf" srcId="{19839329-205C-4A8F-B5CB-BFC5E5BBF140}" destId="{EE288C56-5420-4CCA-967B-C186EDA53185}" srcOrd="2" destOrd="0" presId="urn:microsoft.com/office/officeart/2005/8/layout/process4"/>
    <dgm:cxn modelId="{353F2FD4-11F9-4D2A-9E23-A4C51C2227FF}" type="presParOf" srcId="{BD3504FA-E1D7-4AF4-B535-D8848E1BB2E4}" destId="{4EBCA994-8334-438C-BA9C-BDE321BF6CA2}" srcOrd="1" destOrd="0" presId="urn:microsoft.com/office/officeart/2005/8/layout/process4"/>
    <dgm:cxn modelId="{3C41509B-4DF6-4663-98DD-C84C50B5BF27}" type="presParOf" srcId="{BD3504FA-E1D7-4AF4-B535-D8848E1BB2E4}" destId="{D6378E2F-A486-463A-B0ED-EE7CFCE1A795}" srcOrd="2" destOrd="0" presId="urn:microsoft.com/office/officeart/2005/8/layout/process4"/>
    <dgm:cxn modelId="{FB32741F-D0E4-46AB-8401-DCBD88009CFA}" type="presParOf" srcId="{D6378E2F-A486-463A-B0ED-EE7CFCE1A795}" destId="{1EC06120-DF36-4022-9633-F4CBCFB3D483}" srcOrd="0" destOrd="0" presId="urn:microsoft.com/office/officeart/2005/8/layout/process4"/>
    <dgm:cxn modelId="{AA178767-ED48-42F9-BEAE-97E7DAD88F5D}" type="presParOf" srcId="{BD3504FA-E1D7-4AF4-B535-D8848E1BB2E4}" destId="{17C9DAF6-20A7-40FF-9F0C-F7DE43C8AF37}" srcOrd="3" destOrd="0" presId="urn:microsoft.com/office/officeart/2005/8/layout/process4"/>
    <dgm:cxn modelId="{A2FD7B38-8602-40F7-A43B-AC27B8BDEEA4}" type="presParOf" srcId="{BD3504FA-E1D7-4AF4-B535-D8848E1BB2E4}" destId="{59979411-F926-4F49-939A-0BC006F95AC6}" srcOrd="4" destOrd="0" presId="urn:microsoft.com/office/officeart/2005/8/layout/process4"/>
    <dgm:cxn modelId="{0380D516-ADE8-43AA-AB88-5950BA91A467}" type="presParOf" srcId="{59979411-F926-4F49-939A-0BC006F95AC6}" destId="{8AEA6E08-F416-45DB-91F1-69062F3C6F64}" srcOrd="0" destOrd="0" presId="urn:microsoft.com/office/officeart/2005/8/layout/process4"/>
    <dgm:cxn modelId="{47F21D71-AFD7-415B-A983-519E655D22FD}" type="presParOf" srcId="{59979411-F926-4F49-939A-0BC006F95AC6}" destId="{9A6BAF07-0F26-4944-98F9-C7864DB2EB28}" srcOrd="1" destOrd="0" presId="urn:microsoft.com/office/officeart/2005/8/layout/process4"/>
    <dgm:cxn modelId="{48356BFA-7813-4A31-A0A7-86B9A7571E19}" type="presParOf" srcId="{59979411-F926-4F49-939A-0BC006F95AC6}" destId="{B329F2B6-1ADC-46E8-8577-AF4056140182}" srcOrd="2" destOrd="0" presId="urn:microsoft.com/office/officeart/2005/8/layout/process4"/>
    <dgm:cxn modelId="{2BA33591-BB9A-4BC4-8FE0-E9711FF48FEE}" type="presParOf" srcId="{B329F2B6-1ADC-46E8-8577-AF4056140182}" destId="{60ED6A9F-E5D9-4385-A1DE-6AB663BCFED5}" srcOrd="0" destOrd="0" presId="urn:microsoft.com/office/officeart/2005/8/layout/process4"/>
    <dgm:cxn modelId="{79F6B844-CCB1-4D21-BB02-7F1E12EB2AA0}" type="presParOf" srcId="{BD3504FA-E1D7-4AF4-B535-D8848E1BB2E4}" destId="{D03A71D7-7E28-426C-84C7-341D00702340}" srcOrd="5" destOrd="0" presId="urn:microsoft.com/office/officeart/2005/8/layout/process4"/>
    <dgm:cxn modelId="{885C38A7-F231-4E66-9D74-0E7F807BB9A3}" type="presParOf" srcId="{BD3504FA-E1D7-4AF4-B535-D8848E1BB2E4}" destId="{93209F62-2637-4A44-9A6E-751276E7C8CA}" srcOrd="6" destOrd="0" presId="urn:microsoft.com/office/officeart/2005/8/layout/process4"/>
    <dgm:cxn modelId="{C9FB429C-EEFD-4D3B-9B35-0626AB7D2FAD}" type="presParOf" srcId="{93209F62-2637-4A44-9A6E-751276E7C8CA}" destId="{DD36C18A-57C6-4C81-B13E-0C7EF0C912D0}"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1CCE7F-9E73-4199-A5F8-E3386BF3105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87FBAB0-D9FD-4C2E-BD4A-E5F274A94394}">
      <dgm:prSet phldrT="[Text]"/>
      <dgm:spPr>
        <a:solidFill>
          <a:schemeClr val="tx2"/>
        </a:solidFill>
      </dgm:spPr>
      <dgm:t>
        <a:bodyPr/>
        <a:lstStyle/>
        <a:p>
          <a:r>
            <a:rPr lang="en-US" dirty="0"/>
            <a:t>Counseling</a:t>
          </a:r>
        </a:p>
      </dgm:t>
    </dgm:pt>
    <dgm:pt modelId="{8B1EB178-AB49-4A78-9567-323E96E5BCAA}" type="parTrans" cxnId="{D1A0CEF5-3A02-4E0C-9350-2F997928BD07}">
      <dgm:prSet/>
      <dgm:spPr/>
      <dgm:t>
        <a:bodyPr/>
        <a:lstStyle/>
        <a:p>
          <a:endParaRPr lang="en-US"/>
        </a:p>
      </dgm:t>
    </dgm:pt>
    <dgm:pt modelId="{5C6B815B-73E7-42DB-8097-11DE23B72B5E}" type="sibTrans" cxnId="{D1A0CEF5-3A02-4E0C-9350-2F997928BD07}">
      <dgm:prSet/>
      <dgm:spPr/>
      <dgm:t>
        <a:bodyPr/>
        <a:lstStyle/>
        <a:p>
          <a:endParaRPr lang="en-US"/>
        </a:p>
      </dgm:t>
    </dgm:pt>
    <dgm:pt modelId="{06F851CE-560E-48C6-AF7E-ED6C7164B1A8}">
      <dgm:prSet phldrT="[Text]"/>
      <dgm:spPr>
        <a:solidFill>
          <a:schemeClr val="tx2"/>
        </a:solidFill>
      </dgm:spPr>
      <dgm:t>
        <a:bodyPr/>
        <a:lstStyle/>
        <a:p>
          <a:r>
            <a:rPr lang="en-US" dirty="0"/>
            <a:t>Sending a Student to the Principal’s Office	</a:t>
          </a:r>
        </a:p>
      </dgm:t>
    </dgm:pt>
    <dgm:pt modelId="{B0FCBA7C-193B-4B23-BFEF-2FFA11E2F817}" type="parTrans" cxnId="{734C1628-8C18-4870-B6C8-51B4DEF890CE}">
      <dgm:prSet/>
      <dgm:spPr/>
      <dgm:t>
        <a:bodyPr/>
        <a:lstStyle/>
        <a:p>
          <a:endParaRPr lang="en-US"/>
        </a:p>
      </dgm:t>
    </dgm:pt>
    <dgm:pt modelId="{B08DEED9-9B1C-4854-8163-18CF401D1E00}" type="sibTrans" cxnId="{734C1628-8C18-4870-B6C8-51B4DEF890CE}">
      <dgm:prSet/>
      <dgm:spPr/>
      <dgm:t>
        <a:bodyPr/>
        <a:lstStyle/>
        <a:p>
          <a:endParaRPr lang="en-US"/>
        </a:p>
      </dgm:t>
    </dgm:pt>
    <dgm:pt modelId="{4445691A-F7F0-4496-BB84-17587BFCB569}">
      <dgm:prSet phldrT="[Text]" custT="1"/>
      <dgm:spPr>
        <a:solidFill>
          <a:srgbClr val="17406D"/>
        </a:solidFill>
        <a:ln w="12700" cap="flat" cmpd="sng" algn="ctr">
          <a:solidFill>
            <a:prstClr val="white">
              <a:hueOff val="0"/>
              <a:satOff val="0"/>
              <a:lumOff val="0"/>
              <a:alphaOff val="0"/>
            </a:prst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dirty="0">
              <a:solidFill>
                <a:prstClr val="white"/>
              </a:solidFill>
              <a:latin typeface="Calibri" panose="020F0502020204030204"/>
              <a:ea typeface="+mn-ea"/>
              <a:cs typeface="+mn-cs"/>
            </a:rPr>
            <a:t>Change in Seating or Class Assignments</a:t>
          </a:r>
        </a:p>
      </dgm:t>
    </dgm:pt>
    <dgm:pt modelId="{A0C345CD-E7DE-49E3-B6BC-2A3EEA1B592B}" type="parTrans" cxnId="{733CADE3-1E0D-47C0-9D18-A9C9CFC990C0}">
      <dgm:prSet/>
      <dgm:spPr/>
      <dgm:t>
        <a:bodyPr/>
        <a:lstStyle/>
        <a:p>
          <a:endParaRPr lang="en-US"/>
        </a:p>
      </dgm:t>
    </dgm:pt>
    <dgm:pt modelId="{B6D63896-A783-4DD2-B454-FF53FD7E4CE9}" type="sibTrans" cxnId="{733CADE3-1E0D-47C0-9D18-A9C9CFC990C0}">
      <dgm:prSet/>
      <dgm:spPr/>
      <dgm:t>
        <a:bodyPr/>
        <a:lstStyle/>
        <a:p>
          <a:endParaRPr lang="en-US"/>
        </a:p>
      </dgm:t>
    </dgm:pt>
    <dgm:pt modelId="{A2F02DAB-F1F8-468A-ADFA-52BF0DFD069D}">
      <dgm:prSet phldrT="[Text]" custT="1"/>
      <dgm:spPr>
        <a:solidFill>
          <a:srgbClr val="17406D"/>
        </a:solidFill>
        <a:ln w="12700" cap="flat" cmpd="sng" algn="ctr">
          <a:solidFill>
            <a:prstClr val="white">
              <a:hueOff val="0"/>
              <a:satOff val="0"/>
              <a:lumOff val="0"/>
              <a:alphaOff val="0"/>
            </a:prstClr>
          </a:solidFill>
          <a:prstDash val="solid"/>
          <a:miter lim="800000"/>
        </a:ln>
        <a:effectLst/>
      </dgm:spPr>
      <dgm:t>
        <a:bodyPr spcFirstLastPara="0" vert="horz" wrap="square" lIns="68580" tIns="68580" rIns="68580" bIns="68580" numCol="1" spcCol="1270" anchor="ctr" anchorCtr="0"/>
        <a:lstStyle/>
        <a:p>
          <a:r>
            <a:rPr lang="en-US" sz="1800" kern="1200" dirty="0"/>
            <a:t>Extension of deadlines for coursework, retaking of </a:t>
          </a:r>
          <a:r>
            <a:rPr lang="en-US" sz="1800" kern="1200" dirty="0">
              <a:solidFill>
                <a:prstClr val="white"/>
              </a:solidFill>
              <a:latin typeface="Calibri" panose="020F0502020204030204"/>
              <a:ea typeface="+mn-ea"/>
              <a:cs typeface="+mn-cs"/>
            </a:rPr>
            <a:t>Tests</a:t>
          </a:r>
          <a:r>
            <a:rPr lang="en-US" sz="1800" kern="1200" dirty="0"/>
            <a:t>…</a:t>
          </a:r>
        </a:p>
      </dgm:t>
    </dgm:pt>
    <dgm:pt modelId="{F830DF75-B74C-44E1-90A3-D2658C464514}" type="parTrans" cxnId="{0B31E807-09BD-4C3B-B2DA-8AEC4DE4BE80}">
      <dgm:prSet/>
      <dgm:spPr/>
      <dgm:t>
        <a:bodyPr/>
        <a:lstStyle/>
        <a:p>
          <a:endParaRPr lang="en-US"/>
        </a:p>
      </dgm:t>
    </dgm:pt>
    <dgm:pt modelId="{BFF8BDD3-DBFF-4651-9654-75ED7E1794AC}" type="sibTrans" cxnId="{0B31E807-09BD-4C3B-B2DA-8AEC4DE4BE80}">
      <dgm:prSet/>
      <dgm:spPr/>
      <dgm:t>
        <a:bodyPr/>
        <a:lstStyle/>
        <a:p>
          <a:endParaRPr lang="en-US"/>
        </a:p>
      </dgm:t>
    </dgm:pt>
    <dgm:pt modelId="{C27DF79B-3918-4486-807B-05E00FCE3B52}">
      <dgm:prSet phldrT="[Text]" custT="1"/>
      <dgm:spPr>
        <a:solidFill>
          <a:schemeClr val="tx2"/>
        </a:solidFill>
      </dgm:spPr>
      <dgm:t>
        <a:bodyPr/>
        <a:lstStyle/>
        <a:p>
          <a:r>
            <a:rPr lang="en-US" sz="1800" kern="1200" dirty="0">
              <a:solidFill>
                <a:prstClr val="white"/>
              </a:solidFill>
              <a:latin typeface="Calibri" panose="020F0502020204030204"/>
              <a:ea typeface="+mn-ea"/>
              <a:cs typeface="+mn-cs"/>
            </a:rPr>
            <a:t>Modifying</a:t>
          </a:r>
          <a:r>
            <a:rPr lang="en-US" sz="1800" kern="1200" dirty="0"/>
            <a:t> Class or Activity Schedules</a:t>
          </a:r>
        </a:p>
      </dgm:t>
    </dgm:pt>
    <dgm:pt modelId="{6E5CC2FA-4BE5-43AA-AAAB-714BA31447CA}" type="parTrans" cxnId="{7D385F4F-9750-49DF-90DE-88DAA86C14BB}">
      <dgm:prSet/>
      <dgm:spPr/>
      <dgm:t>
        <a:bodyPr/>
        <a:lstStyle/>
        <a:p>
          <a:endParaRPr lang="en-US"/>
        </a:p>
      </dgm:t>
    </dgm:pt>
    <dgm:pt modelId="{075C06FA-6E93-4138-9C76-889FDE144968}" type="sibTrans" cxnId="{7D385F4F-9750-49DF-90DE-88DAA86C14BB}">
      <dgm:prSet/>
      <dgm:spPr/>
      <dgm:t>
        <a:bodyPr/>
        <a:lstStyle/>
        <a:p>
          <a:endParaRPr lang="en-US"/>
        </a:p>
      </dgm:t>
    </dgm:pt>
    <dgm:pt modelId="{B81783CB-B40F-4FA3-BE08-CA4EDC9D6395}">
      <dgm:prSet/>
      <dgm:spPr>
        <a:solidFill>
          <a:schemeClr val="tx2"/>
        </a:solidFill>
      </dgm:spPr>
      <dgm:t>
        <a:bodyPr/>
        <a:lstStyle/>
        <a:p>
          <a:r>
            <a:rPr lang="en-US" dirty="0"/>
            <a:t>Increase of Security and monitoring certain areas of campus</a:t>
          </a:r>
        </a:p>
      </dgm:t>
    </dgm:pt>
    <dgm:pt modelId="{95C25324-F5BC-4A7B-9265-471CDC53B701}" type="parTrans" cxnId="{A48F094D-7039-432F-B900-C0C71D3C7B56}">
      <dgm:prSet/>
      <dgm:spPr/>
      <dgm:t>
        <a:bodyPr/>
        <a:lstStyle/>
        <a:p>
          <a:endParaRPr lang="en-US"/>
        </a:p>
      </dgm:t>
    </dgm:pt>
    <dgm:pt modelId="{D7048493-7590-4900-B33E-1283EA1A0CDB}" type="sibTrans" cxnId="{A48F094D-7039-432F-B900-C0C71D3C7B56}">
      <dgm:prSet/>
      <dgm:spPr/>
      <dgm:t>
        <a:bodyPr/>
        <a:lstStyle/>
        <a:p>
          <a:endParaRPr lang="en-US"/>
        </a:p>
      </dgm:t>
    </dgm:pt>
    <dgm:pt modelId="{7AED6350-4B7C-4DFE-ABCE-B62D52B42F4D}">
      <dgm:prSet/>
      <dgm:spPr>
        <a:solidFill>
          <a:schemeClr val="tx2"/>
        </a:solidFill>
      </dgm:spPr>
      <dgm:t>
        <a:bodyPr/>
        <a:lstStyle/>
        <a:p>
          <a:r>
            <a:rPr lang="en-US" dirty="0"/>
            <a:t>Escorting parties when on campus</a:t>
          </a:r>
        </a:p>
      </dgm:t>
    </dgm:pt>
    <dgm:pt modelId="{5A72B72C-77E8-4253-B20D-B6E130D705B1}" type="parTrans" cxnId="{4C8B18F5-0900-4315-832F-E6128D0D6230}">
      <dgm:prSet/>
      <dgm:spPr/>
      <dgm:t>
        <a:bodyPr/>
        <a:lstStyle/>
        <a:p>
          <a:endParaRPr lang="en-US"/>
        </a:p>
      </dgm:t>
    </dgm:pt>
    <dgm:pt modelId="{DACEEDA2-5034-4013-9700-442DB6563161}" type="sibTrans" cxnId="{4C8B18F5-0900-4315-832F-E6128D0D6230}">
      <dgm:prSet/>
      <dgm:spPr/>
      <dgm:t>
        <a:bodyPr/>
        <a:lstStyle/>
        <a:p>
          <a:endParaRPr lang="en-US"/>
        </a:p>
      </dgm:t>
    </dgm:pt>
    <dgm:pt modelId="{248D5482-2BB3-413D-B896-B5F93ABF2B64}">
      <dgm:prSet custT="1"/>
      <dgm:spPr>
        <a:solidFill>
          <a:srgbClr val="17406D"/>
        </a:solidFill>
        <a:ln w="12700" cap="flat" cmpd="sng" algn="ctr">
          <a:solidFill>
            <a:prstClr val="white">
              <a:hueOff val="0"/>
              <a:satOff val="0"/>
              <a:lumOff val="0"/>
              <a:alphaOff val="0"/>
            </a:prstClr>
          </a:solidFill>
          <a:prstDash val="solid"/>
          <a:miter lim="800000"/>
        </a:ln>
        <a:effectLst/>
      </dgm:spPr>
      <dgm:t>
        <a:bodyPr spcFirstLastPara="0" vert="horz" wrap="square" lIns="68580" tIns="68580" rIns="68580" bIns="68580" numCol="1" spcCol="1270" anchor="ctr" anchorCtr="0"/>
        <a:lstStyle/>
        <a:p>
          <a:r>
            <a:rPr lang="en-US" sz="1800" kern="1200" dirty="0"/>
            <a:t>identifying specific campus </a:t>
          </a:r>
          <a:r>
            <a:rPr lang="en-US" sz="1800" kern="1200" dirty="0">
              <a:solidFill>
                <a:prstClr val="white"/>
              </a:solidFill>
              <a:latin typeface="Calibri" panose="020F0502020204030204"/>
              <a:ea typeface="+mn-ea"/>
              <a:cs typeface="+mn-cs"/>
            </a:rPr>
            <a:t>employees</a:t>
          </a:r>
          <a:r>
            <a:rPr lang="en-US" sz="1800" kern="1200" dirty="0"/>
            <a:t> to serve as regular </a:t>
          </a:r>
          <a:r>
            <a:rPr lang="en-US" sz="1800" kern="1200" dirty="0">
              <a:solidFill>
                <a:prstClr val="white"/>
              </a:solidFill>
              <a:latin typeface="Calibri" panose="020F0502020204030204"/>
              <a:ea typeface="+mn-ea"/>
              <a:cs typeface="+mn-cs"/>
            </a:rPr>
            <a:t>points</a:t>
          </a:r>
          <a:r>
            <a:rPr lang="en-US" sz="1800" kern="1200" dirty="0"/>
            <a:t> of contact for each party</a:t>
          </a:r>
        </a:p>
      </dgm:t>
    </dgm:pt>
    <dgm:pt modelId="{026CFA80-6479-4343-BB7A-8F0E0C44889D}" type="parTrans" cxnId="{6421238B-BC7B-4081-98B3-7A97223344D1}">
      <dgm:prSet/>
      <dgm:spPr/>
      <dgm:t>
        <a:bodyPr/>
        <a:lstStyle/>
        <a:p>
          <a:endParaRPr lang="en-US"/>
        </a:p>
      </dgm:t>
    </dgm:pt>
    <dgm:pt modelId="{79DCD9ED-1889-4E05-918F-CABBC033D244}" type="sibTrans" cxnId="{6421238B-BC7B-4081-98B3-7A97223344D1}">
      <dgm:prSet/>
      <dgm:spPr/>
      <dgm:t>
        <a:bodyPr/>
        <a:lstStyle/>
        <a:p>
          <a:endParaRPr lang="en-US"/>
        </a:p>
      </dgm:t>
    </dgm:pt>
    <dgm:pt modelId="{1B050F87-30B9-468F-BDFF-A90318B790C8}">
      <dgm:prSet/>
      <dgm:spPr>
        <a:solidFill>
          <a:srgbClr val="17406D"/>
        </a:solidFill>
        <a:ln w="12700" cap="flat" cmpd="sng" algn="ctr">
          <a:solidFill>
            <a:prstClr val="white">
              <a:hueOff val="0"/>
              <a:satOff val="0"/>
              <a:lumOff val="0"/>
              <a:alphaOff val="0"/>
            </a:prstClr>
          </a:solidFill>
          <a:prstDash val="solid"/>
          <a:miter lim="800000"/>
        </a:ln>
        <a:effectLst/>
      </dgm:spPr>
      <dgm:t>
        <a:bodyPr spcFirstLastPara="0" vert="horz" wrap="square" lIns="68580" tIns="68580" rIns="68580" bIns="68580" numCol="1" spcCol="1270" anchor="ctr" anchorCtr="0"/>
        <a:lstStyle/>
        <a:p>
          <a:r>
            <a:rPr lang="en-US" dirty="0"/>
            <a:t>implementing mutual or unilateral restrictions on contact between parties</a:t>
          </a:r>
        </a:p>
      </dgm:t>
    </dgm:pt>
    <dgm:pt modelId="{C35F37DB-612B-4A08-9716-ED1A09CC5879}" type="parTrans" cxnId="{6DFC43CA-47ED-419F-BC68-7C7765DEDC7F}">
      <dgm:prSet/>
      <dgm:spPr/>
      <dgm:t>
        <a:bodyPr/>
        <a:lstStyle/>
        <a:p>
          <a:endParaRPr lang="en-US"/>
        </a:p>
      </dgm:t>
    </dgm:pt>
    <dgm:pt modelId="{1C036984-4924-4B30-A45A-5FC6289AB630}" type="sibTrans" cxnId="{6DFC43CA-47ED-419F-BC68-7C7765DEDC7F}">
      <dgm:prSet/>
      <dgm:spPr/>
      <dgm:t>
        <a:bodyPr/>
        <a:lstStyle/>
        <a:p>
          <a:endParaRPr lang="en-US"/>
        </a:p>
      </dgm:t>
    </dgm:pt>
    <dgm:pt modelId="{E98C96FF-7C44-44FE-A261-57CD41C7A841}" type="pres">
      <dgm:prSet presAssocID="{991CCE7F-9E73-4199-A5F8-E3386BF31055}" presName="diagram" presStyleCnt="0">
        <dgm:presLayoutVars>
          <dgm:dir/>
          <dgm:resizeHandles val="exact"/>
        </dgm:presLayoutVars>
      </dgm:prSet>
      <dgm:spPr/>
    </dgm:pt>
    <dgm:pt modelId="{2DDA9A70-B8EA-4DB0-9F21-E0E962D7D212}" type="pres">
      <dgm:prSet presAssocID="{187FBAB0-D9FD-4C2E-BD4A-E5F274A94394}" presName="node" presStyleLbl="node1" presStyleIdx="0" presStyleCnt="9">
        <dgm:presLayoutVars>
          <dgm:bulletEnabled val="1"/>
        </dgm:presLayoutVars>
      </dgm:prSet>
      <dgm:spPr/>
    </dgm:pt>
    <dgm:pt modelId="{270E794F-8C76-4310-848C-B880DFD83474}" type="pres">
      <dgm:prSet presAssocID="{5C6B815B-73E7-42DB-8097-11DE23B72B5E}" presName="sibTrans" presStyleCnt="0"/>
      <dgm:spPr/>
    </dgm:pt>
    <dgm:pt modelId="{B7D2569E-C73A-4F33-B221-168656BA0D36}" type="pres">
      <dgm:prSet presAssocID="{06F851CE-560E-48C6-AF7E-ED6C7164B1A8}" presName="node" presStyleLbl="node1" presStyleIdx="1" presStyleCnt="9">
        <dgm:presLayoutVars>
          <dgm:bulletEnabled val="1"/>
        </dgm:presLayoutVars>
      </dgm:prSet>
      <dgm:spPr/>
    </dgm:pt>
    <dgm:pt modelId="{55CF52AB-B0C0-4812-A138-DE1697565579}" type="pres">
      <dgm:prSet presAssocID="{B08DEED9-9B1C-4854-8163-18CF401D1E00}" presName="sibTrans" presStyleCnt="0"/>
      <dgm:spPr/>
    </dgm:pt>
    <dgm:pt modelId="{8FA77434-9EB6-462B-9E1F-B6BFDB909CBD}" type="pres">
      <dgm:prSet presAssocID="{4445691A-F7F0-4496-BB84-17587BFCB569}" presName="node" presStyleLbl="node1" presStyleIdx="2" presStyleCnt="9">
        <dgm:presLayoutVars>
          <dgm:bulletEnabled val="1"/>
        </dgm:presLayoutVars>
      </dgm:prSet>
      <dgm:spPr>
        <a:xfrm>
          <a:off x="5383596" y="834"/>
          <a:ext cx="2328167" cy="1396900"/>
        </a:xfrm>
        <a:prstGeom prst="rect">
          <a:avLst/>
        </a:prstGeom>
      </dgm:spPr>
    </dgm:pt>
    <dgm:pt modelId="{EA231666-4B60-4A59-9F9D-275366ED213F}" type="pres">
      <dgm:prSet presAssocID="{B6D63896-A783-4DD2-B454-FF53FD7E4CE9}" presName="sibTrans" presStyleCnt="0"/>
      <dgm:spPr/>
    </dgm:pt>
    <dgm:pt modelId="{4C65AA51-0074-4F13-BBE5-0E1CC1D83FD8}" type="pres">
      <dgm:prSet presAssocID="{A2F02DAB-F1F8-468A-ADFA-52BF0DFD069D}" presName="node" presStyleLbl="node1" presStyleIdx="3" presStyleCnt="9">
        <dgm:presLayoutVars>
          <dgm:bulletEnabled val="1"/>
        </dgm:presLayoutVars>
      </dgm:prSet>
      <dgm:spPr>
        <a:xfrm>
          <a:off x="261626" y="1630551"/>
          <a:ext cx="2328167" cy="1396900"/>
        </a:xfrm>
        <a:prstGeom prst="rect">
          <a:avLst/>
        </a:prstGeom>
      </dgm:spPr>
    </dgm:pt>
    <dgm:pt modelId="{A822AB32-CAD8-4CA3-9C47-A045CCB49A2B}" type="pres">
      <dgm:prSet presAssocID="{BFF8BDD3-DBFF-4651-9654-75ED7E1794AC}" presName="sibTrans" presStyleCnt="0"/>
      <dgm:spPr/>
    </dgm:pt>
    <dgm:pt modelId="{A5A56E90-282A-4F83-BCAC-2BFC57C79FDA}" type="pres">
      <dgm:prSet presAssocID="{C27DF79B-3918-4486-807B-05E00FCE3B52}" presName="node" presStyleLbl="node1" presStyleIdx="4" presStyleCnt="9">
        <dgm:presLayoutVars>
          <dgm:bulletEnabled val="1"/>
        </dgm:presLayoutVars>
      </dgm:prSet>
      <dgm:spPr/>
    </dgm:pt>
    <dgm:pt modelId="{C23A7ECC-2CD5-497D-8339-C6F7D6CF2738}" type="pres">
      <dgm:prSet presAssocID="{075C06FA-6E93-4138-9C76-889FDE144968}" presName="sibTrans" presStyleCnt="0"/>
      <dgm:spPr/>
    </dgm:pt>
    <dgm:pt modelId="{EB203018-0707-4205-8E75-621880C7B424}" type="pres">
      <dgm:prSet presAssocID="{B81783CB-B40F-4FA3-BE08-CA4EDC9D6395}" presName="node" presStyleLbl="node1" presStyleIdx="5" presStyleCnt="9">
        <dgm:presLayoutVars>
          <dgm:bulletEnabled val="1"/>
        </dgm:presLayoutVars>
      </dgm:prSet>
      <dgm:spPr/>
    </dgm:pt>
    <dgm:pt modelId="{3D9E6F0F-FD7E-4770-A07B-546B68921C0E}" type="pres">
      <dgm:prSet presAssocID="{D7048493-7590-4900-B33E-1283EA1A0CDB}" presName="sibTrans" presStyleCnt="0"/>
      <dgm:spPr/>
    </dgm:pt>
    <dgm:pt modelId="{D3E7FCAC-D570-4BC7-908A-FFE26F1931A2}" type="pres">
      <dgm:prSet presAssocID="{7AED6350-4B7C-4DFE-ABCE-B62D52B42F4D}" presName="node" presStyleLbl="node1" presStyleIdx="6" presStyleCnt="9">
        <dgm:presLayoutVars>
          <dgm:bulletEnabled val="1"/>
        </dgm:presLayoutVars>
      </dgm:prSet>
      <dgm:spPr/>
    </dgm:pt>
    <dgm:pt modelId="{E08A8358-7528-4199-B8F9-1FE3F0684D4F}" type="pres">
      <dgm:prSet presAssocID="{DACEEDA2-5034-4013-9700-442DB6563161}" presName="sibTrans" presStyleCnt="0"/>
      <dgm:spPr/>
    </dgm:pt>
    <dgm:pt modelId="{38594E70-843F-4C5C-9F60-D6BC632B1C6D}" type="pres">
      <dgm:prSet presAssocID="{1B050F87-30B9-468F-BDFF-A90318B790C8}" presName="node" presStyleLbl="node1" presStyleIdx="7" presStyleCnt="9">
        <dgm:presLayoutVars>
          <dgm:bulletEnabled val="1"/>
        </dgm:presLayoutVars>
      </dgm:prSet>
      <dgm:spPr>
        <a:xfrm>
          <a:off x="2822611" y="3260269"/>
          <a:ext cx="2328167" cy="1396900"/>
        </a:xfrm>
        <a:prstGeom prst="rect">
          <a:avLst/>
        </a:prstGeom>
      </dgm:spPr>
    </dgm:pt>
    <dgm:pt modelId="{91F682D4-9F7F-485E-A63C-E10C29B83E44}" type="pres">
      <dgm:prSet presAssocID="{1C036984-4924-4B30-A45A-5FC6289AB630}" presName="sibTrans" presStyleCnt="0"/>
      <dgm:spPr/>
    </dgm:pt>
    <dgm:pt modelId="{6F08AAD3-18EA-4CAC-80FA-BB85FCAED12E}" type="pres">
      <dgm:prSet presAssocID="{248D5482-2BB3-413D-B896-B5F93ABF2B64}" presName="node" presStyleLbl="node1" presStyleIdx="8" presStyleCnt="9">
        <dgm:presLayoutVars>
          <dgm:bulletEnabled val="1"/>
        </dgm:presLayoutVars>
      </dgm:prSet>
      <dgm:spPr>
        <a:xfrm>
          <a:off x="5383596" y="3260269"/>
          <a:ext cx="2328167" cy="1396900"/>
        </a:xfrm>
        <a:prstGeom prst="rect">
          <a:avLst/>
        </a:prstGeom>
      </dgm:spPr>
    </dgm:pt>
  </dgm:ptLst>
  <dgm:cxnLst>
    <dgm:cxn modelId="{0B31E807-09BD-4C3B-B2DA-8AEC4DE4BE80}" srcId="{991CCE7F-9E73-4199-A5F8-E3386BF31055}" destId="{A2F02DAB-F1F8-468A-ADFA-52BF0DFD069D}" srcOrd="3" destOrd="0" parTransId="{F830DF75-B74C-44E1-90A3-D2658C464514}" sibTransId="{BFF8BDD3-DBFF-4651-9654-75ED7E1794AC}"/>
    <dgm:cxn modelId="{CC355127-B609-4FE1-BA8A-C53748351316}" type="presOf" srcId="{991CCE7F-9E73-4199-A5F8-E3386BF31055}" destId="{E98C96FF-7C44-44FE-A261-57CD41C7A841}" srcOrd="0" destOrd="0" presId="urn:microsoft.com/office/officeart/2005/8/layout/default"/>
    <dgm:cxn modelId="{734C1628-8C18-4870-B6C8-51B4DEF890CE}" srcId="{991CCE7F-9E73-4199-A5F8-E3386BF31055}" destId="{06F851CE-560E-48C6-AF7E-ED6C7164B1A8}" srcOrd="1" destOrd="0" parTransId="{B0FCBA7C-193B-4B23-BFEF-2FFA11E2F817}" sibTransId="{B08DEED9-9B1C-4854-8163-18CF401D1E00}"/>
    <dgm:cxn modelId="{E776F944-CD9A-4897-BD8A-581423983BA2}" type="presOf" srcId="{1B050F87-30B9-468F-BDFF-A90318B790C8}" destId="{38594E70-843F-4C5C-9F60-D6BC632B1C6D}" srcOrd="0" destOrd="0" presId="urn:microsoft.com/office/officeart/2005/8/layout/default"/>
    <dgm:cxn modelId="{A48F094D-7039-432F-B900-C0C71D3C7B56}" srcId="{991CCE7F-9E73-4199-A5F8-E3386BF31055}" destId="{B81783CB-B40F-4FA3-BE08-CA4EDC9D6395}" srcOrd="5" destOrd="0" parTransId="{95C25324-F5BC-4A7B-9265-471CDC53B701}" sibTransId="{D7048493-7590-4900-B33E-1283EA1A0CDB}"/>
    <dgm:cxn modelId="{7D385F4F-9750-49DF-90DE-88DAA86C14BB}" srcId="{991CCE7F-9E73-4199-A5F8-E3386BF31055}" destId="{C27DF79B-3918-4486-807B-05E00FCE3B52}" srcOrd="4" destOrd="0" parTransId="{6E5CC2FA-4BE5-43AA-AAAB-714BA31447CA}" sibTransId="{075C06FA-6E93-4138-9C76-889FDE144968}"/>
    <dgm:cxn modelId="{C80AFF53-6099-4DCF-92C1-D440AAB492C4}" type="presOf" srcId="{06F851CE-560E-48C6-AF7E-ED6C7164B1A8}" destId="{B7D2569E-C73A-4F33-B221-168656BA0D36}" srcOrd="0" destOrd="0" presId="urn:microsoft.com/office/officeart/2005/8/layout/default"/>
    <dgm:cxn modelId="{AF055A59-613E-453A-838C-B0697CBA672A}" type="presOf" srcId="{C27DF79B-3918-4486-807B-05E00FCE3B52}" destId="{A5A56E90-282A-4F83-BCAC-2BFC57C79FDA}" srcOrd="0" destOrd="0" presId="urn:microsoft.com/office/officeart/2005/8/layout/default"/>
    <dgm:cxn modelId="{75368588-7F9C-46B0-9CD8-36CD110187AA}" type="presOf" srcId="{7AED6350-4B7C-4DFE-ABCE-B62D52B42F4D}" destId="{D3E7FCAC-D570-4BC7-908A-FFE26F1931A2}" srcOrd="0" destOrd="0" presId="urn:microsoft.com/office/officeart/2005/8/layout/default"/>
    <dgm:cxn modelId="{6421238B-BC7B-4081-98B3-7A97223344D1}" srcId="{991CCE7F-9E73-4199-A5F8-E3386BF31055}" destId="{248D5482-2BB3-413D-B896-B5F93ABF2B64}" srcOrd="8" destOrd="0" parTransId="{026CFA80-6479-4343-BB7A-8F0E0C44889D}" sibTransId="{79DCD9ED-1889-4E05-918F-CABBC033D244}"/>
    <dgm:cxn modelId="{4079A4A9-0D3C-4C21-9C8B-2E17785F6188}" type="presOf" srcId="{187FBAB0-D9FD-4C2E-BD4A-E5F274A94394}" destId="{2DDA9A70-B8EA-4DB0-9F21-E0E962D7D212}" srcOrd="0" destOrd="0" presId="urn:microsoft.com/office/officeart/2005/8/layout/default"/>
    <dgm:cxn modelId="{6D520CBD-CE4F-4E80-8928-B26A495C60D8}" type="presOf" srcId="{B81783CB-B40F-4FA3-BE08-CA4EDC9D6395}" destId="{EB203018-0707-4205-8E75-621880C7B424}" srcOrd="0" destOrd="0" presId="urn:microsoft.com/office/officeart/2005/8/layout/default"/>
    <dgm:cxn modelId="{824A96C6-B042-4DEA-A242-BECC7549549A}" type="presOf" srcId="{4445691A-F7F0-4496-BB84-17587BFCB569}" destId="{8FA77434-9EB6-462B-9E1F-B6BFDB909CBD}" srcOrd="0" destOrd="0" presId="urn:microsoft.com/office/officeart/2005/8/layout/default"/>
    <dgm:cxn modelId="{6DFC43CA-47ED-419F-BC68-7C7765DEDC7F}" srcId="{991CCE7F-9E73-4199-A5F8-E3386BF31055}" destId="{1B050F87-30B9-468F-BDFF-A90318B790C8}" srcOrd="7" destOrd="0" parTransId="{C35F37DB-612B-4A08-9716-ED1A09CC5879}" sibTransId="{1C036984-4924-4B30-A45A-5FC6289AB630}"/>
    <dgm:cxn modelId="{F60252D4-3008-44C2-93B7-263F0990C994}" type="presOf" srcId="{248D5482-2BB3-413D-B896-B5F93ABF2B64}" destId="{6F08AAD3-18EA-4CAC-80FA-BB85FCAED12E}" srcOrd="0" destOrd="0" presId="urn:microsoft.com/office/officeart/2005/8/layout/default"/>
    <dgm:cxn modelId="{733CADE3-1E0D-47C0-9D18-A9C9CFC990C0}" srcId="{991CCE7F-9E73-4199-A5F8-E3386BF31055}" destId="{4445691A-F7F0-4496-BB84-17587BFCB569}" srcOrd="2" destOrd="0" parTransId="{A0C345CD-E7DE-49E3-B6BC-2A3EEA1B592B}" sibTransId="{B6D63896-A783-4DD2-B454-FF53FD7E4CE9}"/>
    <dgm:cxn modelId="{0E70CDEE-87CA-4F90-A7DA-684735E430C6}" type="presOf" srcId="{A2F02DAB-F1F8-468A-ADFA-52BF0DFD069D}" destId="{4C65AA51-0074-4F13-BBE5-0E1CC1D83FD8}" srcOrd="0" destOrd="0" presId="urn:microsoft.com/office/officeart/2005/8/layout/default"/>
    <dgm:cxn modelId="{4C8B18F5-0900-4315-832F-E6128D0D6230}" srcId="{991CCE7F-9E73-4199-A5F8-E3386BF31055}" destId="{7AED6350-4B7C-4DFE-ABCE-B62D52B42F4D}" srcOrd="6" destOrd="0" parTransId="{5A72B72C-77E8-4253-B20D-B6E130D705B1}" sibTransId="{DACEEDA2-5034-4013-9700-442DB6563161}"/>
    <dgm:cxn modelId="{D1A0CEF5-3A02-4E0C-9350-2F997928BD07}" srcId="{991CCE7F-9E73-4199-A5F8-E3386BF31055}" destId="{187FBAB0-D9FD-4C2E-BD4A-E5F274A94394}" srcOrd="0" destOrd="0" parTransId="{8B1EB178-AB49-4A78-9567-323E96E5BCAA}" sibTransId="{5C6B815B-73E7-42DB-8097-11DE23B72B5E}"/>
    <dgm:cxn modelId="{646076CC-03B9-4704-9EC8-1A003461F67F}" type="presParOf" srcId="{E98C96FF-7C44-44FE-A261-57CD41C7A841}" destId="{2DDA9A70-B8EA-4DB0-9F21-E0E962D7D212}" srcOrd="0" destOrd="0" presId="urn:microsoft.com/office/officeart/2005/8/layout/default"/>
    <dgm:cxn modelId="{CE0DDB60-3EF9-4CB1-91FA-1945123BF2CB}" type="presParOf" srcId="{E98C96FF-7C44-44FE-A261-57CD41C7A841}" destId="{270E794F-8C76-4310-848C-B880DFD83474}" srcOrd="1" destOrd="0" presId="urn:microsoft.com/office/officeart/2005/8/layout/default"/>
    <dgm:cxn modelId="{0D69F08A-7733-4D0F-A2C7-93BDBEF1F5EE}" type="presParOf" srcId="{E98C96FF-7C44-44FE-A261-57CD41C7A841}" destId="{B7D2569E-C73A-4F33-B221-168656BA0D36}" srcOrd="2" destOrd="0" presId="urn:microsoft.com/office/officeart/2005/8/layout/default"/>
    <dgm:cxn modelId="{72F9944E-9AD2-471D-A10C-9F846A83D539}" type="presParOf" srcId="{E98C96FF-7C44-44FE-A261-57CD41C7A841}" destId="{55CF52AB-B0C0-4812-A138-DE1697565579}" srcOrd="3" destOrd="0" presId="urn:microsoft.com/office/officeart/2005/8/layout/default"/>
    <dgm:cxn modelId="{2A761E78-BF53-423C-9A7B-0A2FBD495115}" type="presParOf" srcId="{E98C96FF-7C44-44FE-A261-57CD41C7A841}" destId="{8FA77434-9EB6-462B-9E1F-B6BFDB909CBD}" srcOrd="4" destOrd="0" presId="urn:microsoft.com/office/officeart/2005/8/layout/default"/>
    <dgm:cxn modelId="{D36E4909-7424-481B-8814-5171A90077F4}" type="presParOf" srcId="{E98C96FF-7C44-44FE-A261-57CD41C7A841}" destId="{EA231666-4B60-4A59-9F9D-275366ED213F}" srcOrd="5" destOrd="0" presId="urn:microsoft.com/office/officeart/2005/8/layout/default"/>
    <dgm:cxn modelId="{7315E664-9493-4B57-A33F-1F833BF51090}" type="presParOf" srcId="{E98C96FF-7C44-44FE-A261-57CD41C7A841}" destId="{4C65AA51-0074-4F13-BBE5-0E1CC1D83FD8}" srcOrd="6" destOrd="0" presId="urn:microsoft.com/office/officeart/2005/8/layout/default"/>
    <dgm:cxn modelId="{413F8369-FC8D-4A9F-B292-660FC79969A5}" type="presParOf" srcId="{E98C96FF-7C44-44FE-A261-57CD41C7A841}" destId="{A822AB32-CAD8-4CA3-9C47-A045CCB49A2B}" srcOrd="7" destOrd="0" presId="urn:microsoft.com/office/officeart/2005/8/layout/default"/>
    <dgm:cxn modelId="{FAB83CA8-8443-4D55-9A08-E9FEDD5C3C62}" type="presParOf" srcId="{E98C96FF-7C44-44FE-A261-57CD41C7A841}" destId="{A5A56E90-282A-4F83-BCAC-2BFC57C79FDA}" srcOrd="8" destOrd="0" presId="urn:microsoft.com/office/officeart/2005/8/layout/default"/>
    <dgm:cxn modelId="{71CEA061-E38A-4786-BACE-F834377B6CFA}" type="presParOf" srcId="{E98C96FF-7C44-44FE-A261-57CD41C7A841}" destId="{C23A7ECC-2CD5-497D-8339-C6F7D6CF2738}" srcOrd="9" destOrd="0" presId="urn:microsoft.com/office/officeart/2005/8/layout/default"/>
    <dgm:cxn modelId="{BC478BCA-05DA-4071-A7EE-1CBB30673993}" type="presParOf" srcId="{E98C96FF-7C44-44FE-A261-57CD41C7A841}" destId="{EB203018-0707-4205-8E75-621880C7B424}" srcOrd="10" destOrd="0" presId="urn:microsoft.com/office/officeart/2005/8/layout/default"/>
    <dgm:cxn modelId="{763975BB-172B-4CAA-8CEF-C7501EDDC0DE}" type="presParOf" srcId="{E98C96FF-7C44-44FE-A261-57CD41C7A841}" destId="{3D9E6F0F-FD7E-4770-A07B-546B68921C0E}" srcOrd="11" destOrd="0" presId="urn:microsoft.com/office/officeart/2005/8/layout/default"/>
    <dgm:cxn modelId="{48799D09-BBF2-459B-A552-940C4110BF98}" type="presParOf" srcId="{E98C96FF-7C44-44FE-A261-57CD41C7A841}" destId="{D3E7FCAC-D570-4BC7-908A-FFE26F1931A2}" srcOrd="12" destOrd="0" presId="urn:microsoft.com/office/officeart/2005/8/layout/default"/>
    <dgm:cxn modelId="{55695FA2-F86F-462D-8457-57AD6EF29814}" type="presParOf" srcId="{E98C96FF-7C44-44FE-A261-57CD41C7A841}" destId="{E08A8358-7528-4199-B8F9-1FE3F0684D4F}" srcOrd="13" destOrd="0" presId="urn:microsoft.com/office/officeart/2005/8/layout/default"/>
    <dgm:cxn modelId="{6306FC5B-3366-444C-B7CD-09E445F82F13}" type="presParOf" srcId="{E98C96FF-7C44-44FE-A261-57CD41C7A841}" destId="{38594E70-843F-4C5C-9F60-D6BC632B1C6D}" srcOrd="14" destOrd="0" presId="urn:microsoft.com/office/officeart/2005/8/layout/default"/>
    <dgm:cxn modelId="{248313AC-09EF-4926-B104-DE09354DFCDE}" type="presParOf" srcId="{E98C96FF-7C44-44FE-A261-57CD41C7A841}" destId="{91F682D4-9F7F-485E-A63C-E10C29B83E44}" srcOrd="15" destOrd="0" presId="urn:microsoft.com/office/officeart/2005/8/layout/default"/>
    <dgm:cxn modelId="{3326DA80-B1C4-441D-A4EA-3FDE335E2BF2}" type="presParOf" srcId="{E98C96FF-7C44-44FE-A261-57CD41C7A841}" destId="{6F08AAD3-18EA-4CAC-80FA-BB85FCAED12E}" srcOrd="1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6C9C58-D226-402C-9383-B80ED5BCE28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8286184E-A012-4E48-9E1D-0B06AA97A35E}">
      <dgm:prSet phldrT="[Text]"/>
      <dgm:spPr/>
      <dgm:t>
        <a:bodyPr/>
        <a:lstStyle/>
        <a:p>
          <a:pPr>
            <a:buFont typeface="Arial" panose="020B0604020202020204" pitchFamily="34" charset="0"/>
            <a:buChar char="•"/>
          </a:pPr>
          <a:r>
            <a:rPr lang="en-US" dirty="0">
              <a:cs typeface="Arial" panose="020B0604020202020204" pitchFamily="34" charset="0"/>
            </a:rPr>
            <a:t>Title IX Coordinator</a:t>
          </a:r>
          <a:endParaRPr lang="en-US" dirty="0"/>
        </a:p>
      </dgm:t>
    </dgm:pt>
    <dgm:pt modelId="{1DAF26A8-1EDE-45DF-9316-2C9A8888138F}" type="parTrans" cxnId="{652A2947-5456-4D40-8503-8781F8450C4D}">
      <dgm:prSet/>
      <dgm:spPr/>
      <dgm:t>
        <a:bodyPr/>
        <a:lstStyle/>
        <a:p>
          <a:endParaRPr lang="en-US"/>
        </a:p>
      </dgm:t>
    </dgm:pt>
    <dgm:pt modelId="{DE0CF6CE-2A9A-4123-A3C2-A30B1D082E2A}" type="sibTrans" cxnId="{652A2947-5456-4D40-8503-8781F8450C4D}">
      <dgm:prSet/>
      <dgm:spPr/>
      <dgm:t>
        <a:bodyPr/>
        <a:lstStyle/>
        <a:p>
          <a:endParaRPr lang="en-US"/>
        </a:p>
      </dgm:t>
    </dgm:pt>
    <dgm:pt modelId="{1E648763-C03E-4B26-991C-31D3C87E4EDD}">
      <dgm:prSet phldrT="[Text]"/>
      <dgm:spPr/>
      <dgm:t>
        <a:bodyPr/>
        <a:lstStyle/>
        <a:p>
          <a:pPr>
            <a:buFont typeface="Arial" panose="020B0604020202020204" pitchFamily="34" charset="0"/>
            <a:buChar char="•"/>
          </a:pPr>
          <a:r>
            <a:rPr lang="en-US" dirty="0">
              <a:cs typeface="Arial" panose="020B0604020202020204" pitchFamily="34" charset="0"/>
            </a:rPr>
            <a:t>Investigator</a:t>
          </a:r>
          <a:endParaRPr lang="en-US" dirty="0"/>
        </a:p>
      </dgm:t>
    </dgm:pt>
    <dgm:pt modelId="{071B0592-E1C5-41BF-B9B8-C2AA143F8AB0}" type="parTrans" cxnId="{5433A761-7486-44C8-98A1-E19E56B8CA74}">
      <dgm:prSet/>
      <dgm:spPr/>
      <dgm:t>
        <a:bodyPr/>
        <a:lstStyle/>
        <a:p>
          <a:endParaRPr lang="en-US"/>
        </a:p>
      </dgm:t>
    </dgm:pt>
    <dgm:pt modelId="{D4E9060C-D39A-4D61-AA00-87AA46F09ACB}" type="sibTrans" cxnId="{5433A761-7486-44C8-98A1-E19E56B8CA74}">
      <dgm:prSet/>
      <dgm:spPr/>
      <dgm:t>
        <a:bodyPr/>
        <a:lstStyle/>
        <a:p>
          <a:endParaRPr lang="en-US"/>
        </a:p>
      </dgm:t>
    </dgm:pt>
    <dgm:pt modelId="{A8D7D82B-5C1B-40B5-A0AC-1926461F12AE}">
      <dgm:prSet phldrT="[Text]"/>
      <dgm:spPr/>
      <dgm:t>
        <a:bodyPr/>
        <a:lstStyle/>
        <a:p>
          <a:pPr>
            <a:buFont typeface="Arial" panose="020B0604020202020204" pitchFamily="34" charset="0"/>
            <a:buChar char="•"/>
          </a:pPr>
          <a:r>
            <a:rPr lang="en-US" dirty="0">
              <a:cs typeface="Arial" panose="020B0604020202020204" pitchFamily="34" charset="0"/>
            </a:rPr>
            <a:t>Decision-Makers (Determination on Complaint and Appeal)</a:t>
          </a:r>
          <a:endParaRPr lang="en-US" dirty="0"/>
        </a:p>
      </dgm:t>
    </dgm:pt>
    <dgm:pt modelId="{4965BEA5-1252-49F6-ACC9-E0546BFBA49C}" type="parTrans" cxnId="{1CA5B940-FACE-4A55-81A7-346195C2DEF7}">
      <dgm:prSet/>
      <dgm:spPr/>
      <dgm:t>
        <a:bodyPr/>
        <a:lstStyle/>
        <a:p>
          <a:endParaRPr lang="en-US"/>
        </a:p>
      </dgm:t>
    </dgm:pt>
    <dgm:pt modelId="{38612A3A-1BF1-4AA9-928D-AA0B4FCD239B}" type="sibTrans" cxnId="{1CA5B940-FACE-4A55-81A7-346195C2DEF7}">
      <dgm:prSet/>
      <dgm:spPr/>
      <dgm:t>
        <a:bodyPr/>
        <a:lstStyle/>
        <a:p>
          <a:endParaRPr lang="en-US"/>
        </a:p>
      </dgm:t>
    </dgm:pt>
    <dgm:pt modelId="{BB794923-5439-4770-A84C-C4BD4D88BEC1}">
      <dgm:prSet/>
      <dgm:spPr/>
      <dgm:t>
        <a:bodyPr/>
        <a:lstStyle/>
        <a:p>
          <a:r>
            <a:rPr lang="en-US" dirty="0">
              <a:cs typeface="Arial" panose="020B0604020202020204" pitchFamily="34" charset="0"/>
            </a:rPr>
            <a:t>Facilitator – Informal Resolution</a:t>
          </a:r>
        </a:p>
      </dgm:t>
    </dgm:pt>
    <dgm:pt modelId="{9F16C811-95DB-4B5E-9ABE-6ABF3976FDB3}" type="parTrans" cxnId="{70EF7687-0C21-4238-99A7-4B912744F164}">
      <dgm:prSet/>
      <dgm:spPr/>
      <dgm:t>
        <a:bodyPr/>
        <a:lstStyle/>
        <a:p>
          <a:endParaRPr lang="en-US"/>
        </a:p>
      </dgm:t>
    </dgm:pt>
    <dgm:pt modelId="{C2D0AC9B-10DC-4787-8194-E714FB650F7D}" type="sibTrans" cxnId="{70EF7687-0C21-4238-99A7-4B912744F164}">
      <dgm:prSet/>
      <dgm:spPr/>
      <dgm:t>
        <a:bodyPr/>
        <a:lstStyle/>
        <a:p>
          <a:endParaRPr lang="en-US"/>
        </a:p>
      </dgm:t>
    </dgm:pt>
    <dgm:pt modelId="{886E46AF-049B-4B28-B2A9-7C36274ABBEB}" type="pres">
      <dgm:prSet presAssocID="{8C6C9C58-D226-402C-9383-B80ED5BCE281}" presName="Name0" presStyleCnt="0">
        <dgm:presLayoutVars>
          <dgm:dir/>
          <dgm:resizeHandles val="exact"/>
        </dgm:presLayoutVars>
      </dgm:prSet>
      <dgm:spPr/>
    </dgm:pt>
    <dgm:pt modelId="{2C86668D-AEDE-4522-B5EA-E37F65D569EF}" type="pres">
      <dgm:prSet presAssocID="{8286184E-A012-4E48-9E1D-0B06AA97A35E}" presName="composite" presStyleCnt="0"/>
      <dgm:spPr/>
    </dgm:pt>
    <dgm:pt modelId="{AC130DCD-77DA-4ED3-BE70-C9A878AA6BE4}" type="pres">
      <dgm:prSet presAssocID="{8286184E-A012-4E48-9E1D-0B06AA97A35E}" presName="rect1" presStyleLbl="trAlignAcc1" presStyleIdx="0" presStyleCnt="4">
        <dgm:presLayoutVars>
          <dgm:bulletEnabled val="1"/>
        </dgm:presLayoutVars>
      </dgm:prSet>
      <dgm:spPr/>
    </dgm:pt>
    <dgm:pt modelId="{D34854A9-BF9F-409F-A033-7A572DFAA0E4}" type="pres">
      <dgm:prSet presAssocID="{8286184E-A012-4E48-9E1D-0B06AA97A35E}" presName="rect2" presStyleLbl="fgImgPlace1" presStyleIdx="0" presStyleCnt="4"/>
      <dgm:spPr>
        <a:solidFill>
          <a:schemeClr val="tx2"/>
        </a:solidFill>
      </dgm:spPr>
    </dgm:pt>
    <dgm:pt modelId="{70CBC553-3B5E-41BE-AE1F-04BF6875D356}" type="pres">
      <dgm:prSet presAssocID="{DE0CF6CE-2A9A-4123-A3C2-A30B1D082E2A}" presName="sibTrans" presStyleCnt="0"/>
      <dgm:spPr/>
    </dgm:pt>
    <dgm:pt modelId="{000B008B-8143-4263-8B20-C777464E1A35}" type="pres">
      <dgm:prSet presAssocID="{1E648763-C03E-4B26-991C-31D3C87E4EDD}" presName="composite" presStyleCnt="0"/>
      <dgm:spPr/>
    </dgm:pt>
    <dgm:pt modelId="{AAF7BC81-0C1B-4A13-8CB2-EA18363C330F}" type="pres">
      <dgm:prSet presAssocID="{1E648763-C03E-4B26-991C-31D3C87E4EDD}" presName="rect1" presStyleLbl="trAlignAcc1" presStyleIdx="1" presStyleCnt="4">
        <dgm:presLayoutVars>
          <dgm:bulletEnabled val="1"/>
        </dgm:presLayoutVars>
      </dgm:prSet>
      <dgm:spPr/>
    </dgm:pt>
    <dgm:pt modelId="{B587C957-EB91-4C7C-BFA8-1BFFD83174CA}" type="pres">
      <dgm:prSet presAssocID="{1E648763-C03E-4B26-991C-31D3C87E4EDD}" presName="rect2" presStyleLbl="fgImgPlace1" presStyleIdx="1" presStyleCnt="4"/>
      <dgm:spPr>
        <a:solidFill>
          <a:schemeClr val="tx2"/>
        </a:solidFill>
      </dgm:spPr>
    </dgm:pt>
    <dgm:pt modelId="{E0729512-AA2B-4FF2-AB43-00860E254B31}" type="pres">
      <dgm:prSet presAssocID="{D4E9060C-D39A-4D61-AA00-87AA46F09ACB}" presName="sibTrans" presStyleCnt="0"/>
      <dgm:spPr/>
    </dgm:pt>
    <dgm:pt modelId="{33536A17-8141-43F4-B8C1-05E4AA6817AB}" type="pres">
      <dgm:prSet presAssocID="{A8D7D82B-5C1B-40B5-A0AC-1926461F12AE}" presName="composite" presStyleCnt="0"/>
      <dgm:spPr/>
    </dgm:pt>
    <dgm:pt modelId="{7794F9D3-0849-4D8A-BA5A-BA623367B25A}" type="pres">
      <dgm:prSet presAssocID="{A8D7D82B-5C1B-40B5-A0AC-1926461F12AE}" presName="rect1" presStyleLbl="trAlignAcc1" presStyleIdx="2" presStyleCnt="4">
        <dgm:presLayoutVars>
          <dgm:bulletEnabled val="1"/>
        </dgm:presLayoutVars>
      </dgm:prSet>
      <dgm:spPr/>
    </dgm:pt>
    <dgm:pt modelId="{159A74BB-E771-4071-A161-A6AF3A7096E5}" type="pres">
      <dgm:prSet presAssocID="{A8D7D82B-5C1B-40B5-A0AC-1926461F12AE}" presName="rect2" presStyleLbl="fgImgPlace1" presStyleIdx="2" presStyleCnt="4"/>
      <dgm:spPr>
        <a:solidFill>
          <a:schemeClr val="tx2"/>
        </a:solidFill>
      </dgm:spPr>
    </dgm:pt>
    <dgm:pt modelId="{924C5F2B-A8DB-4C59-B66D-521FFF475425}" type="pres">
      <dgm:prSet presAssocID="{38612A3A-1BF1-4AA9-928D-AA0B4FCD239B}" presName="sibTrans" presStyleCnt="0"/>
      <dgm:spPr/>
    </dgm:pt>
    <dgm:pt modelId="{FAF0C43C-4C93-4F30-8546-A70BDEB14D77}" type="pres">
      <dgm:prSet presAssocID="{BB794923-5439-4770-A84C-C4BD4D88BEC1}" presName="composite" presStyleCnt="0"/>
      <dgm:spPr/>
    </dgm:pt>
    <dgm:pt modelId="{F071740D-2221-46C3-93E0-716CBE26CBDF}" type="pres">
      <dgm:prSet presAssocID="{BB794923-5439-4770-A84C-C4BD4D88BEC1}" presName="rect1" presStyleLbl="trAlignAcc1" presStyleIdx="3" presStyleCnt="4">
        <dgm:presLayoutVars>
          <dgm:bulletEnabled val="1"/>
        </dgm:presLayoutVars>
      </dgm:prSet>
      <dgm:spPr/>
    </dgm:pt>
    <dgm:pt modelId="{47FB8D5E-91AA-41FD-A2B7-424B3D58305A}" type="pres">
      <dgm:prSet presAssocID="{BB794923-5439-4770-A84C-C4BD4D88BEC1}" presName="rect2" presStyleLbl="fgImgPlace1" presStyleIdx="3" presStyleCnt="4"/>
      <dgm:spPr>
        <a:solidFill>
          <a:schemeClr val="tx2"/>
        </a:solidFill>
      </dgm:spPr>
    </dgm:pt>
  </dgm:ptLst>
  <dgm:cxnLst>
    <dgm:cxn modelId="{40C52118-98E6-48F3-8DAE-8D52332CE76D}" type="presOf" srcId="{8C6C9C58-D226-402C-9383-B80ED5BCE281}" destId="{886E46AF-049B-4B28-B2A9-7C36274ABBEB}" srcOrd="0" destOrd="0" presId="urn:microsoft.com/office/officeart/2008/layout/PictureStrips"/>
    <dgm:cxn modelId="{BFCD3036-9284-4DC3-B063-E923236066A1}" type="presOf" srcId="{BB794923-5439-4770-A84C-C4BD4D88BEC1}" destId="{F071740D-2221-46C3-93E0-716CBE26CBDF}" srcOrd="0" destOrd="0" presId="urn:microsoft.com/office/officeart/2008/layout/PictureStrips"/>
    <dgm:cxn modelId="{1CA5B940-FACE-4A55-81A7-346195C2DEF7}" srcId="{8C6C9C58-D226-402C-9383-B80ED5BCE281}" destId="{A8D7D82B-5C1B-40B5-A0AC-1926461F12AE}" srcOrd="2" destOrd="0" parTransId="{4965BEA5-1252-49F6-ACC9-E0546BFBA49C}" sibTransId="{38612A3A-1BF1-4AA9-928D-AA0B4FCD239B}"/>
    <dgm:cxn modelId="{5433A761-7486-44C8-98A1-E19E56B8CA74}" srcId="{8C6C9C58-D226-402C-9383-B80ED5BCE281}" destId="{1E648763-C03E-4B26-991C-31D3C87E4EDD}" srcOrd="1" destOrd="0" parTransId="{071B0592-E1C5-41BF-B9B8-C2AA143F8AB0}" sibTransId="{D4E9060C-D39A-4D61-AA00-87AA46F09ACB}"/>
    <dgm:cxn modelId="{948E6043-5F22-4524-94DD-DD197E581AAB}" type="presOf" srcId="{A8D7D82B-5C1B-40B5-A0AC-1926461F12AE}" destId="{7794F9D3-0849-4D8A-BA5A-BA623367B25A}" srcOrd="0" destOrd="0" presId="urn:microsoft.com/office/officeart/2008/layout/PictureStrips"/>
    <dgm:cxn modelId="{652A2947-5456-4D40-8503-8781F8450C4D}" srcId="{8C6C9C58-D226-402C-9383-B80ED5BCE281}" destId="{8286184E-A012-4E48-9E1D-0B06AA97A35E}" srcOrd="0" destOrd="0" parTransId="{1DAF26A8-1EDE-45DF-9316-2C9A8888138F}" sibTransId="{DE0CF6CE-2A9A-4123-A3C2-A30B1D082E2A}"/>
    <dgm:cxn modelId="{D9298869-CFD9-4142-874A-D4F29AB18279}" type="presOf" srcId="{8286184E-A012-4E48-9E1D-0B06AA97A35E}" destId="{AC130DCD-77DA-4ED3-BE70-C9A878AA6BE4}" srcOrd="0" destOrd="0" presId="urn:microsoft.com/office/officeart/2008/layout/PictureStrips"/>
    <dgm:cxn modelId="{4D440E79-AB59-4625-9D40-9A93B0A5B071}" type="presOf" srcId="{1E648763-C03E-4B26-991C-31D3C87E4EDD}" destId="{AAF7BC81-0C1B-4A13-8CB2-EA18363C330F}" srcOrd="0" destOrd="0" presId="urn:microsoft.com/office/officeart/2008/layout/PictureStrips"/>
    <dgm:cxn modelId="{70EF7687-0C21-4238-99A7-4B912744F164}" srcId="{8C6C9C58-D226-402C-9383-B80ED5BCE281}" destId="{BB794923-5439-4770-A84C-C4BD4D88BEC1}" srcOrd="3" destOrd="0" parTransId="{9F16C811-95DB-4B5E-9ABE-6ABF3976FDB3}" sibTransId="{C2D0AC9B-10DC-4787-8194-E714FB650F7D}"/>
    <dgm:cxn modelId="{CC7D3055-A4FC-47B3-B28D-84C248BC2BD1}" type="presParOf" srcId="{886E46AF-049B-4B28-B2A9-7C36274ABBEB}" destId="{2C86668D-AEDE-4522-B5EA-E37F65D569EF}" srcOrd="0" destOrd="0" presId="urn:microsoft.com/office/officeart/2008/layout/PictureStrips"/>
    <dgm:cxn modelId="{302CF837-F4EC-4635-85F0-89ACF6FC5B0F}" type="presParOf" srcId="{2C86668D-AEDE-4522-B5EA-E37F65D569EF}" destId="{AC130DCD-77DA-4ED3-BE70-C9A878AA6BE4}" srcOrd="0" destOrd="0" presId="urn:microsoft.com/office/officeart/2008/layout/PictureStrips"/>
    <dgm:cxn modelId="{8AFC1E1B-8B84-4C40-83BF-32C5BD75247D}" type="presParOf" srcId="{2C86668D-AEDE-4522-B5EA-E37F65D569EF}" destId="{D34854A9-BF9F-409F-A033-7A572DFAA0E4}" srcOrd="1" destOrd="0" presId="urn:microsoft.com/office/officeart/2008/layout/PictureStrips"/>
    <dgm:cxn modelId="{8B8FEC78-DD06-4284-BFFA-DDD995E42875}" type="presParOf" srcId="{886E46AF-049B-4B28-B2A9-7C36274ABBEB}" destId="{70CBC553-3B5E-41BE-AE1F-04BF6875D356}" srcOrd="1" destOrd="0" presId="urn:microsoft.com/office/officeart/2008/layout/PictureStrips"/>
    <dgm:cxn modelId="{AAB92964-F39F-4D41-944A-1D4C36F49BA7}" type="presParOf" srcId="{886E46AF-049B-4B28-B2A9-7C36274ABBEB}" destId="{000B008B-8143-4263-8B20-C777464E1A35}" srcOrd="2" destOrd="0" presId="urn:microsoft.com/office/officeart/2008/layout/PictureStrips"/>
    <dgm:cxn modelId="{186C6496-46EE-429A-992C-D0C884D1F1E9}" type="presParOf" srcId="{000B008B-8143-4263-8B20-C777464E1A35}" destId="{AAF7BC81-0C1B-4A13-8CB2-EA18363C330F}" srcOrd="0" destOrd="0" presId="urn:microsoft.com/office/officeart/2008/layout/PictureStrips"/>
    <dgm:cxn modelId="{7751AFC1-1B54-45EB-AE7F-B9F219669CA7}" type="presParOf" srcId="{000B008B-8143-4263-8B20-C777464E1A35}" destId="{B587C957-EB91-4C7C-BFA8-1BFFD83174CA}" srcOrd="1" destOrd="0" presId="urn:microsoft.com/office/officeart/2008/layout/PictureStrips"/>
    <dgm:cxn modelId="{69E16B24-654F-468C-9C3D-6F5B9244E557}" type="presParOf" srcId="{886E46AF-049B-4B28-B2A9-7C36274ABBEB}" destId="{E0729512-AA2B-4FF2-AB43-00860E254B31}" srcOrd="3" destOrd="0" presId="urn:microsoft.com/office/officeart/2008/layout/PictureStrips"/>
    <dgm:cxn modelId="{D8C03DE1-75AA-4E7E-8BA0-CC257CD42C7E}" type="presParOf" srcId="{886E46AF-049B-4B28-B2A9-7C36274ABBEB}" destId="{33536A17-8141-43F4-B8C1-05E4AA6817AB}" srcOrd="4" destOrd="0" presId="urn:microsoft.com/office/officeart/2008/layout/PictureStrips"/>
    <dgm:cxn modelId="{EB0D5A93-F503-4161-B83D-EF610C1A1B62}" type="presParOf" srcId="{33536A17-8141-43F4-B8C1-05E4AA6817AB}" destId="{7794F9D3-0849-4D8A-BA5A-BA623367B25A}" srcOrd="0" destOrd="0" presId="urn:microsoft.com/office/officeart/2008/layout/PictureStrips"/>
    <dgm:cxn modelId="{89918043-69FF-4ECA-AD8E-F174FE5A50ED}" type="presParOf" srcId="{33536A17-8141-43F4-B8C1-05E4AA6817AB}" destId="{159A74BB-E771-4071-A161-A6AF3A7096E5}" srcOrd="1" destOrd="0" presId="urn:microsoft.com/office/officeart/2008/layout/PictureStrips"/>
    <dgm:cxn modelId="{4D0B3B5F-4382-41B7-9EED-4865E52E8DE1}" type="presParOf" srcId="{886E46AF-049B-4B28-B2A9-7C36274ABBEB}" destId="{924C5F2B-A8DB-4C59-B66D-521FFF475425}" srcOrd="5" destOrd="0" presId="urn:microsoft.com/office/officeart/2008/layout/PictureStrips"/>
    <dgm:cxn modelId="{8B62623E-2554-445D-AF69-D53F357CC369}" type="presParOf" srcId="{886E46AF-049B-4B28-B2A9-7C36274ABBEB}" destId="{FAF0C43C-4C93-4F30-8546-A70BDEB14D77}" srcOrd="6" destOrd="0" presId="urn:microsoft.com/office/officeart/2008/layout/PictureStrips"/>
    <dgm:cxn modelId="{6FEE16E8-2E19-4EC1-960B-8BA80976B3E4}" type="presParOf" srcId="{FAF0C43C-4C93-4F30-8546-A70BDEB14D77}" destId="{F071740D-2221-46C3-93E0-716CBE26CBDF}" srcOrd="0" destOrd="0" presId="urn:microsoft.com/office/officeart/2008/layout/PictureStrips"/>
    <dgm:cxn modelId="{892DE48E-378F-428A-B0E5-A7F6A830C91E}" type="presParOf" srcId="{FAF0C43C-4C93-4F30-8546-A70BDEB14D77}" destId="{47FB8D5E-91AA-41FD-A2B7-424B3D58305A}" srcOrd="1" destOrd="0" presId="urn:microsoft.com/office/officeart/2008/layout/PictureStrip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425B2-D500-4A54-BF96-3C3DC5712F3E}">
      <dsp:nvSpPr>
        <dsp:cNvPr id="0" name=""/>
        <dsp:cNvSpPr/>
      </dsp:nvSpPr>
      <dsp:spPr>
        <a:xfrm>
          <a:off x="0" y="3793698"/>
          <a:ext cx="9568069" cy="829968"/>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t>Publish Training on website</a:t>
          </a:r>
        </a:p>
      </dsp:txBody>
      <dsp:txXfrm>
        <a:off x="0" y="3793698"/>
        <a:ext cx="9568069" cy="448182"/>
      </dsp:txXfrm>
    </dsp:sp>
    <dsp:sp modelId="{EB3A68B4-0AE5-47C5-ACD7-BB5B5B192DAF}">
      <dsp:nvSpPr>
        <dsp:cNvPr id="0" name=""/>
        <dsp:cNvSpPr/>
      </dsp:nvSpPr>
      <dsp:spPr>
        <a:xfrm>
          <a:off x="30" y="4225281"/>
          <a:ext cx="662243" cy="38178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30" y="4225281"/>
        <a:ext cx="662243" cy="381785"/>
      </dsp:txXfrm>
    </dsp:sp>
    <dsp:sp modelId="{3586C868-F07F-4127-804D-24257E1BD839}">
      <dsp:nvSpPr>
        <dsp:cNvPr id="0" name=""/>
        <dsp:cNvSpPr/>
      </dsp:nvSpPr>
      <dsp:spPr>
        <a:xfrm>
          <a:off x="662273" y="4225281"/>
          <a:ext cx="8243522" cy="38178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r" defTabSz="889000">
            <a:lnSpc>
              <a:spcPct val="90000"/>
            </a:lnSpc>
            <a:spcBef>
              <a:spcPct val="0"/>
            </a:spcBef>
            <a:spcAft>
              <a:spcPct val="35000"/>
            </a:spcAft>
            <a:buNone/>
          </a:pPr>
          <a:r>
            <a:rPr lang="en-US" sz="2000" kern="1200" dirty="0"/>
            <a:t>See sample posting requirements. </a:t>
          </a:r>
        </a:p>
      </dsp:txBody>
      <dsp:txXfrm>
        <a:off x="662273" y="4225281"/>
        <a:ext cx="8243522" cy="381785"/>
      </dsp:txXfrm>
    </dsp:sp>
    <dsp:sp modelId="{EE288C56-5420-4CCA-967B-C186EDA53185}">
      <dsp:nvSpPr>
        <dsp:cNvPr id="0" name=""/>
        <dsp:cNvSpPr/>
      </dsp:nvSpPr>
      <dsp:spPr>
        <a:xfrm>
          <a:off x="8905795" y="4225281"/>
          <a:ext cx="662243" cy="381785"/>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3576" tIns="29210" rIns="163576"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905795" y="4225281"/>
        <a:ext cx="662243" cy="381785"/>
      </dsp:txXfrm>
    </dsp:sp>
    <dsp:sp modelId="{1EC06120-DF36-4022-9633-F4CBCFB3D483}">
      <dsp:nvSpPr>
        <dsp:cNvPr id="0" name=""/>
        <dsp:cNvSpPr/>
      </dsp:nvSpPr>
      <dsp:spPr>
        <a:xfrm rot="10800000">
          <a:off x="0" y="2529656"/>
          <a:ext cx="9568069" cy="1276491"/>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n-US" sz="2800" kern="1200" dirty="0">
              <a:cs typeface="Arial" panose="020B0604020202020204" pitchFamily="34" charset="0"/>
            </a:rPr>
            <a:t>Notice to parents, students, and employees via website</a:t>
          </a:r>
          <a:r>
            <a:rPr lang="en-US" sz="1900" kern="1200" dirty="0">
              <a:cs typeface="Arial" panose="020B0604020202020204" pitchFamily="34" charset="0"/>
            </a:rPr>
            <a:t>.</a:t>
          </a:r>
          <a:endParaRPr lang="en-US" sz="1900" kern="1200" dirty="0"/>
        </a:p>
      </dsp:txBody>
      <dsp:txXfrm rot="10800000">
        <a:off x="0" y="2529656"/>
        <a:ext cx="9568069" cy="829426"/>
      </dsp:txXfrm>
    </dsp:sp>
    <dsp:sp modelId="{9A6BAF07-0F26-4944-98F9-C7864DB2EB28}">
      <dsp:nvSpPr>
        <dsp:cNvPr id="0" name=""/>
        <dsp:cNvSpPr/>
      </dsp:nvSpPr>
      <dsp:spPr>
        <a:xfrm rot="10800000">
          <a:off x="0" y="1265614"/>
          <a:ext cx="9568069" cy="1276491"/>
        </a:xfrm>
        <a:prstGeom prst="upArrowCallou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n-US" sz="2800" b="0" kern="1200" dirty="0">
              <a:cs typeface="Arial" panose="020B0604020202020204" pitchFamily="34" charset="0"/>
            </a:rPr>
            <a:t>Identify administrators for Title IX roles and provide training.</a:t>
          </a:r>
          <a:endParaRPr lang="en-US" sz="2800" b="0" kern="1200" dirty="0"/>
        </a:p>
      </dsp:txBody>
      <dsp:txXfrm rot="-10800000">
        <a:off x="0" y="1265614"/>
        <a:ext cx="9568069" cy="448048"/>
      </dsp:txXfrm>
    </dsp:sp>
    <dsp:sp modelId="{60ED6A9F-E5D9-4385-A1DE-6AB663BCFED5}">
      <dsp:nvSpPr>
        <dsp:cNvPr id="0" name=""/>
        <dsp:cNvSpPr/>
      </dsp:nvSpPr>
      <dsp:spPr>
        <a:xfrm>
          <a:off x="0" y="1713662"/>
          <a:ext cx="9568069" cy="381670"/>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r" defTabSz="889000">
            <a:lnSpc>
              <a:spcPct val="90000"/>
            </a:lnSpc>
            <a:spcBef>
              <a:spcPct val="0"/>
            </a:spcBef>
            <a:spcAft>
              <a:spcPct val="35000"/>
            </a:spcAft>
            <a:buFont typeface="Arial" panose="020B0604020202020204" pitchFamily="34" charset="0"/>
            <a:buNone/>
          </a:pPr>
          <a:r>
            <a:rPr lang="en-US" sz="2000" kern="1200" dirty="0">
              <a:cs typeface="Arial" panose="020B0604020202020204" pitchFamily="34" charset="0"/>
            </a:rPr>
            <a:t>Also train employees regarding reporting sexual harassment.</a:t>
          </a:r>
          <a:endParaRPr lang="en-US" sz="2000" kern="1200" dirty="0"/>
        </a:p>
      </dsp:txBody>
      <dsp:txXfrm>
        <a:off x="0" y="1713662"/>
        <a:ext cx="9568069" cy="381670"/>
      </dsp:txXfrm>
    </dsp:sp>
    <dsp:sp modelId="{DD36C18A-57C6-4C81-B13E-0C7EF0C912D0}">
      <dsp:nvSpPr>
        <dsp:cNvPr id="0" name=""/>
        <dsp:cNvSpPr/>
      </dsp:nvSpPr>
      <dsp:spPr>
        <a:xfrm rot="10800000">
          <a:off x="0" y="1572"/>
          <a:ext cx="9568069" cy="1276491"/>
        </a:xfrm>
        <a:prstGeom prst="upArrowCallout">
          <a:avLst/>
        </a:prstGeom>
        <a:solidFill>
          <a:schemeClr val="bg2"/>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l" defTabSz="1244600">
            <a:lnSpc>
              <a:spcPct val="90000"/>
            </a:lnSpc>
            <a:spcBef>
              <a:spcPct val="0"/>
            </a:spcBef>
            <a:spcAft>
              <a:spcPct val="35000"/>
            </a:spcAft>
            <a:buFont typeface="Arial" panose="020B0604020202020204" pitchFamily="34" charset="0"/>
            <a:buNone/>
          </a:pPr>
          <a:r>
            <a:rPr lang="en-US" sz="2800" b="0" kern="1200" dirty="0">
              <a:cs typeface="Arial" panose="020B0604020202020204" pitchFamily="34" charset="0"/>
            </a:rPr>
            <a:t>Adopt revised Board Policies in TASB Update 115 FFH(LOCAL) and DIA(LOCAL).</a:t>
          </a:r>
          <a:endParaRPr lang="en-US" sz="2800" b="0" kern="1200" dirty="0"/>
        </a:p>
      </dsp:txBody>
      <dsp:txXfrm rot="10800000">
        <a:off x="0" y="1572"/>
        <a:ext cx="9568069" cy="8294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A9A70-B8EA-4DB0-9F21-E0E962D7D212}">
      <dsp:nvSpPr>
        <dsp:cNvPr id="0" name=""/>
        <dsp:cNvSpPr/>
      </dsp:nvSpPr>
      <dsp:spPr>
        <a:xfrm>
          <a:off x="261626" y="834"/>
          <a:ext cx="2328167" cy="1396900"/>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Counseling</a:t>
          </a:r>
        </a:p>
      </dsp:txBody>
      <dsp:txXfrm>
        <a:off x="261626" y="834"/>
        <a:ext cx="2328167" cy="1396900"/>
      </dsp:txXfrm>
    </dsp:sp>
    <dsp:sp modelId="{B7D2569E-C73A-4F33-B221-168656BA0D36}">
      <dsp:nvSpPr>
        <dsp:cNvPr id="0" name=""/>
        <dsp:cNvSpPr/>
      </dsp:nvSpPr>
      <dsp:spPr>
        <a:xfrm>
          <a:off x="2822611" y="834"/>
          <a:ext cx="2328167" cy="1396900"/>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Sending a Student to the Principal’s Office	</a:t>
          </a:r>
        </a:p>
      </dsp:txBody>
      <dsp:txXfrm>
        <a:off x="2822611" y="834"/>
        <a:ext cx="2328167" cy="1396900"/>
      </dsp:txXfrm>
    </dsp:sp>
    <dsp:sp modelId="{8FA77434-9EB6-462B-9E1F-B6BFDB909CBD}">
      <dsp:nvSpPr>
        <dsp:cNvPr id="0" name=""/>
        <dsp:cNvSpPr/>
      </dsp:nvSpPr>
      <dsp:spPr>
        <a:xfrm>
          <a:off x="5383596" y="834"/>
          <a:ext cx="2328167" cy="1396900"/>
        </a:xfrm>
        <a:prstGeom prst="rect">
          <a:avLst/>
        </a:prstGeom>
        <a:solidFill>
          <a:srgbClr val="17406D"/>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panose="020F0502020204030204"/>
              <a:ea typeface="+mn-ea"/>
              <a:cs typeface="+mn-cs"/>
            </a:rPr>
            <a:t>Change in Seating or Class Assignments</a:t>
          </a:r>
        </a:p>
      </dsp:txBody>
      <dsp:txXfrm>
        <a:off x="5383596" y="834"/>
        <a:ext cx="2328167" cy="1396900"/>
      </dsp:txXfrm>
    </dsp:sp>
    <dsp:sp modelId="{4C65AA51-0074-4F13-BBE5-0E1CC1D83FD8}">
      <dsp:nvSpPr>
        <dsp:cNvPr id="0" name=""/>
        <dsp:cNvSpPr/>
      </dsp:nvSpPr>
      <dsp:spPr>
        <a:xfrm>
          <a:off x="261626" y="1630551"/>
          <a:ext cx="2328167" cy="1396900"/>
        </a:xfrm>
        <a:prstGeom prst="rect">
          <a:avLst/>
        </a:prstGeom>
        <a:solidFill>
          <a:srgbClr val="17406D"/>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Extension of deadlines for coursework, retaking of </a:t>
          </a:r>
          <a:r>
            <a:rPr lang="en-US" sz="1800" kern="1200" dirty="0">
              <a:solidFill>
                <a:prstClr val="white"/>
              </a:solidFill>
              <a:latin typeface="Calibri" panose="020F0502020204030204"/>
              <a:ea typeface="+mn-ea"/>
              <a:cs typeface="+mn-cs"/>
            </a:rPr>
            <a:t>Tests</a:t>
          </a:r>
          <a:r>
            <a:rPr lang="en-US" sz="1800" kern="1200" dirty="0"/>
            <a:t>…</a:t>
          </a:r>
        </a:p>
      </dsp:txBody>
      <dsp:txXfrm>
        <a:off x="261626" y="1630551"/>
        <a:ext cx="2328167" cy="1396900"/>
      </dsp:txXfrm>
    </dsp:sp>
    <dsp:sp modelId="{A5A56E90-282A-4F83-BCAC-2BFC57C79FDA}">
      <dsp:nvSpPr>
        <dsp:cNvPr id="0" name=""/>
        <dsp:cNvSpPr/>
      </dsp:nvSpPr>
      <dsp:spPr>
        <a:xfrm>
          <a:off x="2822611" y="1630551"/>
          <a:ext cx="2328167" cy="1396900"/>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prstClr val="white"/>
              </a:solidFill>
              <a:latin typeface="Calibri" panose="020F0502020204030204"/>
              <a:ea typeface="+mn-ea"/>
              <a:cs typeface="+mn-cs"/>
            </a:rPr>
            <a:t>Modifying</a:t>
          </a:r>
          <a:r>
            <a:rPr lang="en-US" sz="1800" kern="1200" dirty="0"/>
            <a:t> Class or Activity Schedules</a:t>
          </a:r>
        </a:p>
      </dsp:txBody>
      <dsp:txXfrm>
        <a:off x="2822611" y="1630551"/>
        <a:ext cx="2328167" cy="1396900"/>
      </dsp:txXfrm>
    </dsp:sp>
    <dsp:sp modelId="{EB203018-0707-4205-8E75-621880C7B424}">
      <dsp:nvSpPr>
        <dsp:cNvPr id="0" name=""/>
        <dsp:cNvSpPr/>
      </dsp:nvSpPr>
      <dsp:spPr>
        <a:xfrm>
          <a:off x="5383596" y="1630551"/>
          <a:ext cx="2328167" cy="1396900"/>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Increase of Security and monitoring certain areas of campus</a:t>
          </a:r>
        </a:p>
      </dsp:txBody>
      <dsp:txXfrm>
        <a:off x="5383596" y="1630551"/>
        <a:ext cx="2328167" cy="1396900"/>
      </dsp:txXfrm>
    </dsp:sp>
    <dsp:sp modelId="{D3E7FCAC-D570-4BC7-908A-FFE26F1931A2}">
      <dsp:nvSpPr>
        <dsp:cNvPr id="0" name=""/>
        <dsp:cNvSpPr/>
      </dsp:nvSpPr>
      <dsp:spPr>
        <a:xfrm>
          <a:off x="261626" y="3260269"/>
          <a:ext cx="2328167" cy="1396900"/>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Escorting parties when on campus</a:t>
          </a:r>
        </a:p>
      </dsp:txBody>
      <dsp:txXfrm>
        <a:off x="261626" y="3260269"/>
        <a:ext cx="2328167" cy="1396900"/>
      </dsp:txXfrm>
    </dsp:sp>
    <dsp:sp modelId="{38594E70-843F-4C5C-9F60-D6BC632B1C6D}">
      <dsp:nvSpPr>
        <dsp:cNvPr id="0" name=""/>
        <dsp:cNvSpPr/>
      </dsp:nvSpPr>
      <dsp:spPr>
        <a:xfrm>
          <a:off x="2822611" y="3260269"/>
          <a:ext cx="2328167" cy="1396900"/>
        </a:xfrm>
        <a:prstGeom prst="rect">
          <a:avLst/>
        </a:prstGeom>
        <a:solidFill>
          <a:srgbClr val="17406D"/>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44550">
            <a:lnSpc>
              <a:spcPct val="90000"/>
            </a:lnSpc>
            <a:spcBef>
              <a:spcPct val="0"/>
            </a:spcBef>
            <a:spcAft>
              <a:spcPct val="35000"/>
            </a:spcAft>
            <a:buNone/>
          </a:pPr>
          <a:r>
            <a:rPr lang="en-US" sz="1900" kern="1200" dirty="0"/>
            <a:t>implementing mutual or unilateral restrictions on contact between parties</a:t>
          </a:r>
        </a:p>
      </dsp:txBody>
      <dsp:txXfrm>
        <a:off x="2822611" y="3260269"/>
        <a:ext cx="2328167" cy="1396900"/>
      </dsp:txXfrm>
    </dsp:sp>
    <dsp:sp modelId="{6F08AAD3-18EA-4CAC-80FA-BB85FCAED12E}">
      <dsp:nvSpPr>
        <dsp:cNvPr id="0" name=""/>
        <dsp:cNvSpPr/>
      </dsp:nvSpPr>
      <dsp:spPr>
        <a:xfrm>
          <a:off x="5383596" y="3260269"/>
          <a:ext cx="2328167" cy="1396900"/>
        </a:xfrm>
        <a:prstGeom prst="rect">
          <a:avLst/>
        </a:prstGeom>
        <a:solidFill>
          <a:srgbClr val="17406D"/>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identifying specific campus </a:t>
          </a:r>
          <a:r>
            <a:rPr lang="en-US" sz="1800" kern="1200" dirty="0">
              <a:solidFill>
                <a:prstClr val="white"/>
              </a:solidFill>
              <a:latin typeface="Calibri" panose="020F0502020204030204"/>
              <a:ea typeface="+mn-ea"/>
              <a:cs typeface="+mn-cs"/>
            </a:rPr>
            <a:t>employees</a:t>
          </a:r>
          <a:r>
            <a:rPr lang="en-US" sz="1800" kern="1200" dirty="0"/>
            <a:t> to serve as regular </a:t>
          </a:r>
          <a:r>
            <a:rPr lang="en-US" sz="1800" kern="1200" dirty="0">
              <a:solidFill>
                <a:prstClr val="white"/>
              </a:solidFill>
              <a:latin typeface="Calibri" panose="020F0502020204030204"/>
              <a:ea typeface="+mn-ea"/>
              <a:cs typeface="+mn-cs"/>
            </a:rPr>
            <a:t>points</a:t>
          </a:r>
          <a:r>
            <a:rPr lang="en-US" sz="1800" kern="1200" dirty="0"/>
            <a:t> of contact for each party</a:t>
          </a:r>
        </a:p>
      </dsp:txBody>
      <dsp:txXfrm>
        <a:off x="5383596" y="3260269"/>
        <a:ext cx="2328167" cy="13969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130DCD-77DA-4ED3-BE70-C9A878AA6BE4}">
      <dsp:nvSpPr>
        <dsp:cNvPr id="0" name=""/>
        <dsp:cNvSpPr/>
      </dsp:nvSpPr>
      <dsp:spPr>
        <a:xfrm>
          <a:off x="170834" y="299435"/>
          <a:ext cx="4013657" cy="1254267"/>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49557" tIns="95250" rIns="95250" bIns="95250" numCol="1" spcCol="1270" anchor="ctr" anchorCtr="0">
          <a:noAutofit/>
        </a:bodyPr>
        <a:lstStyle/>
        <a:p>
          <a:pPr marL="0" lvl="0" indent="0" algn="l" defTabSz="1111250">
            <a:lnSpc>
              <a:spcPct val="90000"/>
            </a:lnSpc>
            <a:spcBef>
              <a:spcPct val="0"/>
            </a:spcBef>
            <a:spcAft>
              <a:spcPct val="35000"/>
            </a:spcAft>
            <a:buFont typeface="Arial" panose="020B0604020202020204" pitchFamily="34" charset="0"/>
            <a:buNone/>
          </a:pPr>
          <a:r>
            <a:rPr lang="en-US" sz="2500" kern="1200" dirty="0">
              <a:cs typeface="Arial" panose="020B0604020202020204" pitchFamily="34" charset="0"/>
            </a:rPr>
            <a:t>Title IX Coordinator</a:t>
          </a:r>
          <a:endParaRPr lang="en-US" sz="2500" kern="1200" dirty="0"/>
        </a:p>
      </dsp:txBody>
      <dsp:txXfrm>
        <a:off x="170834" y="299435"/>
        <a:ext cx="4013657" cy="1254267"/>
      </dsp:txXfrm>
    </dsp:sp>
    <dsp:sp modelId="{D34854A9-BF9F-409F-A033-7A572DFAA0E4}">
      <dsp:nvSpPr>
        <dsp:cNvPr id="0" name=""/>
        <dsp:cNvSpPr/>
      </dsp:nvSpPr>
      <dsp:spPr>
        <a:xfrm>
          <a:off x="3598" y="118263"/>
          <a:ext cx="877987" cy="1316981"/>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AF7BC81-0C1B-4A13-8CB2-EA18363C330F}">
      <dsp:nvSpPr>
        <dsp:cNvPr id="0" name=""/>
        <dsp:cNvSpPr/>
      </dsp:nvSpPr>
      <dsp:spPr>
        <a:xfrm>
          <a:off x="4511099" y="299435"/>
          <a:ext cx="4013657" cy="1254267"/>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49557" tIns="95250" rIns="95250" bIns="95250" numCol="1" spcCol="1270" anchor="ctr" anchorCtr="0">
          <a:noAutofit/>
        </a:bodyPr>
        <a:lstStyle/>
        <a:p>
          <a:pPr marL="0" lvl="0" indent="0" algn="l" defTabSz="1111250">
            <a:lnSpc>
              <a:spcPct val="90000"/>
            </a:lnSpc>
            <a:spcBef>
              <a:spcPct val="0"/>
            </a:spcBef>
            <a:spcAft>
              <a:spcPct val="35000"/>
            </a:spcAft>
            <a:buFont typeface="Arial" panose="020B0604020202020204" pitchFamily="34" charset="0"/>
            <a:buNone/>
          </a:pPr>
          <a:r>
            <a:rPr lang="en-US" sz="2500" kern="1200" dirty="0">
              <a:cs typeface="Arial" panose="020B0604020202020204" pitchFamily="34" charset="0"/>
            </a:rPr>
            <a:t>Investigator</a:t>
          </a:r>
          <a:endParaRPr lang="en-US" sz="2500" kern="1200" dirty="0"/>
        </a:p>
      </dsp:txBody>
      <dsp:txXfrm>
        <a:off x="4511099" y="299435"/>
        <a:ext cx="4013657" cy="1254267"/>
      </dsp:txXfrm>
    </dsp:sp>
    <dsp:sp modelId="{B587C957-EB91-4C7C-BFA8-1BFFD83174CA}">
      <dsp:nvSpPr>
        <dsp:cNvPr id="0" name=""/>
        <dsp:cNvSpPr/>
      </dsp:nvSpPr>
      <dsp:spPr>
        <a:xfrm>
          <a:off x="4343863" y="118263"/>
          <a:ext cx="877987" cy="1316981"/>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94F9D3-0849-4D8A-BA5A-BA623367B25A}">
      <dsp:nvSpPr>
        <dsp:cNvPr id="0" name=""/>
        <dsp:cNvSpPr/>
      </dsp:nvSpPr>
      <dsp:spPr>
        <a:xfrm>
          <a:off x="170834" y="1878419"/>
          <a:ext cx="4013657" cy="1254267"/>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49557" tIns="95250" rIns="95250" bIns="95250" numCol="1" spcCol="1270" anchor="ctr" anchorCtr="0">
          <a:noAutofit/>
        </a:bodyPr>
        <a:lstStyle/>
        <a:p>
          <a:pPr marL="0" lvl="0" indent="0" algn="l" defTabSz="1111250">
            <a:lnSpc>
              <a:spcPct val="90000"/>
            </a:lnSpc>
            <a:spcBef>
              <a:spcPct val="0"/>
            </a:spcBef>
            <a:spcAft>
              <a:spcPct val="35000"/>
            </a:spcAft>
            <a:buFont typeface="Arial" panose="020B0604020202020204" pitchFamily="34" charset="0"/>
            <a:buNone/>
          </a:pPr>
          <a:r>
            <a:rPr lang="en-US" sz="2500" kern="1200" dirty="0">
              <a:cs typeface="Arial" panose="020B0604020202020204" pitchFamily="34" charset="0"/>
            </a:rPr>
            <a:t>Decision-Makers (Determination on Complaint and Appeal)</a:t>
          </a:r>
          <a:endParaRPr lang="en-US" sz="2500" kern="1200" dirty="0"/>
        </a:p>
      </dsp:txBody>
      <dsp:txXfrm>
        <a:off x="170834" y="1878419"/>
        <a:ext cx="4013657" cy="1254267"/>
      </dsp:txXfrm>
    </dsp:sp>
    <dsp:sp modelId="{159A74BB-E771-4071-A161-A6AF3A7096E5}">
      <dsp:nvSpPr>
        <dsp:cNvPr id="0" name=""/>
        <dsp:cNvSpPr/>
      </dsp:nvSpPr>
      <dsp:spPr>
        <a:xfrm>
          <a:off x="3598" y="1697246"/>
          <a:ext cx="877987" cy="1316981"/>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71740D-2221-46C3-93E0-716CBE26CBDF}">
      <dsp:nvSpPr>
        <dsp:cNvPr id="0" name=""/>
        <dsp:cNvSpPr/>
      </dsp:nvSpPr>
      <dsp:spPr>
        <a:xfrm>
          <a:off x="4511099" y="1878419"/>
          <a:ext cx="4013657" cy="1254267"/>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49557"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cs typeface="Arial" panose="020B0604020202020204" pitchFamily="34" charset="0"/>
            </a:rPr>
            <a:t>Facilitator – Informal Resolution</a:t>
          </a:r>
        </a:p>
      </dsp:txBody>
      <dsp:txXfrm>
        <a:off x="4511099" y="1878419"/>
        <a:ext cx="4013657" cy="1254267"/>
      </dsp:txXfrm>
    </dsp:sp>
    <dsp:sp modelId="{47FB8D5E-91AA-41FD-A2B7-424B3D58305A}">
      <dsp:nvSpPr>
        <dsp:cNvPr id="0" name=""/>
        <dsp:cNvSpPr/>
      </dsp:nvSpPr>
      <dsp:spPr>
        <a:xfrm>
          <a:off x="4343863" y="1697246"/>
          <a:ext cx="877987" cy="1316981"/>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BBD7510-8B7E-4598-8371-A113BB09B416}" type="datetimeFigureOut">
              <a:rPr lang="en-US" smtClean="0"/>
              <a:t>9/29/2020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78DE30-5A92-4008-8776-57AF0E3C7345}" type="slidenum">
              <a:rPr lang="en-US" smtClean="0"/>
              <a:t>‹#›</a:t>
            </a:fld>
            <a:endParaRPr lang="en-US"/>
          </a:p>
        </p:txBody>
      </p:sp>
    </p:spTree>
    <p:extLst>
      <p:ext uri="{BB962C8B-B14F-4D97-AF65-F5344CB8AC3E}">
        <p14:creationId xmlns:p14="http://schemas.microsoft.com/office/powerpoint/2010/main" val="2902226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a:t>
            </a:fld>
            <a:endParaRPr lang="en-US" dirty="0"/>
          </a:p>
        </p:txBody>
      </p:sp>
    </p:spTree>
    <p:extLst>
      <p:ext uri="{BB962C8B-B14F-4D97-AF65-F5344CB8AC3E}">
        <p14:creationId xmlns:p14="http://schemas.microsoft.com/office/powerpoint/2010/main" val="1165904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10</a:t>
            </a:fld>
            <a:endParaRPr lang="en-US" dirty="0"/>
          </a:p>
        </p:txBody>
      </p:sp>
    </p:spTree>
    <p:extLst>
      <p:ext uri="{BB962C8B-B14F-4D97-AF65-F5344CB8AC3E}">
        <p14:creationId xmlns:p14="http://schemas.microsoft.com/office/powerpoint/2010/main" val="2705046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11</a:t>
            </a:fld>
            <a:endParaRPr lang="en-US" dirty="0"/>
          </a:p>
        </p:txBody>
      </p:sp>
    </p:spTree>
    <p:extLst>
      <p:ext uri="{BB962C8B-B14F-4D97-AF65-F5344CB8AC3E}">
        <p14:creationId xmlns:p14="http://schemas.microsoft.com/office/powerpoint/2010/main" val="36430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12</a:t>
            </a:fld>
            <a:endParaRPr lang="en-US" dirty="0"/>
          </a:p>
        </p:txBody>
      </p:sp>
    </p:spTree>
    <p:extLst>
      <p:ext uri="{BB962C8B-B14F-4D97-AF65-F5344CB8AC3E}">
        <p14:creationId xmlns:p14="http://schemas.microsoft.com/office/powerpoint/2010/main" val="920458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13</a:t>
            </a:fld>
            <a:endParaRPr lang="en-US" dirty="0"/>
          </a:p>
        </p:txBody>
      </p:sp>
    </p:spTree>
    <p:extLst>
      <p:ext uri="{BB962C8B-B14F-4D97-AF65-F5344CB8AC3E}">
        <p14:creationId xmlns:p14="http://schemas.microsoft.com/office/powerpoint/2010/main" val="1252960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14</a:t>
            </a:fld>
            <a:endParaRPr lang="en-US" dirty="0"/>
          </a:p>
        </p:txBody>
      </p:sp>
    </p:spTree>
    <p:extLst>
      <p:ext uri="{BB962C8B-B14F-4D97-AF65-F5344CB8AC3E}">
        <p14:creationId xmlns:p14="http://schemas.microsoft.com/office/powerpoint/2010/main" val="1377647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15</a:t>
            </a:fld>
            <a:endParaRPr lang="en-US" dirty="0"/>
          </a:p>
        </p:txBody>
      </p:sp>
    </p:spTree>
    <p:extLst>
      <p:ext uri="{BB962C8B-B14F-4D97-AF65-F5344CB8AC3E}">
        <p14:creationId xmlns:p14="http://schemas.microsoft.com/office/powerpoint/2010/main" val="40243670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16</a:t>
            </a:fld>
            <a:endParaRPr lang="en-US" dirty="0"/>
          </a:p>
        </p:txBody>
      </p:sp>
    </p:spTree>
    <p:extLst>
      <p:ext uri="{BB962C8B-B14F-4D97-AF65-F5344CB8AC3E}">
        <p14:creationId xmlns:p14="http://schemas.microsoft.com/office/powerpoint/2010/main" val="1108540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17</a:t>
            </a:fld>
            <a:endParaRPr lang="en-US" dirty="0"/>
          </a:p>
        </p:txBody>
      </p:sp>
    </p:spTree>
    <p:extLst>
      <p:ext uri="{BB962C8B-B14F-4D97-AF65-F5344CB8AC3E}">
        <p14:creationId xmlns:p14="http://schemas.microsoft.com/office/powerpoint/2010/main" val="39279851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18</a:t>
            </a:fld>
            <a:endParaRPr lang="en-US" dirty="0"/>
          </a:p>
        </p:txBody>
      </p:sp>
    </p:spTree>
    <p:extLst>
      <p:ext uri="{BB962C8B-B14F-4D97-AF65-F5344CB8AC3E}">
        <p14:creationId xmlns:p14="http://schemas.microsoft.com/office/powerpoint/2010/main" val="47260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19</a:t>
            </a:fld>
            <a:endParaRPr lang="en-US" dirty="0"/>
          </a:p>
        </p:txBody>
      </p:sp>
    </p:spTree>
    <p:extLst>
      <p:ext uri="{BB962C8B-B14F-4D97-AF65-F5344CB8AC3E}">
        <p14:creationId xmlns:p14="http://schemas.microsoft.com/office/powerpoint/2010/main" val="1584353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a:t>
            </a:fld>
            <a:endParaRPr lang="en-US" dirty="0"/>
          </a:p>
        </p:txBody>
      </p:sp>
    </p:spTree>
    <p:extLst>
      <p:ext uri="{BB962C8B-B14F-4D97-AF65-F5344CB8AC3E}">
        <p14:creationId xmlns:p14="http://schemas.microsoft.com/office/powerpoint/2010/main" val="2241985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20</a:t>
            </a:fld>
            <a:endParaRPr lang="en-US" dirty="0"/>
          </a:p>
        </p:txBody>
      </p:sp>
    </p:spTree>
    <p:extLst>
      <p:ext uri="{BB962C8B-B14F-4D97-AF65-F5344CB8AC3E}">
        <p14:creationId xmlns:p14="http://schemas.microsoft.com/office/powerpoint/2010/main" val="7035774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21</a:t>
            </a:fld>
            <a:endParaRPr lang="en-US" dirty="0"/>
          </a:p>
        </p:txBody>
      </p:sp>
    </p:spTree>
    <p:extLst>
      <p:ext uri="{BB962C8B-B14F-4D97-AF65-F5344CB8AC3E}">
        <p14:creationId xmlns:p14="http://schemas.microsoft.com/office/powerpoint/2010/main" val="13345218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22</a:t>
            </a:fld>
            <a:endParaRPr lang="en-US" dirty="0"/>
          </a:p>
        </p:txBody>
      </p:sp>
    </p:spTree>
    <p:extLst>
      <p:ext uri="{BB962C8B-B14F-4D97-AF65-F5344CB8AC3E}">
        <p14:creationId xmlns:p14="http://schemas.microsoft.com/office/powerpoint/2010/main" val="27463062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23</a:t>
            </a:fld>
            <a:endParaRPr lang="en-US" dirty="0"/>
          </a:p>
        </p:txBody>
      </p:sp>
    </p:spTree>
    <p:extLst>
      <p:ext uri="{BB962C8B-B14F-4D97-AF65-F5344CB8AC3E}">
        <p14:creationId xmlns:p14="http://schemas.microsoft.com/office/powerpoint/2010/main" val="2628860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24</a:t>
            </a:fld>
            <a:endParaRPr lang="en-US" dirty="0"/>
          </a:p>
        </p:txBody>
      </p:sp>
    </p:spTree>
    <p:extLst>
      <p:ext uri="{BB962C8B-B14F-4D97-AF65-F5344CB8AC3E}">
        <p14:creationId xmlns:p14="http://schemas.microsoft.com/office/powerpoint/2010/main" val="30867399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25</a:t>
            </a:fld>
            <a:endParaRPr lang="en-US" dirty="0"/>
          </a:p>
        </p:txBody>
      </p:sp>
    </p:spTree>
    <p:extLst>
      <p:ext uri="{BB962C8B-B14F-4D97-AF65-F5344CB8AC3E}">
        <p14:creationId xmlns:p14="http://schemas.microsoft.com/office/powerpoint/2010/main" val="258075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26</a:t>
            </a:fld>
            <a:endParaRPr lang="en-US" dirty="0"/>
          </a:p>
        </p:txBody>
      </p:sp>
    </p:spTree>
    <p:extLst>
      <p:ext uri="{BB962C8B-B14F-4D97-AF65-F5344CB8AC3E}">
        <p14:creationId xmlns:p14="http://schemas.microsoft.com/office/powerpoint/2010/main" val="862354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27</a:t>
            </a:fld>
            <a:endParaRPr lang="en-US" dirty="0"/>
          </a:p>
        </p:txBody>
      </p:sp>
    </p:spTree>
    <p:extLst>
      <p:ext uri="{BB962C8B-B14F-4D97-AF65-F5344CB8AC3E}">
        <p14:creationId xmlns:p14="http://schemas.microsoft.com/office/powerpoint/2010/main" val="34198153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28</a:t>
            </a:fld>
            <a:endParaRPr lang="en-US" dirty="0"/>
          </a:p>
        </p:txBody>
      </p:sp>
    </p:spTree>
    <p:extLst>
      <p:ext uri="{BB962C8B-B14F-4D97-AF65-F5344CB8AC3E}">
        <p14:creationId xmlns:p14="http://schemas.microsoft.com/office/powerpoint/2010/main" val="28587262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29</a:t>
            </a:fld>
            <a:endParaRPr lang="en-US" dirty="0"/>
          </a:p>
        </p:txBody>
      </p:sp>
    </p:spTree>
    <p:extLst>
      <p:ext uri="{BB962C8B-B14F-4D97-AF65-F5344CB8AC3E}">
        <p14:creationId xmlns:p14="http://schemas.microsoft.com/office/powerpoint/2010/main" val="2021722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3</a:t>
            </a:fld>
            <a:endParaRPr lang="en-US" dirty="0"/>
          </a:p>
        </p:txBody>
      </p:sp>
    </p:spTree>
    <p:extLst>
      <p:ext uri="{BB962C8B-B14F-4D97-AF65-F5344CB8AC3E}">
        <p14:creationId xmlns:p14="http://schemas.microsoft.com/office/powerpoint/2010/main" val="31578572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30</a:t>
            </a:fld>
            <a:endParaRPr lang="en-US"/>
          </a:p>
        </p:txBody>
      </p:sp>
    </p:spTree>
    <p:extLst>
      <p:ext uri="{BB962C8B-B14F-4D97-AF65-F5344CB8AC3E}">
        <p14:creationId xmlns:p14="http://schemas.microsoft.com/office/powerpoint/2010/main" val="630828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4</a:t>
            </a:fld>
            <a:endParaRPr lang="en-US" dirty="0"/>
          </a:p>
        </p:txBody>
      </p:sp>
    </p:spTree>
    <p:extLst>
      <p:ext uri="{BB962C8B-B14F-4D97-AF65-F5344CB8AC3E}">
        <p14:creationId xmlns:p14="http://schemas.microsoft.com/office/powerpoint/2010/main" val="146915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5</a:t>
            </a:fld>
            <a:endParaRPr lang="en-US" dirty="0"/>
          </a:p>
        </p:txBody>
      </p:sp>
    </p:spTree>
    <p:extLst>
      <p:ext uri="{BB962C8B-B14F-4D97-AF65-F5344CB8AC3E}">
        <p14:creationId xmlns:p14="http://schemas.microsoft.com/office/powerpoint/2010/main" val="3446503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6</a:t>
            </a:fld>
            <a:endParaRPr lang="en-US" dirty="0"/>
          </a:p>
        </p:txBody>
      </p:sp>
    </p:spTree>
    <p:extLst>
      <p:ext uri="{BB962C8B-B14F-4D97-AF65-F5344CB8AC3E}">
        <p14:creationId xmlns:p14="http://schemas.microsoft.com/office/powerpoint/2010/main" val="842751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7</a:t>
            </a:fld>
            <a:endParaRPr lang="en-US" dirty="0"/>
          </a:p>
        </p:txBody>
      </p:sp>
    </p:spTree>
    <p:extLst>
      <p:ext uri="{BB962C8B-B14F-4D97-AF65-F5344CB8AC3E}">
        <p14:creationId xmlns:p14="http://schemas.microsoft.com/office/powerpoint/2010/main" val="660173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8</a:t>
            </a:fld>
            <a:endParaRPr lang="en-US" dirty="0"/>
          </a:p>
        </p:txBody>
      </p:sp>
    </p:spTree>
    <p:extLst>
      <p:ext uri="{BB962C8B-B14F-4D97-AF65-F5344CB8AC3E}">
        <p14:creationId xmlns:p14="http://schemas.microsoft.com/office/powerpoint/2010/main" val="22147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78DE30-5A92-4008-8776-57AF0E3C7345}" type="slidenum">
              <a:rPr lang="en-US" smtClean="0"/>
              <a:t>9</a:t>
            </a:fld>
            <a:endParaRPr lang="en-US" dirty="0"/>
          </a:p>
        </p:txBody>
      </p:sp>
    </p:spTree>
    <p:extLst>
      <p:ext uri="{BB962C8B-B14F-4D97-AF65-F5344CB8AC3E}">
        <p14:creationId xmlns:p14="http://schemas.microsoft.com/office/powerpoint/2010/main" val="3488835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177404-B1AE-4AB7-A633-1BDCD24B9BE0}"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3675591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9A3D6-29E3-41A9-BC00-6DCDD934715F}"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331266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21BAC9-197B-41F1-A7DA-FA6F21CF815E}"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2406827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48ED64-EC96-44EA-8C78-6441F9B9199F}"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129226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827152-AB6A-47B4-88EC-074143325369}"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198926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C31D12-90A4-4569-9912-28D1819BFCF2}" type="datetime1">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221599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3B915B-43B2-4200-BFB7-D01356E19C6B}" type="datetime1">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3094381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F56608-5614-4930-982E-BF1F0AE8E3B7}" type="datetime1">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113321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E8AC8-72FC-48A3-96E7-CD3875D7F06C}" type="datetime1">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3244031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436DCE-F40E-44A8-9AD2-5AE0BD1C6A30}" type="datetime1">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201801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676FEC-3D5D-4CB2-8141-FD9860FCBC60}" type="datetime1">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A984E5-02F0-49A2-AA8F-3A8633EF39DA}" type="slidenum">
              <a:rPr lang="en-US" smtClean="0"/>
              <a:t>‹#›</a:t>
            </a:fld>
            <a:endParaRPr lang="en-US"/>
          </a:p>
        </p:txBody>
      </p:sp>
    </p:spTree>
    <p:extLst>
      <p:ext uri="{BB962C8B-B14F-4D97-AF65-F5344CB8AC3E}">
        <p14:creationId xmlns:p14="http://schemas.microsoft.com/office/powerpoint/2010/main" val="252097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7245-1490-4AF1-9A92-F388F37F118A}" type="datetime1">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A984E5-02F0-49A2-AA8F-3A8633EF39DA}" type="slidenum">
              <a:rPr lang="en-US" smtClean="0"/>
              <a:t>‹#›</a:t>
            </a:fld>
            <a:endParaRPr lang="en-US"/>
          </a:p>
        </p:txBody>
      </p:sp>
    </p:spTree>
    <p:extLst>
      <p:ext uri="{BB962C8B-B14F-4D97-AF65-F5344CB8AC3E}">
        <p14:creationId xmlns:p14="http://schemas.microsoft.com/office/powerpoint/2010/main" val="1515137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mailto:jwilliams@pyt-law.com" TargetMode="External"/><Relationship Id="rId5" Type="http://schemas.openxmlformats.org/officeDocument/2006/relationships/hyperlink" Target="mailto:rlambert@pyt-law.com"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3" name="Title 2"/>
          <p:cNvSpPr>
            <a:spLocks noGrp="1"/>
          </p:cNvSpPr>
          <p:nvPr>
            <p:ph type="ctrTitle"/>
          </p:nvPr>
        </p:nvSpPr>
        <p:spPr>
          <a:xfrm>
            <a:off x="7104787" y="774936"/>
            <a:ext cx="4425551" cy="2387600"/>
          </a:xfrm>
        </p:spPr>
        <p:txBody>
          <a:bodyPr>
            <a:normAutofit/>
          </a:bodyPr>
          <a:lstStyle/>
          <a:p>
            <a:pPr algn="l"/>
            <a:r>
              <a:rPr lang="en-US" sz="4200"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Allen ISD</a:t>
            </a:r>
            <a:br>
              <a:rPr lang="en-US" sz="4200"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200"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Election Ethics: An Overview</a:t>
            </a:r>
          </a:p>
        </p:txBody>
      </p:sp>
      <p:sp>
        <p:nvSpPr>
          <p:cNvPr id="4" name="Subtitle 3"/>
          <p:cNvSpPr>
            <a:spLocks noGrp="1"/>
          </p:cNvSpPr>
          <p:nvPr>
            <p:ph type="subTitle" idx="1"/>
          </p:nvPr>
        </p:nvSpPr>
        <p:spPr>
          <a:xfrm>
            <a:off x="7104787" y="3254610"/>
            <a:ext cx="4425551" cy="1881751"/>
          </a:xfrm>
        </p:spPr>
        <p:txBody>
          <a:bodyPr>
            <a:normAutofit/>
          </a:bodyPr>
          <a:lstStyle/>
          <a:p>
            <a:pPr algn="l">
              <a:tabLst>
                <a:tab pos="1770063" algn="l"/>
              </a:tabLst>
            </a:pPr>
            <a:r>
              <a:rPr lang="en-US" dirty="0">
                <a:solidFill>
                  <a:srgbClr val="FFFFFF"/>
                </a:solidFill>
                <a:latin typeface="Arial" panose="020B0604020202020204" pitchFamily="34" charset="0"/>
                <a:cs typeface="Arial" panose="020B0604020202020204" pitchFamily="34" charset="0"/>
              </a:rPr>
              <a:t>Rick Lambert</a:t>
            </a:r>
          </a:p>
          <a:p>
            <a:pPr algn="l">
              <a:tabLst>
                <a:tab pos="1770063" algn="l"/>
              </a:tabLst>
            </a:pPr>
            <a:r>
              <a:rPr lang="en-US" dirty="0">
                <a:solidFill>
                  <a:srgbClr val="FFFFFF"/>
                </a:solidFill>
                <a:latin typeface="Arial" panose="020B0604020202020204" pitchFamily="34" charset="0"/>
                <a:cs typeface="Arial" panose="020B0604020202020204" pitchFamily="34" charset="0"/>
              </a:rPr>
              <a:t>Powell, Youngblood &amp; Taylor, LLP</a:t>
            </a:r>
          </a:p>
        </p:txBody>
      </p:sp>
      <p:pic>
        <p:nvPicPr>
          <p:cNvPr id="7" name="Picture 6">
            <a:extLst>
              <a:ext uri="{FF2B5EF4-FFF2-40B4-BE49-F238E27FC236}">
                <a16:creationId xmlns:a16="http://schemas.microsoft.com/office/drawing/2014/main" id="{5D81FE97-3341-4422-98F9-86AFBF717B48}"/>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61662" y="478899"/>
            <a:ext cx="2638324" cy="2084269"/>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pic>
        <p:nvPicPr>
          <p:cNvPr id="9" name="Picture 8">
            <a:extLst>
              <a:ext uri="{FF2B5EF4-FFF2-40B4-BE49-F238E27FC236}">
                <a16:creationId xmlns:a16="http://schemas.microsoft.com/office/drawing/2014/main" id="{06AC102A-0E86-407E-9D2B-731CB3D5CBB0}"/>
              </a:ext>
            </a:extLst>
          </p:cNvPr>
          <p:cNvPicPr>
            <a:picLocks noChangeAspect="1"/>
          </p:cNvPicPr>
          <p:nvPr/>
        </p:nvPicPr>
        <p:blipFill>
          <a:blip r:embed="rId4">
            <a:extLst>
              <a:ext uri="{28A0092B-C50C-407E-A947-70E740481C1C}">
                <a14:useLocalDpi xmlns:a14="http://schemas.microsoft.com/office/drawing/2010/main" val="0"/>
              </a:ext>
            </a:extLst>
          </a:blip>
          <a:stretch/>
        </p:blipFill>
        <p:spPr>
          <a:xfrm>
            <a:off x="3090631" y="4555730"/>
            <a:ext cx="2896987" cy="1245704"/>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sp>
        <p:nvSpPr>
          <p:cNvPr id="6" name="Rounded Rectangle 5"/>
          <p:cNvSpPr/>
          <p:nvPr/>
        </p:nvSpPr>
        <p:spPr>
          <a:xfrm>
            <a:off x="336329" y="371571"/>
            <a:ext cx="11519338" cy="6201103"/>
          </a:xfrm>
          <a:prstGeom prst="roundRect">
            <a:avLst/>
          </a:prstGeom>
          <a:solidFill>
            <a:schemeClr val="bg1"/>
          </a:solidFill>
          <a:ln w="34925" cap="rnd" cmpd="sng">
            <a:solidFill>
              <a:schemeClr val="tx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2">
            <a:extLst>
              <a:ext uri="{FF2B5EF4-FFF2-40B4-BE49-F238E27FC236}">
                <a16:creationId xmlns:a16="http://schemas.microsoft.com/office/drawing/2014/main" id="{3E6AEA3D-D1CA-4344-BB2D-4AAC766824C6}"/>
              </a:ext>
            </a:extLst>
          </p:cNvPr>
          <p:cNvSpPr txBox="1">
            <a:spLocks/>
          </p:cNvSpPr>
          <p:nvPr/>
        </p:nvSpPr>
        <p:spPr>
          <a:xfrm>
            <a:off x="648817" y="3174473"/>
            <a:ext cx="10881521" cy="15356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b="1" dirty="0">
                <a:ln>
                  <a:solidFill>
                    <a:srgbClr val="161B60"/>
                  </a:solidFill>
                </a:ln>
                <a:solidFill>
                  <a:srgbClr val="003E7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IX Compliance</a:t>
            </a:r>
          </a:p>
          <a:p>
            <a:r>
              <a:rPr lang="en-US" sz="4400" b="1" dirty="0">
                <a:ln>
                  <a:solidFill>
                    <a:srgbClr val="161B60"/>
                  </a:solidFill>
                </a:ln>
                <a:solidFill>
                  <a:srgbClr val="003E7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2020</a:t>
            </a:r>
          </a:p>
        </p:txBody>
      </p:sp>
      <p:sp>
        <p:nvSpPr>
          <p:cNvPr id="13" name="Subtitle 3">
            <a:extLst>
              <a:ext uri="{FF2B5EF4-FFF2-40B4-BE49-F238E27FC236}">
                <a16:creationId xmlns:a16="http://schemas.microsoft.com/office/drawing/2014/main" id="{1C0E5590-E14E-4721-9310-A5935C63CA02}"/>
              </a:ext>
            </a:extLst>
          </p:cNvPr>
          <p:cNvSpPr txBox="1">
            <a:spLocks/>
          </p:cNvSpPr>
          <p:nvPr/>
        </p:nvSpPr>
        <p:spPr>
          <a:xfrm>
            <a:off x="2031677" y="4403521"/>
            <a:ext cx="7911881" cy="188175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tabLst>
                <a:tab pos="1770063" algn="l"/>
              </a:tabLst>
            </a:pPr>
            <a:endParaRPr lang="en-US" sz="2800" dirty="0">
              <a:latin typeface="Arial" panose="020B0604020202020204" pitchFamily="34" charset="0"/>
              <a:cs typeface="Arial" panose="020B0604020202020204" pitchFamily="34" charset="0"/>
            </a:endParaRPr>
          </a:p>
          <a:p>
            <a:pPr>
              <a:tabLst>
                <a:tab pos="1770063" algn="l"/>
              </a:tabLst>
            </a:pPr>
            <a:r>
              <a:rPr lang="en-US" sz="2800" dirty="0">
                <a:latin typeface="Arial" panose="020B0604020202020204" pitchFamily="34" charset="0"/>
                <a:cs typeface="Arial" panose="020B0604020202020204" pitchFamily="34" charset="0"/>
              </a:rPr>
              <a:t>Rick Lambert and Jill Williams</a:t>
            </a:r>
          </a:p>
          <a:p>
            <a:pPr>
              <a:tabLst>
                <a:tab pos="1770063" algn="l"/>
              </a:tabLst>
            </a:pPr>
            <a:r>
              <a:rPr lang="en-US" sz="2800" dirty="0">
                <a:latin typeface="Arial" panose="020B0604020202020204" pitchFamily="34" charset="0"/>
                <a:cs typeface="Arial" panose="020B0604020202020204" pitchFamily="34" charset="0"/>
              </a:rPr>
              <a:t>Powell, Youngblood &amp; Taylor, LLP</a:t>
            </a:r>
          </a:p>
          <a:p>
            <a:pPr>
              <a:tabLst>
                <a:tab pos="1770063" algn="l"/>
              </a:tabLst>
            </a:pPr>
            <a:r>
              <a:rPr lang="en-US" sz="2800" dirty="0">
                <a:latin typeface="Arial" panose="020B0604020202020204" pitchFamily="34" charset="0"/>
                <a:cs typeface="Arial" panose="020B0604020202020204" pitchFamily="34" charset="0"/>
              </a:rPr>
              <a:t>September 2020</a:t>
            </a:r>
          </a:p>
        </p:txBody>
      </p:sp>
      <p:pic>
        <p:nvPicPr>
          <p:cNvPr id="15" name="Picture 14">
            <a:extLst>
              <a:ext uri="{FF2B5EF4-FFF2-40B4-BE49-F238E27FC236}">
                <a16:creationId xmlns:a16="http://schemas.microsoft.com/office/drawing/2014/main" id="{758F3B88-10AD-451A-AE40-29BFBC65361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630052" y="889514"/>
            <a:ext cx="4545035" cy="1959701"/>
          </a:xfrm>
          <a:prstGeom prst="rect">
            <a:avLst/>
          </a:prstGeom>
        </p:spPr>
      </p:pic>
      <p:pic>
        <p:nvPicPr>
          <p:cNvPr id="5" name="Picture 4">
            <a:extLst>
              <a:ext uri="{FF2B5EF4-FFF2-40B4-BE49-F238E27FC236}">
                <a16:creationId xmlns:a16="http://schemas.microsoft.com/office/drawing/2014/main" id="{C13DFF33-0E6E-4848-8081-F2D57AD623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03672" y="939279"/>
            <a:ext cx="3343275" cy="1828800"/>
          </a:xfrm>
          <a:prstGeom prst="rect">
            <a:avLst/>
          </a:prstGeom>
        </p:spPr>
      </p:pic>
    </p:spTree>
    <p:extLst>
      <p:ext uri="{BB962C8B-B14F-4D97-AF65-F5344CB8AC3E}">
        <p14:creationId xmlns:p14="http://schemas.microsoft.com/office/powerpoint/2010/main" val="60647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ts val="600"/>
              </a:spcBef>
              <a:spcAft>
                <a:spcPts val="600"/>
              </a:spcAft>
              <a:buFont typeface="Arial" panose="020B0604020202020204" pitchFamily="34" charset="0"/>
              <a:buChar char="•"/>
            </a:pPr>
            <a:endParaRPr lang="en-US" sz="2000" dirty="0">
              <a:solidFill>
                <a:schemeClr val="tx1"/>
              </a:solidFill>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US" sz="2000" dirty="0">
                <a:solidFill>
                  <a:schemeClr val="tx1"/>
                </a:solidFill>
                <a:cs typeface="Arial" panose="020B0604020202020204" pitchFamily="34" charset="0"/>
              </a:rPr>
              <a:t>Removal must be based upon an individualized safety and risk analysis due to immediate threat.</a:t>
            </a:r>
          </a:p>
          <a:p>
            <a:pPr marL="342900" indent="-342900">
              <a:spcBef>
                <a:spcPts val="600"/>
              </a:spcBef>
              <a:spcAft>
                <a:spcPts val="600"/>
              </a:spcAft>
              <a:buFont typeface="Arial" panose="020B0604020202020204" pitchFamily="34" charset="0"/>
              <a:buChar char="•"/>
            </a:pPr>
            <a:r>
              <a:rPr lang="en-US" sz="2000" dirty="0">
                <a:solidFill>
                  <a:schemeClr val="tx1"/>
                </a:solidFill>
                <a:cs typeface="Arial" panose="020B0604020202020204" pitchFamily="34" charset="0"/>
              </a:rPr>
              <a:t>The District shall provide notice of removal to the respondent. </a:t>
            </a:r>
          </a:p>
          <a:p>
            <a:pPr marL="342900" indent="-342900">
              <a:spcBef>
                <a:spcPts val="600"/>
              </a:spcBef>
              <a:spcAft>
                <a:spcPts val="600"/>
              </a:spcAft>
              <a:buFont typeface="Arial" panose="020B0604020202020204" pitchFamily="34" charset="0"/>
              <a:buChar char="•"/>
            </a:pPr>
            <a:r>
              <a:rPr lang="en-US" sz="2000" dirty="0">
                <a:solidFill>
                  <a:schemeClr val="tx1"/>
                </a:solidFill>
                <a:cs typeface="Arial" panose="020B0604020202020204" pitchFamily="34" charset="0"/>
              </a:rPr>
              <a:t>The removal may continue for the duration of an ongoing threat. </a:t>
            </a:r>
          </a:p>
          <a:p>
            <a:pPr marL="342900" indent="-342900">
              <a:spcBef>
                <a:spcPts val="600"/>
              </a:spcBef>
              <a:spcAft>
                <a:spcPts val="600"/>
              </a:spcAft>
              <a:buFont typeface="Arial" panose="020B0604020202020204" pitchFamily="34" charset="0"/>
              <a:buChar char="•"/>
            </a:pPr>
            <a:r>
              <a:rPr lang="en-US" sz="2000" dirty="0">
                <a:solidFill>
                  <a:schemeClr val="tx1"/>
                </a:solidFill>
                <a:cs typeface="Arial" panose="020B0604020202020204" pitchFamily="34" charset="0"/>
              </a:rPr>
              <a:t>Removal under this provision must comply with all due process requirements under law and policy, including the Individuals with Dis-abilities Education Act (IDEA) and Section 504.</a:t>
            </a:r>
          </a:p>
          <a:p>
            <a:pPr marL="342900" indent="-342900">
              <a:spcBef>
                <a:spcPts val="600"/>
              </a:spcBef>
              <a:spcAft>
                <a:spcPts val="600"/>
              </a:spcAft>
              <a:buFont typeface="Arial" panose="020B0604020202020204" pitchFamily="34" charset="0"/>
              <a:buChar char="•"/>
            </a:pPr>
            <a:r>
              <a:rPr lang="en-US" sz="2000" dirty="0">
                <a:solidFill>
                  <a:schemeClr val="tx1"/>
                </a:solidFill>
                <a:cs typeface="Arial" panose="020B0604020202020204" pitchFamily="34" charset="0"/>
              </a:rPr>
              <a:t>Title IX regulations do not affect District’s ability to place an employee on administrative leave pending the investigation. </a:t>
            </a: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77838" y="789136"/>
            <a:ext cx="10515600" cy="133410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Emergency Removal or Administrative Leave</a:t>
            </a: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pic>
        <p:nvPicPr>
          <p:cNvPr id="2" name="Picture 1">
            <a:extLst>
              <a:ext uri="{FF2B5EF4-FFF2-40B4-BE49-F238E27FC236}">
                <a16:creationId xmlns:a16="http://schemas.microsoft.com/office/drawing/2014/main" id="{551EB72E-565A-4B2C-A64F-4F36C5FA81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
        <p:nvSpPr>
          <p:cNvPr id="4" name="Rectangle: Diagonal Corners Rounded 3">
            <a:extLst>
              <a:ext uri="{FF2B5EF4-FFF2-40B4-BE49-F238E27FC236}">
                <a16:creationId xmlns:a16="http://schemas.microsoft.com/office/drawing/2014/main" id="{D55830CC-6AE3-4F7B-8484-116222982CF0}"/>
              </a:ext>
            </a:extLst>
          </p:cNvPr>
          <p:cNvSpPr/>
          <p:nvPr/>
        </p:nvSpPr>
        <p:spPr>
          <a:xfrm>
            <a:off x="899812" y="5374796"/>
            <a:ext cx="10071652" cy="1026736"/>
          </a:xfrm>
          <a:prstGeom prst="round2DiagRect">
            <a:avLst/>
          </a:prstGeom>
          <a:solidFill>
            <a:srgbClr val="959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lnSpc>
                <a:spcPct val="115000"/>
              </a:lnSpc>
              <a:spcBef>
                <a:spcPts val="0"/>
              </a:spcBef>
              <a:spcAft>
                <a:spcPts val="0"/>
              </a:spcAft>
            </a:pPr>
            <a:r>
              <a:rPr lang="en-US" sz="2000" b="1" dirty="0">
                <a:solidFill>
                  <a:schemeClr val="tx1"/>
                </a:solidFill>
                <a:effectLst/>
                <a:ea typeface="MS Gothic" panose="020B0609070205080204" pitchFamily="49" charset="-128"/>
                <a:cs typeface="Times New Roman" panose="02020603050405020304" pitchFamily="18" charset="0"/>
              </a:rPr>
              <a:t>Effort must me made by the District throughout the entire Formal Complaint Process to use supportive measures in order to maintain the status quo between the parties and ensure equal access to education. </a:t>
            </a:r>
            <a:endParaRPr lang="en-US" sz="2000" b="1" dirty="0">
              <a:solidFill>
                <a:schemeClr val="tx1"/>
              </a:solidFill>
              <a:effectLst/>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85646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36331" y="320371"/>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755124"/>
            <a:ext cx="10515600" cy="83397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228600" algn="l">
              <a:lnSpc>
                <a:spcPct val="115000"/>
              </a:lnSpc>
              <a:spcBef>
                <a:spcPts val="0"/>
              </a:spcBef>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IX Roles</a:t>
            </a:r>
            <a:endParaRPr lang="en-US" sz="44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1" name="Subtitle 3">
            <a:extLst>
              <a:ext uri="{FF2B5EF4-FFF2-40B4-BE49-F238E27FC236}">
                <a16:creationId xmlns:a16="http://schemas.microsoft.com/office/drawing/2014/main" id="{C368D39A-4936-4482-8F0D-9B719E2735C1}"/>
              </a:ext>
            </a:extLst>
          </p:cNvPr>
          <p:cNvSpPr txBox="1">
            <a:spLocks/>
          </p:cNvSpPr>
          <p:nvPr/>
        </p:nvSpPr>
        <p:spPr>
          <a:xfrm>
            <a:off x="684065" y="1589102"/>
            <a:ext cx="10492621" cy="16814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algn="just">
              <a:lnSpc>
                <a:spcPct val="100000"/>
              </a:lnSpc>
              <a:spcBef>
                <a:spcPts val="600"/>
              </a:spcBef>
              <a:spcAft>
                <a:spcPts val="600"/>
              </a:spcAft>
              <a:tabLst>
                <a:tab pos="461963" algn="l"/>
              </a:tabLst>
            </a:pPr>
            <a:r>
              <a:rPr lang="en-US" sz="2000" dirty="0">
                <a:cs typeface="Arial" panose="020B0604020202020204" pitchFamily="34" charset="0"/>
              </a:rPr>
              <a:t>In addition to adoption of Policies and Procedures-</a:t>
            </a:r>
          </a:p>
          <a:p>
            <a:pPr marL="519113" indent="-342900" algn="just">
              <a:lnSpc>
                <a:spcPct val="100000"/>
              </a:lnSpc>
              <a:spcBef>
                <a:spcPts val="600"/>
              </a:spcBef>
              <a:spcAft>
                <a:spcPts val="600"/>
              </a:spcAft>
              <a:buFont typeface="Arial" panose="020B0604020202020204" pitchFamily="34" charset="0"/>
              <a:buChar char="•"/>
              <a:tabLst>
                <a:tab pos="461963" algn="l"/>
              </a:tabLst>
            </a:pPr>
            <a:r>
              <a:rPr lang="en-US" sz="2000" dirty="0">
                <a:cs typeface="Arial" panose="020B0604020202020204" pitchFamily="34" charset="0"/>
              </a:rPr>
              <a:t>Superintendent must identify personnel who may serve in a Title IX role.</a:t>
            </a:r>
          </a:p>
          <a:p>
            <a:pPr marL="519113" indent="-342900" algn="just">
              <a:lnSpc>
                <a:spcPct val="100000"/>
              </a:lnSpc>
              <a:spcBef>
                <a:spcPts val="600"/>
              </a:spcBef>
              <a:spcAft>
                <a:spcPts val="600"/>
              </a:spcAft>
              <a:buFont typeface="Arial" panose="020B0604020202020204" pitchFamily="34" charset="0"/>
              <a:buChar char="•"/>
              <a:tabLst>
                <a:tab pos="461963" algn="l"/>
              </a:tabLst>
            </a:pPr>
            <a:r>
              <a:rPr lang="en-US" sz="2000" dirty="0">
                <a:cs typeface="Arial" panose="020B0604020202020204" pitchFamily="34" charset="0"/>
              </a:rPr>
              <a:t>Title IX Coordinator will designate personnel for necessary roles based upon each individual complaint filed.</a:t>
            </a:r>
          </a:p>
          <a:p>
            <a:pPr marL="519113" indent="-342900" algn="just">
              <a:lnSpc>
                <a:spcPct val="150000"/>
              </a:lnSpc>
              <a:spcBef>
                <a:spcPts val="600"/>
              </a:spcBef>
              <a:spcAft>
                <a:spcPts val="600"/>
              </a:spcAft>
              <a:buFont typeface="Arial" panose="020B0604020202020204" pitchFamily="34" charset="0"/>
              <a:buChar char="•"/>
              <a:tabLst>
                <a:tab pos="461963" algn="l"/>
              </a:tabLst>
            </a:pPr>
            <a:endParaRPr lang="en-US" dirty="0">
              <a:cs typeface="Arial" panose="020B0604020202020204" pitchFamily="34" charset="0"/>
            </a:endParaRPr>
          </a:p>
        </p:txBody>
      </p:sp>
      <p:graphicFrame>
        <p:nvGraphicFramePr>
          <p:cNvPr id="2" name="Diagram 1">
            <a:extLst>
              <a:ext uri="{FF2B5EF4-FFF2-40B4-BE49-F238E27FC236}">
                <a16:creationId xmlns:a16="http://schemas.microsoft.com/office/drawing/2014/main" id="{09123DBC-CF0D-46C1-B4C3-0977DE2AD149}"/>
              </a:ext>
            </a:extLst>
          </p:cNvPr>
          <p:cNvGraphicFramePr/>
          <p:nvPr>
            <p:extLst>
              <p:ext uri="{D42A27DB-BD31-4B8C-83A1-F6EECF244321}">
                <p14:modId xmlns:p14="http://schemas.microsoft.com/office/powerpoint/2010/main" val="65461844"/>
              </p:ext>
            </p:extLst>
          </p:nvPr>
        </p:nvGraphicFramePr>
        <p:xfrm>
          <a:off x="1821313" y="3270524"/>
          <a:ext cx="8528355" cy="32509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a:extLst>
              <a:ext uri="{FF2B5EF4-FFF2-40B4-BE49-F238E27FC236}">
                <a16:creationId xmlns:a16="http://schemas.microsoft.com/office/drawing/2014/main" id="{9AE8F3FB-8645-4FCF-B051-F22002689FF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589757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1" name="Title 2">
            <a:extLst>
              <a:ext uri="{FF2B5EF4-FFF2-40B4-BE49-F238E27FC236}">
                <a16:creationId xmlns:a16="http://schemas.microsoft.com/office/drawing/2014/main" id="{4D697C9E-1DA5-4F9A-A89B-1B31F6E41421}"/>
              </a:ext>
            </a:extLst>
          </p:cNvPr>
          <p:cNvSpPr txBox="1">
            <a:spLocks/>
          </p:cNvSpPr>
          <p:nvPr/>
        </p:nvSpPr>
        <p:spPr>
          <a:xfrm>
            <a:off x="687213" y="549733"/>
            <a:ext cx="10515600" cy="85079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IX: Formal Complaint Process</a:t>
            </a:r>
            <a:endPar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Subtitle 3">
            <a:extLst>
              <a:ext uri="{FF2B5EF4-FFF2-40B4-BE49-F238E27FC236}">
                <a16:creationId xmlns:a16="http://schemas.microsoft.com/office/drawing/2014/main" id="{F48E56A0-F0E0-432F-8752-AFECE4618E0C}"/>
              </a:ext>
            </a:extLst>
          </p:cNvPr>
          <p:cNvSpPr txBox="1">
            <a:spLocks/>
          </p:cNvSpPr>
          <p:nvPr/>
        </p:nvSpPr>
        <p:spPr>
          <a:xfrm>
            <a:off x="687213" y="1655847"/>
            <a:ext cx="10817573" cy="45419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algn="just">
              <a:lnSpc>
                <a:spcPct val="150000"/>
              </a:lnSpc>
              <a:spcBef>
                <a:spcPts val="0"/>
              </a:spcBef>
              <a:spcAft>
                <a:spcPts val="300"/>
              </a:spcAft>
              <a:tabLst>
                <a:tab pos="404813" algn="l"/>
              </a:tabLst>
            </a:pPr>
            <a:r>
              <a:rPr lang="en-US" sz="2000" dirty="0">
                <a:cs typeface="Arial" panose="020B0604020202020204" pitchFamily="34" charset="0"/>
              </a:rPr>
              <a:t>The Superintendent shall ensure the development of a Title IX formal complaint process that complies with the following basic requirements:</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Equitable treatment of complainants and respondents;</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An objective evaluation of all relevant evidence;</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The Title IX Coordinator, investigator, decision-maker, or facilitator must not have a conflict of interest or bias;</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A presumption that the respondent is not responsible until a determination is made at the conclusion of the Title IX formal complaint process;</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Time frames that provide for a reasonably prompt conclusion of the Title IX formal complaint process;</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A description of the possible disciplinary sanctions and remedies. </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A statement of the standard of evidence to be used (preponderance or clear and convincing);</a:t>
            </a:r>
          </a:p>
          <a:p>
            <a:pPr marL="633413" indent="-342900" algn="just">
              <a:lnSpc>
                <a:spcPct val="100000"/>
              </a:lnSpc>
              <a:spcBef>
                <a:spcPts val="0"/>
              </a:spcBef>
              <a:spcAft>
                <a:spcPts val="600"/>
              </a:spcAft>
              <a:buFont typeface="+mj-lt"/>
              <a:buAutoNum type="arabicPeriod"/>
              <a:tabLst>
                <a:tab pos="404813" algn="l"/>
              </a:tabLst>
            </a:pPr>
            <a:r>
              <a:rPr lang="en-US" sz="1800" dirty="0">
                <a:cs typeface="Arial" panose="020B0604020202020204" pitchFamily="34" charset="0"/>
              </a:rPr>
              <a:t>Procedures to appeal a determination or dismissal of a complaint.</a:t>
            </a:r>
          </a:p>
        </p:txBody>
      </p:sp>
      <p:pic>
        <p:nvPicPr>
          <p:cNvPr id="2" name="Picture 1">
            <a:extLst>
              <a:ext uri="{FF2B5EF4-FFF2-40B4-BE49-F238E27FC236}">
                <a16:creationId xmlns:a16="http://schemas.microsoft.com/office/drawing/2014/main" id="{1888A938-84BE-4585-8A19-DA0DF65CD2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807916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1" name="Title 2">
            <a:extLst>
              <a:ext uri="{FF2B5EF4-FFF2-40B4-BE49-F238E27FC236}">
                <a16:creationId xmlns:a16="http://schemas.microsoft.com/office/drawing/2014/main" id="{4D697C9E-1DA5-4F9A-A89B-1B31F6E41421}"/>
              </a:ext>
            </a:extLst>
          </p:cNvPr>
          <p:cNvSpPr txBox="1">
            <a:spLocks/>
          </p:cNvSpPr>
          <p:nvPr/>
        </p:nvSpPr>
        <p:spPr>
          <a:xfrm>
            <a:off x="687213" y="549733"/>
            <a:ext cx="10515600" cy="12299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36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Sample Title IX Procedures and Complaint Form</a:t>
            </a:r>
          </a:p>
        </p:txBody>
      </p:sp>
      <p:sp>
        <p:nvSpPr>
          <p:cNvPr id="12" name="Subtitle 3">
            <a:extLst>
              <a:ext uri="{FF2B5EF4-FFF2-40B4-BE49-F238E27FC236}">
                <a16:creationId xmlns:a16="http://schemas.microsoft.com/office/drawing/2014/main" id="{F48E56A0-F0E0-432F-8752-AFECE4618E0C}"/>
              </a:ext>
            </a:extLst>
          </p:cNvPr>
          <p:cNvSpPr txBox="1">
            <a:spLocks/>
          </p:cNvSpPr>
          <p:nvPr/>
        </p:nvSpPr>
        <p:spPr>
          <a:xfrm>
            <a:off x="687213" y="1655847"/>
            <a:ext cx="10817573" cy="45419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algn="just">
              <a:lnSpc>
                <a:spcPct val="150000"/>
              </a:lnSpc>
              <a:spcBef>
                <a:spcPts val="0"/>
              </a:spcBef>
              <a:spcAft>
                <a:spcPts val="300"/>
              </a:spcAft>
              <a:tabLst>
                <a:tab pos="404813" algn="l"/>
              </a:tabLst>
            </a:pPr>
            <a:endParaRPr lang="en-US" sz="1800" dirty="0">
              <a:cs typeface="Arial" panose="020B0604020202020204" pitchFamily="34" charset="0"/>
            </a:endParaRPr>
          </a:p>
          <a:p>
            <a:pPr marL="176213" algn="just">
              <a:lnSpc>
                <a:spcPct val="150000"/>
              </a:lnSpc>
              <a:spcBef>
                <a:spcPts val="0"/>
              </a:spcBef>
              <a:spcAft>
                <a:spcPts val="300"/>
              </a:spcAft>
              <a:tabLst>
                <a:tab pos="404813" algn="l"/>
              </a:tabLst>
            </a:pPr>
            <a:r>
              <a:rPr lang="en-US" dirty="0">
                <a:cs typeface="Arial" panose="020B0604020202020204" pitchFamily="34" charset="0"/>
              </a:rPr>
              <a:t>https://www.tasb.org/services/legal-services/tasb-school-law-esource/students/freedom-from-bullying-and-harassment.aspx</a:t>
            </a:r>
          </a:p>
        </p:txBody>
      </p:sp>
      <p:pic>
        <p:nvPicPr>
          <p:cNvPr id="2" name="Picture 1">
            <a:extLst>
              <a:ext uri="{FF2B5EF4-FFF2-40B4-BE49-F238E27FC236}">
                <a16:creationId xmlns:a16="http://schemas.microsoft.com/office/drawing/2014/main" id="{1888A938-84BE-4585-8A19-DA0DF65CD2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906465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1" name="Title 2">
            <a:extLst>
              <a:ext uri="{FF2B5EF4-FFF2-40B4-BE49-F238E27FC236}">
                <a16:creationId xmlns:a16="http://schemas.microsoft.com/office/drawing/2014/main" id="{4D697C9E-1DA5-4F9A-A89B-1B31F6E41421}"/>
              </a:ext>
            </a:extLst>
          </p:cNvPr>
          <p:cNvSpPr txBox="1">
            <a:spLocks/>
          </p:cNvSpPr>
          <p:nvPr/>
        </p:nvSpPr>
        <p:spPr>
          <a:xfrm>
            <a:off x="687213" y="549733"/>
            <a:ext cx="10515600" cy="85079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IX: Formal Complaint Timeline</a:t>
            </a:r>
          </a:p>
        </p:txBody>
      </p:sp>
      <p:sp>
        <p:nvSpPr>
          <p:cNvPr id="12" name="Subtitle 3">
            <a:extLst>
              <a:ext uri="{FF2B5EF4-FFF2-40B4-BE49-F238E27FC236}">
                <a16:creationId xmlns:a16="http://schemas.microsoft.com/office/drawing/2014/main" id="{F48E56A0-F0E0-432F-8752-AFECE4618E0C}"/>
              </a:ext>
            </a:extLst>
          </p:cNvPr>
          <p:cNvSpPr txBox="1">
            <a:spLocks/>
          </p:cNvSpPr>
          <p:nvPr/>
        </p:nvSpPr>
        <p:spPr>
          <a:xfrm>
            <a:off x="687213" y="1655847"/>
            <a:ext cx="10817573" cy="45419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9113" indent="-342900" algn="just">
              <a:lnSpc>
                <a:spcPct val="150000"/>
              </a:lnSpc>
              <a:spcBef>
                <a:spcPts val="0"/>
              </a:spcBef>
              <a:spcAft>
                <a:spcPts val="300"/>
              </a:spcAft>
              <a:buFont typeface="Arial" panose="020B0604020202020204" pitchFamily="34" charset="0"/>
              <a:buChar char="•"/>
              <a:tabLst>
                <a:tab pos="404813" algn="l"/>
              </a:tabLst>
            </a:pPr>
            <a:r>
              <a:rPr lang="en-US" sz="2000" dirty="0">
                <a:cs typeface="Arial" panose="020B0604020202020204" pitchFamily="34" charset="0"/>
              </a:rPr>
              <a:t>The Title IX Formal Complaint Process begins with the receipt of the signed complaint form.</a:t>
            </a:r>
          </a:p>
          <a:p>
            <a:pPr marL="519113" indent="-342900" algn="just">
              <a:lnSpc>
                <a:spcPct val="150000"/>
              </a:lnSpc>
              <a:spcBef>
                <a:spcPts val="0"/>
              </a:spcBef>
              <a:spcAft>
                <a:spcPts val="300"/>
              </a:spcAft>
              <a:buFont typeface="Arial" panose="020B0604020202020204" pitchFamily="34" charset="0"/>
              <a:buChar char="•"/>
              <a:tabLst>
                <a:tab pos="404813" algn="l"/>
              </a:tabLst>
            </a:pPr>
            <a:r>
              <a:rPr lang="en-US" sz="2000" dirty="0">
                <a:cs typeface="Arial" panose="020B0604020202020204" pitchFamily="34" charset="0"/>
              </a:rPr>
              <a:t>The process ends with the determination of responsibility.</a:t>
            </a:r>
          </a:p>
          <a:p>
            <a:pPr marL="519113" indent="-342900" algn="just">
              <a:lnSpc>
                <a:spcPct val="150000"/>
              </a:lnSpc>
              <a:spcBef>
                <a:spcPts val="0"/>
              </a:spcBef>
              <a:spcAft>
                <a:spcPts val="300"/>
              </a:spcAft>
              <a:buFont typeface="Arial" panose="020B0604020202020204" pitchFamily="34" charset="0"/>
              <a:buChar char="•"/>
              <a:tabLst>
                <a:tab pos="404813" algn="l"/>
              </a:tabLst>
            </a:pPr>
            <a:r>
              <a:rPr lang="en-US" sz="2000" dirty="0">
                <a:cs typeface="Arial" panose="020B0604020202020204" pitchFamily="34" charset="0"/>
              </a:rPr>
              <a:t>Any time used for voluntary informal resolution does not count in the timeline.</a:t>
            </a:r>
          </a:p>
          <a:p>
            <a:pPr marL="461963" indent="-285750" algn="l">
              <a:lnSpc>
                <a:spcPct val="150000"/>
              </a:lnSpc>
              <a:spcBef>
                <a:spcPts val="0"/>
              </a:spcBef>
              <a:spcAft>
                <a:spcPts val="300"/>
              </a:spcAft>
              <a:buFont typeface="Arial" panose="020B0604020202020204" pitchFamily="34" charset="0"/>
              <a:buChar char="•"/>
              <a:tabLst>
                <a:tab pos="404813" algn="l"/>
              </a:tabLst>
            </a:pPr>
            <a:endParaRPr lang="en-US" sz="2000" dirty="0">
              <a:cs typeface="Arial" panose="020B0604020202020204" pitchFamily="34" charset="0"/>
            </a:endParaRPr>
          </a:p>
          <a:p>
            <a:pPr marL="461963" indent="-285750" algn="l">
              <a:lnSpc>
                <a:spcPct val="150000"/>
              </a:lnSpc>
              <a:spcBef>
                <a:spcPts val="0"/>
              </a:spcBef>
              <a:spcAft>
                <a:spcPts val="300"/>
              </a:spcAft>
              <a:buFont typeface="Arial" panose="020B0604020202020204" pitchFamily="34" charset="0"/>
              <a:buChar char="•"/>
              <a:tabLst>
                <a:tab pos="404813" algn="l"/>
              </a:tabLst>
            </a:pPr>
            <a:endParaRPr lang="en-US" sz="2000" dirty="0">
              <a:cs typeface="Arial" panose="020B0604020202020204" pitchFamily="34" charset="0"/>
            </a:endParaRPr>
          </a:p>
          <a:p>
            <a:pPr marL="461963" indent="-285750" algn="l">
              <a:lnSpc>
                <a:spcPct val="150000"/>
              </a:lnSpc>
              <a:spcBef>
                <a:spcPts val="0"/>
              </a:spcBef>
              <a:spcAft>
                <a:spcPts val="300"/>
              </a:spcAft>
              <a:buFont typeface="Arial" panose="020B0604020202020204" pitchFamily="34" charset="0"/>
              <a:buChar char="•"/>
              <a:tabLst>
                <a:tab pos="404813" algn="l"/>
              </a:tabLst>
            </a:pPr>
            <a:r>
              <a:rPr lang="en-US" sz="2000" dirty="0">
                <a:cs typeface="Arial" panose="020B0604020202020204" pitchFamily="34" charset="0"/>
              </a:rPr>
              <a:t>The Coordinator may modify the timeline and allow for delays for good cause such as:</a:t>
            </a:r>
          </a:p>
          <a:p>
            <a:pPr marL="919163" lvl="1" indent="-285750" algn="l">
              <a:lnSpc>
                <a:spcPct val="150000"/>
              </a:lnSpc>
              <a:spcBef>
                <a:spcPts val="0"/>
              </a:spcBef>
              <a:spcAft>
                <a:spcPts val="300"/>
              </a:spcAft>
              <a:buFont typeface="Arial" panose="020B0604020202020204" pitchFamily="34" charset="0"/>
              <a:buChar char="•"/>
              <a:tabLst>
                <a:tab pos="404813" algn="l"/>
              </a:tabLst>
            </a:pPr>
            <a:r>
              <a:rPr lang="en-US" sz="1800" dirty="0">
                <a:cs typeface="Arial" panose="020B0604020202020204" pitchFamily="34" charset="0"/>
              </a:rPr>
              <a:t>The absence of a party, a party’s advisor, or a witness; </a:t>
            </a:r>
            <a:r>
              <a:rPr lang="en-US" sz="1800" b="1" dirty="0">
                <a:cs typeface="Arial" panose="020B0604020202020204" pitchFamily="34" charset="0"/>
              </a:rPr>
              <a:t>concurrent law enforcement activity</a:t>
            </a:r>
            <a:r>
              <a:rPr lang="en-US" sz="1800" dirty="0">
                <a:cs typeface="Arial" panose="020B0604020202020204" pitchFamily="34" charset="0"/>
              </a:rPr>
              <a:t>; the need for language assistance or accommodation of disabilities; or other good cause.</a:t>
            </a:r>
          </a:p>
          <a:p>
            <a:pPr marL="461963" indent="-285750" algn="l">
              <a:lnSpc>
                <a:spcPct val="150000"/>
              </a:lnSpc>
              <a:spcBef>
                <a:spcPts val="0"/>
              </a:spcBef>
              <a:spcAft>
                <a:spcPts val="300"/>
              </a:spcAft>
              <a:buFont typeface="Arial" panose="020B0604020202020204" pitchFamily="34" charset="0"/>
              <a:buChar char="•"/>
              <a:tabLst>
                <a:tab pos="404813" algn="l"/>
              </a:tabLst>
            </a:pPr>
            <a:r>
              <a:rPr lang="en-US" sz="2000" dirty="0">
                <a:cs typeface="Arial" panose="020B0604020202020204" pitchFamily="34" charset="0"/>
              </a:rPr>
              <a:t>Timeline must be followed unless District modifies for good cause or upon consent of all parties.</a:t>
            </a:r>
            <a:r>
              <a:rPr lang="en-US" sz="1800" dirty="0">
                <a:cs typeface="Arial" panose="020B0604020202020204" pitchFamily="34" charset="0"/>
              </a:rPr>
              <a:t> </a:t>
            </a:r>
          </a:p>
        </p:txBody>
      </p:sp>
      <p:sp>
        <p:nvSpPr>
          <p:cNvPr id="3" name="Rectangle: Rounded Corners 2">
            <a:extLst>
              <a:ext uri="{FF2B5EF4-FFF2-40B4-BE49-F238E27FC236}">
                <a16:creationId xmlns:a16="http://schemas.microsoft.com/office/drawing/2014/main" id="{FF6A52F5-1DCE-4938-840C-E4BF79BA2F7C}"/>
              </a:ext>
            </a:extLst>
          </p:cNvPr>
          <p:cNvSpPr/>
          <p:nvPr/>
        </p:nvSpPr>
        <p:spPr>
          <a:xfrm>
            <a:off x="1191068" y="3541243"/>
            <a:ext cx="9369287" cy="445404"/>
          </a:xfrm>
          <a:prstGeom prst="roundRect">
            <a:avLst/>
          </a:prstGeom>
          <a:solidFill>
            <a:srgbClr val="959E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RECOMMENDED DEADLINE TO COMPLETE THE FORMAL COMPLAINT PROCESS IS 60 DAYS</a:t>
            </a:r>
          </a:p>
        </p:txBody>
      </p:sp>
      <p:pic>
        <p:nvPicPr>
          <p:cNvPr id="2" name="Picture 1">
            <a:extLst>
              <a:ext uri="{FF2B5EF4-FFF2-40B4-BE49-F238E27FC236}">
                <a16:creationId xmlns:a16="http://schemas.microsoft.com/office/drawing/2014/main" id="{1888A938-84BE-4585-8A19-DA0DF65CD2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373554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616397"/>
            <a:ext cx="10515600" cy="6222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Formal Complaint</a:t>
            </a: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pic>
        <p:nvPicPr>
          <p:cNvPr id="2" name="Picture 1">
            <a:extLst>
              <a:ext uri="{FF2B5EF4-FFF2-40B4-BE49-F238E27FC236}">
                <a16:creationId xmlns:a16="http://schemas.microsoft.com/office/drawing/2014/main" id="{20989ED3-808B-4914-A075-61B95063C5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
        <p:nvSpPr>
          <p:cNvPr id="4" name="TextBox 3">
            <a:extLst>
              <a:ext uri="{FF2B5EF4-FFF2-40B4-BE49-F238E27FC236}">
                <a16:creationId xmlns:a16="http://schemas.microsoft.com/office/drawing/2014/main" id="{2CE7DC66-2769-45F6-B95B-F66C17E58B4C}"/>
              </a:ext>
            </a:extLst>
          </p:cNvPr>
          <p:cNvSpPr txBox="1"/>
          <p:nvPr/>
        </p:nvSpPr>
        <p:spPr>
          <a:xfrm>
            <a:off x="684065" y="1480331"/>
            <a:ext cx="10195970" cy="3477875"/>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000" dirty="0">
                <a:solidFill>
                  <a:schemeClr val="tx1"/>
                </a:solidFill>
                <a:cs typeface="Arial" panose="020B0604020202020204" pitchFamily="34" charset="0"/>
              </a:rPr>
              <a:t>The District should have a form in accordance with requirements of FFH(LEGAL) at Definitions, Formal Complaint.</a:t>
            </a:r>
          </a:p>
          <a:p>
            <a:pPr marL="342900" indent="-342900">
              <a:spcAft>
                <a:spcPts val="600"/>
              </a:spcAft>
              <a:buFont typeface="Arial" panose="020B0604020202020204" pitchFamily="34" charset="0"/>
              <a:buChar char="•"/>
            </a:pPr>
            <a:r>
              <a:rPr lang="en-US" sz="2000" dirty="0">
                <a:solidFill>
                  <a:schemeClr val="tx1"/>
                </a:solidFill>
                <a:cs typeface="Arial" panose="020B0604020202020204" pitchFamily="34" charset="0"/>
              </a:rPr>
              <a:t>The Title IX Coordinator is responsible for accepting the formal complaint form and determining whether the law requires the District to initiate an investigation. </a:t>
            </a:r>
          </a:p>
          <a:p>
            <a:pPr marL="342900" indent="-342900">
              <a:spcAft>
                <a:spcPts val="600"/>
              </a:spcAft>
              <a:buFont typeface="Arial" panose="020B0604020202020204" pitchFamily="34" charset="0"/>
              <a:buChar char="•"/>
            </a:pPr>
            <a:r>
              <a:rPr lang="en-US" sz="2000" dirty="0">
                <a:solidFill>
                  <a:schemeClr val="tx1"/>
                </a:solidFill>
                <a:cs typeface="Arial" panose="020B0604020202020204" pitchFamily="34" charset="0"/>
              </a:rPr>
              <a:t>The Title IX Coordinator may, without consent of a complainant, sign a written complaint to initiate the process. </a:t>
            </a:r>
          </a:p>
          <a:p>
            <a:pPr marL="342900" indent="-342900">
              <a:spcAft>
                <a:spcPts val="600"/>
              </a:spcAft>
              <a:buFont typeface="Arial" panose="020B0604020202020204" pitchFamily="34" charset="0"/>
              <a:buChar char="•"/>
            </a:pPr>
            <a:r>
              <a:rPr lang="en-US" sz="2000" dirty="0">
                <a:solidFill>
                  <a:schemeClr val="tx1"/>
                </a:solidFill>
                <a:cs typeface="Arial" panose="020B0604020202020204" pitchFamily="34" charset="0"/>
              </a:rPr>
              <a:t>A complainant is </a:t>
            </a:r>
            <a:r>
              <a:rPr lang="en-US" sz="2000" b="1" dirty="0">
                <a:solidFill>
                  <a:srgbClr val="FF0000"/>
                </a:solidFill>
                <a:cs typeface="Arial" panose="020B0604020202020204" pitchFamily="34" charset="0"/>
              </a:rPr>
              <a:t>not required </a:t>
            </a:r>
            <a:r>
              <a:rPr lang="en-US" sz="2000" dirty="0">
                <a:solidFill>
                  <a:schemeClr val="tx1"/>
                </a:solidFill>
                <a:cs typeface="Arial" panose="020B0604020202020204" pitchFamily="34" charset="0"/>
              </a:rPr>
              <a:t>to participate in the formal complaint signed by a Title IX Coordinator but will </a:t>
            </a:r>
            <a:r>
              <a:rPr lang="en-US" sz="2000" b="1" dirty="0">
                <a:solidFill>
                  <a:srgbClr val="FF0000"/>
                </a:solidFill>
                <a:cs typeface="Arial" panose="020B0604020202020204" pitchFamily="34" charset="0"/>
              </a:rPr>
              <a:t>retain all the rights </a:t>
            </a:r>
            <a:r>
              <a:rPr lang="en-US" sz="2000" dirty="0">
                <a:solidFill>
                  <a:schemeClr val="tx1"/>
                </a:solidFill>
                <a:cs typeface="Arial" panose="020B0604020202020204" pitchFamily="34" charset="0"/>
              </a:rPr>
              <a:t>of a complainant in the process.</a:t>
            </a:r>
          </a:p>
          <a:p>
            <a:pPr marL="342900" indent="-342900">
              <a:spcAft>
                <a:spcPts val="600"/>
              </a:spcAft>
              <a:buFont typeface="Arial" panose="020B0604020202020204" pitchFamily="34" charset="0"/>
              <a:buChar char="•"/>
            </a:pPr>
            <a:r>
              <a:rPr lang="en-US" sz="2000" dirty="0">
                <a:solidFill>
                  <a:schemeClr val="tx1"/>
                </a:solidFill>
                <a:cs typeface="Arial" panose="020B0604020202020204" pitchFamily="34" charset="0"/>
              </a:rPr>
              <a:t>The Title IX Coordinator will coordinate the assignment of duties to ensure that all obligations under Title IX are completed in a timely manner.</a:t>
            </a:r>
          </a:p>
        </p:txBody>
      </p:sp>
      <p:grpSp>
        <p:nvGrpSpPr>
          <p:cNvPr id="13" name="Group 12">
            <a:extLst>
              <a:ext uri="{FF2B5EF4-FFF2-40B4-BE49-F238E27FC236}">
                <a16:creationId xmlns:a16="http://schemas.microsoft.com/office/drawing/2014/main" id="{0E11CE8E-BBF4-4755-BD32-23ABACA42846}"/>
              </a:ext>
            </a:extLst>
          </p:cNvPr>
          <p:cNvGrpSpPr/>
          <p:nvPr/>
        </p:nvGrpSpPr>
        <p:grpSpPr>
          <a:xfrm>
            <a:off x="768620" y="5130034"/>
            <a:ext cx="10431046" cy="978701"/>
            <a:chOff x="6831419" y="469874"/>
            <a:chExt cx="4928876" cy="1375065"/>
          </a:xfrm>
        </p:grpSpPr>
        <p:sp>
          <p:nvSpPr>
            <p:cNvPr id="15" name="Rectangle: Diagonal Corners Snipped 14">
              <a:extLst>
                <a:ext uri="{FF2B5EF4-FFF2-40B4-BE49-F238E27FC236}">
                  <a16:creationId xmlns:a16="http://schemas.microsoft.com/office/drawing/2014/main" id="{CC85DB9A-2270-4B07-8112-4FA6A515BD7D}"/>
                </a:ext>
              </a:extLst>
            </p:cNvPr>
            <p:cNvSpPr/>
            <p:nvPr/>
          </p:nvSpPr>
          <p:spPr>
            <a:xfrm>
              <a:off x="6831419" y="469874"/>
              <a:ext cx="4928876" cy="1375065"/>
            </a:xfrm>
            <a:prstGeom prst="snip2DiagRect">
              <a:avLst/>
            </a:prstGeom>
            <a:solidFill>
              <a:srgbClr val="959ED7"/>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08B9A0C0-5694-440D-BA77-00AAAA1621B3}"/>
                </a:ext>
              </a:extLst>
            </p:cNvPr>
            <p:cNvSpPr txBox="1"/>
            <p:nvPr/>
          </p:nvSpPr>
          <p:spPr>
            <a:xfrm>
              <a:off x="7019316" y="551068"/>
              <a:ext cx="4553081" cy="908089"/>
            </a:xfrm>
            <a:prstGeom prst="rect">
              <a:avLst/>
            </a:prstGeom>
            <a:noFill/>
            <a:ln>
              <a:noFill/>
            </a:ln>
          </p:spPr>
          <p:txBody>
            <a:bodyPr wrap="square" rtlCol="0">
              <a:spAutoFit/>
            </a:bodyPr>
            <a:lstStyle/>
            <a:p>
              <a:r>
                <a:rPr lang="en-US" b="1" dirty="0"/>
                <a:t>Both the complainant and respondent must receive notice of allegations and information about the investigation process before any interview.</a:t>
              </a:r>
            </a:p>
          </p:txBody>
        </p:sp>
      </p:grpSp>
    </p:spTree>
    <p:extLst>
      <p:ext uri="{BB962C8B-B14F-4D97-AF65-F5344CB8AC3E}">
        <p14:creationId xmlns:p14="http://schemas.microsoft.com/office/powerpoint/2010/main" val="4032330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159840" y="177044"/>
            <a:ext cx="11872320" cy="6488799"/>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479879" y="477676"/>
            <a:ext cx="10515600" cy="62221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Notice of Allegations</a:t>
            </a:r>
          </a:p>
        </p:txBody>
      </p:sp>
      <p:sp>
        <p:nvSpPr>
          <p:cNvPr id="5" name="Rectangle 4">
            <a:extLst>
              <a:ext uri="{FF2B5EF4-FFF2-40B4-BE49-F238E27FC236}">
                <a16:creationId xmlns:a16="http://schemas.microsoft.com/office/drawing/2014/main" id="{A8311340-A324-48B5-A1F0-F4101D002D85}"/>
              </a:ext>
            </a:extLst>
          </p:cNvPr>
          <p:cNvSpPr/>
          <p:nvPr/>
        </p:nvSpPr>
        <p:spPr>
          <a:xfrm>
            <a:off x="1121257" y="1228156"/>
            <a:ext cx="4922296" cy="622218"/>
          </a:xfrm>
          <a:prstGeom prst="rect">
            <a:avLst/>
          </a:prstGeom>
          <a:solidFill>
            <a:schemeClr val="bg2">
              <a:lumMod val="75000"/>
              <a:alpha val="4705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Written notice must include:</a:t>
            </a:r>
          </a:p>
        </p:txBody>
      </p:sp>
      <p:graphicFrame>
        <p:nvGraphicFramePr>
          <p:cNvPr id="6" name="Table 6">
            <a:extLst>
              <a:ext uri="{FF2B5EF4-FFF2-40B4-BE49-F238E27FC236}">
                <a16:creationId xmlns:a16="http://schemas.microsoft.com/office/drawing/2014/main" id="{5AE96AA1-808D-4AA2-AB93-5FBE549EE52E}"/>
              </a:ext>
            </a:extLst>
          </p:cNvPr>
          <p:cNvGraphicFramePr>
            <a:graphicFrameLocks noGrp="1"/>
          </p:cNvGraphicFramePr>
          <p:nvPr>
            <p:extLst>
              <p:ext uri="{D42A27DB-BD31-4B8C-83A1-F6EECF244321}">
                <p14:modId xmlns:p14="http://schemas.microsoft.com/office/powerpoint/2010/main" val="53895826"/>
              </p:ext>
            </p:extLst>
          </p:nvPr>
        </p:nvGraphicFramePr>
        <p:xfrm>
          <a:off x="1121257" y="2027418"/>
          <a:ext cx="10127560" cy="4550579"/>
        </p:xfrm>
        <a:graphic>
          <a:graphicData uri="http://schemas.openxmlformats.org/drawingml/2006/table">
            <a:tbl>
              <a:tblPr firstRow="1" bandRow="1">
                <a:tableStyleId>{5C22544A-7EE6-4342-B048-85BDC9FD1C3A}</a:tableStyleId>
              </a:tblPr>
              <a:tblGrid>
                <a:gridCol w="10127560">
                  <a:extLst>
                    <a:ext uri="{9D8B030D-6E8A-4147-A177-3AD203B41FA5}">
                      <a16:colId xmlns:a16="http://schemas.microsoft.com/office/drawing/2014/main" val="4209256861"/>
                    </a:ext>
                  </a:extLst>
                </a:gridCol>
              </a:tblGrid>
              <a:tr h="670964">
                <a:tc>
                  <a:txBody>
                    <a:bodyPr/>
                    <a:lstStyle/>
                    <a:p>
                      <a:r>
                        <a:rPr lang="en-US" sz="1600" b="0" kern="1200" dirty="0">
                          <a:solidFill>
                            <a:schemeClr val="dk1"/>
                          </a:solidFill>
                          <a:latin typeface="+mn-lt"/>
                          <a:ea typeface="+mn-ea"/>
                          <a:cs typeface="+mn-cs"/>
                        </a:rPr>
                        <a:t>The allegations of sexual harassment as defined by law, including known detail such as identity of parties, alleged conduct, and date(s) and location(s) of alleged incident(s);</a:t>
                      </a:r>
                    </a:p>
                  </a:txBody>
                  <a:tcPr>
                    <a:solidFill>
                      <a:schemeClr val="bg2"/>
                    </a:solidFill>
                  </a:tcPr>
                </a:tc>
                <a:extLst>
                  <a:ext uri="{0D108BD9-81ED-4DB2-BD59-A6C34878D82A}">
                    <a16:rowId xmlns:a16="http://schemas.microsoft.com/office/drawing/2014/main" val="3701157837"/>
                  </a:ext>
                </a:extLst>
              </a:tr>
              <a:tr h="953475">
                <a:tc>
                  <a:txBody>
                    <a:bodyPr/>
                    <a:lstStyle/>
                    <a:p>
                      <a:r>
                        <a:rPr lang="en-US" sz="1600" dirty="0"/>
                        <a:t>A statement that the District, by law, must presume that the respondent is not responsible for the alleged conduct and that a determination regarding responsibility will be made at the conclusion of the formal complaint process;</a:t>
                      </a:r>
                    </a:p>
                  </a:txBody>
                  <a:tcPr/>
                </a:tc>
                <a:extLst>
                  <a:ext uri="{0D108BD9-81ED-4DB2-BD59-A6C34878D82A}">
                    <a16:rowId xmlns:a16="http://schemas.microsoft.com/office/drawing/2014/main" val="108262860"/>
                  </a:ext>
                </a:extLst>
              </a:tr>
              <a:tr h="670964">
                <a:tc>
                  <a:txBody>
                    <a:bodyPr/>
                    <a:lstStyle/>
                    <a:p>
                      <a:r>
                        <a:rPr lang="en-US" sz="1600" b="0" i="0" u="none" strike="noStrike" kern="1200" baseline="0" dirty="0">
                          <a:solidFill>
                            <a:schemeClr val="dk1"/>
                          </a:solidFill>
                          <a:latin typeface="+mn-lt"/>
                          <a:ea typeface="+mn-ea"/>
                          <a:cs typeface="+mn-cs"/>
                        </a:rPr>
                        <a:t>Notification that each party may choose an advisor of choice who may be, but is not required to be, an attorney;</a:t>
                      </a:r>
                    </a:p>
                  </a:txBody>
                  <a:tcPr/>
                </a:tc>
                <a:extLst>
                  <a:ext uri="{0D108BD9-81ED-4DB2-BD59-A6C34878D82A}">
                    <a16:rowId xmlns:a16="http://schemas.microsoft.com/office/drawing/2014/main" val="2379642692"/>
                  </a:ext>
                </a:extLst>
              </a:tr>
              <a:tr h="456624">
                <a:tc>
                  <a:txBody>
                    <a:bodyPr/>
                    <a:lstStyle/>
                    <a:p>
                      <a:r>
                        <a:rPr lang="en-US" sz="1600" dirty="0"/>
                        <a:t>The right of each party to inspect and review all evidence;</a:t>
                      </a:r>
                    </a:p>
                  </a:txBody>
                  <a:tcPr/>
                </a:tc>
                <a:extLst>
                  <a:ext uri="{0D108BD9-81ED-4DB2-BD59-A6C34878D82A}">
                    <a16:rowId xmlns:a16="http://schemas.microsoft.com/office/drawing/2014/main" val="2834778749"/>
                  </a:ext>
                </a:extLst>
              </a:tr>
              <a:tr h="456624">
                <a:tc>
                  <a:txBody>
                    <a:bodyPr/>
                    <a:lstStyle/>
                    <a:p>
                      <a:r>
                        <a:rPr lang="en-US" sz="1600" dirty="0"/>
                        <a:t>The standard of evidence that will be used (District must choose either: </a:t>
                      </a:r>
                      <a:r>
                        <a:rPr lang="en-US" sz="1600" b="1" i="1" dirty="0"/>
                        <a:t>preponderance or clear and convincing</a:t>
                      </a:r>
                      <a:r>
                        <a:rPr lang="en-US" sz="1600" dirty="0"/>
                        <a:t>);</a:t>
                      </a:r>
                    </a:p>
                  </a:txBody>
                  <a:tcPr/>
                </a:tc>
                <a:extLst>
                  <a:ext uri="{0D108BD9-81ED-4DB2-BD59-A6C34878D82A}">
                    <a16:rowId xmlns:a16="http://schemas.microsoft.com/office/drawing/2014/main" val="4153133192"/>
                  </a:ext>
                </a:extLst>
              </a:tr>
              <a:tr h="670964">
                <a:tc>
                  <a:txBody>
                    <a:bodyPr/>
                    <a:lstStyle/>
                    <a:p>
                      <a:r>
                        <a:rPr lang="en-US" sz="1600" b="0" i="0" u="none" strike="noStrike" kern="1200" baseline="0" dirty="0">
                          <a:solidFill>
                            <a:schemeClr val="dk1"/>
                          </a:solidFill>
                          <a:latin typeface="+mn-lt"/>
                          <a:ea typeface="+mn-ea"/>
                          <a:cs typeface="+mn-cs"/>
                        </a:rPr>
                        <a:t>Notification about the District’s Title IX formal complaint process, including procedures for informal resolution and appealing the final determination; and </a:t>
                      </a:r>
                    </a:p>
                  </a:txBody>
                  <a:tcPr/>
                </a:tc>
                <a:extLst>
                  <a:ext uri="{0D108BD9-81ED-4DB2-BD59-A6C34878D82A}">
                    <a16:rowId xmlns:a16="http://schemas.microsoft.com/office/drawing/2014/main" val="554340750"/>
                  </a:ext>
                </a:extLst>
              </a:tr>
              <a:tr h="670964">
                <a:tc>
                  <a:txBody>
                    <a:bodyPr/>
                    <a:lstStyle/>
                    <a:p>
                      <a:r>
                        <a:rPr lang="en-US" sz="1600" dirty="0"/>
                        <a:t>Any provision of a District code of conduct that prohibits knowingly making false statements or knowingly submitting false information during the formal complaint process.</a:t>
                      </a:r>
                    </a:p>
                  </a:txBody>
                  <a:tcPr/>
                </a:tc>
                <a:extLst>
                  <a:ext uri="{0D108BD9-81ED-4DB2-BD59-A6C34878D82A}">
                    <a16:rowId xmlns:a16="http://schemas.microsoft.com/office/drawing/2014/main" val="614121459"/>
                  </a:ext>
                </a:extLst>
              </a:tr>
            </a:tbl>
          </a:graphicData>
        </a:graphic>
      </p:graphicFrame>
      <p:pic>
        <p:nvPicPr>
          <p:cNvPr id="7" name="Picture 6">
            <a:extLst>
              <a:ext uri="{FF2B5EF4-FFF2-40B4-BE49-F238E27FC236}">
                <a16:creationId xmlns:a16="http://schemas.microsoft.com/office/drawing/2014/main" id="{D4F14ABF-34C1-4D9C-ACB1-2719EBB9BB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351908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4" name="Title 2">
            <a:extLst>
              <a:ext uri="{FF2B5EF4-FFF2-40B4-BE49-F238E27FC236}">
                <a16:creationId xmlns:a16="http://schemas.microsoft.com/office/drawing/2014/main" id="{4147D67C-D910-4B08-BCFE-CFC28B1827E4}"/>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Dismissal</a:t>
            </a:r>
          </a:p>
        </p:txBody>
      </p:sp>
      <p:sp>
        <p:nvSpPr>
          <p:cNvPr id="6" name="TextBox 5">
            <a:extLst>
              <a:ext uri="{FF2B5EF4-FFF2-40B4-BE49-F238E27FC236}">
                <a16:creationId xmlns:a16="http://schemas.microsoft.com/office/drawing/2014/main" id="{9D85E380-AC40-46E2-AE6C-7BD56634EED0}"/>
              </a:ext>
            </a:extLst>
          </p:cNvPr>
          <p:cNvSpPr txBox="1"/>
          <p:nvPr/>
        </p:nvSpPr>
        <p:spPr>
          <a:xfrm>
            <a:off x="1153786" y="1580407"/>
            <a:ext cx="10150318" cy="1938992"/>
          </a:xfrm>
          <a:prstGeom prst="rect">
            <a:avLst/>
          </a:prstGeom>
          <a:noFill/>
        </p:spPr>
        <p:txBody>
          <a:bodyPr wrap="square" rtlCol="0">
            <a:spAutoFit/>
          </a:bodyPr>
          <a:lstStyle/>
          <a:p>
            <a:r>
              <a:rPr lang="en-US" sz="2000" b="1" dirty="0"/>
              <a:t>Mandatory Dismissal</a:t>
            </a:r>
            <a:r>
              <a:rPr lang="en-US" sz="2000" dirty="0"/>
              <a:t>:</a:t>
            </a:r>
          </a:p>
          <a:p>
            <a:r>
              <a:rPr lang="en-US" sz="2000" dirty="0"/>
              <a:t>A formal complaint or allegation must be dismissed as required by law when the allegation(s), if proved:</a:t>
            </a:r>
          </a:p>
          <a:p>
            <a:pPr marL="342900" indent="-342900">
              <a:buFont typeface="Arial" panose="020B0604020202020204" pitchFamily="34" charset="0"/>
              <a:buChar char="•"/>
            </a:pPr>
            <a:r>
              <a:rPr lang="en-US" sz="2000" dirty="0"/>
              <a:t>Would not meet the definition of sexual harassment under 34 C.F.R. § 106.30(a);</a:t>
            </a:r>
          </a:p>
          <a:p>
            <a:pPr marL="342900" indent="-342900">
              <a:buFont typeface="Arial" panose="020B0604020202020204" pitchFamily="34" charset="0"/>
              <a:buChar char="•"/>
            </a:pPr>
            <a:r>
              <a:rPr lang="en-US" sz="2000" dirty="0"/>
              <a:t>Did not occur against a person in the United States; or</a:t>
            </a:r>
          </a:p>
          <a:p>
            <a:pPr marL="342900" indent="-342900">
              <a:buFont typeface="Arial" panose="020B0604020202020204" pitchFamily="34" charset="0"/>
              <a:buChar char="•"/>
            </a:pPr>
            <a:r>
              <a:rPr lang="en-US" sz="2000" dirty="0"/>
              <a:t>Did not occur in the District’s education program or activity.</a:t>
            </a:r>
          </a:p>
        </p:txBody>
      </p:sp>
      <p:sp>
        <p:nvSpPr>
          <p:cNvPr id="9" name="TextBox 8">
            <a:extLst>
              <a:ext uri="{FF2B5EF4-FFF2-40B4-BE49-F238E27FC236}">
                <a16:creationId xmlns:a16="http://schemas.microsoft.com/office/drawing/2014/main" id="{5DE46F25-C86F-4D35-BB6E-B30684CC1A51}"/>
              </a:ext>
            </a:extLst>
          </p:cNvPr>
          <p:cNvSpPr txBox="1"/>
          <p:nvPr/>
        </p:nvSpPr>
        <p:spPr>
          <a:xfrm>
            <a:off x="1127282" y="3723938"/>
            <a:ext cx="9843389" cy="2339102"/>
          </a:xfrm>
          <a:prstGeom prst="rect">
            <a:avLst/>
          </a:prstGeom>
          <a:noFill/>
        </p:spPr>
        <p:txBody>
          <a:bodyPr wrap="square" rtlCol="0">
            <a:spAutoFit/>
          </a:bodyPr>
          <a:lstStyle/>
          <a:p>
            <a:r>
              <a:rPr lang="en-US" sz="2000" b="1" dirty="0"/>
              <a:t>Discretionary Dismissal:</a:t>
            </a:r>
          </a:p>
          <a:p>
            <a:r>
              <a:rPr lang="en-US" dirty="0"/>
              <a:t>A formal complaint may be dismissed for the following reasons:</a:t>
            </a:r>
          </a:p>
          <a:p>
            <a:pPr marL="285750" indent="-285750">
              <a:buFont typeface="Arial" panose="020B0604020202020204" pitchFamily="34" charset="0"/>
              <a:buChar char="•"/>
            </a:pPr>
            <a:r>
              <a:rPr lang="en-US" dirty="0"/>
              <a:t>If, at any time, a complainant notifies the Title IX Coordinator in writing that the complainant would like to withdraw the formal complaint or any allegations in the complaint;</a:t>
            </a:r>
          </a:p>
          <a:p>
            <a:pPr marL="285750" indent="-285750">
              <a:buFont typeface="Arial" panose="020B0604020202020204" pitchFamily="34" charset="0"/>
              <a:buChar char="•"/>
            </a:pPr>
            <a:r>
              <a:rPr lang="en-US" dirty="0"/>
              <a:t>If the respondent is no longer enrolled or employed by the District;</a:t>
            </a:r>
          </a:p>
          <a:p>
            <a:pPr marL="285750" indent="-285750">
              <a:buFont typeface="Arial" panose="020B0604020202020204" pitchFamily="34" charset="0"/>
              <a:buChar char="•"/>
            </a:pPr>
            <a:r>
              <a:rPr lang="en-US" dirty="0"/>
              <a:t>If specific circumstances prevent the District from gathering evidence sufficient to reach a determination as to the formal complaint or allegations therein; or</a:t>
            </a:r>
          </a:p>
          <a:p>
            <a:pPr marL="285750" indent="-285750">
              <a:buFont typeface="Arial" panose="020B0604020202020204" pitchFamily="34" charset="0"/>
              <a:buChar char="•"/>
            </a:pPr>
            <a:r>
              <a:rPr lang="en-US" dirty="0"/>
              <a:t>If the complainant no longer has any involvement with the District.</a:t>
            </a:r>
          </a:p>
        </p:txBody>
      </p:sp>
      <p:pic>
        <p:nvPicPr>
          <p:cNvPr id="12" name="Picture 11">
            <a:extLst>
              <a:ext uri="{FF2B5EF4-FFF2-40B4-BE49-F238E27FC236}">
                <a16:creationId xmlns:a16="http://schemas.microsoft.com/office/drawing/2014/main" id="{CF5B0391-AF22-4E3D-8CB4-3B67E51740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pic>
        <p:nvPicPr>
          <p:cNvPr id="3" name="Picture 2">
            <a:extLst>
              <a:ext uri="{FF2B5EF4-FFF2-40B4-BE49-F238E27FC236}">
                <a16:creationId xmlns:a16="http://schemas.microsoft.com/office/drawing/2014/main" id="{C8553EBE-3F68-4770-ACF5-F6334E81D1B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2758134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34698"/>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3" name="Title 2">
            <a:extLst>
              <a:ext uri="{FF2B5EF4-FFF2-40B4-BE49-F238E27FC236}">
                <a16:creationId xmlns:a16="http://schemas.microsoft.com/office/drawing/2014/main" id="{9332B6D4-37C8-45EF-8A53-923162D26A24}"/>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Investigation</a:t>
            </a:r>
          </a:p>
        </p:txBody>
      </p:sp>
      <p:sp>
        <p:nvSpPr>
          <p:cNvPr id="10" name="TextBox 9">
            <a:extLst>
              <a:ext uri="{FF2B5EF4-FFF2-40B4-BE49-F238E27FC236}">
                <a16:creationId xmlns:a16="http://schemas.microsoft.com/office/drawing/2014/main" id="{1ADD136E-8D6E-4A7C-AE10-F95D5E1F55A1}"/>
              </a:ext>
            </a:extLst>
          </p:cNvPr>
          <p:cNvSpPr txBox="1"/>
          <p:nvPr/>
        </p:nvSpPr>
        <p:spPr>
          <a:xfrm>
            <a:off x="845084" y="1678865"/>
            <a:ext cx="10177669" cy="2862322"/>
          </a:xfrm>
          <a:prstGeom prst="rect">
            <a:avLst/>
          </a:prstGeom>
          <a:noFill/>
        </p:spPr>
        <p:txBody>
          <a:bodyPr wrap="square" rtlCol="0">
            <a:spAutoFit/>
          </a:bodyPr>
          <a:lstStyle/>
          <a:p>
            <a:pPr algn="just"/>
            <a:r>
              <a:rPr lang="en-US" sz="2000" i="0" u="none" strike="noStrike" baseline="0" dirty="0">
                <a:latin typeface="Calibri" panose="020F0502020204030204" pitchFamily="34" charset="0"/>
              </a:rPr>
              <a:t>The Title IX Coordinator may:</a:t>
            </a:r>
          </a:p>
          <a:p>
            <a:pPr marL="342900" indent="-342900" algn="just">
              <a:buFont typeface="Arial" panose="020B0604020202020204" pitchFamily="34" charset="0"/>
              <a:buChar char="•"/>
            </a:pPr>
            <a:r>
              <a:rPr lang="en-US" sz="2000" i="0" u="none" strike="noStrike" baseline="0" dirty="0">
                <a:latin typeface="Calibri" panose="020F0502020204030204" pitchFamily="34" charset="0"/>
              </a:rPr>
              <a:t>Serve as an investigator, </a:t>
            </a:r>
          </a:p>
          <a:p>
            <a:pPr marL="342900" indent="-342900" algn="just">
              <a:buFont typeface="Arial" panose="020B0604020202020204" pitchFamily="34" charset="0"/>
              <a:buChar char="•"/>
            </a:pPr>
            <a:r>
              <a:rPr lang="en-US" sz="2000" dirty="0">
                <a:latin typeface="Calibri" panose="020F0502020204030204" pitchFamily="34" charset="0"/>
              </a:rPr>
              <a:t>A</a:t>
            </a:r>
            <a:r>
              <a:rPr lang="en-US" sz="2000" i="0" u="none" strike="noStrike" baseline="0" dirty="0">
                <a:latin typeface="Calibri" panose="020F0502020204030204" pitchFamily="34" charset="0"/>
              </a:rPr>
              <a:t>ppoint a trained District employee to serve as an investigator, or, </a:t>
            </a:r>
          </a:p>
          <a:p>
            <a:pPr marL="342900" indent="-342900" algn="just">
              <a:buFont typeface="Arial" panose="020B0604020202020204" pitchFamily="34" charset="0"/>
              <a:buChar char="•"/>
            </a:pPr>
            <a:r>
              <a:rPr lang="en-US" sz="2000" dirty="0">
                <a:latin typeface="Calibri" panose="020F0502020204030204" pitchFamily="34" charset="0"/>
              </a:rPr>
              <a:t>I</a:t>
            </a:r>
            <a:r>
              <a:rPr lang="en-US" sz="2000" i="0" u="none" strike="noStrike" baseline="0" dirty="0">
                <a:latin typeface="Calibri" panose="020F0502020204030204" pitchFamily="34" charset="0"/>
              </a:rPr>
              <a:t>n consultation with the Superintendent, appoint an external investigator, to investigate the allegations in a formal complaint. </a:t>
            </a:r>
          </a:p>
          <a:p>
            <a:pPr marL="342900" indent="-342900" algn="just">
              <a:buFont typeface="Arial" panose="020B0604020202020204" pitchFamily="34" charset="0"/>
              <a:buChar char="•"/>
            </a:pPr>
            <a:endParaRPr lang="en-US" sz="2000" i="0" u="none" strike="noStrike" baseline="0" dirty="0">
              <a:latin typeface="Calibri" panose="020F0502020204030204" pitchFamily="34" charset="0"/>
            </a:endParaRPr>
          </a:p>
          <a:p>
            <a:pPr marL="342900" indent="-342900" algn="just">
              <a:buFont typeface="Arial" panose="020B0604020202020204" pitchFamily="34" charset="0"/>
              <a:buChar char="•"/>
            </a:pPr>
            <a:r>
              <a:rPr lang="en-US" sz="2000" i="0" u="none" strike="noStrike" baseline="0" dirty="0">
                <a:latin typeface="Calibri" panose="020F0502020204030204" pitchFamily="34" charset="0"/>
              </a:rPr>
              <a:t>The burden of proof and burden of gathering evidence sufficient to reach a determination regarding responsibility rests with the District and not with the parties. All allegations in a formal complaint must be investigated. </a:t>
            </a:r>
            <a:endParaRPr lang="en-US" sz="2000" dirty="0"/>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2" name="Rectangle: Diagonal Corners Rounded 11">
            <a:extLst>
              <a:ext uri="{FF2B5EF4-FFF2-40B4-BE49-F238E27FC236}">
                <a16:creationId xmlns:a16="http://schemas.microsoft.com/office/drawing/2014/main" id="{760BBB85-8BBB-4569-89A4-D4298051FAC9}"/>
              </a:ext>
            </a:extLst>
          </p:cNvPr>
          <p:cNvSpPr/>
          <p:nvPr/>
        </p:nvSpPr>
        <p:spPr>
          <a:xfrm>
            <a:off x="1021996" y="4633147"/>
            <a:ext cx="10177669" cy="1243869"/>
          </a:xfrm>
          <a:prstGeom prst="round2DiagRect">
            <a:avLst/>
          </a:prstGeom>
          <a:solidFill>
            <a:srgbClr val="959ED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000" b="1" dirty="0">
                <a:solidFill>
                  <a:schemeClr val="tx1"/>
                </a:solidFill>
                <a:effectLst/>
                <a:ea typeface="MS Mincho" panose="02020609040205080304" pitchFamily="49" charset="-128"/>
                <a:cs typeface="Times New Roman" panose="02020603050405020304" pitchFamily="18" charset="0"/>
              </a:rPr>
              <a:t>After receiving the written complaint, the investigator will meet promptly with each party to conduct initial interviews, gather information, and collect evidence.</a:t>
            </a:r>
          </a:p>
        </p:txBody>
      </p:sp>
      <p:pic>
        <p:nvPicPr>
          <p:cNvPr id="4" name="Picture 3">
            <a:extLst>
              <a:ext uri="{FF2B5EF4-FFF2-40B4-BE49-F238E27FC236}">
                <a16:creationId xmlns:a16="http://schemas.microsoft.com/office/drawing/2014/main" id="{1D876DDE-F070-4D4E-8958-DA91EF02AA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26096291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3" name="Title 2">
            <a:extLst>
              <a:ext uri="{FF2B5EF4-FFF2-40B4-BE49-F238E27FC236}">
                <a16:creationId xmlns:a16="http://schemas.microsoft.com/office/drawing/2014/main" id="{9332B6D4-37C8-45EF-8A53-923162D26A24}"/>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Investigation</a:t>
            </a:r>
          </a:p>
        </p:txBody>
      </p:sp>
      <p:sp>
        <p:nvSpPr>
          <p:cNvPr id="10" name="TextBox 9">
            <a:extLst>
              <a:ext uri="{FF2B5EF4-FFF2-40B4-BE49-F238E27FC236}">
                <a16:creationId xmlns:a16="http://schemas.microsoft.com/office/drawing/2014/main" id="{1ADD136E-8D6E-4A7C-AE10-F95D5E1F55A1}"/>
              </a:ext>
            </a:extLst>
          </p:cNvPr>
          <p:cNvSpPr txBox="1"/>
          <p:nvPr/>
        </p:nvSpPr>
        <p:spPr>
          <a:xfrm>
            <a:off x="4043310" y="4796866"/>
            <a:ext cx="7632452" cy="1015663"/>
          </a:xfrm>
          <a:prstGeom prst="rect">
            <a:avLst/>
          </a:prstGeom>
          <a:noFill/>
        </p:spPr>
        <p:txBody>
          <a:bodyPr wrap="square" rtlCol="0">
            <a:spAutoFit/>
          </a:bodyPr>
          <a:lstStyle/>
          <a:p>
            <a:pPr algn="just"/>
            <a:r>
              <a:rPr lang="en-US" sz="2000" b="1" i="0" u="none" strike="noStrike" baseline="0" dirty="0">
                <a:latin typeface="Calibri" panose="020F0502020204030204" pitchFamily="34" charset="0"/>
              </a:rPr>
              <a:t>Each party may be accompanied by an advisor of the party’s choice during the interview with the investigator or other meetings during the formal complaint process.</a:t>
            </a:r>
            <a:endParaRPr lang="en-US" sz="2000" b="1" dirty="0"/>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2" name="Rectangle: Diagonal Corners Rounded 11">
            <a:extLst>
              <a:ext uri="{FF2B5EF4-FFF2-40B4-BE49-F238E27FC236}">
                <a16:creationId xmlns:a16="http://schemas.microsoft.com/office/drawing/2014/main" id="{760BBB85-8BBB-4569-89A4-D4298051FAC9}"/>
              </a:ext>
            </a:extLst>
          </p:cNvPr>
          <p:cNvSpPr/>
          <p:nvPr/>
        </p:nvSpPr>
        <p:spPr>
          <a:xfrm>
            <a:off x="1105638" y="4752095"/>
            <a:ext cx="2611849" cy="1144590"/>
          </a:xfrm>
          <a:prstGeom prst="round2Diag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800" b="1" dirty="0">
                <a:solidFill>
                  <a:schemeClr val="tx1"/>
                </a:solidFill>
                <a:effectLst/>
                <a:ea typeface="MS Mincho" panose="02020609040205080304" pitchFamily="49" charset="-128"/>
                <a:cs typeface="Times New Roman" panose="02020603050405020304" pitchFamily="18" charset="0"/>
              </a:rPr>
              <a:t>Advisors</a:t>
            </a:r>
          </a:p>
        </p:txBody>
      </p:sp>
      <p:sp>
        <p:nvSpPr>
          <p:cNvPr id="4" name="Rectangle 3">
            <a:extLst>
              <a:ext uri="{FF2B5EF4-FFF2-40B4-BE49-F238E27FC236}">
                <a16:creationId xmlns:a16="http://schemas.microsoft.com/office/drawing/2014/main" id="{EDADAD05-B119-4FF7-B700-B298FE1886B8}"/>
              </a:ext>
            </a:extLst>
          </p:cNvPr>
          <p:cNvSpPr/>
          <p:nvPr/>
        </p:nvSpPr>
        <p:spPr>
          <a:xfrm>
            <a:off x="979083" y="1775499"/>
            <a:ext cx="10220582" cy="25229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Parties may submit evidence, testimony, witnesses, or other information that they wish the investigator to consider. Parties may also present fact and expert witness testimony in the form of written statements. </a:t>
            </a:r>
          </a:p>
          <a:p>
            <a:pPr marL="342900" indent="-342900">
              <a:buFont typeface="Arial" panose="020B0604020202020204" pitchFamily="34" charset="0"/>
              <a:buChar char="•"/>
            </a:pPr>
            <a:r>
              <a:rPr lang="en-US" sz="2000" dirty="0">
                <a:solidFill>
                  <a:schemeClr val="tx1"/>
                </a:solidFill>
              </a:rPr>
              <a:t>The investigator must provide written notice of the date, time, location, participants, and purpose of any investigative interview or other meetings,</a:t>
            </a:r>
            <a:r>
              <a:rPr lang="en-US" sz="2000" b="1" dirty="0">
                <a:solidFill>
                  <a:schemeClr val="accent1"/>
                </a:solidFill>
              </a:rPr>
              <a:t> </a:t>
            </a:r>
            <a:r>
              <a:rPr lang="en-US" sz="2000" b="1" dirty="0">
                <a:solidFill>
                  <a:srgbClr val="D90202"/>
                </a:solidFill>
              </a:rPr>
              <a:t>with sufficient time for the party to prepare to participate.</a:t>
            </a:r>
          </a:p>
          <a:p>
            <a:pPr marL="342900" indent="-342900">
              <a:buFont typeface="Arial" panose="020B0604020202020204" pitchFamily="34" charset="0"/>
              <a:buChar char="•"/>
            </a:pPr>
            <a:r>
              <a:rPr lang="en-US" sz="2000" dirty="0">
                <a:solidFill>
                  <a:schemeClr val="tx1"/>
                </a:solidFill>
              </a:rPr>
              <a:t>Any deadlines or other restrictions related to the formal complaint process must apply equally to both parties.</a:t>
            </a:r>
          </a:p>
        </p:txBody>
      </p:sp>
      <p:pic>
        <p:nvPicPr>
          <p:cNvPr id="5" name="Picture 4">
            <a:extLst>
              <a:ext uri="{FF2B5EF4-FFF2-40B4-BE49-F238E27FC236}">
                <a16:creationId xmlns:a16="http://schemas.microsoft.com/office/drawing/2014/main" id="{3EB5B3AB-57D9-4E07-B070-0C9C99D277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322489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755124"/>
            <a:ext cx="10515600" cy="83397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indent="-228600" algn="l">
              <a:lnSpc>
                <a:spcPct val="115000"/>
              </a:lnSpc>
              <a:spcBef>
                <a:spcPts val="0"/>
              </a:spcBef>
            </a:pPr>
            <a:r>
              <a:rPr lang="en-US" sz="48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District Compliance Action</a:t>
            </a:r>
            <a:endParaRPr lang="en-US" sz="48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graphicFrame>
        <p:nvGraphicFramePr>
          <p:cNvPr id="2" name="Diagram 1">
            <a:extLst>
              <a:ext uri="{FF2B5EF4-FFF2-40B4-BE49-F238E27FC236}">
                <a16:creationId xmlns:a16="http://schemas.microsoft.com/office/drawing/2014/main" id="{2285AE13-0F52-4D9C-98FA-2D5A71E91069}"/>
              </a:ext>
            </a:extLst>
          </p:cNvPr>
          <p:cNvGraphicFramePr/>
          <p:nvPr>
            <p:extLst>
              <p:ext uri="{D42A27DB-BD31-4B8C-83A1-F6EECF244321}">
                <p14:modId xmlns:p14="http://schemas.microsoft.com/office/powerpoint/2010/main" val="4097483494"/>
              </p:ext>
            </p:extLst>
          </p:nvPr>
        </p:nvGraphicFramePr>
        <p:xfrm>
          <a:off x="1298382" y="1683026"/>
          <a:ext cx="9568069" cy="462523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a:extLst>
              <a:ext uri="{FF2B5EF4-FFF2-40B4-BE49-F238E27FC236}">
                <a16:creationId xmlns:a16="http://schemas.microsoft.com/office/drawing/2014/main" id="{C1E19AA6-B568-4E4F-A459-690662D4146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41724855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1" name="Title 2">
            <a:extLst>
              <a:ext uri="{FF2B5EF4-FFF2-40B4-BE49-F238E27FC236}">
                <a16:creationId xmlns:a16="http://schemas.microsoft.com/office/drawing/2014/main" id="{4D697C9E-1DA5-4F9A-A89B-1B31F6E41421}"/>
              </a:ext>
            </a:extLst>
          </p:cNvPr>
          <p:cNvSpPr txBox="1">
            <a:spLocks/>
          </p:cNvSpPr>
          <p:nvPr/>
        </p:nvSpPr>
        <p:spPr>
          <a:xfrm>
            <a:off x="687213" y="549733"/>
            <a:ext cx="10515600" cy="85079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Investigation Timeline</a:t>
            </a:r>
          </a:p>
        </p:txBody>
      </p:sp>
      <p:sp>
        <p:nvSpPr>
          <p:cNvPr id="12" name="Subtitle 3">
            <a:extLst>
              <a:ext uri="{FF2B5EF4-FFF2-40B4-BE49-F238E27FC236}">
                <a16:creationId xmlns:a16="http://schemas.microsoft.com/office/drawing/2014/main" id="{F48E56A0-F0E0-432F-8752-AFECE4618E0C}"/>
              </a:ext>
            </a:extLst>
          </p:cNvPr>
          <p:cNvSpPr txBox="1">
            <a:spLocks/>
          </p:cNvSpPr>
          <p:nvPr/>
        </p:nvSpPr>
        <p:spPr>
          <a:xfrm>
            <a:off x="687213" y="1655847"/>
            <a:ext cx="10817573" cy="45419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9113" indent="-342900" algn="just">
              <a:lnSpc>
                <a:spcPct val="150000"/>
              </a:lnSpc>
              <a:spcBef>
                <a:spcPts val="0"/>
              </a:spcBef>
              <a:spcAft>
                <a:spcPts val="300"/>
              </a:spcAft>
              <a:buFont typeface="Arial" panose="020B0604020202020204" pitchFamily="34" charset="0"/>
              <a:buChar char="•"/>
              <a:tabLst>
                <a:tab pos="404813" algn="l"/>
              </a:tabLst>
            </a:pPr>
            <a:endParaRPr lang="en-US" sz="2000" dirty="0">
              <a:cs typeface="Arial" panose="020B0604020202020204" pitchFamily="34" charset="0"/>
            </a:endParaRPr>
          </a:p>
        </p:txBody>
      </p:sp>
      <p:sp>
        <p:nvSpPr>
          <p:cNvPr id="3" name="Rectangle: Rounded Corners 2">
            <a:extLst>
              <a:ext uri="{FF2B5EF4-FFF2-40B4-BE49-F238E27FC236}">
                <a16:creationId xmlns:a16="http://schemas.microsoft.com/office/drawing/2014/main" id="{FF6A52F5-1DCE-4938-840C-E4BF79BA2F7C}"/>
              </a:ext>
            </a:extLst>
          </p:cNvPr>
          <p:cNvSpPr/>
          <p:nvPr/>
        </p:nvSpPr>
        <p:spPr>
          <a:xfrm>
            <a:off x="1138059" y="1726344"/>
            <a:ext cx="9369287" cy="445404"/>
          </a:xfrm>
          <a:prstGeom prst="roundRect">
            <a:avLst/>
          </a:prstGeom>
          <a:solidFill>
            <a:srgbClr val="959ED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RECOMMENDED DEADLINE TO COMPLETE THE INVESTIGATION PROCESS IS 30 DAYS</a:t>
            </a:r>
          </a:p>
        </p:txBody>
      </p:sp>
      <p:pic>
        <p:nvPicPr>
          <p:cNvPr id="2" name="Picture 1">
            <a:extLst>
              <a:ext uri="{FF2B5EF4-FFF2-40B4-BE49-F238E27FC236}">
                <a16:creationId xmlns:a16="http://schemas.microsoft.com/office/drawing/2014/main" id="{1888A938-84BE-4585-8A19-DA0DF65CD2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
        <p:nvSpPr>
          <p:cNvPr id="4" name="TextBox 3">
            <a:extLst>
              <a:ext uri="{FF2B5EF4-FFF2-40B4-BE49-F238E27FC236}">
                <a16:creationId xmlns:a16="http://schemas.microsoft.com/office/drawing/2014/main" id="{06BF1E9C-6E47-4446-BF89-C5A0261A7FF8}"/>
              </a:ext>
            </a:extLst>
          </p:cNvPr>
          <p:cNvSpPr txBox="1"/>
          <p:nvPr/>
        </p:nvSpPr>
        <p:spPr>
          <a:xfrm>
            <a:off x="695555" y="2623930"/>
            <a:ext cx="10635054" cy="2908489"/>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a:t>Investigator will conduct interviews and gather evidence.</a:t>
            </a:r>
          </a:p>
          <a:p>
            <a:pPr marL="285750" indent="-285750">
              <a:spcAft>
                <a:spcPts val="600"/>
              </a:spcAft>
              <a:buFont typeface="Arial" panose="020B0604020202020204" pitchFamily="34" charset="0"/>
              <a:buChar char="•"/>
            </a:pPr>
            <a:r>
              <a:rPr lang="en-US" sz="2000" dirty="0"/>
              <a:t>Investigator will make evidence available to both parties and </a:t>
            </a:r>
            <a:r>
              <a:rPr lang="en-US" sz="2000" b="1" dirty="0"/>
              <a:t>ALLOW 10 DAYS </a:t>
            </a:r>
            <a:r>
              <a:rPr lang="en-US" sz="2000" dirty="0"/>
              <a:t>from the date of receipt of the evidence for party to review the evidence and respond.</a:t>
            </a:r>
          </a:p>
          <a:p>
            <a:pPr marL="285750" indent="-285750">
              <a:spcAft>
                <a:spcPts val="600"/>
              </a:spcAft>
              <a:buFont typeface="Arial" panose="020B0604020202020204" pitchFamily="34" charset="0"/>
              <a:buChar char="•"/>
            </a:pPr>
            <a:r>
              <a:rPr lang="en-US" sz="2000" dirty="0"/>
              <a:t>Investigator must complete the investigation report and distribute the report to both parties.</a:t>
            </a:r>
          </a:p>
          <a:p>
            <a:pPr marL="285750" indent="-285750">
              <a:spcAft>
                <a:spcPts val="600"/>
              </a:spcAft>
              <a:buFont typeface="Arial" panose="020B0604020202020204" pitchFamily="34" charset="0"/>
              <a:buChar char="•"/>
            </a:pPr>
            <a:r>
              <a:rPr lang="en-US" sz="2000" dirty="0"/>
              <a:t>The Investigator may take additional time in accordance with law, board policies or Title IX procedures.</a:t>
            </a:r>
          </a:p>
          <a:p>
            <a:pPr marL="285750" indent="-285750">
              <a:spcAft>
                <a:spcPts val="600"/>
              </a:spcAft>
              <a:buFont typeface="Arial" panose="020B0604020202020204" pitchFamily="34" charset="0"/>
              <a:buChar char="•"/>
            </a:pPr>
            <a:endParaRPr lang="en-US" sz="2000" dirty="0"/>
          </a:p>
          <a:p>
            <a:endParaRPr lang="en-US" dirty="0"/>
          </a:p>
        </p:txBody>
      </p:sp>
    </p:spTree>
    <p:extLst>
      <p:ext uri="{BB962C8B-B14F-4D97-AF65-F5344CB8AC3E}">
        <p14:creationId xmlns:p14="http://schemas.microsoft.com/office/powerpoint/2010/main" val="3561208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3" name="Title 2">
            <a:extLst>
              <a:ext uri="{FF2B5EF4-FFF2-40B4-BE49-F238E27FC236}">
                <a16:creationId xmlns:a16="http://schemas.microsoft.com/office/drawing/2014/main" id="{9332B6D4-37C8-45EF-8A53-923162D26A24}"/>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Inspection of Evidence</a:t>
            </a:r>
          </a:p>
        </p:txBody>
      </p:sp>
      <p:sp>
        <p:nvSpPr>
          <p:cNvPr id="10" name="TextBox 9">
            <a:extLst>
              <a:ext uri="{FF2B5EF4-FFF2-40B4-BE49-F238E27FC236}">
                <a16:creationId xmlns:a16="http://schemas.microsoft.com/office/drawing/2014/main" id="{1ADD136E-8D6E-4A7C-AE10-F95D5E1F55A1}"/>
              </a:ext>
            </a:extLst>
          </p:cNvPr>
          <p:cNvSpPr txBox="1"/>
          <p:nvPr/>
        </p:nvSpPr>
        <p:spPr>
          <a:xfrm>
            <a:off x="877441" y="2363660"/>
            <a:ext cx="10177669" cy="2940549"/>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All evidence must be shared that is directly related to the allegations raised in the formal complaint.</a:t>
            </a: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This includes evidence that the decision-maker may not choose to rely on when reaching a determination of responsibility.</a:t>
            </a: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The investigator will send to each party and the party’s advisor, if any, the evidence subject to review and inspection in an electronic format or hard copy.</a:t>
            </a: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As required by law, each party must be </a:t>
            </a:r>
            <a:r>
              <a:rPr lang="en-US" sz="1800" b="1" dirty="0">
                <a:effectLst/>
                <a:latin typeface="Calibri" panose="020F0502020204030204" pitchFamily="34" charset="0"/>
                <a:ea typeface="MS Mincho" panose="02020609040205080304" pitchFamily="49" charset="-128"/>
                <a:cs typeface="Times New Roman" panose="02020603050405020304" pitchFamily="18" charset="0"/>
              </a:rPr>
              <a:t>allowed 10 days </a:t>
            </a:r>
            <a:r>
              <a:rPr lang="en-US" sz="1800" dirty="0">
                <a:effectLst/>
                <a:latin typeface="Calibri" panose="020F0502020204030204" pitchFamily="34" charset="0"/>
                <a:ea typeface="MS Mincho" panose="02020609040205080304" pitchFamily="49" charset="-128"/>
                <a:cs typeface="Times New Roman" panose="02020603050405020304" pitchFamily="18" charset="0"/>
              </a:rPr>
              <a:t>from the date of receipt of the evidence to inspect and review the evidence, and to submit a written response that the investigator will consider when completing the final investigative report.</a:t>
            </a:r>
          </a:p>
          <a:p>
            <a:pPr marL="0" marR="0" algn="just">
              <a:lnSpc>
                <a:spcPct val="115000"/>
              </a:lnSpc>
              <a:spcBef>
                <a:spcPts val="0"/>
              </a:spcBef>
              <a:spcAft>
                <a:spcPts val="0"/>
              </a:spcAft>
            </a:pPr>
            <a:r>
              <a:rPr lang="en-US" sz="180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 </a:t>
            </a: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2" name="Rectangle: Diagonal Corners Rounded 11">
            <a:extLst>
              <a:ext uri="{FF2B5EF4-FFF2-40B4-BE49-F238E27FC236}">
                <a16:creationId xmlns:a16="http://schemas.microsoft.com/office/drawing/2014/main" id="{760BBB85-8BBB-4569-89A4-D4298051FAC9}"/>
              </a:ext>
            </a:extLst>
          </p:cNvPr>
          <p:cNvSpPr/>
          <p:nvPr/>
        </p:nvSpPr>
        <p:spPr>
          <a:xfrm>
            <a:off x="1101976" y="1518007"/>
            <a:ext cx="9423465" cy="710707"/>
          </a:xfrm>
          <a:prstGeom prst="round2Diag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lnSpc>
                <a:spcPct val="115000"/>
              </a:lnSpc>
              <a:spcBef>
                <a:spcPts val="0"/>
              </a:spcBef>
              <a:spcAft>
                <a:spcPts val="0"/>
              </a:spcAft>
            </a:pPr>
            <a:r>
              <a:rPr lang="en-US" sz="1800" b="1"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The investigator must make evidence submitted by the parties or obtained during the investigation process available to both parties for inspection and review.</a:t>
            </a:r>
          </a:p>
        </p:txBody>
      </p:sp>
      <p:sp>
        <p:nvSpPr>
          <p:cNvPr id="4" name="Rectangle: Diagonal Corners Rounded 3">
            <a:extLst>
              <a:ext uri="{FF2B5EF4-FFF2-40B4-BE49-F238E27FC236}">
                <a16:creationId xmlns:a16="http://schemas.microsoft.com/office/drawing/2014/main" id="{F10D8CB9-B60C-4C16-B739-D7FED8F00B12}"/>
              </a:ext>
            </a:extLst>
          </p:cNvPr>
          <p:cNvSpPr/>
          <p:nvPr/>
        </p:nvSpPr>
        <p:spPr>
          <a:xfrm>
            <a:off x="1101975" y="5204858"/>
            <a:ext cx="9423465" cy="710707"/>
          </a:xfrm>
          <a:prstGeom prst="round2Diag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lnSpc>
                <a:spcPct val="115000"/>
              </a:lnSpc>
              <a:spcBef>
                <a:spcPts val="0"/>
              </a:spcBef>
              <a:spcAft>
                <a:spcPts val="0"/>
              </a:spcAft>
            </a:pPr>
            <a:r>
              <a:rPr lang="en-US" sz="1800" b="1"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District may require </a:t>
            </a:r>
            <a:r>
              <a:rPr lang="en-US" b="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a </a:t>
            </a:r>
            <a:r>
              <a:rPr lang="en-US" sz="1800" b="1"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release before </a:t>
            </a:r>
            <a:r>
              <a:rPr lang="en-US" b="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sharing information protected by </a:t>
            </a:r>
            <a:r>
              <a:rPr lang="en-US" sz="1800" b="1"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FERPA (Family Educational Rights and Privacy Act.)</a:t>
            </a:r>
          </a:p>
        </p:txBody>
      </p:sp>
      <p:pic>
        <p:nvPicPr>
          <p:cNvPr id="5" name="Picture 4">
            <a:extLst>
              <a:ext uri="{FF2B5EF4-FFF2-40B4-BE49-F238E27FC236}">
                <a16:creationId xmlns:a16="http://schemas.microsoft.com/office/drawing/2014/main" id="{CC72691D-105E-4304-A32E-0A677DF0EE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2083231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3" name="Title 2">
            <a:extLst>
              <a:ext uri="{FF2B5EF4-FFF2-40B4-BE49-F238E27FC236}">
                <a16:creationId xmlns:a16="http://schemas.microsoft.com/office/drawing/2014/main" id="{9332B6D4-37C8-45EF-8A53-923162D26A24}"/>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Investigation Report</a:t>
            </a:r>
          </a:p>
        </p:txBody>
      </p:sp>
      <p:sp>
        <p:nvSpPr>
          <p:cNvPr id="10" name="TextBox 9">
            <a:extLst>
              <a:ext uri="{FF2B5EF4-FFF2-40B4-BE49-F238E27FC236}">
                <a16:creationId xmlns:a16="http://schemas.microsoft.com/office/drawing/2014/main" id="{1ADD136E-8D6E-4A7C-AE10-F95D5E1F55A1}"/>
              </a:ext>
            </a:extLst>
          </p:cNvPr>
          <p:cNvSpPr txBox="1"/>
          <p:nvPr/>
        </p:nvSpPr>
        <p:spPr>
          <a:xfrm>
            <a:off x="853030" y="1480331"/>
            <a:ext cx="10177669" cy="3259097"/>
          </a:xfrm>
          <a:prstGeom prst="rect">
            <a:avLst/>
          </a:prstGeom>
          <a:noFill/>
        </p:spPr>
        <p:txBody>
          <a:bodyPr wrap="square" rtlCol="0">
            <a:spAutoFit/>
          </a:bodyPr>
          <a:lstStyle/>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Identification of allegations;</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Any procedural steps taken by Title IX personnel from the receipt of the formal complaint through the conclusion of the investigation, including any notifications to the parties, interviews, site visits, and methods used to gather evidence;</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Responses of each party to the allegations in the formal complaint; </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Evidence obtained by the District; </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Relevant evidence considered by the investigator; </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The parties’ responses to the evidence after review and inspection; </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Findings of fact </a:t>
            </a:r>
            <a:r>
              <a:rPr lang="en-US" sz="1800" b="1" i="1" dirty="0">
                <a:effectLst/>
                <a:latin typeface="Calibri" panose="020F0502020204030204" pitchFamily="34" charset="0"/>
                <a:ea typeface="MS Mincho" panose="02020609040205080304" pitchFamily="49" charset="-128"/>
                <a:cs typeface="Times New Roman" panose="02020603050405020304" pitchFamily="18" charset="0"/>
              </a:rPr>
              <a:t>(without conclusions as to responsibility)</a:t>
            </a:r>
            <a:r>
              <a:rPr lang="en-US" sz="1800" dirty="0">
                <a:effectLst/>
                <a:latin typeface="Calibri" panose="020F0502020204030204" pitchFamily="34" charset="0"/>
                <a:ea typeface="MS Mincho" panose="02020609040205080304" pitchFamily="49" charset="-128"/>
                <a:cs typeface="Times New Roman" panose="02020603050405020304" pitchFamily="18" charset="0"/>
              </a:rPr>
              <a:t>; and</a:t>
            </a:r>
          </a:p>
          <a:p>
            <a:pPr marL="285750" marR="0" lvl="0" indent="-285750" algn="just">
              <a:lnSpc>
                <a:spcPct val="115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MS Mincho" panose="02020609040205080304" pitchFamily="49" charset="-128"/>
                <a:cs typeface="Times New Roman" panose="02020603050405020304" pitchFamily="18" charset="0"/>
              </a:rPr>
              <a:t>Identification of any District policies or codes of conduct implicated by the facts. </a:t>
            </a: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2" name="Rectangle: Diagonal Corners Rounded 11">
            <a:extLst>
              <a:ext uri="{FF2B5EF4-FFF2-40B4-BE49-F238E27FC236}">
                <a16:creationId xmlns:a16="http://schemas.microsoft.com/office/drawing/2014/main" id="{760BBB85-8BBB-4569-89A4-D4298051FAC9}"/>
              </a:ext>
            </a:extLst>
          </p:cNvPr>
          <p:cNvSpPr/>
          <p:nvPr/>
        </p:nvSpPr>
        <p:spPr>
          <a:xfrm>
            <a:off x="951836" y="4870241"/>
            <a:ext cx="10177669" cy="1333855"/>
          </a:xfrm>
          <a:prstGeom prst="round2Diag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lnSpc>
                <a:spcPct val="115000"/>
              </a:lnSpc>
              <a:spcBef>
                <a:spcPts val="0"/>
              </a:spcBef>
              <a:spcAft>
                <a:spcPts val="0"/>
              </a:spcAft>
            </a:pPr>
            <a:r>
              <a:rPr lang="en-US" sz="1800" b="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The investigator will simultaneously provide the investigation report to both parties. The investigator also will send a copy of the investigation report to the Title IX Coordinator, who immediately will assign a decision-maker and provide the decision-maker with a copy of the investigation report.</a:t>
            </a:r>
          </a:p>
        </p:txBody>
      </p:sp>
      <p:pic>
        <p:nvPicPr>
          <p:cNvPr id="5" name="Picture 4">
            <a:extLst>
              <a:ext uri="{FF2B5EF4-FFF2-40B4-BE49-F238E27FC236}">
                <a16:creationId xmlns:a16="http://schemas.microsoft.com/office/drawing/2014/main" id="{741CA1DF-B07A-422A-A22B-7D778139B2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1953890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4" name="Title 2">
            <a:extLst>
              <a:ext uri="{FF2B5EF4-FFF2-40B4-BE49-F238E27FC236}">
                <a16:creationId xmlns:a16="http://schemas.microsoft.com/office/drawing/2014/main" id="{154D32F5-4543-4B67-B4F2-5FA137AC4D6D}"/>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Determination of Responsibility</a:t>
            </a:r>
          </a:p>
        </p:txBody>
      </p:sp>
      <p:sp>
        <p:nvSpPr>
          <p:cNvPr id="5" name="TextBox 4">
            <a:extLst>
              <a:ext uri="{FF2B5EF4-FFF2-40B4-BE49-F238E27FC236}">
                <a16:creationId xmlns:a16="http://schemas.microsoft.com/office/drawing/2014/main" id="{EB76ABD2-6352-4C35-B54A-8043B8910B13}"/>
              </a:ext>
            </a:extLst>
          </p:cNvPr>
          <p:cNvSpPr txBox="1"/>
          <p:nvPr/>
        </p:nvSpPr>
        <p:spPr>
          <a:xfrm>
            <a:off x="853030" y="1530192"/>
            <a:ext cx="10177669" cy="707886"/>
          </a:xfrm>
          <a:prstGeom prst="rect">
            <a:avLst/>
          </a:prstGeom>
          <a:noFill/>
        </p:spPr>
        <p:txBody>
          <a:bodyPr wrap="square" rtlCol="0">
            <a:spAutoFit/>
          </a:bodyPr>
          <a:lstStyle/>
          <a:p>
            <a:pPr algn="just"/>
            <a:r>
              <a:rPr lang="en-US" sz="2000" b="1" i="0" u="none" strike="noStrike" baseline="0" dirty="0">
                <a:solidFill>
                  <a:srgbClr val="232852"/>
                </a:solidFill>
                <a:latin typeface="Calibri" panose="020F0502020204030204" pitchFamily="34" charset="0"/>
              </a:rPr>
              <a:t>The Title IX Coordinator will designate the decision-maker to make an independent determination regarding a respondent’s responsibility for the alleged sexual harassment.</a:t>
            </a:r>
            <a:endParaRPr lang="en-US" sz="2000" b="1" dirty="0"/>
          </a:p>
        </p:txBody>
      </p:sp>
      <p:sp>
        <p:nvSpPr>
          <p:cNvPr id="6" name="Rectangle: Diagonal Corners Rounded 5">
            <a:extLst>
              <a:ext uri="{FF2B5EF4-FFF2-40B4-BE49-F238E27FC236}">
                <a16:creationId xmlns:a16="http://schemas.microsoft.com/office/drawing/2014/main" id="{250FB46B-C7A9-4E52-A31B-226A309D6ADF}"/>
              </a:ext>
            </a:extLst>
          </p:cNvPr>
          <p:cNvSpPr/>
          <p:nvPr/>
        </p:nvSpPr>
        <p:spPr>
          <a:xfrm>
            <a:off x="853030" y="2307073"/>
            <a:ext cx="10177669" cy="808990"/>
          </a:xfrm>
          <a:prstGeom prst="round2Diag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000" b="1" dirty="0">
                <a:solidFill>
                  <a:schemeClr val="tx1"/>
                </a:solidFill>
                <a:effectLst/>
                <a:ea typeface="MS Mincho" panose="02020609040205080304" pitchFamily="49" charset="-128"/>
                <a:cs typeface="Times New Roman" panose="02020603050405020304" pitchFamily="18" charset="0"/>
              </a:rPr>
              <a:t>The decision-maker cannot be the District’s Title IX Coordinator or the investigator who investigated the complaint at issue.</a:t>
            </a:r>
          </a:p>
        </p:txBody>
      </p:sp>
      <p:sp>
        <p:nvSpPr>
          <p:cNvPr id="7" name="TextBox 6">
            <a:extLst>
              <a:ext uri="{FF2B5EF4-FFF2-40B4-BE49-F238E27FC236}">
                <a16:creationId xmlns:a16="http://schemas.microsoft.com/office/drawing/2014/main" id="{89C6A46A-D620-43BD-ABA5-21A749328740}"/>
              </a:ext>
            </a:extLst>
          </p:cNvPr>
          <p:cNvSpPr txBox="1"/>
          <p:nvPr/>
        </p:nvSpPr>
        <p:spPr>
          <a:xfrm>
            <a:off x="853029" y="3255838"/>
            <a:ext cx="10177669" cy="3508653"/>
          </a:xfrm>
          <a:prstGeom prst="rect">
            <a:avLst/>
          </a:prstGeom>
          <a:noFill/>
        </p:spPr>
        <p:txBody>
          <a:bodyPr wrap="square" rtlCol="0">
            <a:spAutoFit/>
          </a:bodyPr>
          <a:lstStyle/>
          <a:p>
            <a:pPr marL="342900" indent="-342900" algn="just">
              <a:spcBef>
                <a:spcPts val="600"/>
              </a:spcBef>
              <a:spcAft>
                <a:spcPts val="600"/>
              </a:spcAft>
              <a:buFont typeface="Arial" panose="020B0604020202020204" pitchFamily="34" charset="0"/>
              <a:buChar char="•"/>
            </a:pPr>
            <a:r>
              <a:rPr lang="en-US" i="0" u="none" strike="noStrike" baseline="0" dirty="0">
                <a:latin typeface="Calibri" panose="020F0502020204030204" pitchFamily="34" charset="0"/>
              </a:rPr>
              <a:t>The determination of responsibility may not be issued earlier than 10 days from the date the parties received the final investigation report from the investigator.</a:t>
            </a:r>
          </a:p>
          <a:p>
            <a:pPr marL="342900" indent="-342900" algn="just">
              <a:spcBef>
                <a:spcPts val="600"/>
              </a:spcBef>
              <a:spcAft>
                <a:spcPts val="600"/>
              </a:spcAft>
              <a:buFont typeface="Arial" panose="020B0604020202020204" pitchFamily="34" charset="0"/>
              <a:buChar char="•"/>
            </a:pPr>
            <a:r>
              <a:rPr lang="en-US" dirty="0">
                <a:latin typeface="Calibri" panose="020F0502020204030204" pitchFamily="34" charset="0"/>
              </a:rPr>
              <a:t>The decision-maker will give each party the opportunity to </a:t>
            </a:r>
            <a:r>
              <a:rPr lang="en-US" dirty="0">
                <a:effectLst/>
                <a:latin typeface="Calibri" panose="020F0502020204030204" pitchFamily="34" charset="0"/>
                <a:ea typeface="MS Mincho" panose="02020609040205080304" pitchFamily="49" charset="-128"/>
                <a:cs typeface="Times New Roman" panose="02020603050405020304" pitchFamily="18" charset="0"/>
              </a:rPr>
              <a:t>written, relevant questions that a party wants asked of any party or witness noted in the investigation report.</a:t>
            </a:r>
          </a:p>
          <a:p>
            <a:pPr marL="342900" indent="-342900" algn="just">
              <a:spcBef>
                <a:spcPts val="600"/>
              </a:spcBef>
              <a:spcAft>
                <a:spcPts val="600"/>
              </a:spcAft>
              <a:buFont typeface="Arial" panose="020B0604020202020204" pitchFamily="34" charset="0"/>
              <a:buChar char="•"/>
            </a:pPr>
            <a:r>
              <a:rPr lang="en-US" dirty="0">
                <a:latin typeface="Calibri" panose="020F0502020204030204" pitchFamily="34" charset="0"/>
              </a:rPr>
              <a:t>The decision-maker shall ensure that questioning is relevant, respectful, and non-abusive.</a:t>
            </a:r>
            <a:endParaRPr lang="en-US" dirty="0"/>
          </a:p>
          <a:p>
            <a:pPr marL="342900" indent="-342900" algn="just">
              <a:spcBef>
                <a:spcPts val="600"/>
              </a:spcBef>
              <a:spcAft>
                <a:spcPts val="600"/>
              </a:spcAft>
              <a:buFont typeface="Arial" panose="020B0604020202020204" pitchFamily="34" charset="0"/>
              <a:buChar char="•"/>
            </a:pPr>
            <a:r>
              <a:rPr lang="en-US" dirty="0">
                <a:latin typeface="Calibri" panose="020F0502020204030204" pitchFamily="34" charset="0"/>
              </a:rPr>
              <a:t>The decision-maker may give a deadline to provide answers in response.</a:t>
            </a:r>
          </a:p>
          <a:p>
            <a:pPr marL="342900" indent="-342900" algn="just">
              <a:spcBef>
                <a:spcPts val="600"/>
              </a:spcBef>
              <a:spcAft>
                <a:spcPts val="600"/>
              </a:spcAft>
              <a:buFont typeface="Arial" panose="020B0604020202020204" pitchFamily="34" charset="0"/>
              <a:buChar char="•"/>
            </a:pPr>
            <a:r>
              <a:rPr lang="en-US" dirty="0">
                <a:latin typeface="Calibri" panose="020F0502020204030204" pitchFamily="34" charset="0"/>
              </a:rPr>
              <a:t>A party or witness is not required to respond to any questions posed by the other party.</a:t>
            </a:r>
          </a:p>
          <a:p>
            <a:pPr marL="342900" indent="-342900" algn="just">
              <a:spcBef>
                <a:spcPts val="600"/>
              </a:spcBef>
              <a:spcAft>
                <a:spcPts val="600"/>
              </a:spcAft>
              <a:buFont typeface="Arial" panose="020B0604020202020204" pitchFamily="34" charset="0"/>
              <a:buChar char="•"/>
            </a:pPr>
            <a:r>
              <a:rPr lang="en-US" dirty="0">
                <a:latin typeface="Calibri" panose="020F0502020204030204" pitchFamily="34" charset="0"/>
              </a:rPr>
              <a:t>The parties may reasonably exchange follow-up questions.</a:t>
            </a:r>
          </a:p>
          <a:p>
            <a:pPr marL="342900" indent="-342900" algn="just">
              <a:spcBef>
                <a:spcPts val="600"/>
              </a:spcBef>
              <a:spcAft>
                <a:spcPts val="600"/>
              </a:spcAft>
              <a:buFont typeface="Arial" panose="020B0604020202020204" pitchFamily="34" charset="0"/>
              <a:buChar char="•"/>
            </a:pPr>
            <a:endParaRPr lang="en-US" dirty="0"/>
          </a:p>
        </p:txBody>
      </p:sp>
      <p:pic>
        <p:nvPicPr>
          <p:cNvPr id="8" name="Picture 7">
            <a:extLst>
              <a:ext uri="{FF2B5EF4-FFF2-40B4-BE49-F238E27FC236}">
                <a16:creationId xmlns:a16="http://schemas.microsoft.com/office/drawing/2014/main" id="{7B73215D-ACA4-40E5-AE46-B1495FF2EF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12416224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4" name="Title 2">
            <a:extLst>
              <a:ext uri="{FF2B5EF4-FFF2-40B4-BE49-F238E27FC236}">
                <a16:creationId xmlns:a16="http://schemas.microsoft.com/office/drawing/2014/main" id="{154D32F5-4543-4B67-B4F2-5FA137AC4D6D}"/>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Written Notice of Responsibility</a:t>
            </a:r>
          </a:p>
        </p:txBody>
      </p:sp>
      <p:sp>
        <p:nvSpPr>
          <p:cNvPr id="5" name="TextBox 4">
            <a:extLst>
              <a:ext uri="{FF2B5EF4-FFF2-40B4-BE49-F238E27FC236}">
                <a16:creationId xmlns:a16="http://schemas.microsoft.com/office/drawing/2014/main" id="{EB76ABD2-6352-4C35-B54A-8043B8910B13}"/>
              </a:ext>
            </a:extLst>
          </p:cNvPr>
          <p:cNvSpPr txBox="1"/>
          <p:nvPr/>
        </p:nvSpPr>
        <p:spPr>
          <a:xfrm>
            <a:off x="853030" y="1530192"/>
            <a:ext cx="10177669" cy="400110"/>
          </a:xfrm>
          <a:prstGeom prst="rect">
            <a:avLst/>
          </a:prstGeom>
          <a:noFill/>
        </p:spPr>
        <p:txBody>
          <a:bodyPr wrap="square" rtlCol="0">
            <a:spAutoFit/>
          </a:bodyPr>
          <a:lstStyle/>
          <a:p>
            <a:pPr algn="just"/>
            <a:r>
              <a:rPr lang="en-US" sz="2000" b="1" i="0" u="none" strike="noStrike" baseline="0" dirty="0">
                <a:latin typeface="Calibri" panose="020F0502020204030204" pitchFamily="34" charset="0"/>
              </a:rPr>
              <a:t>The written determination of responsibility will include:</a:t>
            </a:r>
            <a:endParaRPr lang="en-US" sz="2000" b="1" dirty="0"/>
          </a:p>
        </p:txBody>
      </p:sp>
      <p:sp>
        <p:nvSpPr>
          <p:cNvPr id="6" name="Rectangle: Diagonal Corners Rounded 5">
            <a:extLst>
              <a:ext uri="{FF2B5EF4-FFF2-40B4-BE49-F238E27FC236}">
                <a16:creationId xmlns:a16="http://schemas.microsoft.com/office/drawing/2014/main" id="{250FB46B-C7A9-4E52-A31B-226A309D6ADF}"/>
              </a:ext>
            </a:extLst>
          </p:cNvPr>
          <p:cNvSpPr/>
          <p:nvPr/>
        </p:nvSpPr>
        <p:spPr>
          <a:xfrm>
            <a:off x="996656" y="5336367"/>
            <a:ext cx="10177669" cy="808990"/>
          </a:xfrm>
          <a:prstGeom prst="round2Diag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2000" b="1" dirty="0">
                <a:solidFill>
                  <a:schemeClr val="tx1"/>
                </a:solidFill>
                <a:effectLst/>
                <a:ea typeface="MS Mincho" panose="02020609040205080304" pitchFamily="49" charset="-128"/>
                <a:cs typeface="Times New Roman" panose="02020603050405020304" pitchFamily="18" charset="0"/>
              </a:rPr>
              <a:t>The determination of responsibility, and any disciplinary sanctions, is not final or effective until after the period for appeal is over.</a:t>
            </a:r>
          </a:p>
        </p:txBody>
      </p:sp>
      <p:sp>
        <p:nvSpPr>
          <p:cNvPr id="7" name="TextBox 6">
            <a:extLst>
              <a:ext uri="{FF2B5EF4-FFF2-40B4-BE49-F238E27FC236}">
                <a16:creationId xmlns:a16="http://schemas.microsoft.com/office/drawing/2014/main" id="{89C6A46A-D620-43BD-ABA5-21A749328740}"/>
              </a:ext>
            </a:extLst>
          </p:cNvPr>
          <p:cNvSpPr txBox="1"/>
          <p:nvPr/>
        </p:nvSpPr>
        <p:spPr>
          <a:xfrm>
            <a:off x="1195602" y="1956039"/>
            <a:ext cx="10102016" cy="3247043"/>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US" i="0" u="none" strike="noStrike" baseline="0" dirty="0">
                <a:latin typeface="Calibri" panose="020F0502020204030204" pitchFamily="34" charset="0"/>
              </a:rPr>
              <a:t>Identification of the allegations potentially constituting sexual harassment;</a:t>
            </a:r>
          </a:p>
          <a:p>
            <a:pPr marL="342900" indent="-342900" algn="just">
              <a:spcAft>
                <a:spcPts val="600"/>
              </a:spcAft>
              <a:buFont typeface="Arial" panose="020B0604020202020204" pitchFamily="34" charset="0"/>
              <a:buChar char="•"/>
            </a:pPr>
            <a:r>
              <a:rPr lang="en-US" i="0" u="none" strike="noStrike" baseline="0" dirty="0">
                <a:latin typeface="Calibri" panose="020F0502020204030204" pitchFamily="34" charset="0"/>
              </a:rPr>
              <a:t>A description of all procedural steps taken from the receipt of the formal complaint through the determination;</a:t>
            </a:r>
          </a:p>
          <a:p>
            <a:pPr marL="342900" indent="-342900" algn="just">
              <a:spcAft>
                <a:spcPts val="600"/>
              </a:spcAft>
              <a:buFont typeface="Arial" panose="020B0604020202020204" pitchFamily="34" charset="0"/>
              <a:buChar char="•"/>
            </a:pPr>
            <a:r>
              <a:rPr lang="en-US" i="0" u="none" strike="noStrike" baseline="0" dirty="0">
                <a:latin typeface="Calibri" panose="020F0502020204030204" pitchFamily="34" charset="0"/>
              </a:rPr>
              <a:t>Findings of fact supporting the determination;</a:t>
            </a:r>
          </a:p>
          <a:p>
            <a:pPr marL="342900" indent="-342900" algn="just">
              <a:spcAft>
                <a:spcPts val="600"/>
              </a:spcAft>
              <a:buFont typeface="Arial" panose="020B0604020202020204" pitchFamily="34" charset="0"/>
              <a:buChar char="•"/>
            </a:pPr>
            <a:r>
              <a:rPr lang="en-US" i="0" u="none" strike="noStrike" baseline="0" dirty="0">
                <a:latin typeface="Calibri" panose="020F0502020204030204" pitchFamily="34" charset="0"/>
              </a:rPr>
              <a:t>Conclusions regarding the application of the District’s applicable code of conduct or other policy to the facts;</a:t>
            </a:r>
          </a:p>
          <a:p>
            <a:pPr marL="342900" indent="-342900" algn="just">
              <a:spcAft>
                <a:spcPts val="600"/>
              </a:spcAft>
              <a:buFont typeface="Arial" panose="020B0604020202020204" pitchFamily="34" charset="0"/>
              <a:buChar char="•"/>
            </a:pPr>
            <a:r>
              <a:rPr lang="en-US" i="0" u="none" strike="noStrike" baseline="0" dirty="0">
                <a:latin typeface="Calibri" panose="020F0502020204030204" pitchFamily="34" charset="0"/>
              </a:rPr>
              <a:t>A determination regarding responsibility as to each allegation, any Title IX disciplinary sanctions the District will impose on the respondent, and whether remedies designed to restore or preserve equal access to the District’s education program or activity will be provided to the complainant; and</a:t>
            </a:r>
          </a:p>
          <a:p>
            <a:pPr marL="342900" indent="-342900" algn="just">
              <a:spcAft>
                <a:spcPts val="600"/>
              </a:spcAft>
              <a:buFont typeface="Arial" panose="020B0604020202020204" pitchFamily="34" charset="0"/>
              <a:buChar char="•"/>
            </a:pPr>
            <a:r>
              <a:rPr lang="en-US" i="0" u="none" strike="noStrike" baseline="0" dirty="0">
                <a:latin typeface="Calibri" panose="020F0502020204030204" pitchFamily="34" charset="0"/>
              </a:rPr>
              <a:t>The permissible bases and procedures for appeal.</a:t>
            </a:r>
            <a:endParaRPr lang="en-US" dirty="0"/>
          </a:p>
        </p:txBody>
      </p:sp>
      <p:pic>
        <p:nvPicPr>
          <p:cNvPr id="3" name="Picture 2">
            <a:extLst>
              <a:ext uri="{FF2B5EF4-FFF2-40B4-BE49-F238E27FC236}">
                <a16:creationId xmlns:a16="http://schemas.microsoft.com/office/drawing/2014/main" id="{9668B991-8DC7-465B-A995-6CEE7E150C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2366209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4" name="Title 2">
            <a:extLst>
              <a:ext uri="{FF2B5EF4-FFF2-40B4-BE49-F238E27FC236}">
                <a16:creationId xmlns:a16="http://schemas.microsoft.com/office/drawing/2014/main" id="{154D32F5-4543-4B67-B4F2-5FA137AC4D6D}"/>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Appeal</a:t>
            </a:r>
          </a:p>
        </p:txBody>
      </p:sp>
      <p:sp>
        <p:nvSpPr>
          <p:cNvPr id="5" name="TextBox 4">
            <a:extLst>
              <a:ext uri="{FF2B5EF4-FFF2-40B4-BE49-F238E27FC236}">
                <a16:creationId xmlns:a16="http://schemas.microsoft.com/office/drawing/2014/main" id="{EB76ABD2-6352-4C35-B54A-8043B8910B13}"/>
              </a:ext>
            </a:extLst>
          </p:cNvPr>
          <p:cNvSpPr txBox="1"/>
          <p:nvPr/>
        </p:nvSpPr>
        <p:spPr>
          <a:xfrm>
            <a:off x="853030" y="1530192"/>
            <a:ext cx="10177669" cy="4247317"/>
          </a:xfrm>
          <a:prstGeom prst="rect">
            <a:avLst/>
          </a:prstGeom>
          <a:noFill/>
        </p:spPr>
        <p:txBody>
          <a:bodyPr wrap="square" rtlCol="0">
            <a:spAutoFit/>
          </a:bodyPr>
          <a:lstStyle/>
          <a:p>
            <a:r>
              <a:rPr lang="en-US" sz="1800" dirty="0"/>
              <a:t>A party may appeal the written </a:t>
            </a:r>
            <a:r>
              <a:rPr lang="en-US" sz="1800" i="0" u="none" strike="noStrike" baseline="0" dirty="0">
                <a:latin typeface="Calibri" panose="020F0502020204030204" pitchFamily="34" charset="0"/>
              </a:rPr>
              <a:t>determination regarding responsibility or a </a:t>
            </a:r>
            <a:r>
              <a:rPr lang="en-US" sz="1800" dirty="0"/>
              <a:t>dismissal of a formal complaint or any allegations therein on the following bases:</a:t>
            </a:r>
          </a:p>
          <a:p>
            <a:pPr marL="285750" indent="-285750">
              <a:buFont typeface="Arial" panose="020B0604020202020204" pitchFamily="34" charset="0"/>
              <a:buChar char="•"/>
            </a:pPr>
            <a:r>
              <a:rPr lang="en-US" sz="1800" dirty="0"/>
              <a:t>Procedural irregularity that affected the outcome of the matter;</a:t>
            </a:r>
          </a:p>
          <a:p>
            <a:pPr marL="285750" indent="-285750">
              <a:buFont typeface="Arial" panose="020B0604020202020204" pitchFamily="34" charset="0"/>
              <a:buChar char="•"/>
            </a:pPr>
            <a:r>
              <a:rPr lang="en-US" sz="1800" dirty="0"/>
              <a:t>New evidence that was not reasonably available at the time the determination regarding responsibility or dismissal was made and that could affect the outcome of the matter; or</a:t>
            </a:r>
          </a:p>
          <a:p>
            <a:pPr marL="285750" indent="-285750">
              <a:buFont typeface="Arial" panose="020B0604020202020204" pitchFamily="34" charset="0"/>
              <a:buChar char="•"/>
            </a:pPr>
            <a:r>
              <a:rPr lang="en-US" sz="1800" dirty="0"/>
              <a:t>The Title IX Coordinator, investigator, or decision-maker had a conflict of interest or bias for or against complainants or respondents generally or the individual complainant or respondent that affected the outcome of the matter.</a:t>
            </a:r>
          </a:p>
          <a:p>
            <a:endParaRPr lang="en-US" sz="1800" dirty="0"/>
          </a:p>
          <a:p>
            <a:endParaRPr lang="en-US" sz="1800" dirty="0"/>
          </a:p>
          <a:p>
            <a:r>
              <a:rPr lang="en-US" sz="1800" dirty="0"/>
              <a:t>Title IX does not require the District to accept appeals based on any other reasons.</a:t>
            </a:r>
          </a:p>
          <a:p>
            <a:endParaRPr lang="en-US" sz="1800" dirty="0"/>
          </a:p>
          <a:p>
            <a:endParaRPr lang="en-US" sz="1800" dirty="0"/>
          </a:p>
          <a:p>
            <a:r>
              <a:rPr lang="en-US" sz="1800" i="0" u="none" strike="noStrike" baseline="0" dirty="0">
                <a:latin typeface="Calibri" panose="020F0502020204030204" pitchFamily="34" charset="0"/>
              </a:rPr>
              <a:t>To initiate an appeal, a party must file a written request for appeal with the Title IX Coordinator within [Recommended 10] number of days of the receipt of the final determination.</a:t>
            </a:r>
          </a:p>
        </p:txBody>
      </p:sp>
      <p:pic>
        <p:nvPicPr>
          <p:cNvPr id="3" name="Picture 2">
            <a:extLst>
              <a:ext uri="{FF2B5EF4-FFF2-40B4-BE49-F238E27FC236}">
                <a16:creationId xmlns:a16="http://schemas.microsoft.com/office/drawing/2014/main" id="{11CEA3D9-42DD-41ED-B786-80AE62F441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824075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4" name="Title 2">
            <a:extLst>
              <a:ext uri="{FF2B5EF4-FFF2-40B4-BE49-F238E27FC236}">
                <a16:creationId xmlns:a16="http://schemas.microsoft.com/office/drawing/2014/main" id="{154D32F5-4543-4B67-B4F2-5FA137AC4D6D}"/>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Appeals</a:t>
            </a:r>
          </a:p>
        </p:txBody>
      </p:sp>
      <p:sp>
        <p:nvSpPr>
          <p:cNvPr id="5" name="TextBox 4">
            <a:extLst>
              <a:ext uri="{FF2B5EF4-FFF2-40B4-BE49-F238E27FC236}">
                <a16:creationId xmlns:a16="http://schemas.microsoft.com/office/drawing/2014/main" id="{EB76ABD2-6352-4C35-B54A-8043B8910B13}"/>
              </a:ext>
            </a:extLst>
          </p:cNvPr>
          <p:cNvSpPr txBox="1"/>
          <p:nvPr/>
        </p:nvSpPr>
        <p:spPr>
          <a:xfrm>
            <a:off x="853030" y="1530192"/>
            <a:ext cx="10177669" cy="2416046"/>
          </a:xfrm>
          <a:prstGeom prst="rect">
            <a:avLst/>
          </a:prstGeom>
          <a:noFill/>
        </p:spPr>
        <p:txBody>
          <a:bodyPr wrap="square" rtlCol="0">
            <a:spAutoFit/>
          </a:bodyPr>
          <a:lstStyle/>
          <a:p>
            <a:pPr algn="just">
              <a:spcAft>
                <a:spcPts val="600"/>
              </a:spcAft>
            </a:pPr>
            <a:r>
              <a:rPr lang="en-US" i="0" u="none" strike="noStrike" baseline="0" dirty="0">
                <a:latin typeface="Calibri" panose="020F0502020204030204" pitchFamily="34" charset="0"/>
              </a:rPr>
              <a:t>The Title IX Coordinator will review the request for appeal and either:</a:t>
            </a:r>
          </a:p>
          <a:p>
            <a:pPr marL="285750" indent="-285750" algn="just">
              <a:spcAft>
                <a:spcPts val="600"/>
              </a:spcAft>
              <a:buFont typeface="Arial" panose="020B0604020202020204" pitchFamily="34" charset="0"/>
              <a:buChar char="•"/>
            </a:pPr>
            <a:r>
              <a:rPr lang="en-US" i="0" u="none" strike="noStrike" baseline="0" dirty="0">
                <a:latin typeface="Calibri" panose="020F0502020204030204" pitchFamily="34" charset="0"/>
              </a:rPr>
              <a:t>Determine that the reason for appealing the request is not mandatory and dismiss the appeal; or</a:t>
            </a:r>
          </a:p>
          <a:p>
            <a:pPr marL="285750" indent="-285750" algn="just">
              <a:spcAft>
                <a:spcPts val="600"/>
              </a:spcAft>
              <a:buFont typeface="Arial" panose="020B0604020202020204" pitchFamily="34" charset="0"/>
              <a:buChar char="•"/>
            </a:pPr>
            <a:r>
              <a:rPr lang="en-US" i="0" u="none" strike="noStrike" baseline="0" dirty="0">
                <a:latin typeface="Calibri" panose="020F0502020204030204" pitchFamily="34" charset="0"/>
              </a:rPr>
              <a:t>Designate an appellate decision-maker to proceed with the appeal.</a:t>
            </a:r>
          </a:p>
          <a:p>
            <a:pPr marL="285750" indent="-285750" algn="just">
              <a:spcAft>
                <a:spcPts val="600"/>
              </a:spcAft>
              <a:buFont typeface="Arial" panose="020B0604020202020204" pitchFamily="34" charset="0"/>
              <a:buChar char="•"/>
            </a:pPr>
            <a:endParaRPr lang="en-US" dirty="0">
              <a:latin typeface="Calibri" panose="020F0502020204030204" pitchFamily="34" charset="0"/>
            </a:endParaRPr>
          </a:p>
          <a:p>
            <a:pPr marL="285750" indent="-285750" algn="just">
              <a:spcAft>
                <a:spcPts val="600"/>
              </a:spcAft>
              <a:buFont typeface="Arial" panose="020B0604020202020204" pitchFamily="34" charset="0"/>
              <a:buChar char="•"/>
            </a:pPr>
            <a:r>
              <a:rPr lang="en-US" i="0" u="none" strike="noStrike" baseline="0" dirty="0">
                <a:latin typeface="Calibri" panose="020F0502020204030204" pitchFamily="34" charset="0"/>
              </a:rPr>
              <a:t>The Title IX Coordinator will notify the non-appealing party in writing when an appeal is filed, and appellate procedures will be implemented equally for both parties. </a:t>
            </a:r>
          </a:p>
          <a:p>
            <a:pPr marL="285750" indent="-285750" algn="just">
              <a:spcAft>
                <a:spcPts val="600"/>
              </a:spcAft>
              <a:buFont typeface="Arial" panose="020B0604020202020204" pitchFamily="34" charset="0"/>
              <a:buChar char="•"/>
            </a:pPr>
            <a:r>
              <a:rPr lang="en-US" i="0" u="none" strike="noStrike" baseline="0" dirty="0">
                <a:latin typeface="Calibri" panose="020F0502020204030204" pitchFamily="34" charset="0"/>
              </a:rPr>
              <a:t>Both parties will be provided equal opportunity to submit a written statement.</a:t>
            </a:r>
          </a:p>
        </p:txBody>
      </p:sp>
      <p:sp>
        <p:nvSpPr>
          <p:cNvPr id="3" name="TextBox 2">
            <a:extLst>
              <a:ext uri="{FF2B5EF4-FFF2-40B4-BE49-F238E27FC236}">
                <a16:creationId xmlns:a16="http://schemas.microsoft.com/office/drawing/2014/main" id="{35F32A1A-613A-4C0D-9D45-6EDBBCD4B377}"/>
              </a:ext>
            </a:extLst>
          </p:cNvPr>
          <p:cNvSpPr txBox="1"/>
          <p:nvPr/>
        </p:nvSpPr>
        <p:spPr>
          <a:xfrm>
            <a:off x="978232" y="5148227"/>
            <a:ext cx="9869398" cy="646331"/>
          </a:xfrm>
          <a:prstGeom prst="rect">
            <a:avLst/>
          </a:prstGeom>
          <a:noFill/>
        </p:spPr>
        <p:txBody>
          <a:bodyPr wrap="square" rtlCol="0">
            <a:spAutoFit/>
          </a:bodyPr>
          <a:lstStyle/>
          <a:p>
            <a:pPr marL="285750" indent="-285750" algn="just">
              <a:spcAft>
                <a:spcPts val="600"/>
              </a:spcAft>
              <a:buFont typeface="Arial" panose="020B0604020202020204" pitchFamily="34" charset="0"/>
              <a:buChar char="•"/>
            </a:pPr>
            <a:r>
              <a:rPr lang="en-US" dirty="0">
                <a:latin typeface="Calibri" panose="020F0502020204030204" pitchFamily="34" charset="0"/>
              </a:rPr>
              <a:t>The District’s designated appellate decision-maker will review the request for appeal and issue a written decision explaining why the appeal is granted or denied.</a:t>
            </a:r>
          </a:p>
        </p:txBody>
      </p:sp>
      <p:pic>
        <p:nvPicPr>
          <p:cNvPr id="6" name="Picture 5">
            <a:extLst>
              <a:ext uri="{FF2B5EF4-FFF2-40B4-BE49-F238E27FC236}">
                <a16:creationId xmlns:a16="http://schemas.microsoft.com/office/drawing/2014/main" id="{E7B9F218-2EE7-4806-BFA2-B1481D092F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
        <p:nvSpPr>
          <p:cNvPr id="7" name="Rectangle: Diagonal Corners Rounded 6">
            <a:extLst>
              <a:ext uri="{FF2B5EF4-FFF2-40B4-BE49-F238E27FC236}">
                <a16:creationId xmlns:a16="http://schemas.microsoft.com/office/drawing/2014/main" id="{DFCC3DDE-B740-4D37-BD01-C8510839F47A}"/>
              </a:ext>
            </a:extLst>
          </p:cNvPr>
          <p:cNvSpPr/>
          <p:nvPr/>
        </p:nvSpPr>
        <p:spPr>
          <a:xfrm>
            <a:off x="978232" y="4081670"/>
            <a:ext cx="10221433" cy="967408"/>
          </a:xfrm>
          <a:prstGeom prst="round2DiagRect">
            <a:avLst/>
          </a:prstGeom>
          <a:solidFill>
            <a:srgbClr val="959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pPr>
            <a:r>
              <a:rPr lang="en-US" b="1" dirty="0">
                <a:solidFill>
                  <a:schemeClr val="tx1"/>
                </a:solidFill>
                <a:ea typeface="MS Mincho" panose="02020609040205080304" pitchFamily="49" charset="-128"/>
                <a:cs typeface="Times New Roman" panose="02020603050405020304" pitchFamily="18" charset="0"/>
              </a:rPr>
              <a:t>The appellate decision-maker cannot be the same person as the decision-maker that reached the determination of responsibility, the investigator or the Title IX Coordinator.</a:t>
            </a:r>
          </a:p>
        </p:txBody>
      </p:sp>
    </p:spTree>
    <p:extLst>
      <p:ext uri="{BB962C8B-B14F-4D97-AF65-F5344CB8AC3E}">
        <p14:creationId xmlns:p14="http://schemas.microsoft.com/office/powerpoint/2010/main" val="4067816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4" name="Title 2">
            <a:extLst>
              <a:ext uri="{FF2B5EF4-FFF2-40B4-BE49-F238E27FC236}">
                <a16:creationId xmlns:a16="http://schemas.microsoft.com/office/drawing/2014/main" id="{154D32F5-4543-4B67-B4F2-5FA137AC4D6D}"/>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Remedies</a:t>
            </a:r>
          </a:p>
        </p:txBody>
      </p:sp>
      <p:sp>
        <p:nvSpPr>
          <p:cNvPr id="5" name="TextBox 4">
            <a:extLst>
              <a:ext uri="{FF2B5EF4-FFF2-40B4-BE49-F238E27FC236}">
                <a16:creationId xmlns:a16="http://schemas.microsoft.com/office/drawing/2014/main" id="{EB76ABD2-6352-4C35-B54A-8043B8910B13}"/>
              </a:ext>
            </a:extLst>
          </p:cNvPr>
          <p:cNvSpPr txBox="1"/>
          <p:nvPr/>
        </p:nvSpPr>
        <p:spPr>
          <a:xfrm>
            <a:off x="853030" y="1530192"/>
            <a:ext cx="10177669" cy="3170099"/>
          </a:xfrm>
          <a:prstGeom prst="rect">
            <a:avLst/>
          </a:prstGeom>
          <a:noFill/>
        </p:spPr>
        <p:txBody>
          <a:bodyPr wrap="square" rtlCol="0">
            <a:spAutoFit/>
          </a:bodyPr>
          <a:lstStyle/>
          <a:p>
            <a:pPr algn="just">
              <a:spcAft>
                <a:spcPts val="600"/>
              </a:spcAft>
            </a:pPr>
            <a:r>
              <a:rPr lang="en-US" sz="2000" i="0" u="none" strike="noStrike" baseline="0" dirty="0">
                <a:latin typeface="Calibri" panose="020F0502020204030204" pitchFamily="34" charset="0"/>
              </a:rPr>
              <a:t>If a respondent has been determined through the formal complaint process to be responsible for the alleged sexual harassment, the District must provide remedies to the complainant that are designed to restore or preserve the complainant’s equal access to the District’s educational programs and activities. </a:t>
            </a:r>
          </a:p>
          <a:p>
            <a:pPr algn="just">
              <a:spcAft>
                <a:spcPts val="600"/>
              </a:spcAft>
            </a:pPr>
            <a:endParaRPr lang="en-US" sz="2000" i="0" u="none" strike="noStrike" baseline="0" dirty="0">
              <a:latin typeface="Calibri" panose="020F0502020204030204" pitchFamily="34" charset="0"/>
            </a:endParaRPr>
          </a:p>
          <a:p>
            <a:pPr algn="just">
              <a:spcAft>
                <a:spcPts val="600"/>
              </a:spcAft>
            </a:pPr>
            <a:r>
              <a:rPr lang="en-US" sz="2000" i="0" u="none" strike="noStrike" baseline="0" dirty="0">
                <a:latin typeface="Calibri" panose="020F0502020204030204" pitchFamily="34" charset="0"/>
              </a:rPr>
              <a:t>The Title IX Coordinator is responsible for effective implementation of remedies.</a:t>
            </a:r>
          </a:p>
          <a:p>
            <a:pPr algn="just">
              <a:spcAft>
                <a:spcPts val="600"/>
              </a:spcAft>
            </a:pPr>
            <a:endParaRPr lang="en-US" sz="2000" i="0" u="none" strike="noStrike" baseline="0" dirty="0">
              <a:latin typeface="Calibri" panose="020F0502020204030204" pitchFamily="34" charset="0"/>
            </a:endParaRPr>
          </a:p>
          <a:p>
            <a:pPr algn="just">
              <a:spcAft>
                <a:spcPts val="600"/>
              </a:spcAft>
            </a:pPr>
            <a:r>
              <a:rPr lang="en-US" sz="2000" i="0" u="none" strike="noStrike" baseline="0" dirty="0">
                <a:latin typeface="Calibri" panose="020F0502020204030204" pitchFamily="34" charset="0"/>
              </a:rPr>
              <a:t>Remedies may include suspension, expulsion, any disciplinary measure provided by the District’s Student Code of Conduct or other remedies listed in the Title IX procedures.</a:t>
            </a:r>
          </a:p>
        </p:txBody>
      </p:sp>
      <p:pic>
        <p:nvPicPr>
          <p:cNvPr id="6" name="Picture 5">
            <a:extLst>
              <a:ext uri="{FF2B5EF4-FFF2-40B4-BE49-F238E27FC236}">
                <a16:creationId xmlns:a16="http://schemas.microsoft.com/office/drawing/2014/main" id="{33BA13AE-C107-4C27-B607-5F7C8B3EA3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756318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4" name="Title 2">
            <a:extLst>
              <a:ext uri="{FF2B5EF4-FFF2-40B4-BE49-F238E27FC236}">
                <a16:creationId xmlns:a16="http://schemas.microsoft.com/office/drawing/2014/main" id="{154D32F5-4543-4B67-B4F2-5FA137AC4D6D}"/>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Informal Resolution</a:t>
            </a:r>
          </a:p>
        </p:txBody>
      </p:sp>
      <p:sp>
        <p:nvSpPr>
          <p:cNvPr id="5" name="TextBox 4">
            <a:extLst>
              <a:ext uri="{FF2B5EF4-FFF2-40B4-BE49-F238E27FC236}">
                <a16:creationId xmlns:a16="http://schemas.microsoft.com/office/drawing/2014/main" id="{EB76ABD2-6352-4C35-B54A-8043B8910B13}"/>
              </a:ext>
            </a:extLst>
          </p:cNvPr>
          <p:cNvSpPr txBox="1"/>
          <p:nvPr/>
        </p:nvSpPr>
        <p:spPr>
          <a:xfrm>
            <a:off x="853030" y="1530192"/>
            <a:ext cx="10177669" cy="5216813"/>
          </a:xfrm>
          <a:prstGeom prst="rect">
            <a:avLst/>
          </a:prstGeom>
          <a:noFill/>
        </p:spPr>
        <p:txBody>
          <a:bodyPr wrap="square" rtlCol="0">
            <a:spAutoFit/>
          </a:bodyPr>
          <a:lstStyle/>
          <a:p>
            <a:pPr algn="just">
              <a:spcAft>
                <a:spcPts val="600"/>
              </a:spcAft>
            </a:pPr>
            <a:r>
              <a:rPr lang="en-US" sz="2000" i="0" u="none" strike="noStrike" baseline="0" dirty="0">
                <a:latin typeface="Calibri" panose="020F0502020204030204" pitchFamily="34" charset="0"/>
              </a:rPr>
              <a:t>If a formal complaint has been filed, other than a complaint alleging sexual harassment of a student by an employee, and prior to reaching a determination regarding responsibility, the Title IX Coordinator may offer (but </a:t>
            </a:r>
            <a:r>
              <a:rPr lang="en-US" sz="2000" b="1" i="0" u="none" strike="noStrike" baseline="0" dirty="0">
                <a:latin typeface="Calibri" panose="020F0502020204030204" pitchFamily="34" charset="0"/>
              </a:rPr>
              <a:t>may not require</a:t>
            </a:r>
            <a:r>
              <a:rPr lang="en-US" sz="2000" i="0" u="none" strike="noStrike" baseline="0" dirty="0">
                <a:latin typeface="Calibri" panose="020F0502020204030204" pitchFamily="34" charset="0"/>
              </a:rPr>
              <a:t>)</a:t>
            </a:r>
            <a:r>
              <a:rPr lang="en-US" sz="2000" b="1" i="0" u="none" strike="noStrike" baseline="0" dirty="0">
                <a:latin typeface="Calibri" panose="020F0502020204030204" pitchFamily="34" charset="0"/>
              </a:rPr>
              <a:t> </a:t>
            </a:r>
            <a:r>
              <a:rPr lang="en-US" sz="2000" i="0" u="none" strike="noStrike" baseline="0" dirty="0">
                <a:latin typeface="Calibri" panose="020F0502020204030204" pitchFamily="34" charset="0"/>
              </a:rPr>
              <a:t>a voluntary informal resolution process, such as mediation. </a:t>
            </a:r>
          </a:p>
          <a:p>
            <a:pPr marL="285750" indent="-285750" algn="just">
              <a:spcAft>
                <a:spcPts val="600"/>
              </a:spcAft>
              <a:buFont typeface="Arial" panose="020B0604020202020204" pitchFamily="34" charset="0"/>
              <a:buChar char="•"/>
            </a:pPr>
            <a:r>
              <a:rPr lang="en-US" sz="2000" i="0" u="none" strike="noStrike" baseline="0" dirty="0">
                <a:latin typeface="Calibri" panose="020F0502020204030204" pitchFamily="34" charset="0"/>
              </a:rPr>
              <a:t>In addition, either party may request informal resolution by making a written request to the Title IX Coordinator, who will promptly notify the other party of this request. </a:t>
            </a:r>
          </a:p>
          <a:p>
            <a:pPr marL="285750" indent="-285750" algn="just">
              <a:spcAft>
                <a:spcPts val="600"/>
              </a:spcAft>
              <a:buFont typeface="Arial" panose="020B0604020202020204" pitchFamily="34" charset="0"/>
              <a:buChar char="•"/>
            </a:pPr>
            <a:r>
              <a:rPr lang="en-US" sz="2000" i="0" u="none" strike="noStrike" baseline="0" dirty="0">
                <a:latin typeface="Calibri" panose="020F0502020204030204" pitchFamily="34" charset="0"/>
              </a:rPr>
              <a:t>The other party is not required to agree to participate. </a:t>
            </a:r>
          </a:p>
          <a:p>
            <a:pPr marL="285750" indent="-285750" algn="just">
              <a:spcAft>
                <a:spcPts val="600"/>
              </a:spcAft>
              <a:buFont typeface="Arial" panose="020B0604020202020204" pitchFamily="34" charset="0"/>
              <a:buChar char="•"/>
            </a:pPr>
            <a:r>
              <a:rPr lang="en-US" sz="2000" i="0" u="none" strike="noStrike" baseline="0" dirty="0">
                <a:latin typeface="Calibri" panose="020F0502020204030204" pitchFamily="34" charset="0"/>
              </a:rPr>
              <a:t>If a party declines or at any time withdraws from an informal resolution process, the Coordinator will notify the other party that the informal resolution process has been terminated and resume the formal complaint process. </a:t>
            </a:r>
          </a:p>
          <a:p>
            <a:pPr algn="just">
              <a:spcAft>
                <a:spcPts val="600"/>
              </a:spcAft>
            </a:pPr>
            <a:endParaRPr lang="en-US" sz="2000" i="0" u="none" strike="noStrike" baseline="0" dirty="0">
              <a:latin typeface="Calibri" panose="020F0502020204030204" pitchFamily="34" charset="0"/>
            </a:endParaRPr>
          </a:p>
          <a:p>
            <a:pPr algn="just">
              <a:spcAft>
                <a:spcPts val="600"/>
              </a:spcAft>
            </a:pPr>
            <a:r>
              <a:rPr lang="en-US" sz="2000" i="0" u="none" strike="noStrike" baseline="0" dirty="0">
                <a:latin typeface="Calibri" panose="020F0502020204030204" pitchFamily="34" charset="0"/>
              </a:rPr>
              <a:t>The Title IX Coordinator will obtain the parties’ voluntary, written consent to the informal resolution process.</a:t>
            </a:r>
          </a:p>
          <a:p>
            <a:pPr algn="just">
              <a:spcAft>
                <a:spcPts val="600"/>
              </a:spcAft>
            </a:pPr>
            <a:endParaRPr lang="en-US" sz="2000" i="0" u="none" strike="noStrike" baseline="0" dirty="0">
              <a:latin typeface="Calibri" panose="020F0502020204030204" pitchFamily="34" charset="0"/>
            </a:endParaRPr>
          </a:p>
          <a:p>
            <a:pPr algn="just">
              <a:spcAft>
                <a:spcPts val="600"/>
              </a:spcAft>
            </a:pPr>
            <a:endParaRPr lang="en-US" i="0" u="none" strike="noStrike" baseline="0" dirty="0">
              <a:solidFill>
                <a:srgbClr val="232852"/>
              </a:solidFill>
              <a:latin typeface="Calibri" panose="020F0502020204030204" pitchFamily="34" charset="0"/>
            </a:endParaRPr>
          </a:p>
        </p:txBody>
      </p:sp>
      <p:pic>
        <p:nvPicPr>
          <p:cNvPr id="3" name="Picture 2">
            <a:extLst>
              <a:ext uri="{FF2B5EF4-FFF2-40B4-BE49-F238E27FC236}">
                <a16:creationId xmlns:a16="http://schemas.microsoft.com/office/drawing/2014/main" id="{9FBA69CC-448E-4CED-BBF2-E7178B6477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281505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 name="Rounded Rectangle 5">
            <a:extLst>
              <a:ext uri="{FF2B5EF4-FFF2-40B4-BE49-F238E27FC236}">
                <a16:creationId xmlns:a16="http://schemas.microsoft.com/office/drawing/2014/main" id="{347339B0-3332-4965-B7E9-64CB0CA6190A}"/>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pic>
        <p:nvPicPr>
          <p:cNvPr id="11" name="Picture 10">
            <a:extLst>
              <a:ext uri="{FF2B5EF4-FFF2-40B4-BE49-F238E27FC236}">
                <a16:creationId xmlns:a16="http://schemas.microsoft.com/office/drawing/2014/main" id="{49F61F8B-8980-4430-922D-3DC72800572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2" name="Rectangle 11">
            <a:extLst>
              <a:ext uri="{FF2B5EF4-FFF2-40B4-BE49-F238E27FC236}">
                <a16:creationId xmlns:a16="http://schemas.microsoft.com/office/drawing/2014/main" id="{EAAB40A1-3532-40B9-91B6-4E5134167D2C}"/>
              </a:ext>
            </a:extLst>
          </p:cNvPr>
          <p:cNvSpPr/>
          <p:nvPr/>
        </p:nvSpPr>
        <p:spPr>
          <a:xfrm>
            <a:off x="1391110" y="1491652"/>
            <a:ext cx="9456058" cy="1762125"/>
          </a:xfrm>
          <a:prstGeom prst="rect">
            <a:avLst/>
          </a:prstGeom>
          <a:solidFill>
            <a:srgbClr val="959ED7"/>
          </a:solidFill>
          <a:ln w="25400">
            <a:solidFill>
              <a:srgbClr val="4A66AC">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just">
              <a:lnSpc>
                <a:spcPct val="115000"/>
              </a:lnSpc>
              <a:spcBef>
                <a:spcPts val="0"/>
              </a:spcBef>
              <a:spcAft>
                <a:spcPts val="0"/>
              </a:spcAft>
            </a:pPr>
            <a:r>
              <a:rPr lang="en-US" sz="2000" b="1"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REQUIRED REPORTING</a:t>
            </a:r>
          </a:p>
          <a:p>
            <a:pPr marL="0" marR="0" algn="just">
              <a:lnSpc>
                <a:spcPct val="115000"/>
              </a:lnSpc>
              <a:spcBef>
                <a:spcPts val="0"/>
              </a:spcBef>
              <a:spcAft>
                <a:spcPts val="0"/>
              </a:spcAft>
            </a:pPr>
            <a:r>
              <a:rPr lang="en-US" b="1"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rPr>
              <a:t>At any point during a District’s investigation that evidence is uncovered that requires reporting to law enforcement, Child Protective Services, State Board of Educator Certification, or another entity, District employees must take the necessary actions to do so in compliance with law or board policy. </a:t>
            </a:r>
          </a:p>
        </p:txBody>
      </p:sp>
      <p:pic>
        <p:nvPicPr>
          <p:cNvPr id="3" name="Picture 2">
            <a:extLst>
              <a:ext uri="{FF2B5EF4-FFF2-40B4-BE49-F238E27FC236}">
                <a16:creationId xmlns:a16="http://schemas.microsoft.com/office/drawing/2014/main" id="{D693139F-3773-4CBD-8359-3A3DCDD1285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68048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1" name="Title 2">
            <a:extLst>
              <a:ext uri="{FF2B5EF4-FFF2-40B4-BE49-F238E27FC236}">
                <a16:creationId xmlns:a16="http://schemas.microsoft.com/office/drawing/2014/main" id="{1E377A50-3EC1-45A0-BC73-D9BEFCAFD589}"/>
              </a:ext>
            </a:extLst>
          </p:cNvPr>
          <p:cNvSpPr txBox="1">
            <a:spLocks/>
          </p:cNvSpPr>
          <p:nvPr/>
        </p:nvSpPr>
        <p:spPr>
          <a:xfrm>
            <a:off x="695555" y="605690"/>
            <a:ext cx="10515600" cy="14778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Title IX Posting Requirements include </a:t>
            </a:r>
            <a:b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Materials”</a:t>
            </a:r>
          </a:p>
        </p:txBody>
      </p:sp>
      <p:sp>
        <p:nvSpPr>
          <p:cNvPr id="15" name="Subtitle 3">
            <a:extLst>
              <a:ext uri="{FF2B5EF4-FFF2-40B4-BE49-F238E27FC236}">
                <a16:creationId xmlns:a16="http://schemas.microsoft.com/office/drawing/2014/main" id="{310160B4-F02A-41E0-8119-EE3CBE625961}"/>
              </a:ext>
            </a:extLst>
          </p:cNvPr>
          <p:cNvSpPr txBox="1">
            <a:spLocks/>
          </p:cNvSpPr>
          <p:nvPr/>
        </p:nvSpPr>
        <p:spPr>
          <a:xfrm>
            <a:off x="678872" y="2083561"/>
            <a:ext cx="10817573" cy="45419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28600" indent="-228600" algn="l">
              <a:buFont typeface="Arial" panose="020B0604020202020204" pitchFamily="34" charset="0"/>
              <a:buChar char="•"/>
              <a:defRPr/>
            </a:pPr>
            <a:r>
              <a:rPr lang="en-US" sz="2000" dirty="0">
                <a:solidFill>
                  <a:prstClr val="black"/>
                </a:solidFill>
                <a:cs typeface="Arial" panose="020B0604020202020204" pitchFamily="34" charset="0"/>
              </a:rPr>
              <a:t>Posting anything less than “all materials” on the website is insufficient.</a:t>
            </a:r>
          </a:p>
          <a:p>
            <a:pPr marL="228600" indent="-228600" algn="l">
              <a:buFont typeface="Arial" panose="020B0604020202020204" pitchFamily="34" charset="0"/>
              <a:buChar char="•"/>
              <a:defRPr/>
            </a:pPr>
            <a:r>
              <a:rPr lang="en-US" sz="2000" dirty="0">
                <a:solidFill>
                  <a:prstClr val="black"/>
                </a:solidFill>
                <a:cs typeface="Arial" panose="020B0604020202020204" pitchFamily="34" charset="0"/>
              </a:rPr>
              <a:t>Merely summarizing training materials is not the same as posting “all materials.”</a:t>
            </a:r>
          </a:p>
          <a:p>
            <a:pPr marL="228600" indent="-228600" algn="l">
              <a:buFont typeface="Arial" panose="020B0604020202020204" pitchFamily="34" charset="0"/>
              <a:buChar char="•"/>
              <a:defRPr/>
            </a:pPr>
            <a:r>
              <a:rPr lang="en-US" sz="2000" dirty="0">
                <a:solidFill>
                  <a:prstClr val="black"/>
                </a:solidFill>
                <a:cs typeface="Arial" panose="020B0604020202020204" pitchFamily="34" charset="0"/>
              </a:rPr>
              <a:t>Districts may not choose whether to post or offer a public inspection option. </a:t>
            </a:r>
          </a:p>
          <a:p>
            <a:pPr marL="228600" indent="-228600" algn="l">
              <a:buFont typeface="Arial" panose="020B0604020202020204" pitchFamily="34" charset="0"/>
              <a:buChar char="•"/>
              <a:defRPr/>
            </a:pPr>
            <a:r>
              <a:rPr lang="en-US" sz="2000" dirty="0">
                <a:solidFill>
                  <a:prstClr val="black"/>
                </a:solidFill>
                <a:cs typeface="Arial" panose="020B0604020202020204" pitchFamily="34" charset="0"/>
              </a:rPr>
              <a:t>Preserve information regarding who has been trained as part of the district’s recordkeeping procedures.</a:t>
            </a:r>
          </a:p>
          <a:p>
            <a:pPr marL="228600" indent="-228600" algn="l">
              <a:buFont typeface="Arial" panose="020B0604020202020204" pitchFamily="34" charset="0"/>
              <a:buChar char="•"/>
              <a:defRPr/>
            </a:pPr>
            <a:r>
              <a:rPr lang="en-US" sz="2000" dirty="0">
                <a:solidFill>
                  <a:prstClr val="black"/>
                </a:solidFill>
                <a:cs typeface="Arial" panose="020B0604020202020204" pitchFamily="34" charset="0"/>
              </a:rPr>
              <a:t>Post all training materials on your website to a page where you publish all other postings required by law, and include the following statement: </a:t>
            </a:r>
          </a:p>
          <a:p>
            <a:pPr marL="865188" algn="l">
              <a:defRPr/>
            </a:pPr>
            <a:r>
              <a:rPr lang="en-US" sz="1800" b="1" i="1" dirty="0">
                <a:solidFill>
                  <a:prstClr val="black"/>
                </a:solidFill>
                <a:cs typeface="Arial" panose="020B0604020202020204" pitchFamily="34" charset="0"/>
              </a:rPr>
              <a:t>“In compliance with the requirements of Title IX, 34 C.F.R. section 106.45(b)(10), (___ISD) has provided required training to all Title IX personnel including the District’s Title IX Coordinator(s), Investigator(s), Decision-Maker(s), and Facilitator(s) on (date). </a:t>
            </a:r>
          </a:p>
          <a:p>
            <a:pPr algn="l">
              <a:defRPr/>
            </a:pPr>
            <a:r>
              <a:rPr lang="en-US" sz="1800" b="1" dirty="0">
                <a:solidFill>
                  <a:prstClr val="black"/>
                </a:solidFill>
                <a:cs typeface="Arial" panose="020B0604020202020204" pitchFamily="34" charset="0"/>
              </a:rPr>
              <a:t>This training can be viewed by accessing the link below:</a:t>
            </a:r>
          </a:p>
          <a:p>
            <a:pPr algn="l">
              <a:defRPr/>
            </a:pPr>
            <a:r>
              <a:rPr lang="en-US" sz="1800" i="1" dirty="0">
                <a:solidFill>
                  <a:prstClr val="black"/>
                </a:solidFill>
                <a:cs typeface="Arial" panose="020B0604020202020204" pitchFamily="34" charset="0"/>
              </a:rPr>
              <a:t>(link to training materials)</a:t>
            </a:r>
          </a:p>
        </p:txBody>
      </p:sp>
      <p:pic>
        <p:nvPicPr>
          <p:cNvPr id="2" name="Picture 1">
            <a:extLst>
              <a:ext uri="{FF2B5EF4-FFF2-40B4-BE49-F238E27FC236}">
                <a16:creationId xmlns:a16="http://schemas.microsoft.com/office/drawing/2014/main" id="{1D96B12F-B199-459A-95DB-FB1AEEBB775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4100561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itle 2"/>
          <p:cNvSpPr>
            <a:spLocks noGrp="1"/>
          </p:cNvSpPr>
          <p:nvPr>
            <p:ph type="ctrTitle"/>
          </p:nvPr>
        </p:nvSpPr>
        <p:spPr>
          <a:xfrm>
            <a:off x="7104787" y="774936"/>
            <a:ext cx="4425551" cy="2387600"/>
          </a:xfrm>
        </p:spPr>
        <p:txBody>
          <a:bodyPr>
            <a:normAutofit/>
          </a:bodyPr>
          <a:lstStyle/>
          <a:p>
            <a:pPr algn="l"/>
            <a:r>
              <a:rPr lang="en-US" sz="4200" b="1">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Allen ISD</a:t>
            </a:r>
            <a:br>
              <a:rPr lang="en-US" sz="4200" b="1">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200" b="1">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Election Ethics: An Overview</a:t>
            </a:r>
          </a:p>
        </p:txBody>
      </p:sp>
      <p:sp>
        <p:nvSpPr>
          <p:cNvPr id="4" name="Subtitle 3"/>
          <p:cNvSpPr>
            <a:spLocks noGrp="1"/>
          </p:cNvSpPr>
          <p:nvPr>
            <p:ph type="subTitle" idx="1"/>
          </p:nvPr>
        </p:nvSpPr>
        <p:spPr>
          <a:xfrm>
            <a:off x="7104787" y="3254610"/>
            <a:ext cx="4425551" cy="1881751"/>
          </a:xfrm>
        </p:spPr>
        <p:txBody>
          <a:bodyPr>
            <a:normAutofit/>
          </a:bodyPr>
          <a:lstStyle/>
          <a:p>
            <a:pPr algn="l">
              <a:tabLst>
                <a:tab pos="1770063" algn="l"/>
              </a:tabLst>
            </a:pPr>
            <a:r>
              <a:rPr lang="en-US">
                <a:solidFill>
                  <a:srgbClr val="FFFFFF"/>
                </a:solidFill>
                <a:latin typeface="Arial" panose="020B0604020202020204" pitchFamily="34" charset="0"/>
                <a:cs typeface="Arial" panose="020B0604020202020204" pitchFamily="34" charset="0"/>
              </a:rPr>
              <a:t>Rick Lambert</a:t>
            </a:r>
          </a:p>
          <a:p>
            <a:pPr algn="l">
              <a:tabLst>
                <a:tab pos="1770063" algn="l"/>
              </a:tabLst>
            </a:pPr>
            <a:r>
              <a:rPr lang="en-US">
                <a:solidFill>
                  <a:srgbClr val="FFFFFF"/>
                </a:solidFill>
                <a:latin typeface="Arial" panose="020B0604020202020204" pitchFamily="34" charset="0"/>
                <a:cs typeface="Arial" panose="020B0604020202020204" pitchFamily="34" charset="0"/>
              </a:rPr>
              <a:t>Powell, Youngblood &amp; Taylor, LLP</a:t>
            </a:r>
          </a:p>
        </p:txBody>
      </p:sp>
      <p:pic>
        <p:nvPicPr>
          <p:cNvPr id="7" name="Picture 6">
            <a:extLst>
              <a:ext uri="{FF2B5EF4-FFF2-40B4-BE49-F238E27FC236}">
                <a16:creationId xmlns:a16="http://schemas.microsoft.com/office/drawing/2014/main" id="{5D81FE97-3341-4422-98F9-86AFBF717B48}"/>
              </a:ext>
            </a:extLst>
          </p:cNvPr>
          <p:cNvPicPr>
            <a:picLocks noChangeAspect="1"/>
          </p:cNvPicPr>
          <p:nvPr/>
        </p:nvPicPr>
        <p:blipFill>
          <a:blip r:embed="rId3">
            <a:extLst>
              <a:ext uri="{28A0092B-C50C-407E-A947-70E740481C1C}">
                <a14:useLocalDpi xmlns:a14="http://schemas.microsoft.com/office/drawing/2010/main" val="0"/>
              </a:ext>
            </a:extLst>
          </a:blip>
          <a:stretch/>
        </p:blipFill>
        <p:spPr>
          <a:xfrm>
            <a:off x="661662" y="478899"/>
            <a:ext cx="2638324" cy="2084269"/>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pic>
        <p:nvPicPr>
          <p:cNvPr id="9" name="Picture 8">
            <a:extLst>
              <a:ext uri="{FF2B5EF4-FFF2-40B4-BE49-F238E27FC236}">
                <a16:creationId xmlns:a16="http://schemas.microsoft.com/office/drawing/2014/main" id="{06AC102A-0E86-407E-9D2B-731CB3D5CBB0}"/>
              </a:ext>
            </a:extLst>
          </p:cNvPr>
          <p:cNvPicPr>
            <a:picLocks noChangeAspect="1"/>
          </p:cNvPicPr>
          <p:nvPr/>
        </p:nvPicPr>
        <p:blipFill>
          <a:blip r:embed="rId4">
            <a:extLst>
              <a:ext uri="{28A0092B-C50C-407E-A947-70E740481C1C}">
                <a14:useLocalDpi xmlns:a14="http://schemas.microsoft.com/office/drawing/2010/main" val="0"/>
              </a:ext>
            </a:extLst>
          </a:blip>
          <a:stretch/>
        </p:blipFill>
        <p:spPr>
          <a:xfrm>
            <a:off x="3090631" y="4555730"/>
            <a:ext cx="2896987" cy="1245704"/>
          </a:xfrm>
          <a:custGeom>
            <a:avLst/>
            <a:gdLst/>
            <a:ahLst/>
            <a:cxnLst/>
            <a:rect l="l" t="t" r="r" b="b"/>
            <a:pathLst>
              <a:path w="2028107" h="1916009">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p:spPr>
      </p:pic>
      <p:sp>
        <p:nvSpPr>
          <p:cNvPr id="6" name="Rounded Rectangle 5"/>
          <p:cNvSpPr/>
          <p:nvPr/>
        </p:nvSpPr>
        <p:spPr>
          <a:xfrm>
            <a:off x="336330" y="328448"/>
            <a:ext cx="11519338" cy="6201103"/>
          </a:xfrm>
          <a:prstGeom prst="roundRect">
            <a:avLst/>
          </a:prstGeom>
          <a:solidFill>
            <a:schemeClr val="bg1"/>
          </a:solidFill>
          <a:ln w="34925" cap="rnd" cmpd="sng">
            <a:solidFill>
              <a:schemeClr val="tx1"/>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2">
            <a:extLst>
              <a:ext uri="{FF2B5EF4-FFF2-40B4-BE49-F238E27FC236}">
                <a16:creationId xmlns:a16="http://schemas.microsoft.com/office/drawing/2014/main" id="{3E6AEA3D-D1CA-4344-BB2D-4AAC766824C6}"/>
              </a:ext>
            </a:extLst>
          </p:cNvPr>
          <p:cNvSpPr txBox="1">
            <a:spLocks/>
          </p:cNvSpPr>
          <p:nvPr/>
        </p:nvSpPr>
        <p:spPr>
          <a:xfrm>
            <a:off x="661662" y="2353655"/>
            <a:ext cx="10881521" cy="196076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 QUESTIONS?</a:t>
            </a:r>
          </a:p>
        </p:txBody>
      </p:sp>
      <p:sp>
        <p:nvSpPr>
          <p:cNvPr id="13" name="Subtitle 3">
            <a:extLst>
              <a:ext uri="{FF2B5EF4-FFF2-40B4-BE49-F238E27FC236}">
                <a16:creationId xmlns:a16="http://schemas.microsoft.com/office/drawing/2014/main" id="{1C0E5590-E14E-4721-9310-A5935C63CA02}"/>
              </a:ext>
            </a:extLst>
          </p:cNvPr>
          <p:cNvSpPr txBox="1">
            <a:spLocks/>
          </p:cNvSpPr>
          <p:nvPr/>
        </p:nvSpPr>
        <p:spPr>
          <a:xfrm>
            <a:off x="1772856" y="4501463"/>
            <a:ext cx="9052443" cy="170027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tabLst>
                <a:tab pos="1770063" algn="l"/>
              </a:tabLst>
            </a:pPr>
            <a:r>
              <a:rPr lang="en-US" sz="2000" dirty="0">
                <a:latin typeface="Arial" panose="020B0604020202020204" pitchFamily="34" charset="0"/>
                <a:cs typeface="Arial" panose="020B0604020202020204" pitchFamily="34" charset="0"/>
              </a:rPr>
              <a:t>Rick Lambert, Partner | </a:t>
            </a:r>
            <a:r>
              <a:rPr lang="en-US" sz="2000" dirty="0">
                <a:latin typeface="Arial" panose="020B0604020202020204" pitchFamily="34" charset="0"/>
                <a:cs typeface="Arial" panose="020B0604020202020204" pitchFamily="34" charset="0"/>
                <a:hlinkClick r:id="rId5"/>
              </a:rPr>
              <a:t>rlambert@pyt-law.com</a:t>
            </a:r>
            <a:endParaRPr lang="en-US" sz="2000" dirty="0">
              <a:latin typeface="Arial" panose="020B0604020202020204" pitchFamily="34" charset="0"/>
              <a:cs typeface="Arial" panose="020B0604020202020204" pitchFamily="34" charset="0"/>
            </a:endParaRPr>
          </a:p>
          <a:p>
            <a:pPr>
              <a:tabLst>
                <a:tab pos="1770063" algn="l"/>
              </a:tabLst>
            </a:pPr>
            <a:r>
              <a:rPr lang="en-US" sz="2000" dirty="0">
                <a:latin typeface="Arial" panose="020B0604020202020204" pitchFamily="34" charset="0"/>
                <a:cs typeface="Arial" panose="020B0604020202020204" pitchFamily="34" charset="0"/>
              </a:rPr>
              <a:t>Jill Williams, Partner | </a:t>
            </a:r>
            <a:r>
              <a:rPr lang="en-US" sz="2000" dirty="0">
                <a:latin typeface="Arial" panose="020B0604020202020204" pitchFamily="34" charset="0"/>
                <a:cs typeface="Arial" panose="020B0604020202020204" pitchFamily="34" charset="0"/>
                <a:hlinkClick r:id="rId6"/>
              </a:rPr>
              <a:t>jwilliams@pyt-law.com</a:t>
            </a:r>
            <a:endParaRPr lang="en-US" sz="2000" dirty="0">
              <a:latin typeface="Arial" panose="020B0604020202020204" pitchFamily="34" charset="0"/>
              <a:cs typeface="Arial" panose="020B0604020202020204" pitchFamily="34" charset="0"/>
            </a:endParaRPr>
          </a:p>
          <a:p>
            <a:pPr>
              <a:tabLst>
                <a:tab pos="1770063" algn="l"/>
              </a:tabLst>
            </a:pPr>
            <a:r>
              <a:rPr lang="en-US" sz="2000" dirty="0">
                <a:latin typeface="Arial" panose="020B0604020202020204" pitchFamily="34" charset="0"/>
                <a:cs typeface="Arial" panose="020B0604020202020204" pitchFamily="34" charset="0"/>
              </a:rPr>
              <a:t>Powell, Youngblood &amp; Taylor, LLP</a:t>
            </a:r>
          </a:p>
          <a:p>
            <a:pPr>
              <a:tabLst>
                <a:tab pos="1770063" algn="l"/>
              </a:tabLst>
            </a:pPr>
            <a:r>
              <a:rPr lang="en-US" sz="2000" dirty="0">
                <a:latin typeface="Arial" panose="020B0604020202020204" pitchFamily="34" charset="0"/>
                <a:cs typeface="Arial" panose="020B0604020202020204" pitchFamily="34" charset="0"/>
              </a:rPr>
              <a:t>108 Wild Basin Road, Suite 100, Austin, TX 78746</a:t>
            </a:r>
          </a:p>
          <a:p>
            <a:pPr>
              <a:tabLst>
                <a:tab pos="1770063" algn="l"/>
              </a:tabLst>
            </a:pPr>
            <a:r>
              <a:rPr lang="en-US" sz="2000" dirty="0">
                <a:latin typeface="Arial" panose="020B0604020202020204" pitchFamily="34" charset="0"/>
                <a:cs typeface="Arial" panose="020B0604020202020204" pitchFamily="34" charset="0"/>
              </a:rPr>
              <a:t>www.pyt-law.com | (512) 494-1177 </a:t>
            </a:r>
          </a:p>
        </p:txBody>
      </p:sp>
      <p:pic>
        <p:nvPicPr>
          <p:cNvPr id="15" name="Picture 14">
            <a:extLst>
              <a:ext uri="{FF2B5EF4-FFF2-40B4-BE49-F238E27FC236}">
                <a16:creationId xmlns:a16="http://schemas.microsoft.com/office/drawing/2014/main" id="{758F3B88-10AD-451A-AE40-29BFBC65361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2114843" y="765010"/>
            <a:ext cx="3466125" cy="1494503"/>
          </a:xfrm>
          <a:prstGeom prst="rect">
            <a:avLst/>
          </a:prstGeom>
        </p:spPr>
      </p:pic>
      <p:pic>
        <p:nvPicPr>
          <p:cNvPr id="2" name="Picture 1">
            <a:extLst>
              <a:ext uri="{FF2B5EF4-FFF2-40B4-BE49-F238E27FC236}">
                <a16:creationId xmlns:a16="http://schemas.microsoft.com/office/drawing/2014/main" id="{24F919C3-8DD5-41D3-B1A1-5DAAD7C8B7D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84996" y="877931"/>
            <a:ext cx="2554639" cy="1397409"/>
          </a:xfrm>
          <a:prstGeom prst="rect">
            <a:avLst/>
          </a:prstGeom>
        </p:spPr>
      </p:pic>
    </p:spTree>
    <p:extLst>
      <p:ext uri="{BB962C8B-B14F-4D97-AF65-F5344CB8AC3E}">
        <p14:creationId xmlns:p14="http://schemas.microsoft.com/office/powerpoint/2010/main" val="235760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755124"/>
            <a:ext cx="10515600" cy="135197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Definition of Sexual Harassment under Title IX (2020)</a:t>
            </a:r>
          </a:p>
        </p:txBody>
      </p:sp>
      <p:sp>
        <p:nvSpPr>
          <p:cNvPr id="21" name="Subtitle 3">
            <a:extLst>
              <a:ext uri="{FF2B5EF4-FFF2-40B4-BE49-F238E27FC236}">
                <a16:creationId xmlns:a16="http://schemas.microsoft.com/office/drawing/2014/main" id="{9EEE6ABF-7B65-496D-A37B-D5B88C596CAA}"/>
              </a:ext>
            </a:extLst>
          </p:cNvPr>
          <p:cNvSpPr txBox="1">
            <a:spLocks/>
          </p:cNvSpPr>
          <p:nvPr/>
        </p:nvSpPr>
        <p:spPr>
          <a:xfrm>
            <a:off x="684065" y="2199861"/>
            <a:ext cx="10492621" cy="396193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15000"/>
              </a:lnSpc>
              <a:spcBef>
                <a:spcPts val="0"/>
              </a:spcBef>
              <a:buFont typeface="Symbol" panose="05050102010706020507" pitchFamily="18" charset="2"/>
              <a:buChar char=""/>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Quid pro quo harassment – when an employee of the district conditions the provision of an aid, benefit, or service of the district on an individual’s participation in unwelcome sexual conduct.</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342900" indent="-342900" algn="l">
              <a:lnSpc>
                <a:spcPct val="115000"/>
              </a:lnSpc>
              <a:spcBef>
                <a:spcPts val="0"/>
              </a:spcBef>
              <a:buFont typeface="Symbol" panose="05050102010706020507" pitchFamily="18" charset="2"/>
              <a:buChar char=""/>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Unwelcome conduct on the basis of sex that a reasonable person would determine is so “severe, pervasive, and objectively offensive” that it effectively denies a person equal access to the district’s education program or activity (hostile environment)</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342900" indent="-342900" algn="l">
              <a:lnSpc>
                <a:spcPct val="115000"/>
              </a:lnSpc>
              <a:spcBef>
                <a:spcPts val="0"/>
              </a:spcBef>
              <a:buFont typeface="Symbol" panose="05050102010706020507" pitchFamily="18" charset="2"/>
              <a:buChar char=""/>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A type of sexual violence as defined by federal law.</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algn="l">
              <a:lnSpc>
                <a:spcPct val="115000"/>
              </a:lnSpc>
              <a:spcBef>
                <a:spcPts val="0"/>
              </a:spcBef>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	(The </a:t>
            </a:r>
            <a:r>
              <a:rPr lang="en-US" sz="2000" b="1" i="1" dirty="0" err="1">
                <a:solidFill>
                  <a:srgbClr val="242852"/>
                </a:solidFill>
                <a:latin typeface="Calibri" panose="020F0502020204030204" pitchFamily="34" charset="0"/>
                <a:ea typeface="MS Mincho" panose="02020609040205080304" pitchFamily="49" charset="-128"/>
                <a:cs typeface="Times New Roman" panose="02020603050405020304" pitchFamily="18" charset="0"/>
              </a:rPr>
              <a:t>Clery</a:t>
            </a: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 Act)</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algn="l">
              <a:lnSpc>
                <a:spcPct val="115000"/>
              </a:lnSpc>
              <a:spcBef>
                <a:spcPts val="0"/>
              </a:spcBef>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	1. Sexual assault</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algn="l">
              <a:lnSpc>
                <a:spcPct val="115000"/>
              </a:lnSpc>
              <a:spcBef>
                <a:spcPts val="0"/>
              </a:spcBef>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	2. Dating violence</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algn="l">
              <a:lnSpc>
                <a:spcPct val="115000"/>
              </a:lnSpc>
              <a:spcBef>
                <a:spcPts val="0"/>
              </a:spcBef>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	3. Domestic violence 			</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algn="l">
              <a:lnSpc>
                <a:spcPct val="115000"/>
              </a:lnSpc>
              <a:spcBef>
                <a:spcPts val="0"/>
              </a:spcBef>
            </a:pPr>
            <a:r>
              <a:rPr lang="en-US" sz="2000" b="1" i="1" dirty="0">
                <a:solidFill>
                  <a:srgbClr val="242852"/>
                </a:solidFill>
                <a:latin typeface="Calibri" panose="020F0502020204030204" pitchFamily="34" charset="0"/>
                <a:ea typeface="MS Mincho" panose="02020609040205080304" pitchFamily="49" charset="-128"/>
                <a:cs typeface="Times New Roman" panose="02020603050405020304" pitchFamily="18" charset="0"/>
              </a:rPr>
              <a:t>	4. Stalking</a:t>
            </a:r>
            <a:endParaRPr lang="en-US" sz="2000" b="1"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461963" indent="-285750" algn="just">
              <a:lnSpc>
                <a:spcPct val="150000"/>
              </a:lnSpc>
              <a:spcBef>
                <a:spcPts val="600"/>
              </a:spcBef>
              <a:spcAft>
                <a:spcPts val="600"/>
              </a:spcAft>
              <a:tabLst>
                <a:tab pos="461963" algn="l"/>
              </a:tabLst>
            </a:pP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pic>
        <p:nvPicPr>
          <p:cNvPr id="2" name="Picture 1">
            <a:extLst>
              <a:ext uri="{FF2B5EF4-FFF2-40B4-BE49-F238E27FC236}">
                <a16:creationId xmlns:a16="http://schemas.microsoft.com/office/drawing/2014/main" id="{E6AB3CD8-7F41-4A1F-8D57-CCCAAA0A612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15834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12" name="Title 2">
            <a:extLst>
              <a:ext uri="{FF2B5EF4-FFF2-40B4-BE49-F238E27FC236}">
                <a16:creationId xmlns:a16="http://schemas.microsoft.com/office/drawing/2014/main" id="{A632D0B3-95B8-4D1C-A83D-87F5C40CF716}"/>
              </a:ext>
            </a:extLst>
          </p:cNvPr>
          <p:cNvSpPr txBox="1">
            <a:spLocks/>
          </p:cNvSpPr>
          <p:nvPr/>
        </p:nvSpPr>
        <p:spPr>
          <a:xfrm>
            <a:off x="695555" y="534542"/>
            <a:ext cx="10515600" cy="148068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0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Prohibited Workplace Harassment: DIA(LOCAL)</a:t>
            </a:r>
          </a:p>
        </p:txBody>
      </p:sp>
      <p:sp>
        <p:nvSpPr>
          <p:cNvPr id="13" name="Subtitle 3">
            <a:extLst>
              <a:ext uri="{FF2B5EF4-FFF2-40B4-BE49-F238E27FC236}">
                <a16:creationId xmlns:a16="http://schemas.microsoft.com/office/drawing/2014/main" id="{F4101514-0CBA-4D09-9868-D1DD58408BE4}"/>
              </a:ext>
            </a:extLst>
          </p:cNvPr>
          <p:cNvSpPr txBox="1">
            <a:spLocks/>
          </p:cNvSpPr>
          <p:nvPr/>
        </p:nvSpPr>
        <p:spPr>
          <a:xfrm>
            <a:off x="678872" y="2193693"/>
            <a:ext cx="10817573" cy="45419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algn="just">
              <a:lnSpc>
                <a:spcPct val="150000"/>
              </a:lnSpc>
              <a:spcBef>
                <a:spcPts val="0"/>
              </a:spcBef>
              <a:tabLst>
                <a:tab pos="404813" algn="l"/>
              </a:tabLst>
            </a:pPr>
            <a:r>
              <a:rPr lang="en-US" sz="2000" b="1" dirty="0">
                <a:cs typeface="Arial" panose="020B0604020202020204" pitchFamily="34" charset="0"/>
              </a:rPr>
              <a:t>SEX-BASED HARASSMENT OF AN EMPLOYEE</a:t>
            </a:r>
          </a:p>
          <a:p>
            <a:pPr marL="176213" algn="just">
              <a:lnSpc>
                <a:spcPct val="150000"/>
              </a:lnSpc>
              <a:spcBef>
                <a:spcPts val="0"/>
              </a:spcBef>
              <a:tabLst>
                <a:tab pos="404813" algn="l"/>
              </a:tabLst>
            </a:pPr>
            <a:r>
              <a:rPr lang="en-US" sz="1800" dirty="0">
                <a:cs typeface="Arial" panose="020B0604020202020204" pitchFamily="34" charset="0"/>
              </a:rPr>
              <a:t>A form of sex discrimination defined as unwelcome sexual advances; requests for sexual favors; sexually motivated physical, verbal, or non-verbal conduct; or other conduct or communication of a sexual nature when: </a:t>
            </a:r>
          </a:p>
          <a:p>
            <a:pPr marL="795338" indent="-392113" algn="just">
              <a:lnSpc>
                <a:spcPct val="150000"/>
              </a:lnSpc>
              <a:spcBef>
                <a:spcPts val="0"/>
              </a:spcBef>
              <a:buFont typeface="Arial" panose="020B0604020202020204" pitchFamily="34" charset="0"/>
              <a:buAutoNum type="arabicPeriod"/>
              <a:tabLst>
                <a:tab pos="404813" algn="l"/>
              </a:tabLst>
            </a:pPr>
            <a:r>
              <a:rPr lang="en-US" sz="1600" dirty="0">
                <a:cs typeface="Arial" panose="020B0604020202020204" pitchFamily="34" charset="0"/>
              </a:rPr>
              <a:t>Submission to the conduct is either explicitly or implicitly a condition of an employee’s employment, or when submission to or rejection of the conduct is the basis for an employment action affecting the employee; or</a:t>
            </a:r>
          </a:p>
          <a:p>
            <a:pPr marL="403225" algn="just">
              <a:lnSpc>
                <a:spcPct val="150000"/>
              </a:lnSpc>
              <a:spcBef>
                <a:spcPts val="0"/>
              </a:spcBef>
              <a:tabLst>
                <a:tab pos="404813" algn="l"/>
              </a:tabLst>
            </a:pPr>
            <a:endParaRPr lang="en-US" sz="1600" dirty="0">
              <a:cs typeface="Arial" panose="020B0604020202020204" pitchFamily="34" charset="0"/>
            </a:endParaRPr>
          </a:p>
          <a:p>
            <a:pPr marL="795338" indent="-392113" algn="just">
              <a:lnSpc>
                <a:spcPct val="150000"/>
              </a:lnSpc>
              <a:spcBef>
                <a:spcPts val="0"/>
              </a:spcBef>
              <a:tabLst>
                <a:tab pos="404813" algn="l"/>
              </a:tabLst>
            </a:pPr>
            <a:r>
              <a:rPr lang="en-US" sz="1600" dirty="0">
                <a:cs typeface="Arial" panose="020B0604020202020204" pitchFamily="34" charset="0"/>
              </a:rPr>
              <a:t>2.	The conduct is so severe, persistent or pervasive that is has the purpose or effect of unreasonably interfering with the employee’s work performance or creates an intimidating, threatening, hostile, or offensive work environment. </a:t>
            </a:r>
          </a:p>
          <a:p>
            <a:pPr marL="519113" indent="-342900" algn="just">
              <a:lnSpc>
                <a:spcPct val="150000"/>
              </a:lnSpc>
              <a:spcBef>
                <a:spcPts val="0"/>
              </a:spcBef>
              <a:buFont typeface="Arial" panose="020B0604020202020204" pitchFamily="34" charset="0"/>
              <a:buAutoNum type="arabicPeriod"/>
              <a:tabLst>
                <a:tab pos="404813" algn="l"/>
              </a:tabLst>
            </a:pPr>
            <a:endParaRPr lang="en-US" sz="18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9F201EAE-8485-41B9-B676-EE48B22A5B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173146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Initial Response</a:t>
            </a:r>
          </a:p>
        </p:txBody>
      </p:sp>
      <p:sp>
        <p:nvSpPr>
          <p:cNvPr id="21" name="Subtitle 3">
            <a:extLst>
              <a:ext uri="{FF2B5EF4-FFF2-40B4-BE49-F238E27FC236}">
                <a16:creationId xmlns:a16="http://schemas.microsoft.com/office/drawing/2014/main" id="{9EEE6ABF-7B65-496D-A37B-D5B88C596CAA}"/>
              </a:ext>
            </a:extLst>
          </p:cNvPr>
          <p:cNvSpPr txBox="1">
            <a:spLocks/>
          </p:cNvSpPr>
          <p:nvPr/>
        </p:nvSpPr>
        <p:spPr>
          <a:xfrm>
            <a:off x="684065" y="1480331"/>
            <a:ext cx="10492621" cy="46814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0" i="0" u="none" strike="noStrike" baseline="0" dirty="0">
                <a:solidFill>
                  <a:srgbClr val="232852"/>
                </a:solidFill>
                <a:latin typeface="Calibri" panose="020F0502020204030204" pitchFamily="34" charset="0"/>
              </a:rPr>
              <a:t>	</a:t>
            </a:r>
          </a:p>
          <a:p>
            <a:pPr marL="461963" indent="-285750" algn="just">
              <a:lnSpc>
                <a:spcPct val="150000"/>
              </a:lnSpc>
              <a:spcBef>
                <a:spcPts val="600"/>
              </a:spcBef>
              <a:spcAft>
                <a:spcPts val="600"/>
              </a:spcAft>
              <a:tabLst>
                <a:tab pos="461963" algn="l"/>
              </a:tabLst>
            </a:pP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pic>
        <p:nvPicPr>
          <p:cNvPr id="9" name="Picture 8">
            <a:extLst>
              <a:ext uri="{FF2B5EF4-FFF2-40B4-BE49-F238E27FC236}">
                <a16:creationId xmlns:a16="http://schemas.microsoft.com/office/drawing/2014/main" id="{E933BD10-9C98-46C0-B8BD-56406244AA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
        <p:nvSpPr>
          <p:cNvPr id="12" name="TextBox 11">
            <a:extLst>
              <a:ext uri="{FF2B5EF4-FFF2-40B4-BE49-F238E27FC236}">
                <a16:creationId xmlns:a16="http://schemas.microsoft.com/office/drawing/2014/main" id="{BA61E7E4-7F3F-44A1-BA09-0DCA3F2EDA1A}"/>
              </a:ext>
            </a:extLst>
          </p:cNvPr>
          <p:cNvSpPr txBox="1"/>
          <p:nvPr/>
        </p:nvSpPr>
        <p:spPr>
          <a:xfrm>
            <a:off x="1061358" y="1546994"/>
            <a:ext cx="8843574" cy="4170372"/>
          </a:xfrm>
          <a:prstGeom prst="rect">
            <a:avLst/>
          </a:prstGeom>
          <a:noFill/>
        </p:spPr>
        <p:txBody>
          <a:bodyPr wrap="square" rtlCol="0">
            <a:spAutoFit/>
          </a:bodyPr>
          <a:lstStyle/>
          <a:p>
            <a:pPr>
              <a:spcAft>
                <a:spcPts val="600"/>
              </a:spcAft>
            </a:pPr>
            <a:r>
              <a:rPr lang="en-US" sz="2400" dirty="0"/>
              <a:t>Upon receipt of a report alleging sexual harassment, the District’s Title IX Coordinator will promptly contact the complainant to:</a:t>
            </a:r>
          </a:p>
          <a:p>
            <a:pPr marL="285750" indent="-285750">
              <a:spcAft>
                <a:spcPts val="600"/>
              </a:spcAft>
              <a:buFont typeface="Arial" panose="020B0604020202020204" pitchFamily="34" charset="0"/>
              <a:buChar char="•"/>
            </a:pPr>
            <a:r>
              <a:rPr lang="en-US" sz="2400" dirty="0"/>
              <a:t>Provide information about supportive measures; </a:t>
            </a:r>
          </a:p>
          <a:p>
            <a:pPr marL="285750" indent="-285750">
              <a:spcAft>
                <a:spcPts val="600"/>
              </a:spcAft>
              <a:buFont typeface="Arial" panose="020B0604020202020204" pitchFamily="34" charset="0"/>
              <a:buChar char="•"/>
            </a:pPr>
            <a:r>
              <a:rPr lang="en-US" sz="2400" dirty="0"/>
              <a:t>Discuss the availability of supportive measures; </a:t>
            </a:r>
          </a:p>
          <a:p>
            <a:pPr marL="285750" indent="-285750">
              <a:spcAft>
                <a:spcPts val="600"/>
              </a:spcAft>
              <a:buFont typeface="Arial" panose="020B0604020202020204" pitchFamily="34" charset="0"/>
              <a:buChar char="•"/>
            </a:pPr>
            <a:r>
              <a:rPr lang="en-US" sz="2400" dirty="0"/>
              <a:t>Consider the complainant’s wishes concerning supportive measures; </a:t>
            </a:r>
          </a:p>
          <a:p>
            <a:pPr marL="285750" indent="-285750">
              <a:spcAft>
                <a:spcPts val="600"/>
              </a:spcAft>
              <a:buFont typeface="Arial" panose="020B0604020202020204" pitchFamily="34" charset="0"/>
              <a:buChar char="•"/>
            </a:pPr>
            <a:r>
              <a:rPr lang="en-US" sz="2400" dirty="0"/>
              <a:t>Explain to the complainant the process for filing a formal complaint under Title IX; and </a:t>
            </a:r>
          </a:p>
          <a:p>
            <a:pPr marL="285750" indent="-285750">
              <a:spcAft>
                <a:spcPts val="600"/>
              </a:spcAft>
              <a:buFont typeface="Arial" panose="020B0604020202020204" pitchFamily="34" charset="0"/>
              <a:buChar char="•"/>
            </a:pPr>
            <a:r>
              <a:rPr lang="en-US" sz="2400" dirty="0"/>
              <a:t>Provide each complainant with a copy of the District’s Title IX formal complaint process.</a:t>
            </a:r>
          </a:p>
        </p:txBody>
      </p:sp>
    </p:spTree>
    <p:extLst>
      <p:ext uri="{BB962C8B-B14F-4D97-AF65-F5344CB8AC3E}">
        <p14:creationId xmlns:p14="http://schemas.microsoft.com/office/powerpoint/2010/main" val="25548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Initial Response</a:t>
            </a:r>
          </a:p>
        </p:txBody>
      </p:sp>
      <p:sp>
        <p:nvSpPr>
          <p:cNvPr id="21" name="Subtitle 3">
            <a:extLst>
              <a:ext uri="{FF2B5EF4-FFF2-40B4-BE49-F238E27FC236}">
                <a16:creationId xmlns:a16="http://schemas.microsoft.com/office/drawing/2014/main" id="{9EEE6ABF-7B65-496D-A37B-D5B88C596CAA}"/>
              </a:ext>
            </a:extLst>
          </p:cNvPr>
          <p:cNvSpPr txBox="1">
            <a:spLocks/>
          </p:cNvSpPr>
          <p:nvPr/>
        </p:nvSpPr>
        <p:spPr>
          <a:xfrm>
            <a:off x="684065" y="1480331"/>
            <a:ext cx="10492621" cy="46814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61963" indent="-285750" algn="just">
              <a:lnSpc>
                <a:spcPct val="150000"/>
              </a:lnSpc>
              <a:spcBef>
                <a:spcPts val="600"/>
              </a:spcBef>
              <a:spcAft>
                <a:spcPts val="600"/>
              </a:spcAft>
              <a:tabLst>
                <a:tab pos="461963" algn="l"/>
              </a:tabLst>
            </a:pP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sp>
        <p:nvSpPr>
          <p:cNvPr id="3" name="TextBox 2">
            <a:extLst>
              <a:ext uri="{FF2B5EF4-FFF2-40B4-BE49-F238E27FC236}">
                <a16:creationId xmlns:a16="http://schemas.microsoft.com/office/drawing/2014/main" id="{A659108D-F567-4E2A-9DC3-FE4395029900}"/>
              </a:ext>
            </a:extLst>
          </p:cNvPr>
          <p:cNvSpPr txBox="1"/>
          <p:nvPr/>
        </p:nvSpPr>
        <p:spPr>
          <a:xfrm>
            <a:off x="798103" y="1727732"/>
            <a:ext cx="10363242" cy="1631216"/>
          </a:xfrm>
          <a:prstGeom prst="rect">
            <a:avLst/>
          </a:prstGeom>
          <a:noFill/>
        </p:spPr>
        <p:txBody>
          <a:bodyPr wrap="square" rtlCol="0">
            <a:spAutoFit/>
          </a:bodyPr>
          <a:lstStyle/>
          <a:p>
            <a:r>
              <a:rPr lang="en-US" sz="2000" dirty="0"/>
              <a:t>The Title IX Coordinator will document whether a complainant elects to accept or decline the supportive measure or measures offered.</a:t>
            </a:r>
          </a:p>
          <a:p>
            <a:endParaRPr lang="en-US" sz="2000" dirty="0"/>
          </a:p>
          <a:p>
            <a:r>
              <a:rPr lang="en-US" sz="2000" dirty="0"/>
              <a:t>The Title IX Coordinator may interact directly with the parent/guardian of the alleged victim, when appropriate.</a:t>
            </a:r>
          </a:p>
        </p:txBody>
      </p:sp>
      <p:sp>
        <p:nvSpPr>
          <p:cNvPr id="9" name="Rectangle: Diagonal Corners Rounded 8">
            <a:extLst>
              <a:ext uri="{FF2B5EF4-FFF2-40B4-BE49-F238E27FC236}">
                <a16:creationId xmlns:a16="http://schemas.microsoft.com/office/drawing/2014/main" id="{9233EFDD-51C1-4113-B1D6-FCC3E7031126}"/>
              </a:ext>
            </a:extLst>
          </p:cNvPr>
          <p:cNvSpPr/>
          <p:nvPr/>
        </p:nvSpPr>
        <p:spPr>
          <a:xfrm>
            <a:off x="896042" y="3426371"/>
            <a:ext cx="10303624" cy="2692614"/>
          </a:xfrm>
          <a:prstGeom prst="round2DiagRect">
            <a:avLst/>
          </a:prstGeom>
          <a:solidFill>
            <a:srgbClr val="959E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Equitable Treatment</a:t>
            </a:r>
          </a:p>
          <a:p>
            <a:r>
              <a:rPr lang="en-US" sz="2000" b="1" dirty="0">
                <a:solidFill>
                  <a:schemeClr val="tx1"/>
                </a:solidFill>
              </a:rPr>
              <a:t>The District’s treatment of complainants, respondents, witnesses, and any other person involved in a formal complaint process shall not discriminate on the basis of sex. All parties involved will be treated fairly, with dignity, respect, and sensitivity and without bias, prejudice, or reliance on stereotypes.</a:t>
            </a:r>
          </a:p>
          <a:p>
            <a:endParaRPr lang="en-US" sz="2000" b="1" dirty="0">
              <a:solidFill>
                <a:schemeClr val="tx1"/>
              </a:solidFill>
            </a:endParaRPr>
          </a:p>
          <a:p>
            <a:r>
              <a:rPr lang="en-US" sz="2000" b="1" dirty="0">
                <a:solidFill>
                  <a:schemeClr val="tx1"/>
                </a:solidFill>
              </a:rPr>
              <a:t>In all aspects of the District’s initial response, there should be no bias or conflict of interest.  In the initial response, the Title IX Coordinator shall make no assumption of responsibility.</a:t>
            </a:r>
          </a:p>
        </p:txBody>
      </p:sp>
      <p:pic>
        <p:nvPicPr>
          <p:cNvPr id="7" name="Picture 6">
            <a:extLst>
              <a:ext uri="{FF2B5EF4-FFF2-40B4-BE49-F238E27FC236}">
                <a16:creationId xmlns:a16="http://schemas.microsoft.com/office/drawing/2014/main" id="{0E944037-E377-4D86-A6A8-5C0850A4B2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291410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Supportive Measures</a:t>
            </a:r>
          </a:p>
        </p:txBody>
      </p:sp>
      <p:sp>
        <p:nvSpPr>
          <p:cNvPr id="21" name="Subtitle 3">
            <a:extLst>
              <a:ext uri="{FF2B5EF4-FFF2-40B4-BE49-F238E27FC236}">
                <a16:creationId xmlns:a16="http://schemas.microsoft.com/office/drawing/2014/main" id="{9EEE6ABF-7B65-496D-A37B-D5B88C596CAA}"/>
              </a:ext>
            </a:extLst>
          </p:cNvPr>
          <p:cNvSpPr txBox="1">
            <a:spLocks/>
          </p:cNvSpPr>
          <p:nvPr/>
        </p:nvSpPr>
        <p:spPr>
          <a:xfrm>
            <a:off x="684065" y="1480331"/>
            <a:ext cx="10492621" cy="46814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0" i="0" u="none" strike="noStrike" baseline="0" dirty="0">
                <a:solidFill>
                  <a:srgbClr val="232852"/>
                </a:solidFill>
                <a:latin typeface="Calibri" panose="020F0502020204030204" pitchFamily="34" charset="0"/>
              </a:rPr>
              <a:t>	</a:t>
            </a:r>
          </a:p>
          <a:p>
            <a:pPr marL="0" algn="ctr"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SEX TRAFFICKING</a:t>
            </a:r>
            <a:endParaRPr lang="en-US" sz="18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LABOR OR SEX TRAFFIICKING</a:t>
            </a:r>
            <a:endParaRPr lang="en-US" sz="1800" b="0" i="0" u="none" strike="noStrike" dirty="0">
              <a:effectLst/>
              <a:latin typeface="Arial" panose="020B0604020202020204" pitchFamily="34" charset="0"/>
            </a:endParaRPr>
          </a:p>
          <a:p>
            <a:pPr marL="461963" indent="-285750" algn="just">
              <a:lnSpc>
                <a:spcPct val="150000"/>
              </a:lnSpc>
              <a:spcBef>
                <a:spcPts val="600"/>
              </a:spcBef>
              <a:spcAft>
                <a:spcPts val="600"/>
              </a:spcAft>
              <a:tabLst>
                <a:tab pos="461963" algn="l"/>
              </a:tabLst>
            </a:pP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graphicFrame>
        <p:nvGraphicFramePr>
          <p:cNvPr id="6" name="Table 6">
            <a:extLst>
              <a:ext uri="{FF2B5EF4-FFF2-40B4-BE49-F238E27FC236}">
                <a16:creationId xmlns:a16="http://schemas.microsoft.com/office/drawing/2014/main" id="{BBEE1188-1D0A-41EB-80DB-E597D44FB8D7}"/>
              </a:ext>
            </a:extLst>
          </p:cNvPr>
          <p:cNvGraphicFramePr>
            <a:graphicFrameLocks noGrp="1"/>
          </p:cNvGraphicFramePr>
          <p:nvPr>
            <p:extLst>
              <p:ext uri="{D42A27DB-BD31-4B8C-83A1-F6EECF244321}">
                <p14:modId xmlns:p14="http://schemas.microsoft.com/office/powerpoint/2010/main" val="45755509"/>
              </p:ext>
            </p:extLst>
          </p:nvPr>
        </p:nvGraphicFramePr>
        <p:xfrm>
          <a:off x="1391110" y="1480331"/>
          <a:ext cx="9303393" cy="4681469"/>
        </p:xfrm>
        <a:graphic>
          <a:graphicData uri="http://schemas.openxmlformats.org/drawingml/2006/table">
            <a:tbl>
              <a:tblPr firstRow="1" bandRow="1">
                <a:tableStyleId>{5C22544A-7EE6-4342-B048-85BDC9FD1C3A}</a:tableStyleId>
              </a:tblPr>
              <a:tblGrid>
                <a:gridCol w="9303393">
                  <a:extLst>
                    <a:ext uri="{9D8B030D-6E8A-4147-A177-3AD203B41FA5}">
                      <a16:colId xmlns:a16="http://schemas.microsoft.com/office/drawing/2014/main" val="3912250884"/>
                    </a:ext>
                  </a:extLst>
                </a:gridCol>
              </a:tblGrid>
              <a:tr h="75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Arial" panose="020B0604020202020204" pitchFamily="34" charset="0"/>
                        </a:rPr>
                        <a:t>Supportive measures must be offered to a complainant and, as appropriate, also to a respondent. </a:t>
                      </a:r>
                    </a:p>
                  </a:txBody>
                  <a:tcPr>
                    <a:solidFill>
                      <a:schemeClr val="bg2"/>
                    </a:solidFill>
                  </a:tcPr>
                </a:tc>
                <a:extLst>
                  <a:ext uri="{0D108BD9-81ED-4DB2-BD59-A6C34878D82A}">
                    <a16:rowId xmlns:a16="http://schemas.microsoft.com/office/drawing/2014/main" val="1752297246"/>
                  </a:ext>
                </a:extLst>
              </a:tr>
              <a:tr h="75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Arial" panose="020B0604020202020204" pitchFamily="34" charset="0"/>
                        </a:rPr>
                        <a:t>Supportive measures must be offered regardless of whether a formal complaint is initiated, or whether the complainant participates in the formal complaint process. </a:t>
                      </a:r>
                    </a:p>
                  </a:txBody>
                  <a:tcPr/>
                </a:tc>
                <a:extLst>
                  <a:ext uri="{0D108BD9-81ED-4DB2-BD59-A6C34878D82A}">
                    <a16:rowId xmlns:a16="http://schemas.microsoft.com/office/drawing/2014/main" val="106495481"/>
                  </a:ext>
                </a:extLst>
              </a:tr>
              <a:tr h="982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Arial" panose="020B0604020202020204" pitchFamily="34" charset="0"/>
                        </a:rPr>
                        <a:t>A complainant is not required to show proof of allegations to receive supportive measures and is not required to accept supportive measures.</a:t>
                      </a:r>
                    </a:p>
                  </a:txBody>
                  <a:tcPr/>
                </a:tc>
                <a:extLst>
                  <a:ext uri="{0D108BD9-81ED-4DB2-BD59-A6C34878D82A}">
                    <a16:rowId xmlns:a16="http://schemas.microsoft.com/office/drawing/2014/main" val="1821978646"/>
                  </a:ext>
                </a:extLst>
              </a:tr>
              <a:tr h="75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Arial" panose="020B0604020202020204" pitchFamily="34" charset="0"/>
                        </a:rPr>
                        <a:t>Supportive measures shall be individualized, non-punitive and offered without fee or charge. </a:t>
                      </a:r>
                    </a:p>
                  </a:txBody>
                  <a:tcPr/>
                </a:tc>
                <a:extLst>
                  <a:ext uri="{0D108BD9-81ED-4DB2-BD59-A6C34878D82A}">
                    <a16:rowId xmlns:a16="http://schemas.microsoft.com/office/drawing/2014/main" val="3693337956"/>
                  </a:ext>
                </a:extLst>
              </a:tr>
              <a:tr h="6850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Arial" panose="020B0604020202020204" pitchFamily="34" charset="0"/>
                        </a:rPr>
                        <a:t>They cannot unreasonably burden either party. </a:t>
                      </a:r>
                    </a:p>
                  </a:txBody>
                  <a:tcPr/>
                </a:tc>
                <a:extLst>
                  <a:ext uri="{0D108BD9-81ED-4DB2-BD59-A6C34878D82A}">
                    <a16:rowId xmlns:a16="http://schemas.microsoft.com/office/drawing/2014/main" val="1401947848"/>
                  </a:ext>
                </a:extLst>
              </a:tr>
              <a:tr h="75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latin typeface="+mn-lt"/>
                          <a:ea typeface="+mn-ea"/>
                          <a:cs typeface="Arial" panose="020B0604020202020204" pitchFamily="34" charset="0"/>
                        </a:rPr>
                        <a:t>They must be designed to protect the safety of all parties or the District’s educational environment or to deter sexual harassment.</a:t>
                      </a:r>
                    </a:p>
                  </a:txBody>
                  <a:tcPr/>
                </a:tc>
                <a:extLst>
                  <a:ext uri="{0D108BD9-81ED-4DB2-BD59-A6C34878D82A}">
                    <a16:rowId xmlns:a16="http://schemas.microsoft.com/office/drawing/2014/main" val="942489411"/>
                  </a:ext>
                </a:extLst>
              </a:tr>
            </a:tbl>
          </a:graphicData>
        </a:graphic>
      </p:graphicFrame>
      <p:pic>
        <p:nvPicPr>
          <p:cNvPr id="2" name="Picture 1">
            <a:extLst>
              <a:ext uri="{FF2B5EF4-FFF2-40B4-BE49-F238E27FC236}">
                <a16:creationId xmlns:a16="http://schemas.microsoft.com/office/drawing/2014/main" id="{E75A52B4-B09C-42B2-9566-75FC12781C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3187605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8316A"/>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4FDBE2-32F7-4AC4-A40C-C51C65B1D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Freeform: Shape 15">
            <a:extLst>
              <a:ext uri="{FF2B5EF4-FFF2-40B4-BE49-F238E27FC236}">
                <a16:creationId xmlns:a16="http://schemas.microsoft.com/office/drawing/2014/main" id="{2587169E-2A0C-4EEA-BF70-71E2BC404F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229686" cy="3469184"/>
          </a:xfrm>
          <a:custGeom>
            <a:avLst/>
            <a:gdLst>
              <a:gd name="connsiteX0" fmla="*/ 0 w 4229686"/>
              <a:gd name="connsiteY0" fmla="*/ 0 h 3469184"/>
              <a:gd name="connsiteX1" fmla="*/ 3937282 w 4229686"/>
              <a:gd name="connsiteY1" fmla="*/ 0 h 3469184"/>
              <a:gd name="connsiteX2" fmla="*/ 3947509 w 4229686"/>
              <a:gd name="connsiteY2" fmla="*/ 16834 h 3469184"/>
              <a:gd name="connsiteX3" fmla="*/ 4229686 w 4229686"/>
              <a:gd name="connsiteY3" fmla="*/ 1131238 h 3469184"/>
              <a:gd name="connsiteX4" fmla="*/ 1891740 w 4229686"/>
              <a:gd name="connsiteY4" fmla="*/ 3469184 h 3469184"/>
              <a:gd name="connsiteX5" fmla="*/ 87667 w 4229686"/>
              <a:gd name="connsiteY5" fmla="*/ 2618389 h 3469184"/>
              <a:gd name="connsiteX6" fmla="*/ 0 w 4229686"/>
              <a:gd name="connsiteY6" fmla="*/ 2501153 h 346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29686" h="3469184">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Oval 17">
            <a:extLst>
              <a:ext uri="{FF2B5EF4-FFF2-40B4-BE49-F238E27FC236}">
                <a16:creationId xmlns:a16="http://schemas.microsoft.com/office/drawing/2014/main" id="{CF8AD9F3-9AF6-494F-83A3-2F6775639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1645" y="3853046"/>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F6EB9B19-D8F1-4EB1-AA3B-A92D9BCE2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94561" y="2928977"/>
            <a:ext cx="5010226" cy="3929025"/>
          </a:xfrm>
          <a:custGeom>
            <a:avLst/>
            <a:gdLst>
              <a:gd name="connsiteX0" fmla="*/ 2505113 w 5010226"/>
              <a:gd name="connsiteY0" fmla="*/ 0 h 3929025"/>
              <a:gd name="connsiteX1" fmla="*/ 5010226 w 5010226"/>
              <a:gd name="connsiteY1" fmla="*/ 2505113 h 3929025"/>
              <a:gd name="connsiteX2" fmla="*/ 4582392 w 5010226"/>
              <a:gd name="connsiteY2" fmla="*/ 3905746 h 3929025"/>
              <a:gd name="connsiteX3" fmla="*/ 4564985 w 5010226"/>
              <a:gd name="connsiteY3" fmla="*/ 3929025 h 3929025"/>
              <a:gd name="connsiteX4" fmla="*/ 445242 w 5010226"/>
              <a:gd name="connsiteY4" fmla="*/ 3929025 h 3929025"/>
              <a:gd name="connsiteX5" fmla="*/ 427834 w 5010226"/>
              <a:gd name="connsiteY5" fmla="*/ 3905746 h 3929025"/>
              <a:gd name="connsiteX6" fmla="*/ 0 w 5010226"/>
              <a:gd name="connsiteY6" fmla="*/ 2505113 h 3929025"/>
              <a:gd name="connsiteX7" fmla="*/ 2505113 w 5010226"/>
              <a:gd name="connsiteY7" fmla="*/ 0 h 3929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0226" h="3929025">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Arc 21">
            <a:extLst>
              <a:ext uri="{FF2B5EF4-FFF2-40B4-BE49-F238E27FC236}">
                <a16:creationId xmlns:a16="http://schemas.microsoft.com/office/drawing/2014/main" id="{E2B33195-5BCA-4BB7-A82D-673952268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915428">
            <a:off x="8549639" y="1895148"/>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8" name="Rounded Rectangle 5">
            <a:extLst>
              <a:ext uri="{FF2B5EF4-FFF2-40B4-BE49-F238E27FC236}">
                <a16:creationId xmlns:a16="http://schemas.microsoft.com/office/drawing/2014/main" id="{87048DD8-3399-4A69-993D-4C0E370CD1D0}"/>
              </a:ext>
            </a:extLst>
          </p:cNvPr>
          <p:cNvSpPr/>
          <p:nvPr/>
        </p:nvSpPr>
        <p:spPr>
          <a:xfrm>
            <a:off x="325822" y="325820"/>
            <a:ext cx="11519338" cy="6201103"/>
          </a:xfrm>
          <a:prstGeom prst="roundRect">
            <a:avLst/>
          </a:prstGeom>
          <a:solidFill>
            <a:schemeClr val="bg1"/>
          </a:solidFill>
          <a:ln w="34925" cap="rnd" cmpd="sng">
            <a:solidFill>
              <a:schemeClr val="bg2">
                <a:lumMod val="50000"/>
              </a:schemeClr>
            </a:solidFill>
            <a:prstDash val="sysDot"/>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sz="1800" b="0" dirty="0">
              <a:solidFill>
                <a:srgbClr val="242852"/>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algn="just">
              <a:lnSpc>
                <a:spcPct val="115000"/>
              </a:lnSpc>
              <a:spcBef>
                <a:spcPts val="0"/>
              </a:spcBef>
              <a:spcAft>
                <a:spcPts val="0"/>
              </a:spcAft>
            </a:pPr>
            <a:endParaRPr lang="en-US" dirty="0">
              <a:solidFill>
                <a:srgbClr val="242852"/>
              </a:solidFill>
              <a:latin typeface="Calibri" panose="020F0502020204030204" pitchFamily="34" charset="0"/>
              <a:ea typeface="MS Mincho" panose="02020609040205080304" pitchFamily="49" charset="-128"/>
              <a:cs typeface="Times New Roman" panose="02020603050405020304" pitchFamily="18" charset="0"/>
            </a:endParaRPr>
          </a:p>
        </p:txBody>
      </p:sp>
      <p:sp>
        <p:nvSpPr>
          <p:cNvPr id="19" name="Title 2">
            <a:extLst>
              <a:ext uri="{FF2B5EF4-FFF2-40B4-BE49-F238E27FC236}">
                <a16:creationId xmlns:a16="http://schemas.microsoft.com/office/drawing/2014/main" id="{31353041-C7B1-4610-8B3D-5BE1EBC32BC8}"/>
              </a:ext>
            </a:extLst>
          </p:cNvPr>
          <p:cNvSpPr txBox="1">
            <a:spLocks/>
          </p:cNvSpPr>
          <p:nvPr/>
        </p:nvSpPr>
        <p:spPr>
          <a:xfrm>
            <a:off x="684065" y="616397"/>
            <a:ext cx="10515600" cy="7841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en-US" sz="4400" b="1" dirty="0">
                <a:ln>
                  <a:solidFill>
                    <a:srgbClr val="161B60"/>
                  </a:solidFill>
                </a:ln>
                <a:solidFill>
                  <a:srgbClr val="28316A"/>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Examples of Supportive Measures</a:t>
            </a:r>
          </a:p>
        </p:txBody>
      </p:sp>
      <p:sp>
        <p:nvSpPr>
          <p:cNvPr id="21" name="Subtitle 3">
            <a:extLst>
              <a:ext uri="{FF2B5EF4-FFF2-40B4-BE49-F238E27FC236}">
                <a16:creationId xmlns:a16="http://schemas.microsoft.com/office/drawing/2014/main" id="{9EEE6ABF-7B65-496D-A37B-D5B88C596CAA}"/>
              </a:ext>
            </a:extLst>
          </p:cNvPr>
          <p:cNvSpPr txBox="1">
            <a:spLocks/>
          </p:cNvSpPr>
          <p:nvPr/>
        </p:nvSpPr>
        <p:spPr>
          <a:xfrm>
            <a:off x="684065" y="1480331"/>
            <a:ext cx="10492621" cy="468146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800" b="0" i="0" u="none" strike="noStrike" baseline="0" dirty="0">
                <a:solidFill>
                  <a:srgbClr val="232852"/>
                </a:solidFill>
                <a:latin typeface="Calibri" panose="020F0502020204030204" pitchFamily="34" charset="0"/>
              </a:rPr>
              <a:t>	</a:t>
            </a:r>
          </a:p>
          <a:p>
            <a:pPr marL="0" algn="ctr"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SEX TRAFFICKING</a:t>
            </a:r>
            <a:endParaRPr lang="en-US" sz="18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LABOR OR SEX TRAFFIICKING</a:t>
            </a:r>
            <a:endParaRPr lang="en-US" sz="1800" b="0" i="0" u="none" strike="noStrike" dirty="0">
              <a:effectLst/>
              <a:latin typeface="Arial" panose="020B0604020202020204" pitchFamily="34" charset="0"/>
            </a:endParaRPr>
          </a:p>
          <a:p>
            <a:pPr marL="461963" indent="-285750" algn="just">
              <a:lnSpc>
                <a:spcPct val="150000"/>
              </a:lnSpc>
              <a:spcBef>
                <a:spcPts val="600"/>
              </a:spcBef>
              <a:spcAft>
                <a:spcPts val="600"/>
              </a:spcAft>
              <a:tabLst>
                <a:tab pos="461963" algn="l"/>
              </a:tabLst>
            </a:pP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E78E00A6-7AC4-4192-B169-F124F0DB4B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08267"/>
            <a:ext cx="1391110" cy="549733"/>
          </a:xfrm>
          <a:prstGeom prst="rect">
            <a:avLst/>
          </a:prstGeom>
        </p:spPr>
      </p:pic>
      <p:graphicFrame>
        <p:nvGraphicFramePr>
          <p:cNvPr id="2" name="Diagram 1">
            <a:extLst>
              <a:ext uri="{FF2B5EF4-FFF2-40B4-BE49-F238E27FC236}">
                <a16:creationId xmlns:a16="http://schemas.microsoft.com/office/drawing/2014/main" id="{336F43E2-0E69-4A60-A09F-FADABFECCF62}"/>
              </a:ext>
            </a:extLst>
          </p:cNvPr>
          <p:cNvGraphicFramePr/>
          <p:nvPr>
            <p:extLst>
              <p:ext uri="{D42A27DB-BD31-4B8C-83A1-F6EECF244321}">
                <p14:modId xmlns:p14="http://schemas.microsoft.com/office/powerpoint/2010/main" val="3710556357"/>
              </p:ext>
            </p:extLst>
          </p:nvPr>
        </p:nvGraphicFramePr>
        <p:xfrm>
          <a:off x="2186608" y="1480329"/>
          <a:ext cx="7973391" cy="46580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3" name="Picture 2">
            <a:extLst>
              <a:ext uri="{FF2B5EF4-FFF2-40B4-BE49-F238E27FC236}">
                <a16:creationId xmlns:a16="http://schemas.microsoft.com/office/drawing/2014/main" id="{C562AC1B-A5AC-4353-B8DC-5D6FCBDC9B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760765" y="0"/>
            <a:ext cx="1442638" cy="789135"/>
          </a:xfrm>
          <a:prstGeom prst="rect">
            <a:avLst/>
          </a:prstGeom>
        </p:spPr>
      </p:pic>
    </p:spTree>
    <p:extLst>
      <p:ext uri="{BB962C8B-B14F-4D97-AF65-F5344CB8AC3E}">
        <p14:creationId xmlns:p14="http://schemas.microsoft.com/office/powerpoint/2010/main" val="151424961"/>
      </p:ext>
    </p:extLst>
  </p:cSld>
  <p:clrMapOvr>
    <a:masterClrMapping/>
  </p:clrMapOvr>
</p:sld>
</file>

<file path=ppt/theme/theme1.xml><?xml version="1.0" encoding="utf-8"?>
<a:theme xmlns:a="http://schemas.openxmlformats.org/drawingml/2006/main" name="Office Theme">
  <a:themeElements>
    <a:clrScheme name="Custom 13">
      <a:dk1>
        <a:sysClr val="windowText" lastClr="000000"/>
      </a:dk1>
      <a:lt1>
        <a:sysClr val="window" lastClr="FFFFFF"/>
      </a:lt1>
      <a:dk2>
        <a:srgbClr val="17406D"/>
      </a:dk2>
      <a:lt2>
        <a:srgbClr val="D8D8D8"/>
      </a:lt2>
      <a:accent1>
        <a:srgbClr val="002060"/>
      </a:accent1>
      <a:accent2>
        <a:srgbClr val="28316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D8EC181-7254-4D8E-9085-A73C5774EA9E}" vid="{C65ED784-1F04-47DE-9542-C598A27E1F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2574</TotalTime>
  <Words>3494</Words>
  <Application>Microsoft Office PowerPoint</Application>
  <PresentationFormat>Widescreen</PresentationFormat>
  <Paragraphs>438</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Symbol</vt:lpstr>
      <vt:lpstr>Office Theme</vt:lpstr>
      <vt:lpstr>Allen ISD Election Ethics: An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Allen ISD Election Ethics: An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 Region 6</dc:title>
  <dc:creator>Sonya Ragsdale</dc:creator>
  <cp:lastModifiedBy>Rick Lambert</cp:lastModifiedBy>
  <cp:revision>199</cp:revision>
  <dcterms:created xsi:type="dcterms:W3CDTF">2020-07-22T15:35:50Z</dcterms:created>
  <dcterms:modified xsi:type="dcterms:W3CDTF">2020-09-29T20:19:00Z</dcterms:modified>
</cp:coreProperties>
</file>