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2"/>
  </p:notesMasterIdLst>
  <p:sldIdLst>
    <p:sldId id="319" r:id="rId2"/>
    <p:sldId id="418" r:id="rId3"/>
    <p:sldId id="405" r:id="rId4"/>
    <p:sldId id="406" r:id="rId5"/>
    <p:sldId id="402" r:id="rId6"/>
    <p:sldId id="388" r:id="rId7"/>
    <p:sldId id="389" r:id="rId8"/>
    <p:sldId id="390" r:id="rId9"/>
    <p:sldId id="391" r:id="rId10"/>
    <p:sldId id="392" r:id="rId11"/>
    <p:sldId id="419" r:id="rId12"/>
    <p:sldId id="401" r:id="rId13"/>
    <p:sldId id="423" r:id="rId14"/>
    <p:sldId id="421" r:id="rId15"/>
    <p:sldId id="393" r:id="rId16"/>
    <p:sldId id="394" r:id="rId17"/>
    <p:sldId id="397" r:id="rId18"/>
    <p:sldId id="399" r:id="rId19"/>
    <p:sldId id="400" r:id="rId20"/>
    <p:sldId id="422" r:id="rId21"/>
    <p:sldId id="407" r:id="rId22"/>
    <p:sldId id="408" r:id="rId23"/>
    <p:sldId id="410" r:id="rId24"/>
    <p:sldId id="411" r:id="rId25"/>
    <p:sldId id="412" r:id="rId26"/>
    <p:sldId id="413" r:id="rId27"/>
    <p:sldId id="414" r:id="rId28"/>
    <p:sldId id="415" r:id="rId29"/>
    <p:sldId id="416" r:id="rId30"/>
    <p:sldId id="323" r:id="rId3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59ED7"/>
    <a:srgbClr val="448AD7"/>
    <a:srgbClr val="000000"/>
    <a:srgbClr val="D90202"/>
    <a:srgbClr val="002060"/>
    <a:srgbClr val="003192"/>
    <a:srgbClr val="28316A"/>
    <a:srgbClr val="003E7E"/>
    <a:srgbClr val="161B60"/>
    <a:srgbClr val="C03B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98" autoAdjust="0"/>
    <p:restoredTop sz="94660"/>
  </p:normalViewPr>
  <p:slideViewPr>
    <p:cSldViewPr snapToGrid="0">
      <p:cViewPr varScale="1">
        <p:scale>
          <a:sx n="108" d="100"/>
          <a:sy n="108" d="100"/>
        </p:scale>
        <p:origin x="594" y="102"/>
      </p:cViewPr>
      <p:guideLst/>
    </p:cSldViewPr>
  </p:slideViewPr>
  <p:notesTextViewPr>
    <p:cViewPr>
      <p:scale>
        <a:sx n="3" d="2"/>
        <a:sy n="3" d="2"/>
      </p:scale>
      <p:origin x="0" y="0"/>
    </p:cViewPr>
  </p:notesTextViewPr>
  <p:sorterViewPr>
    <p:cViewPr varScale="1">
      <p:scale>
        <a:sx n="100" d="100"/>
        <a:sy n="100" d="100"/>
      </p:scale>
      <p:origin x="0" y="-337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BEF0BE5-112A-4EA8-9D97-04A28A6EF864}" type="doc">
      <dgm:prSet loTypeId="urn:microsoft.com/office/officeart/2005/8/layout/process4" loCatId="list" qsTypeId="urn:microsoft.com/office/officeart/2005/8/quickstyle/simple3" qsCatId="simple" csTypeId="urn:microsoft.com/office/officeart/2005/8/colors/accent1_2" csCatId="accent1" phldr="1"/>
      <dgm:spPr/>
      <dgm:t>
        <a:bodyPr/>
        <a:lstStyle/>
        <a:p>
          <a:endParaRPr lang="en-US"/>
        </a:p>
      </dgm:t>
    </dgm:pt>
    <dgm:pt modelId="{35A6404B-2817-45B5-B8F0-D91F77ECEAA1}">
      <dgm:prSet phldrT="[Text]" custT="1"/>
      <dgm:spPr>
        <a:solidFill>
          <a:schemeClr val="bg2"/>
        </a:solidFill>
      </dgm:spPr>
      <dgm:t>
        <a:bodyPr/>
        <a:lstStyle/>
        <a:p>
          <a:pPr algn="l">
            <a:buFont typeface="Arial" panose="020B0604020202020204" pitchFamily="34" charset="0"/>
            <a:buChar char="•"/>
          </a:pPr>
          <a:r>
            <a:rPr lang="en-US" sz="2800" b="0" dirty="0">
              <a:cs typeface="Arial" panose="020B0604020202020204" pitchFamily="34" charset="0"/>
            </a:rPr>
            <a:t>Adopt revised Board Policies in TASB Update 115 FFH(LOCAL) and DIA(LOCAL).</a:t>
          </a:r>
          <a:endParaRPr lang="en-US" sz="2800" b="0" dirty="0"/>
        </a:p>
      </dgm:t>
    </dgm:pt>
    <dgm:pt modelId="{7D5E696F-04FF-4376-A155-AF1EE0E69E51}" type="parTrans" cxnId="{46ACA4EB-9A43-4841-8E06-68A1C6B2B853}">
      <dgm:prSet/>
      <dgm:spPr/>
      <dgm:t>
        <a:bodyPr/>
        <a:lstStyle/>
        <a:p>
          <a:endParaRPr lang="en-US"/>
        </a:p>
      </dgm:t>
    </dgm:pt>
    <dgm:pt modelId="{3C1D993A-9235-4073-80AD-1251EFC6E11E}" type="sibTrans" cxnId="{46ACA4EB-9A43-4841-8E06-68A1C6B2B853}">
      <dgm:prSet/>
      <dgm:spPr/>
      <dgm:t>
        <a:bodyPr/>
        <a:lstStyle/>
        <a:p>
          <a:endParaRPr lang="en-US"/>
        </a:p>
      </dgm:t>
    </dgm:pt>
    <dgm:pt modelId="{A5C28602-3010-4863-987D-CCA18FE411CD}">
      <dgm:prSet phldrT="[Text]" custT="1"/>
      <dgm:spPr/>
      <dgm:t>
        <a:bodyPr/>
        <a:lstStyle/>
        <a:p>
          <a:pPr algn="l">
            <a:buFont typeface="Arial" panose="020B0604020202020204" pitchFamily="34" charset="0"/>
            <a:buChar char="•"/>
          </a:pPr>
          <a:r>
            <a:rPr lang="en-US" sz="2800" b="0" dirty="0">
              <a:cs typeface="Arial" panose="020B0604020202020204" pitchFamily="34" charset="0"/>
            </a:rPr>
            <a:t>Identify administrators for Title IX roles and provide training.</a:t>
          </a:r>
          <a:endParaRPr lang="en-US" sz="2800" b="0" dirty="0"/>
        </a:p>
      </dgm:t>
    </dgm:pt>
    <dgm:pt modelId="{9FAEC778-EAB5-4953-8B71-8B4934D99800}" type="parTrans" cxnId="{9300A1D2-C89D-4DCE-9218-D05D2AD254D2}">
      <dgm:prSet/>
      <dgm:spPr/>
      <dgm:t>
        <a:bodyPr/>
        <a:lstStyle/>
        <a:p>
          <a:endParaRPr lang="en-US"/>
        </a:p>
      </dgm:t>
    </dgm:pt>
    <dgm:pt modelId="{D74A445A-D4DF-4637-B78B-BE2C2EAFE7D0}" type="sibTrans" cxnId="{9300A1D2-C89D-4DCE-9218-D05D2AD254D2}">
      <dgm:prSet/>
      <dgm:spPr/>
      <dgm:t>
        <a:bodyPr/>
        <a:lstStyle/>
        <a:p>
          <a:endParaRPr lang="en-US"/>
        </a:p>
      </dgm:t>
    </dgm:pt>
    <dgm:pt modelId="{45261A6C-6CE7-4C23-B5C8-6E7F2A6D74C9}">
      <dgm:prSet phldrT="[Text]" custT="1"/>
      <dgm:spPr/>
      <dgm:t>
        <a:bodyPr/>
        <a:lstStyle/>
        <a:p>
          <a:pPr algn="r">
            <a:buFont typeface="Arial" panose="020B0604020202020204" pitchFamily="34" charset="0"/>
            <a:buChar char="•"/>
          </a:pPr>
          <a:r>
            <a:rPr lang="en-US" sz="2000" dirty="0">
              <a:cs typeface="Arial" panose="020B0604020202020204" pitchFamily="34" charset="0"/>
            </a:rPr>
            <a:t>Also train employees regarding reporting sexual harassment.</a:t>
          </a:r>
          <a:endParaRPr lang="en-US" sz="2000" dirty="0"/>
        </a:p>
      </dgm:t>
    </dgm:pt>
    <dgm:pt modelId="{D9800143-63AA-409A-9B13-3A2E29AF9049}" type="parTrans" cxnId="{DE1E75E0-9577-43B8-BE8A-65DD4880D17D}">
      <dgm:prSet/>
      <dgm:spPr/>
      <dgm:t>
        <a:bodyPr/>
        <a:lstStyle/>
        <a:p>
          <a:endParaRPr lang="en-US"/>
        </a:p>
      </dgm:t>
    </dgm:pt>
    <dgm:pt modelId="{A0A060AA-82C5-48E1-827D-2A02D419664D}" type="sibTrans" cxnId="{DE1E75E0-9577-43B8-BE8A-65DD4880D17D}">
      <dgm:prSet/>
      <dgm:spPr/>
      <dgm:t>
        <a:bodyPr/>
        <a:lstStyle/>
        <a:p>
          <a:endParaRPr lang="en-US"/>
        </a:p>
      </dgm:t>
    </dgm:pt>
    <dgm:pt modelId="{A2FBD829-2FC1-46EB-BF0C-5DD6E4B23901}">
      <dgm:prSet phldrT="[Text]" custT="1"/>
      <dgm:spPr/>
      <dgm:t>
        <a:bodyPr/>
        <a:lstStyle/>
        <a:p>
          <a:pPr algn="l">
            <a:buFont typeface="Arial" panose="020B0604020202020204" pitchFamily="34" charset="0"/>
            <a:buChar char="•"/>
          </a:pPr>
          <a:r>
            <a:rPr lang="en-US" sz="2800" dirty="0">
              <a:cs typeface="Arial" panose="020B0604020202020204" pitchFamily="34" charset="0"/>
            </a:rPr>
            <a:t>Notice to parents, students, and employees via website</a:t>
          </a:r>
          <a:r>
            <a:rPr lang="en-US" sz="1900" dirty="0">
              <a:cs typeface="Arial" panose="020B0604020202020204" pitchFamily="34" charset="0"/>
            </a:rPr>
            <a:t>.</a:t>
          </a:r>
          <a:endParaRPr lang="en-US" sz="1900" dirty="0"/>
        </a:p>
      </dgm:t>
    </dgm:pt>
    <dgm:pt modelId="{63E8B446-5AE3-417E-A19A-364106ACE428}" type="parTrans" cxnId="{06CDB7BB-FEA3-4683-8577-6851F088C6A0}">
      <dgm:prSet/>
      <dgm:spPr/>
      <dgm:t>
        <a:bodyPr/>
        <a:lstStyle/>
        <a:p>
          <a:endParaRPr lang="en-US"/>
        </a:p>
      </dgm:t>
    </dgm:pt>
    <dgm:pt modelId="{74B4CFDB-2CE0-4E16-A846-92F58BFE3D3A}" type="sibTrans" cxnId="{06CDB7BB-FEA3-4683-8577-6851F088C6A0}">
      <dgm:prSet/>
      <dgm:spPr/>
      <dgm:t>
        <a:bodyPr/>
        <a:lstStyle/>
        <a:p>
          <a:endParaRPr lang="en-US"/>
        </a:p>
      </dgm:t>
    </dgm:pt>
    <dgm:pt modelId="{CDEB3E44-28B7-49F8-B74E-44BEA7B54516}">
      <dgm:prSet custT="1"/>
      <dgm:spPr/>
      <dgm:t>
        <a:bodyPr/>
        <a:lstStyle/>
        <a:p>
          <a:pPr algn="l"/>
          <a:r>
            <a:rPr lang="en-US" sz="2800" dirty="0"/>
            <a:t>Publish Training on website</a:t>
          </a:r>
        </a:p>
      </dgm:t>
    </dgm:pt>
    <dgm:pt modelId="{12795D22-27A5-45B3-A3AE-03872C053549}" type="parTrans" cxnId="{6AB3B4C4-6E80-4779-BB6A-1BCE114F8714}">
      <dgm:prSet/>
      <dgm:spPr/>
      <dgm:t>
        <a:bodyPr/>
        <a:lstStyle/>
        <a:p>
          <a:endParaRPr lang="en-US"/>
        </a:p>
      </dgm:t>
    </dgm:pt>
    <dgm:pt modelId="{68A35A8B-F24B-4CFF-8FAB-5CB00BD70AF7}" type="sibTrans" cxnId="{6AB3B4C4-6E80-4779-BB6A-1BCE114F8714}">
      <dgm:prSet/>
      <dgm:spPr/>
      <dgm:t>
        <a:bodyPr/>
        <a:lstStyle/>
        <a:p>
          <a:endParaRPr lang="en-US"/>
        </a:p>
      </dgm:t>
    </dgm:pt>
    <dgm:pt modelId="{D0C3F2F1-73BE-4442-AF93-34812B28710A}">
      <dgm:prSet/>
      <dgm:spPr/>
      <dgm:t>
        <a:bodyPr/>
        <a:lstStyle/>
        <a:p>
          <a:endParaRPr lang="en-US"/>
        </a:p>
      </dgm:t>
    </dgm:pt>
    <dgm:pt modelId="{7DA75F6B-B17D-4CD2-B908-0BBE6D2DD5BB}" type="parTrans" cxnId="{BD7EC824-6266-4860-9FF2-9357FB12AFA6}">
      <dgm:prSet/>
      <dgm:spPr/>
      <dgm:t>
        <a:bodyPr/>
        <a:lstStyle/>
        <a:p>
          <a:endParaRPr lang="en-US"/>
        </a:p>
      </dgm:t>
    </dgm:pt>
    <dgm:pt modelId="{4F772D9A-EFD2-49B8-AB28-16F021DE7852}" type="sibTrans" cxnId="{BD7EC824-6266-4860-9FF2-9357FB12AFA6}">
      <dgm:prSet/>
      <dgm:spPr/>
      <dgm:t>
        <a:bodyPr/>
        <a:lstStyle/>
        <a:p>
          <a:endParaRPr lang="en-US"/>
        </a:p>
      </dgm:t>
    </dgm:pt>
    <dgm:pt modelId="{BF753F42-B2B3-4B22-9E7D-664AD44AD689}">
      <dgm:prSet custT="1"/>
      <dgm:spPr/>
      <dgm:t>
        <a:bodyPr/>
        <a:lstStyle/>
        <a:p>
          <a:pPr algn="r"/>
          <a:r>
            <a:rPr lang="en-US" sz="2000" dirty="0"/>
            <a:t>See sample posting requirements. </a:t>
          </a:r>
        </a:p>
      </dgm:t>
    </dgm:pt>
    <dgm:pt modelId="{82E7225D-923B-489F-BBED-3BDA0CA5D5CC}" type="parTrans" cxnId="{9982CD17-EF25-411F-8DEA-1A54B45F4891}">
      <dgm:prSet/>
      <dgm:spPr/>
      <dgm:t>
        <a:bodyPr/>
        <a:lstStyle/>
        <a:p>
          <a:endParaRPr lang="en-US"/>
        </a:p>
      </dgm:t>
    </dgm:pt>
    <dgm:pt modelId="{7322D343-6B5A-4C69-BBAA-8F1A537C039F}" type="sibTrans" cxnId="{9982CD17-EF25-411F-8DEA-1A54B45F4891}">
      <dgm:prSet/>
      <dgm:spPr/>
      <dgm:t>
        <a:bodyPr/>
        <a:lstStyle/>
        <a:p>
          <a:endParaRPr lang="en-US"/>
        </a:p>
      </dgm:t>
    </dgm:pt>
    <dgm:pt modelId="{014F6AF0-E4CB-4D04-91E9-57A28D1240E9}">
      <dgm:prSet/>
      <dgm:spPr/>
      <dgm:t>
        <a:bodyPr/>
        <a:lstStyle/>
        <a:p>
          <a:endParaRPr lang="en-US"/>
        </a:p>
      </dgm:t>
    </dgm:pt>
    <dgm:pt modelId="{2457AA34-8465-4A88-BD8E-F4A37DB78F72}" type="parTrans" cxnId="{B08E7507-5AE4-4A1A-AC50-7767A5CFBEC9}">
      <dgm:prSet/>
      <dgm:spPr/>
      <dgm:t>
        <a:bodyPr/>
        <a:lstStyle/>
        <a:p>
          <a:endParaRPr lang="en-US"/>
        </a:p>
      </dgm:t>
    </dgm:pt>
    <dgm:pt modelId="{49603F44-BAEA-490A-95A5-67C2413DF311}" type="sibTrans" cxnId="{B08E7507-5AE4-4A1A-AC50-7767A5CFBEC9}">
      <dgm:prSet/>
      <dgm:spPr/>
      <dgm:t>
        <a:bodyPr/>
        <a:lstStyle/>
        <a:p>
          <a:endParaRPr lang="en-US"/>
        </a:p>
      </dgm:t>
    </dgm:pt>
    <dgm:pt modelId="{BD3504FA-E1D7-4AF4-B535-D8848E1BB2E4}" type="pres">
      <dgm:prSet presAssocID="{BBEF0BE5-112A-4EA8-9D97-04A28A6EF864}" presName="Name0" presStyleCnt="0">
        <dgm:presLayoutVars>
          <dgm:dir/>
          <dgm:animLvl val="lvl"/>
          <dgm:resizeHandles val="exact"/>
        </dgm:presLayoutVars>
      </dgm:prSet>
      <dgm:spPr/>
    </dgm:pt>
    <dgm:pt modelId="{E2BD760C-468B-46CE-91A2-D856A0C939AA}" type="pres">
      <dgm:prSet presAssocID="{CDEB3E44-28B7-49F8-B74E-44BEA7B54516}" presName="boxAndChildren" presStyleCnt="0"/>
      <dgm:spPr/>
    </dgm:pt>
    <dgm:pt modelId="{E255C082-E0F2-4C78-96B3-DB635A824D2E}" type="pres">
      <dgm:prSet presAssocID="{CDEB3E44-28B7-49F8-B74E-44BEA7B54516}" presName="parentTextBox" presStyleLbl="node1" presStyleIdx="0" presStyleCnt="4"/>
      <dgm:spPr/>
    </dgm:pt>
    <dgm:pt modelId="{672425B2-D500-4A54-BF96-3C3DC5712F3E}" type="pres">
      <dgm:prSet presAssocID="{CDEB3E44-28B7-49F8-B74E-44BEA7B54516}" presName="entireBox" presStyleLbl="node1" presStyleIdx="0" presStyleCnt="4"/>
      <dgm:spPr/>
    </dgm:pt>
    <dgm:pt modelId="{19839329-205C-4A8F-B5CB-BFC5E5BBF140}" type="pres">
      <dgm:prSet presAssocID="{CDEB3E44-28B7-49F8-B74E-44BEA7B54516}" presName="descendantBox" presStyleCnt="0"/>
      <dgm:spPr/>
    </dgm:pt>
    <dgm:pt modelId="{EB3A68B4-0AE5-47C5-ACD7-BB5B5B192DAF}" type="pres">
      <dgm:prSet presAssocID="{D0C3F2F1-73BE-4442-AF93-34812B28710A}" presName="childTextBox" presStyleLbl="fgAccFollowNode1" presStyleIdx="0" presStyleCnt="4">
        <dgm:presLayoutVars>
          <dgm:bulletEnabled val="1"/>
        </dgm:presLayoutVars>
      </dgm:prSet>
      <dgm:spPr/>
    </dgm:pt>
    <dgm:pt modelId="{3586C868-F07F-4127-804D-24257E1BD839}" type="pres">
      <dgm:prSet presAssocID="{BF753F42-B2B3-4B22-9E7D-664AD44AD689}" presName="childTextBox" presStyleLbl="fgAccFollowNode1" presStyleIdx="1" presStyleCnt="4" custScaleX="1244788">
        <dgm:presLayoutVars>
          <dgm:bulletEnabled val="1"/>
        </dgm:presLayoutVars>
      </dgm:prSet>
      <dgm:spPr/>
    </dgm:pt>
    <dgm:pt modelId="{EE288C56-5420-4CCA-967B-C186EDA53185}" type="pres">
      <dgm:prSet presAssocID="{014F6AF0-E4CB-4D04-91E9-57A28D1240E9}" presName="childTextBox" presStyleLbl="fgAccFollowNode1" presStyleIdx="2" presStyleCnt="4">
        <dgm:presLayoutVars>
          <dgm:bulletEnabled val="1"/>
        </dgm:presLayoutVars>
      </dgm:prSet>
      <dgm:spPr/>
    </dgm:pt>
    <dgm:pt modelId="{4EBCA994-8334-438C-BA9C-BDE321BF6CA2}" type="pres">
      <dgm:prSet presAssocID="{74B4CFDB-2CE0-4E16-A846-92F58BFE3D3A}" presName="sp" presStyleCnt="0"/>
      <dgm:spPr/>
    </dgm:pt>
    <dgm:pt modelId="{D6378E2F-A486-463A-B0ED-EE7CFCE1A795}" type="pres">
      <dgm:prSet presAssocID="{A2FBD829-2FC1-46EB-BF0C-5DD6E4B23901}" presName="arrowAndChildren" presStyleCnt="0"/>
      <dgm:spPr/>
    </dgm:pt>
    <dgm:pt modelId="{1EC06120-DF36-4022-9633-F4CBCFB3D483}" type="pres">
      <dgm:prSet presAssocID="{A2FBD829-2FC1-46EB-BF0C-5DD6E4B23901}" presName="parentTextArrow" presStyleLbl="node1" presStyleIdx="1" presStyleCnt="4"/>
      <dgm:spPr/>
    </dgm:pt>
    <dgm:pt modelId="{17C9DAF6-20A7-40FF-9F0C-F7DE43C8AF37}" type="pres">
      <dgm:prSet presAssocID="{D74A445A-D4DF-4637-B78B-BE2C2EAFE7D0}" presName="sp" presStyleCnt="0"/>
      <dgm:spPr/>
    </dgm:pt>
    <dgm:pt modelId="{59979411-F926-4F49-939A-0BC006F95AC6}" type="pres">
      <dgm:prSet presAssocID="{A5C28602-3010-4863-987D-CCA18FE411CD}" presName="arrowAndChildren" presStyleCnt="0"/>
      <dgm:spPr/>
    </dgm:pt>
    <dgm:pt modelId="{8AEA6E08-F416-45DB-91F1-69062F3C6F64}" type="pres">
      <dgm:prSet presAssocID="{A5C28602-3010-4863-987D-CCA18FE411CD}" presName="parentTextArrow" presStyleLbl="node1" presStyleIdx="1" presStyleCnt="4"/>
      <dgm:spPr/>
    </dgm:pt>
    <dgm:pt modelId="{9A6BAF07-0F26-4944-98F9-C7864DB2EB28}" type="pres">
      <dgm:prSet presAssocID="{A5C28602-3010-4863-987D-CCA18FE411CD}" presName="arrow" presStyleLbl="node1" presStyleIdx="2" presStyleCnt="4"/>
      <dgm:spPr/>
    </dgm:pt>
    <dgm:pt modelId="{B329F2B6-1ADC-46E8-8577-AF4056140182}" type="pres">
      <dgm:prSet presAssocID="{A5C28602-3010-4863-987D-CCA18FE411CD}" presName="descendantArrow" presStyleCnt="0"/>
      <dgm:spPr/>
    </dgm:pt>
    <dgm:pt modelId="{60ED6A9F-E5D9-4385-A1DE-6AB663BCFED5}" type="pres">
      <dgm:prSet presAssocID="{45261A6C-6CE7-4C23-B5C8-6E7F2A6D74C9}" presName="childTextArrow" presStyleLbl="fgAccFollowNode1" presStyleIdx="3" presStyleCnt="4">
        <dgm:presLayoutVars>
          <dgm:bulletEnabled val="1"/>
        </dgm:presLayoutVars>
      </dgm:prSet>
      <dgm:spPr/>
    </dgm:pt>
    <dgm:pt modelId="{D03A71D7-7E28-426C-84C7-341D00702340}" type="pres">
      <dgm:prSet presAssocID="{3C1D993A-9235-4073-80AD-1251EFC6E11E}" presName="sp" presStyleCnt="0"/>
      <dgm:spPr/>
    </dgm:pt>
    <dgm:pt modelId="{93209F62-2637-4A44-9A6E-751276E7C8CA}" type="pres">
      <dgm:prSet presAssocID="{35A6404B-2817-45B5-B8F0-D91F77ECEAA1}" presName="arrowAndChildren" presStyleCnt="0"/>
      <dgm:spPr/>
    </dgm:pt>
    <dgm:pt modelId="{DD36C18A-57C6-4C81-B13E-0C7EF0C912D0}" type="pres">
      <dgm:prSet presAssocID="{35A6404B-2817-45B5-B8F0-D91F77ECEAA1}" presName="parentTextArrow" presStyleLbl="node1" presStyleIdx="3" presStyleCnt="4"/>
      <dgm:spPr/>
    </dgm:pt>
  </dgm:ptLst>
  <dgm:cxnLst>
    <dgm:cxn modelId="{B08E7507-5AE4-4A1A-AC50-7767A5CFBEC9}" srcId="{CDEB3E44-28B7-49F8-B74E-44BEA7B54516}" destId="{014F6AF0-E4CB-4D04-91E9-57A28D1240E9}" srcOrd="2" destOrd="0" parTransId="{2457AA34-8465-4A88-BD8E-F4A37DB78F72}" sibTransId="{49603F44-BAEA-490A-95A5-67C2413DF311}"/>
    <dgm:cxn modelId="{FA4ABB16-98E2-481E-9DE3-01B746019A46}" type="presOf" srcId="{D0C3F2F1-73BE-4442-AF93-34812B28710A}" destId="{EB3A68B4-0AE5-47C5-ACD7-BB5B5B192DAF}" srcOrd="0" destOrd="0" presId="urn:microsoft.com/office/officeart/2005/8/layout/process4"/>
    <dgm:cxn modelId="{9982CD17-EF25-411F-8DEA-1A54B45F4891}" srcId="{CDEB3E44-28B7-49F8-B74E-44BEA7B54516}" destId="{BF753F42-B2B3-4B22-9E7D-664AD44AD689}" srcOrd="1" destOrd="0" parTransId="{82E7225D-923B-489F-BBED-3BDA0CA5D5CC}" sibTransId="{7322D343-6B5A-4C69-BBAA-8F1A537C039F}"/>
    <dgm:cxn modelId="{B957F323-0B6E-43AE-A8D5-1E049C26BCD3}" type="presOf" srcId="{CDEB3E44-28B7-49F8-B74E-44BEA7B54516}" destId="{672425B2-D500-4A54-BF96-3C3DC5712F3E}" srcOrd="1" destOrd="0" presId="urn:microsoft.com/office/officeart/2005/8/layout/process4"/>
    <dgm:cxn modelId="{BD7EC824-6266-4860-9FF2-9357FB12AFA6}" srcId="{CDEB3E44-28B7-49F8-B74E-44BEA7B54516}" destId="{D0C3F2F1-73BE-4442-AF93-34812B28710A}" srcOrd="0" destOrd="0" parTransId="{7DA75F6B-B17D-4CD2-B908-0BBE6D2DD5BB}" sibTransId="{4F772D9A-EFD2-49B8-AB28-16F021DE7852}"/>
    <dgm:cxn modelId="{4FA0155F-4C77-4AD9-8AAC-C131C12E4E6B}" type="presOf" srcId="{45261A6C-6CE7-4C23-B5C8-6E7F2A6D74C9}" destId="{60ED6A9F-E5D9-4385-A1DE-6AB663BCFED5}" srcOrd="0" destOrd="0" presId="urn:microsoft.com/office/officeart/2005/8/layout/process4"/>
    <dgm:cxn modelId="{90E6D342-61CC-48C0-8D97-134598724DE2}" type="presOf" srcId="{A2FBD829-2FC1-46EB-BF0C-5DD6E4B23901}" destId="{1EC06120-DF36-4022-9633-F4CBCFB3D483}" srcOrd="0" destOrd="0" presId="urn:microsoft.com/office/officeart/2005/8/layout/process4"/>
    <dgm:cxn modelId="{238DEE6E-4E50-43B6-BE18-73E99BE61901}" type="presOf" srcId="{014F6AF0-E4CB-4D04-91E9-57A28D1240E9}" destId="{EE288C56-5420-4CCA-967B-C186EDA53185}" srcOrd="0" destOrd="0" presId="urn:microsoft.com/office/officeart/2005/8/layout/process4"/>
    <dgm:cxn modelId="{47850B7D-C2A5-464B-8F4C-B9998B6F79E6}" type="presOf" srcId="{BBEF0BE5-112A-4EA8-9D97-04A28A6EF864}" destId="{BD3504FA-E1D7-4AF4-B535-D8848E1BB2E4}" srcOrd="0" destOrd="0" presId="urn:microsoft.com/office/officeart/2005/8/layout/process4"/>
    <dgm:cxn modelId="{B2C287AD-316F-458B-B8EF-159BECFBC606}" type="presOf" srcId="{A5C28602-3010-4863-987D-CCA18FE411CD}" destId="{8AEA6E08-F416-45DB-91F1-69062F3C6F64}" srcOrd="0" destOrd="0" presId="urn:microsoft.com/office/officeart/2005/8/layout/process4"/>
    <dgm:cxn modelId="{06CDB7BB-FEA3-4683-8577-6851F088C6A0}" srcId="{BBEF0BE5-112A-4EA8-9D97-04A28A6EF864}" destId="{A2FBD829-2FC1-46EB-BF0C-5DD6E4B23901}" srcOrd="2" destOrd="0" parTransId="{63E8B446-5AE3-417E-A19A-364106ACE428}" sibTransId="{74B4CFDB-2CE0-4E16-A846-92F58BFE3D3A}"/>
    <dgm:cxn modelId="{6AB3B4C4-6E80-4779-BB6A-1BCE114F8714}" srcId="{BBEF0BE5-112A-4EA8-9D97-04A28A6EF864}" destId="{CDEB3E44-28B7-49F8-B74E-44BEA7B54516}" srcOrd="3" destOrd="0" parTransId="{12795D22-27A5-45B3-A3AE-03872C053549}" sibTransId="{68A35A8B-F24B-4CFF-8FAB-5CB00BD70AF7}"/>
    <dgm:cxn modelId="{9300A1D2-C89D-4DCE-9218-D05D2AD254D2}" srcId="{BBEF0BE5-112A-4EA8-9D97-04A28A6EF864}" destId="{A5C28602-3010-4863-987D-CCA18FE411CD}" srcOrd="1" destOrd="0" parTransId="{9FAEC778-EAB5-4953-8B71-8B4934D99800}" sibTransId="{D74A445A-D4DF-4637-B78B-BE2C2EAFE7D0}"/>
    <dgm:cxn modelId="{6E252ED4-48D5-42A5-A98C-38BEB90C29C3}" type="presOf" srcId="{CDEB3E44-28B7-49F8-B74E-44BEA7B54516}" destId="{E255C082-E0F2-4C78-96B3-DB635A824D2E}" srcOrd="0" destOrd="0" presId="urn:microsoft.com/office/officeart/2005/8/layout/process4"/>
    <dgm:cxn modelId="{DE1E75E0-9577-43B8-BE8A-65DD4880D17D}" srcId="{A5C28602-3010-4863-987D-CCA18FE411CD}" destId="{45261A6C-6CE7-4C23-B5C8-6E7F2A6D74C9}" srcOrd="0" destOrd="0" parTransId="{D9800143-63AA-409A-9B13-3A2E29AF9049}" sibTransId="{A0A060AA-82C5-48E1-827D-2A02D419664D}"/>
    <dgm:cxn modelId="{E6444FE3-6A19-4D4A-BEA2-6226FE6874DF}" type="presOf" srcId="{A5C28602-3010-4863-987D-CCA18FE411CD}" destId="{9A6BAF07-0F26-4944-98F9-C7864DB2EB28}" srcOrd="1" destOrd="0" presId="urn:microsoft.com/office/officeart/2005/8/layout/process4"/>
    <dgm:cxn modelId="{C0119AE5-0720-43A2-B9DD-94B2CDC08008}" type="presOf" srcId="{35A6404B-2817-45B5-B8F0-D91F77ECEAA1}" destId="{DD36C18A-57C6-4C81-B13E-0C7EF0C912D0}" srcOrd="0" destOrd="0" presId="urn:microsoft.com/office/officeart/2005/8/layout/process4"/>
    <dgm:cxn modelId="{46ACA4EB-9A43-4841-8E06-68A1C6B2B853}" srcId="{BBEF0BE5-112A-4EA8-9D97-04A28A6EF864}" destId="{35A6404B-2817-45B5-B8F0-D91F77ECEAA1}" srcOrd="0" destOrd="0" parTransId="{7D5E696F-04FF-4376-A155-AF1EE0E69E51}" sibTransId="{3C1D993A-9235-4073-80AD-1251EFC6E11E}"/>
    <dgm:cxn modelId="{8AF26FFC-1E47-4CC3-943E-78704F533706}" type="presOf" srcId="{BF753F42-B2B3-4B22-9E7D-664AD44AD689}" destId="{3586C868-F07F-4127-804D-24257E1BD839}" srcOrd="0" destOrd="0" presId="urn:microsoft.com/office/officeart/2005/8/layout/process4"/>
    <dgm:cxn modelId="{CEF0DE22-5DDF-4DA5-ACA7-3516DF85257A}" type="presParOf" srcId="{BD3504FA-E1D7-4AF4-B535-D8848E1BB2E4}" destId="{E2BD760C-468B-46CE-91A2-D856A0C939AA}" srcOrd="0" destOrd="0" presId="urn:microsoft.com/office/officeart/2005/8/layout/process4"/>
    <dgm:cxn modelId="{B661CB28-3038-46A7-B39B-D1452530555C}" type="presParOf" srcId="{E2BD760C-468B-46CE-91A2-D856A0C939AA}" destId="{E255C082-E0F2-4C78-96B3-DB635A824D2E}" srcOrd="0" destOrd="0" presId="urn:microsoft.com/office/officeart/2005/8/layout/process4"/>
    <dgm:cxn modelId="{4D462EE3-6D77-4816-A210-5186C4567D10}" type="presParOf" srcId="{E2BD760C-468B-46CE-91A2-D856A0C939AA}" destId="{672425B2-D500-4A54-BF96-3C3DC5712F3E}" srcOrd="1" destOrd="0" presId="urn:microsoft.com/office/officeart/2005/8/layout/process4"/>
    <dgm:cxn modelId="{80AD46FC-441D-4B0F-8042-21EACC7DD0C3}" type="presParOf" srcId="{E2BD760C-468B-46CE-91A2-D856A0C939AA}" destId="{19839329-205C-4A8F-B5CB-BFC5E5BBF140}" srcOrd="2" destOrd="0" presId="urn:microsoft.com/office/officeart/2005/8/layout/process4"/>
    <dgm:cxn modelId="{FD1A28C5-D558-4102-BB05-E7EC5A1A448B}" type="presParOf" srcId="{19839329-205C-4A8F-B5CB-BFC5E5BBF140}" destId="{EB3A68B4-0AE5-47C5-ACD7-BB5B5B192DAF}" srcOrd="0" destOrd="0" presId="urn:microsoft.com/office/officeart/2005/8/layout/process4"/>
    <dgm:cxn modelId="{A749CF48-81BB-4C11-8B93-FB4BB7EF8148}" type="presParOf" srcId="{19839329-205C-4A8F-B5CB-BFC5E5BBF140}" destId="{3586C868-F07F-4127-804D-24257E1BD839}" srcOrd="1" destOrd="0" presId="urn:microsoft.com/office/officeart/2005/8/layout/process4"/>
    <dgm:cxn modelId="{B56A27CA-FE17-4563-95B1-8814918996BA}" type="presParOf" srcId="{19839329-205C-4A8F-B5CB-BFC5E5BBF140}" destId="{EE288C56-5420-4CCA-967B-C186EDA53185}" srcOrd="2" destOrd="0" presId="urn:microsoft.com/office/officeart/2005/8/layout/process4"/>
    <dgm:cxn modelId="{353F2FD4-11F9-4D2A-9E23-A4C51C2227FF}" type="presParOf" srcId="{BD3504FA-E1D7-4AF4-B535-D8848E1BB2E4}" destId="{4EBCA994-8334-438C-BA9C-BDE321BF6CA2}" srcOrd="1" destOrd="0" presId="urn:microsoft.com/office/officeart/2005/8/layout/process4"/>
    <dgm:cxn modelId="{3C41509B-4DF6-4663-98DD-C84C50B5BF27}" type="presParOf" srcId="{BD3504FA-E1D7-4AF4-B535-D8848E1BB2E4}" destId="{D6378E2F-A486-463A-B0ED-EE7CFCE1A795}" srcOrd="2" destOrd="0" presId="urn:microsoft.com/office/officeart/2005/8/layout/process4"/>
    <dgm:cxn modelId="{FB32741F-D0E4-46AB-8401-DCBD88009CFA}" type="presParOf" srcId="{D6378E2F-A486-463A-B0ED-EE7CFCE1A795}" destId="{1EC06120-DF36-4022-9633-F4CBCFB3D483}" srcOrd="0" destOrd="0" presId="urn:microsoft.com/office/officeart/2005/8/layout/process4"/>
    <dgm:cxn modelId="{AA178767-ED48-42F9-BEAE-97E7DAD88F5D}" type="presParOf" srcId="{BD3504FA-E1D7-4AF4-B535-D8848E1BB2E4}" destId="{17C9DAF6-20A7-40FF-9F0C-F7DE43C8AF37}" srcOrd="3" destOrd="0" presId="urn:microsoft.com/office/officeart/2005/8/layout/process4"/>
    <dgm:cxn modelId="{A2FD7B38-8602-40F7-A43B-AC27B8BDEEA4}" type="presParOf" srcId="{BD3504FA-E1D7-4AF4-B535-D8848E1BB2E4}" destId="{59979411-F926-4F49-939A-0BC006F95AC6}" srcOrd="4" destOrd="0" presId="urn:microsoft.com/office/officeart/2005/8/layout/process4"/>
    <dgm:cxn modelId="{0380D516-ADE8-43AA-AB88-5950BA91A467}" type="presParOf" srcId="{59979411-F926-4F49-939A-0BC006F95AC6}" destId="{8AEA6E08-F416-45DB-91F1-69062F3C6F64}" srcOrd="0" destOrd="0" presId="urn:microsoft.com/office/officeart/2005/8/layout/process4"/>
    <dgm:cxn modelId="{47F21D71-AFD7-415B-A983-519E655D22FD}" type="presParOf" srcId="{59979411-F926-4F49-939A-0BC006F95AC6}" destId="{9A6BAF07-0F26-4944-98F9-C7864DB2EB28}" srcOrd="1" destOrd="0" presId="urn:microsoft.com/office/officeart/2005/8/layout/process4"/>
    <dgm:cxn modelId="{48356BFA-7813-4A31-A0A7-86B9A7571E19}" type="presParOf" srcId="{59979411-F926-4F49-939A-0BC006F95AC6}" destId="{B329F2B6-1ADC-46E8-8577-AF4056140182}" srcOrd="2" destOrd="0" presId="urn:microsoft.com/office/officeart/2005/8/layout/process4"/>
    <dgm:cxn modelId="{2BA33591-BB9A-4BC4-8FE0-E9711FF48FEE}" type="presParOf" srcId="{B329F2B6-1ADC-46E8-8577-AF4056140182}" destId="{60ED6A9F-E5D9-4385-A1DE-6AB663BCFED5}" srcOrd="0" destOrd="0" presId="urn:microsoft.com/office/officeart/2005/8/layout/process4"/>
    <dgm:cxn modelId="{79F6B844-CCB1-4D21-BB02-7F1E12EB2AA0}" type="presParOf" srcId="{BD3504FA-E1D7-4AF4-B535-D8848E1BB2E4}" destId="{D03A71D7-7E28-426C-84C7-341D00702340}" srcOrd="5" destOrd="0" presId="urn:microsoft.com/office/officeart/2005/8/layout/process4"/>
    <dgm:cxn modelId="{885C38A7-F231-4E66-9D74-0E7F807BB9A3}" type="presParOf" srcId="{BD3504FA-E1D7-4AF4-B535-D8848E1BB2E4}" destId="{93209F62-2637-4A44-9A6E-751276E7C8CA}" srcOrd="6" destOrd="0" presId="urn:microsoft.com/office/officeart/2005/8/layout/process4"/>
    <dgm:cxn modelId="{C9FB429C-EEFD-4D3B-9B35-0626AB7D2FAD}" type="presParOf" srcId="{93209F62-2637-4A44-9A6E-751276E7C8CA}" destId="{DD36C18A-57C6-4C81-B13E-0C7EF0C912D0}" srcOrd="0" destOrd="0" presId="urn:microsoft.com/office/officeart/2005/8/layout/process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91CCE7F-9E73-4199-A5F8-E3386BF31055}"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187FBAB0-D9FD-4C2E-BD4A-E5F274A94394}">
      <dgm:prSet phldrT="[Text]"/>
      <dgm:spPr>
        <a:solidFill>
          <a:schemeClr val="tx2"/>
        </a:solidFill>
      </dgm:spPr>
      <dgm:t>
        <a:bodyPr/>
        <a:lstStyle/>
        <a:p>
          <a:r>
            <a:rPr lang="en-US" dirty="0"/>
            <a:t>Counseling</a:t>
          </a:r>
        </a:p>
      </dgm:t>
    </dgm:pt>
    <dgm:pt modelId="{8B1EB178-AB49-4A78-9567-323E96E5BCAA}" type="parTrans" cxnId="{D1A0CEF5-3A02-4E0C-9350-2F997928BD07}">
      <dgm:prSet/>
      <dgm:spPr/>
      <dgm:t>
        <a:bodyPr/>
        <a:lstStyle/>
        <a:p>
          <a:endParaRPr lang="en-US"/>
        </a:p>
      </dgm:t>
    </dgm:pt>
    <dgm:pt modelId="{5C6B815B-73E7-42DB-8097-11DE23B72B5E}" type="sibTrans" cxnId="{D1A0CEF5-3A02-4E0C-9350-2F997928BD07}">
      <dgm:prSet/>
      <dgm:spPr/>
      <dgm:t>
        <a:bodyPr/>
        <a:lstStyle/>
        <a:p>
          <a:endParaRPr lang="en-US"/>
        </a:p>
      </dgm:t>
    </dgm:pt>
    <dgm:pt modelId="{06F851CE-560E-48C6-AF7E-ED6C7164B1A8}">
      <dgm:prSet phldrT="[Text]"/>
      <dgm:spPr>
        <a:solidFill>
          <a:schemeClr val="tx2"/>
        </a:solidFill>
      </dgm:spPr>
      <dgm:t>
        <a:bodyPr/>
        <a:lstStyle/>
        <a:p>
          <a:r>
            <a:rPr lang="en-US" dirty="0"/>
            <a:t>Sending a Student to the Principal’s Office	</a:t>
          </a:r>
        </a:p>
      </dgm:t>
    </dgm:pt>
    <dgm:pt modelId="{B0FCBA7C-193B-4B23-BFEF-2FFA11E2F817}" type="parTrans" cxnId="{734C1628-8C18-4870-B6C8-51B4DEF890CE}">
      <dgm:prSet/>
      <dgm:spPr/>
      <dgm:t>
        <a:bodyPr/>
        <a:lstStyle/>
        <a:p>
          <a:endParaRPr lang="en-US"/>
        </a:p>
      </dgm:t>
    </dgm:pt>
    <dgm:pt modelId="{B08DEED9-9B1C-4854-8163-18CF401D1E00}" type="sibTrans" cxnId="{734C1628-8C18-4870-B6C8-51B4DEF890CE}">
      <dgm:prSet/>
      <dgm:spPr/>
      <dgm:t>
        <a:bodyPr/>
        <a:lstStyle/>
        <a:p>
          <a:endParaRPr lang="en-US"/>
        </a:p>
      </dgm:t>
    </dgm:pt>
    <dgm:pt modelId="{4445691A-F7F0-4496-BB84-17587BFCB569}">
      <dgm:prSet phldrT="[Text]" custT="1"/>
      <dgm:spPr>
        <a:solidFill>
          <a:srgbClr val="17406D"/>
        </a:solidFill>
        <a:ln w="12700" cap="flat" cmpd="sng" algn="ctr">
          <a:solidFill>
            <a:prstClr val="white">
              <a:hueOff val="0"/>
              <a:satOff val="0"/>
              <a:lumOff val="0"/>
              <a:alphaOff val="0"/>
            </a:prstClr>
          </a:solidFill>
          <a:prstDash val="solid"/>
          <a:miter lim="800000"/>
        </a:ln>
        <a:effectLst/>
      </dgm:spPr>
      <dgm:t>
        <a:bodyPr spcFirstLastPara="0" vert="horz" wrap="square" lIns="68580" tIns="68580" rIns="68580" bIns="68580" numCol="1" spcCol="1270" anchor="ctr" anchorCtr="0"/>
        <a:lstStyle/>
        <a:p>
          <a:pPr marL="0" lvl="0" indent="0" algn="ctr" defTabSz="800100">
            <a:lnSpc>
              <a:spcPct val="90000"/>
            </a:lnSpc>
            <a:spcBef>
              <a:spcPct val="0"/>
            </a:spcBef>
            <a:spcAft>
              <a:spcPct val="35000"/>
            </a:spcAft>
            <a:buNone/>
          </a:pPr>
          <a:r>
            <a:rPr lang="en-US" sz="1800" kern="1200" dirty="0">
              <a:solidFill>
                <a:prstClr val="white"/>
              </a:solidFill>
              <a:latin typeface="Calibri" panose="020F0502020204030204"/>
              <a:ea typeface="+mn-ea"/>
              <a:cs typeface="+mn-cs"/>
            </a:rPr>
            <a:t>Change in Seating or Class Assignments</a:t>
          </a:r>
        </a:p>
      </dgm:t>
    </dgm:pt>
    <dgm:pt modelId="{A0C345CD-E7DE-49E3-B6BC-2A3EEA1B592B}" type="parTrans" cxnId="{733CADE3-1E0D-47C0-9D18-A9C9CFC990C0}">
      <dgm:prSet/>
      <dgm:spPr/>
      <dgm:t>
        <a:bodyPr/>
        <a:lstStyle/>
        <a:p>
          <a:endParaRPr lang="en-US"/>
        </a:p>
      </dgm:t>
    </dgm:pt>
    <dgm:pt modelId="{B6D63896-A783-4DD2-B454-FF53FD7E4CE9}" type="sibTrans" cxnId="{733CADE3-1E0D-47C0-9D18-A9C9CFC990C0}">
      <dgm:prSet/>
      <dgm:spPr/>
      <dgm:t>
        <a:bodyPr/>
        <a:lstStyle/>
        <a:p>
          <a:endParaRPr lang="en-US"/>
        </a:p>
      </dgm:t>
    </dgm:pt>
    <dgm:pt modelId="{A2F02DAB-F1F8-468A-ADFA-52BF0DFD069D}">
      <dgm:prSet phldrT="[Text]" custT="1"/>
      <dgm:spPr>
        <a:solidFill>
          <a:srgbClr val="17406D"/>
        </a:solidFill>
        <a:ln w="12700" cap="flat" cmpd="sng" algn="ctr">
          <a:solidFill>
            <a:prstClr val="white">
              <a:hueOff val="0"/>
              <a:satOff val="0"/>
              <a:lumOff val="0"/>
              <a:alphaOff val="0"/>
            </a:prstClr>
          </a:solidFill>
          <a:prstDash val="solid"/>
          <a:miter lim="800000"/>
        </a:ln>
        <a:effectLst/>
      </dgm:spPr>
      <dgm:t>
        <a:bodyPr spcFirstLastPara="0" vert="horz" wrap="square" lIns="68580" tIns="68580" rIns="68580" bIns="68580" numCol="1" spcCol="1270" anchor="ctr" anchorCtr="0"/>
        <a:lstStyle/>
        <a:p>
          <a:r>
            <a:rPr lang="en-US" sz="1800" kern="1200" dirty="0"/>
            <a:t>Extension of deadlines for coursework, retaking of </a:t>
          </a:r>
          <a:r>
            <a:rPr lang="en-US" sz="1800" kern="1200" dirty="0">
              <a:solidFill>
                <a:prstClr val="white"/>
              </a:solidFill>
              <a:latin typeface="Calibri" panose="020F0502020204030204"/>
              <a:ea typeface="+mn-ea"/>
              <a:cs typeface="+mn-cs"/>
            </a:rPr>
            <a:t>Tests</a:t>
          </a:r>
          <a:r>
            <a:rPr lang="en-US" sz="1800" kern="1200" dirty="0"/>
            <a:t>…</a:t>
          </a:r>
        </a:p>
      </dgm:t>
    </dgm:pt>
    <dgm:pt modelId="{F830DF75-B74C-44E1-90A3-D2658C464514}" type="parTrans" cxnId="{0B31E807-09BD-4C3B-B2DA-8AEC4DE4BE80}">
      <dgm:prSet/>
      <dgm:spPr/>
      <dgm:t>
        <a:bodyPr/>
        <a:lstStyle/>
        <a:p>
          <a:endParaRPr lang="en-US"/>
        </a:p>
      </dgm:t>
    </dgm:pt>
    <dgm:pt modelId="{BFF8BDD3-DBFF-4651-9654-75ED7E1794AC}" type="sibTrans" cxnId="{0B31E807-09BD-4C3B-B2DA-8AEC4DE4BE80}">
      <dgm:prSet/>
      <dgm:spPr/>
      <dgm:t>
        <a:bodyPr/>
        <a:lstStyle/>
        <a:p>
          <a:endParaRPr lang="en-US"/>
        </a:p>
      </dgm:t>
    </dgm:pt>
    <dgm:pt modelId="{C27DF79B-3918-4486-807B-05E00FCE3B52}">
      <dgm:prSet phldrT="[Text]" custT="1"/>
      <dgm:spPr>
        <a:solidFill>
          <a:schemeClr val="tx2"/>
        </a:solidFill>
      </dgm:spPr>
      <dgm:t>
        <a:bodyPr/>
        <a:lstStyle/>
        <a:p>
          <a:r>
            <a:rPr lang="en-US" sz="1800" kern="1200" dirty="0">
              <a:solidFill>
                <a:prstClr val="white"/>
              </a:solidFill>
              <a:latin typeface="Calibri" panose="020F0502020204030204"/>
              <a:ea typeface="+mn-ea"/>
              <a:cs typeface="+mn-cs"/>
            </a:rPr>
            <a:t>Modifying</a:t>
          </a:r>
          <a:r>
            <a:rPr lang="en-US" sz="1800" kern="1200" dirty="0"/>
            <a:t> Class or Activity Schedules</a:t>
          </a:r>
        </a:p>
      </dgm:t>
    </dgm:pt>
    <dgm:pt modelId="{6E5CC2FA-4BE5-43AA-AAAB-714BA31447CA}" type="parTrans" cxnId="{7D385F4F-9750-49DF-90DE-88DAA86C14BB}">
      <dgm:prSet/>
      <dgm:spPr/>
      <dgm:t>
        <a:bodyPr/>
        <a:lstStyle/>
        <a:p>
          <a:endParaRPr lang="en-US"/>
        </a:p>
      </dgm:t>
    </dgm:pt>
    <dgm:pt modelId="{075C06FA-6E93-4138-9C76-889FDE144968}" type="sibTrans" cxnId="{7D385F4F-9750-49DF-90DE-88DAA86C14BB}">
      <dgm:prSet/>
      <dgm:spPr/>
      <dgm:t>
        <a:bodyPr/>
        <a:lstStyle/>
        <a:p>
          <a:endParaRPr lang="en-US"/>
        </a:p>
      </dgm:t>
    </dgm:pt>
    <dgm:pt modelId="{B81783CB-B40F-4FA3-BE08-CA4EDC9D6395}">
      <dgm:prSet/>
      <dgm:spPr>
        <a:solidFill>
          <a:schemeClr val="tx2"/>
        </a:solidFill>
      </dgm:spPr>
      <dgm:t>
        <a:bodyPr/>
        <a:lstStyle/>
        <a:p>
          <a:r>
            <a:rPr lang="en-US" dirty="0"/>
            <a:t>Increase of Security and monitoring certain areas of campus</a:t>
          </a:r>
        </a:p>
      </dgm:t>
    </dgm:pt>
    <dgm:pt modelId="{95C25324-F5BC-4A7B-9265-471CDC53B701}" type="parTrans" cxnId="{A48F094D-7039-432F-B900-C0C71D3C7B56}">
      <dgm:prSet/>
      <dgm:spPr/>
      <dgm:t>
        <a:bodyPr/>
        <a:lstStyle/>
        <a:p>
          <a:endParaRPr lang="en-US"/>
        </a:p>
      </dgm:t>
    </dgm:pt>
    <dgm:pt modelId="{D7048493-7590-4900-B33E-1283EA1A0CDB}" type="sibTrans" cxnId="{A48F094D-7039-432F-B900-C0C71D3C7B56}">
      <dgm:prSet/>
      <dgm:spPr/>
      <dgm:t>
        <a:bodyPr/>
        <a:lstStyle/>
        <a:p>
          <a:endParaRPr lang="en-US"/>
        </a:p>
      </dgm:t>
    </dgm:pt>
    <dgm:pt modelId="{7AED6350-4B7C-4DFE-ABCE-B62D52B42F4D}">
      <dgm:prSet/>
      <dgm:spPr>
        <a:solidFill>
          <a:schemeClr val="tx2"/>
        </a:solidFill>
      </dgm:spPr>
      <dgm:t>
        <a:bodyPr/>
        <a:lstStyle/>
        <a:p>
          <a:r>
            <a:rPr lang="en-US" dirty="0"/>
            <a:t>Escorting parties when on campus</a:t>
          </a:r>
        </a:p>
      </dgm:t>
    </dgm:pt>
    <dgm:pt modelId="{5A72B72C-77E8-4253-B20D-B6E130D705B1}" type="parTrans" cxnId="{4C8B18F5-0900-4315-832F-E6128D0D6230}">
      <dgm:prSet/>
      <dgm:spPr/>
      <dgm:t>
        <a:bodyPr/>
        <a:lstStyle/>
        <a:p>
          <a:endParaRPr lang="en-US"/>
        </a:p>
      </dgm:t>
    </dgm:pt>
    <dgm:pt modelId="{DACEEDA2-5034-4013-9700-442DB6563161}" type="sibTrans" cxnId="{4C8B18F5-0900-4315-832F-E6128D0D6230}">
      <dgm:prSet/>
      <dgm:spPr/>
      <dgm:t>
        <a:bodyPr/>
        <a:lstStyle/>
        <a:p>
          <a:endParaRPr lang="en-US"/>
        </a:p>
      </dgm:t>
    </dgm:pt>
    <dgm:pt modelId="{248D5482-2BB3-413D-B896-B5F93ABF2B64}">
      <dgm:prSet custT="1"/>
      <dgm:spPr>
        <a:solidFill>
          <a:srgbClr val="17406D"/>
        </a:solidFill>
        <a:ln w="12700" cap="flat" cmpd="sng" algn="ctr">
          <a:solidFill>
            <a:prstClr val="white">
              <a:hueOff val="0"/>
              <a:satOff val="0"/>
              <a:lumOff val="0"/>
              <a:alphaOff val="0"/>
            </a:prstClr>
          </a:solidFill>
          <a:prstDash val="solid"/>
          <a:miter lim="800000"/>
        </a:ln>
        <a:effectLst/>
      </dgm:spPr>
      <dgm:t>
        <a:bodyPr spcFirstLastPara="0" vert="horz" wrap="square" lIns="68580" tIns="68580" rIns="68580" bIns="68580" numCol="1" spcCol="1270" anchor="ctr" anchorCtr="0"/>
        <a:lstStyle/>
        <a:p>
          <a:r>
            <a:rPr lang="en-US" sz="1800" kern="1200" dirty="0"/>
            <a:t>identifying specific campus </a:t>
          </a:r>
          <a:r>
            <a:rPr lang="en-US" sz="1800" kern="1200" dirty="0">
              <a:solidFill>
                <a:prstClr val="white"/>
              </a:solidFill>
              <a:latin typeface="Calibri" panose="020F0502020204030204"/>
              <a:ea typeface="+mn-ea"/>
              <a:cs typeface="+mn-cs"/>
            </a:rPr>
            <a:t>employees</a:t>
          </a:r>
          <a:r>
            <a:rPr lang="en-US" sz="1800" kern="1200" dirty="0"/>
            <a:t> to serve as regular </a:t>
          </a:r>
          <a:r>
            <a:rPr lang="en-US" sz="1800" kern="1200" dirty="0">
              <a:solidFill>
                <a:prstClr val="white"/>
              </a:solidFill>
              <a:latin typeface="Calibri" panose="020F0502020204030204"/>
              <a:ea typeface="+mn-ea"/>
              <a:cs typeface="+mn-cs"/>
            </a:rPr>
            <a:t>points</a:t>
          </a:r>
          <a:r>
            <a:rPr lang="en-US" sz="1800" kern="1200" dirty="0"/>
            <a:t> of contact for each party</a:t>
          </a:r>
        </a:p>
      </dgm:t>
    </dgm:pt>
    <dgm:pt modelId="{026CFA80-6479-4343-BB7A-8F0E0C44889D}" type="parTrans" cxnId="{6421238B-BC7B-4081-98B3-7A97223344D1}">
      <dgm:prSet/>
      <dgm:spPr/>
      <dgm:t>
        <a:bodyPr/>
        <a:lstStyle/>
        <a:p>
          <a:endParaRPr lang="en-US"/>
        </a:p>
      </dgm:t>
    </dgm:pt>
    <dgm:pt modelId="{79DCD9ED-1889-4E05-918F-CABBC033D244}" type="sibTrans" cxnId="{6421238B-BC7B-4081-98B3-7A97223344D1}">
      <dgm:prSet/>
      <dgm:spPr/>
      <dgm:t>
        <a:bodyPr/>
        <a:lstStyle/>
        <a:p>
          <a:endParaRPr lang="en-US"/>
        </a:p>
      </dgm:t>
    </dgm:pt>
    <dgm:pt modelId="{1B050F87-30B9-468F-BDFF-A90318B790C8}">
      <dgm:prSet/>
      <dgm:spPr>
        <a:solidFill>
          <a:srgbClr val="17406D"/>
        </a:solidFill>
        <a:ln w="12700" cap="flat" cmpd="sng" algn="ctr">
          <a:solidFill>
            <a:prstClr val="white">
              <a:hueOff val="0"/>
              <a:satOff val="0"/>
              <a:lumOff val="0"/>
              <a:alphaOff val="0"/>
            </a:prstClr>
          </a:solidFill>
          <a:prstDash val="solid"/>
          <a:miter lim="800000"/>
        </a:ln>
        <a:effectLst/>
      </dgm:spPr>
      <dgm:t>
        <a:bodyPr spcFirstLastPara="0" vert="horz" wrap="square" lIns="68580" tIns="68580" rIns="68580" bIns="68580" numCol="1" spcCol="1270" anchor="ctr" anchorCtr="0"/>
        <a:lstStyle/>
        <a:p>
          <a:r>
            <a:rPr lang="en-US" dirty="0"/>
            <a:t>implementing mutual or unilateral restrictions on contact between parties</a:t>
          </a:r>
        </a:p>
      </dgm:t>
    </dgm:pt>
    <dgm:pt modelId="{C35F37DB-612B-4A08-9716-ED1A09CC5879}" type="parTrans" cxnId="{6DFC43CA-47ED-419F-BC68-7C7765DEDC7F}">
      <dgm:prSet/>
      <dgm:spPr/>
      <dgm:t>
        <a:bodyPr/>
        <a:lstStyle/>
        <a:p>
          <a:endParaRPr lang="en-US"/>
        </a:p>
      </dgm:t>
    </dgm:pt>
    <dgm:pt modelId="{1C036984-4924-4B30-A45A-5FC6289AB630}" type="sibTrans" cxnId="{6DFC43CA-47ED-419F-BC68-7C7765DEDC7F}">
      <dgm:prSet/>
      <dgm:spPr/>
      <dgm:t>
        <a:bodyPr/>
        <a:lstStyle/>
        <a:p>
          <a:endParaRPr lang="en-US"/>
        </a:p>
      </dgm:t>
    </dgm:pt>
    <dgm:pt modelId="{E98C96FF-7C44-44FE-A261-57CD41C7A841}" type="pres">
      <dgm:prSet presAssocID="{991CCE7F-9E73-4199-A5F8-E3386BF31055}" presName="diagram" presStyleCnt="0">
        <dgm:presLayoutVars>
          <dgm:dir/>
          <dgm:resizeHandles val="exact"/>
        </dgm:presLayoutVars>
      </dgm:prSet>
      <dgm:spPr/>
    </dgm:pt>
    <dgm:pt modelId="{2DDA9A70-B8EA-4DB0-9F21-E0E962D7D212}" type="pres">
      <dgm:prSet presAssocID="{187FBAB0-D9FD-4C2E-BD4A-E5F274A94394}" presName="node" presStyleLbl="node1" presStyleIdx="0" presStyleCnt="9">
        <dgm:presLayoutVars>
          <dgm:bulletEnabled val="1"/>
        </dgm:presLayoutVars>
      </dgm:prSet>
      <dgm:spPr/>
    </dgm:pt>
    <dgm:pt modelId="{270E794F-8C76-4310-848C-B880DFD83474}" type="pres">
      <dgm:prSet presAssocID="{5C6B815B-73E7-42DB-8097-11DE23B72B5E}" presName="sibTrans" presStyleCnt="0"/>
      <dgm:spPr/>
    </dgm:pt>
    <dgm:pt modelId="{B7D2569E-C73A-4F33-B221-168656BA0D36}" type="pres">
      <dgm:prSet presAssocID="{06F851CE-560E-48C6-AF7E-ED6C7164B1A8}" presName="node" presStyleLbl="node1" presStyleIdx="1" presStyleCnt="9">
        <dgm:presLayoutVars>
          <dgm:bulletEnabled val="1"/>
        </dgm:presLayoutVars>
      </dgm:prSet>
      <dgm:spPr/>
    </dgm:pt>
    <dgm:pt modelId="{55CF52AB-B0C0-4812-A138-DE1697565579}" type="pres">
      <dgm:prSet presAssocID="{B08DEED9-9B1C-4854-8163-18CF401D1E00}" presName="sibTrans" presStyleCnt="0"/>
      <dgm:spPr/>
    </dgm:pt>
    <dgm:pt modelId="{8FA77434-9EB6-462B-9E1F-B6BFDB909CBD}" type="pres">
      <dgm:prSet presAssocID="{4445691A-F7F0-4496-BB84-17587BFCB569}" presName="node" presStyleLbl="node1" presStyleIdx="2" presStyleCnt="9">
        <dgm:presLayoutVars>
          <dgm:bulletEnabled val="1"/>
        </dgm:presLayoutVars>
      </dgm:prSet>
      <dgm:spPr>
        <a:xfrm>
          <a:off x="5383596" y="834"/>
          <a:ext cx="2328167" cy="1396900"/>
        </a:xfrm>
        <a:prstGeom prst="rect">
          <a:avLst/>
        </a:prstGeom>
      </dgm:spPr>
    </dgm:pt>
    <dgm:pt modelId="{EA231666-4B60-4A59-9F9D-275366ED213F}" type="pres">
      <dgm:prSet presAssocID="{B6D63896-A783-4DD2-B454-FF53FD7E4CE9}" presName="sibTrans" presStyleCnt="0"/>
      <dgm:spPr/>
    </dgm:pt>
    <dgm:pt modelId="{4C65AA51-0074-4F13-BBE5-0E1CC1D83FD8}" type="pres">
      <dgm:prSet presAssocID="{A2F02DAB-F1F8-468A-ADFA-52BF0DFD069D}" presName="node" presStyleLbl="node1" presStyleIdx="3" presStyleCnt="9">
        <dgm:presLayoutVars>
          <dgm:bulletEnabled val="1"/>
        </dgm:presLayoutVars>
      </dgm:prSet>
      <dgm:spPr>
        <a:xfrm>
          <a:off x="261626" y="1630551"/>
          <a:ext cx="2328167" cy="1396900"/>
        </a:xfrm>
        <a:prstGeom prst="rect">
          <a:avLst/>
        </a:prstGeom>
      </dgm:spPr>
    </dgm:pt>
    <dgm:pt modelId="{A822AB32-CAD8-4CA3-9C47-A045CCB49A2B}" type="pres">
      <dgm:prSet presAssocID="{BFF8BDD3-DBFF-4651-9654-75ED7E1794AC}" presName="sibTrans" presStyleCnt="0"/>
      <dgm:spPr/>
    </dgm:pt>
    <dgm:pt modelId="{A5A56E90-282A-4F83-BCAC-2BFC57C79FDA}" type="pres">
      <dgm:prSet presAssocID="{C27DF79B-3918-4486-807B-05E00FCE3B52}" presName="node" presStyleLbl="node1" presStyleIdx="4" presStyleCnt="9">
        <dgm:presLayoutVars>
          <dgm:bulletEnabled val="1"/>
        </dgm:presLayoutVars>
      </dgm:prSet>
      <dgm:spPr/>
    </dgm:pt>
    <dgm:pt modelId="{C23A7ECC-2CD5-497D-8339-C6F7D6CF2738}" type="pres">
      <dgm:prSet presAssocID="{075C06FA-6E93-4138-9C76-889FDE144968}" presName="sibTrans" presStyleCnt="0"/>
      <dgm:spPr/>
    </dgm:pt>
    <dgm:pt modelId="{EB203018-0707-4205-8E75-621880C7B424}" type="pres">
      <dgm:prSet presAssocID="{B81783CB-B40F-4FA3-BE08-CA4EDC9D6395}" presName="node" presStyleLbl="node1" presStyleIdx="5" presStyleCnt="9">
        <dgm:presLayoutVars>
          <dgm:bulletEnabled val="1"/>
        </dgm:presLayoutVars>
      </dgm:prSet>
      <dgm:spPr/>
    </dgm:pt>
    <dgm:pt modelId="{3D9E6F0F-FD7E-4770-A07B-546B68921C0E}" type="pres">
      <dgm:prSet presAssocID="{D7048493-7590-4900-B33E-1283EA1A0CDB}" presName="sibTrans" presStyleCnt="0"/>
      <dgm:spPr/>
    </dgm:pt>
    <dgm:pt modelId="{D3E7FCAC-D570-4BC7-908A-FFE26F1931A2}" type="pres">
      <dgm:prSet presAssocID="{7AED6350-4B7C-4DFE-ABCE-B62D52B42F4D}" presName="node" presStyleLbl="node1" presStyleIdx="6" presStyleCnt="9">
        <dgm:presLayoutVars>
          <dgm:bulletEnabled val="1"/>
        </dgm:presLayoutVars>
      </dgm:prSet>
      <dgm:spPr/>
    </dgm:pt>
    <dgm:pt modelId="{E08A8358-7528-4199-B8F9-1FE3F0684D4F}" type="pres">
      <dgm:prSet presAssocID="{DACEEDA2-5034-4013-9700-442DB6563161}" presName="sibTrans" presStyleCnt="0"/>
      <dgm:spPr/>
    </dgm:pt>
    <dgm:pt modelId="{38594E70-843F-4C5C-9F60-D6BC632B1C6D}" type="pres">
      <dgm:prSet presAssocID="{1B050F87-30B9-468F-BDFF-A90318B790C8}" presName="node" presStyleLbl="node1" presStyleIdx="7" presStyleCnt="9">
        <dgm:presLayoutVars>
          <dgm:bulletEnabled val="1"/>
        </dgm:presLayoutVars>
      </dgm:prSet>
      <dgm:spPr>
        <a:xfrm>
          <a:off x="2822611" y="3260269"/>
          <a:ext cx="2328167" cy="1396900"/>
        </a:xfrm>
        <a:prstGeom prst="rect">
          <a:avLst/>
        </a:prstGeom>
      </dgm:spPr>
    </dgm:pt>
    <dgm:pt modelId="{91F682D4-9F7F-485E-A63C-E10C29B83E44}" type="pres">
      <dgm:prSet presAssocID="{1C036984-4924-4B30-A45A-5FC6289AB630}" presName="sibTrans" presStyleCnt="0"/>
      <dgm:spPr/>
    </dgm:pt>
    <dgm:pt modelId="{6F08AAD3-18EA-4CAC-80FA-BB85FCAED12E}" type="pres">
      <dgm:prSet presAssocID="{248D5482-2BB3-413D-B896-B5F93ABF2B64}" presName="node" presStyleLbl="node1" presStyleIdx="8" presStyleCnt="9">
        <dgm:presLayoutVars>
          <dgm:bulletEnabled val="1"/>
        </dgm:presLayoutVars>
      </dgm:prSet>
      <dgm:spPr>
        <a:xfrm>
          <a:off x="5383596" y="3260269"/>
          <a:ext cx="2328167" cy="1396900"/>
        </a:xfrm>
        <a:prstGeom prst="rect">
          <a:avLst/>
        </a:prstGeom>
      </dgm:spPr>
    </dgm:pt>
  </dgm:ptLst>
  <dgm:cxnLst>
    <dgm:cxn modelId="{0B31E807-09BD-4C3B-B2DA-8AEC4DE4BE80}" srcId="{991CCE7F-9E73-4199-A5F8-E3386BF31055}" destId="{A2F02DAB-F1F8-468A-ADFA-52BF0DFD069D}" srcOrd="3" destOrd="0" parTransId="{F830DF75-B74C-44E1-90A3-D2658C464514}" sibTransId="{BFF8BDD3-DBFF-4651-9654-75ED7E1794AC}"/>
    <dgm:cxn modelId="{CC355127-B609-4FE1-BA8A-C53748351316}" type="presOf" srcId="{991CCE7F-9E73-4199-A5F8-E3386BF31055}" destId="{E98C96FF-7C44-44FE-A261-57CD41C7A841}" srcOrd="0" destOrd="0" presId="urn:microsoft.com/office/officeart/2005/8/layout/default"/>
    <dgm:cxn modelId="{734C1628-8C18-4870-B6C8-51B4DEF890CE}" srcId="{991CCE7F-9E73-4199-A5F8-E3386BF31055}" destId="{06F851CE-560E-48C6-AF7E-ED6C7164B1A8}" srcOrd="1" destOrd="0" parTransId="{B0FCBA7C-193B-4B23-BFEF-2FFA11E2F817}" sibTransId="{B08DEED9-9B1C-4854-8163-18CF401D1E00}"/>
    <dgm:cxn modelId="{E776F944-CD9A-4897-BD8A-581423983BA2}" type="presOf" srcId="{1B050F87-30B9-468F-BDFF-A90318B790C8}" destId="{38594E70-843F-4C5C-9F60-D6BC632B1C6D}" srcOrd="0" destOrd="0" presId="urn:microsoft.com/office/officeart/2005/8/layout/default"/>
    <dgm:cxn modelId="{A48F094D-7039-432F-B900-C0C71D3C7B56}" srcId="{991CCE7F-9E73-4199-A5F8-E3386BF31055}" destId="{B81783CB-B40F-4FA3-BE08-CA4EDC9D6395}" srcOrd="5" destOrd="0" parTransId="{95C25324-F5BC-4A7B-9265-471CDC53B701}" sibTransId="{D7048493-7590-4900-B33E-1283EA1A0CDB}"/>
    <dgm:cxn modelId="{7D385F4F-9750-49DF-90DE-88DAA86C14BB}" srcId="{991CCE7F-9E73-4199-A5F8-E3386BF31055}" destId="{C27DF79B-3918-4486-807B-05E00FCE3B52}" srcOrd="4" destOrd="0" parTransId="{6E5CC2FA-4BE5-43AA-AAAB-714BA31447CA}" sibTransId="{075C06FA-6E93-4138-9C76-889FDE144968}"/>
    <dgm:cxn modelId="{C80AFF53-6099-4DCF-92C1-D440AAB492C4}" type="presOf" srcId="{06F851CE-560E-48C6-AF7E-ED6C7164B1A8}" destId="{B7D2569E-C73A-4F33-B221-168656BA0D36}" srcOrd="0" destOrd="0" presId="urn:microsoft.com/office/officeart/2005/8/layout/default"/>
    <dgm:cxn modelId="{AF055A59-613E-453A-838C-B0697CBA672A}" type="presOf" srcId="{C27DF79B-3918-4486-807B-05E00FCE3B52}" destId="{A5A56E90-282A-4F83-BCAC-2BFC57C79FDA}" srcOrd="0" destOrd="0" presId="urn:microsoft.com/office/officeart/2005/8/layout/default"/>
    <dgm:cxn modelId="{75368588-7F9C-46B0-9CD8-36CD110187AA}" type="presOf" srcId="{7AED6350-4B7C-4DFE-ABCE-B62D52B42F4D}" destId="{D3E7FCAC-D570-4BC7-908A-FFE26F1931A2}" srcOrd="0" destOrd="0" presId="urn:microsoft.com/office/officeart/2005/8/layout/default"/>
    <dgm:cxn modelId="{6421238B-BC7B-4081-98B3-7A97223344D1}" srcId="{991CCE7F-9E73-4199-A5F8-E3386BF31055}" destId="{248D5482-2BB3-413D-B896-B5F93ABF2B64}" srcOrd="8" destOrd="0" parTransId="{026CFA80-6479-4343-BB7A-8F0E0C44889D}" sibTransId="{79DCD9ED-1889-4E05-918F-CABBC033D244}"/>
    <dgm:cxn modelId="{4079A4A9-0D3C-4C21-9C8B-2E17785F6188}" type="presOf" srcId="{187FBAB0-D9FD-4C2E-BD4A-E5F274A94394}" destId="{2DDA9A70-B8EA-4DB0-9F21-E0E962D7D212}" srcOrd="0" destOrd="0" presId="urn:microsoft.com/office/officeart/2005/8/layout/default"/>
    <dgm:cxn modelId="{6D520CBD-CE4F-4E80-8928-B26A495C60D8}" type="presOf" srcId="{B81783CB-B40F-4FA3-BE08-CA4EDC9D6395}" destId="{EB203018-0707-4205-8E75-621880C7B424}" srcOrd="0" destOrd="0" presId="urn:microsoft.com/office/officeart/2005/8/layout/default"/>
    <dgm:cxn modelId="{824A96C6-B042-4DEA-A242-BECC7549549A}" type="presOf" srcId="{4445691A-F7F0-4496-BB84-17587BFCB569}" destId="{8FA77434-9EB6-462B-9E1F-B6BFDB909CBD}" srcOrd="0" destOrd="0" presId="urn:microsoft.com/office/officeart/2005/8/layout/default"/>
    <dgm:cxn modelId="{6DFC43CA-47ED-419F-BC68-7C7765DEDC7F}" srcId="{991CCE7F-9E73-4199-A5F8-E3386BF31055}" destId="{1B050F87-30B9-468F-BDFF-A90318B790C8}" srcOrd="7" destOrd="0" parTransId="{C35F37DB-612B-4A08-9716-ED1A09CC5879}" sibTransId="{1C036984-4924-4B30-A45A-5FC6289AB630}"/>
    <dgm:cxn modelId="{F60252D4-3008-44C2-93B7-263F0990C994}" type="presOf" srcId="{248D5482-2BB3-413D-B896-B5F93ABF2B64}" destId="{6F08AAD3-18EA-4CAC-80FA-BB85FCAED12E}" srcOrd="0" destOrd="0" presId="urn:microsoft.com/office/officeart/2005/8/layout/default"/>
    <dgm:cxn modelId="{733CADE3-1E0D-47C0-9D18-A9C9CFC990C0}" srcId="{991CCE7F-9E73-4199-A5F8-E3386BF31055}" destId="{4445691A-F7F0-4496-BB84-17587BFCB569}" srcOrd="2" destOrd="0" parTransId="{A0C345CD-E7DE-49E3-B6BC-2A3EEA1B592B}" sibTransId="{B6D63896-A783-4DD2-B454-FF53FD7E4CE9}"/>
    <dgm:cxn modelId="{0E70CDEE-87CA-4F90-A7DA-684735E430C6}" type="presOf" srcId="{A2F02DAB-F1F8-468A-ADFA-52BF0DFD069D}" destId="{4C65AA51-0074-4F13-BBE5-0E1CC1D83FD8}" srcOrd="0" destOrd="0" presId="urn:microsoft.com/office/officeart/2005/8/layout/default"/>
    <dgm:cxn modelId="{4C8B18F5-0900-4315-832F-E6128D0D6230}" srcId="{991CCE7F-9E73-4199-A5F8-E3386BF31055}" destId="{7AED6350-4B7C-4DFE-ABCE-B62D52B42F4D}" srcOrd="6" destOrd="0" parTransId="{5A72B72C-77E8-4253-B20D-B6E130D705B1}" sibTransId="{DACEEDA2-5034-4013-9700-442DB6563161}"/>
    <dgm:cxn modelId="{D1A0CEF5-3A02-4E0C-9350-2F997928BD07}" srcId="{991CCE7F-9E73-4199-A5F8-E3386BF31055}" destId="{187FBAB0-D9FD-4C2E-BD4A-E5F274A94394}" srcOrd="0" destOrd="0" parTransId="{8B1EB178-AB49-4A78-9567-323E96E5BCAA}" sibTransId="{5C6B815B-73E7-42DB-8097-11DE23B72B5E}"/>
    <dgm:cxn modelId="{646076CC-03B9-4704-9EC8-1A003461F67F}" type="presParOf" srcId="{E98C96FF-7C44-44FE-A261-57CD41C7A841}" destId="{2DDA9A70-B8EA-4DB0-9F21-E0E962D7D212}" srcOrd="0" destOrd="0" presId="urn:microsoft.com/office/officeart/2005/8/layout/default"/>
    <dgm:cxn modelId="{CE0DDB60-3EF9-4CB1-91FA-1945123BF2CB}" type="presParOf" srcId="{E98C96FF-7C44-44FE-A261-57CD41C7A841}" destId="{270E794F-8C76-4310-848C-B880DFD83474}" srcOrd="1" destOrd="0" presId="urn:microsoft.com/office/officeart/2005/8/layout/default"/>
    <dgm:cxn modelId="{0D69F08A-7733-4D0F-A2C7-93BDBEF1F5EE}" type="presParOf" srcId="{E98C96FF-7C44-44FE-A261-57CD41C7A841}" destId="{B7D2569E-C73A-4F33-B221-168656BA0D36}" srcOrd="2" destOrd="0" presId="urn:microsoft.com/office/officeart/2005/8/layout/default"/>
    <dgm:cxn modelId="{72F9944E-9AD2-471D-A10C-9F846A83D539}" type="presParOf" srcId="{E98C96FF-7C44-44FE-A261-57CD41C7A841}" destId="{55CF52AB-B0C0-4812-A138-DE1697565579}" srcOrd="3" destOrd="0" presId="urn:microsoft.com/office/officeart/2005/8/layout/default"/>
    <dgm:cxn modelId="{2A761E78-BF53-423C-9A7B-0A2FBD495115}" type="presParOf" srcId="{E98C96FF-7C44-44FE-A261-57CD41C7A841}" destId="{8FA77434-9EB6-462B-9E1F-B6BFDB909CBD}" srcOrd="4" destOrd="0" presId="urn:microsoft.com/office/officeart/2005/8/layout/default"/>
    <dgm:cxn modelId="{D36E4909-7424-481B-8814-5171A90077F4}" type="presParOf" srcId="{E98C96FF-7C44-44FE-A261-57CD41C7A841}" destId="{EA231666-4B60-4A59-9F9D-275366ED213F}" srcOrd="5" destOrd="0" presId="urn:microsoft.com/office/officeart/2005/8/layout/default"/>
    <dgm:cxn modelId="{7315E664-9493-4B57-A33F-1F833BF51090}" type="presParOf" srcId="{E98C96FF-7C44-44FE-A261-57CD41C7A841}" destId="{4C65AA51-0074-4F13-BBE5-0E1CC1D83FD8}" srcOrd="6" destOrd="0" presId="urn:microsoft.com/office/officeart/2005/8/layout/default"/>
    <dgm:cxn modelId="{413F8369-FC8D-4A9F-B292-660FC79969A5}" type="presParOf" srcId="{E98C96FF-7C44-44FE-A261-57CD41C7A841}" destId="{A822AB32-CAD8-4CA3-9C47-A045CCB49A2B}" srcOrd="7" destOrd="0" presId="urn:microsoft.com/office/officeart/2005/8/layout/default"/>
    <dgm:cxn modelId="{FAB83CA8-8443-4D55-9A08-E9FEDD5C3C62}" type="presParOf" srcId="{E98C96FF-7C44-44FE-A261-57CD41C7A841}" destId="{A5A56E90-282A-4F83-BCAC-2BFC57C79FDA}" srcOrd="8" destOrd="0" presId="urn:microsoft.com/office/officeart/2005/8/layout/default"/>
    <dgm:cxn modelId="{71CEA061-E38A-4786-BACE-F834377B6CFA}" type="presParOf" srcId="{E98C96FF-7C44-44FE-A261-57CD41C7A841}" destId="{C23A7ECC-2CD5-497D-8339-C6F7D6CF2738}" srcOrd="9" destOrd="0" presId="urn:microsoft.com/office/officeart/2005/8/layout/default"/>
    <dgm:cxn modelId="{BC478BCA-05DA-4071-A7EE-1CBB30673993}" type="presParOf" srcId="{E98C96FF-7C44-44FE-A261-57CD41C7A841}" destId="{EB203018-0707-4205-8E75-621880C7B424}" srcOrd="10" destOrd="0" presId="urn:microsoft.com/office/officeart/2005/8/layout/default"/>
    <dgm:cxn modelId="{763975BB-172B-4CAA-8CEF-C7501EDDC0DE}" type="presParOf" srcId="{E98C96FF-7C44-44FE-A261-57CD41C7A841}" destId="{3D9E6F0F-FD7E-4770-A07B-546B68921C0E}" srcOrd="11" destOrd="0" presId="urn:microsoft.com/office/officeart/2005/8/layout/default"/>
    <dgm:cxn modelId="{48799D09-BBF2-459B-A552-940C4110BF98}" type="presParOf" srcId="{E98C96FF-7C44-44FE-A261-57CD41C7A841}" destId="{D3E7FCAC-D570-4BC7-908A-FFE26F1931A2}" srcOrd="12" destOrd="0" presId="urn:microsoft.com/office/officeart/2005/8/layout/default"/>
    <dgm:cxn modelId="{55695FA2-F86F-462D-8457-57AD6EF29814}" type="presParOf" srcId="{E98C96FF-7C44-44FE-A261-57CD41C7A841}" destId="{E08A8358-7528-4199-B8F9-1FE3F0684D4F}" srcOrd="13" destOrd="0" presId="urn:microsoft.com/office/officeart/2005/8/layout/default"/>
    <dgm:cxn modelId="{6306FC5B-3366-444C-B7CD-09E445F82F13}" type="presParOf" srcId="{E98C96FF-7C44-44FE-A261-57CD41C7A841}" destId="{38594E70-843F-4C5C-9F60-D6BC632B1C6D}" srcOrd="14" destOrd="0" presId="urn:microsoft.com/office/officeart/2005/8/layout/default"/>
    <dgm:cxn modelId="{248313AC-09EF-4926-B104-DE09354DFCDE}" type="presParOf" srcId="{E98C96FF-7C44-44FE-A261-57CD41C7A841}" destId="{91F682D4-9F7F-485E-A63C-E10C29B83E44}" srcOrd="15" destOrd="0" presId="urn:microsoft.com/office/officeart/2005/8/layout/default"/>
    <dgm:cxn modelId="{3326DA80-B1C4-441D-A4EA-3FDE335E2BF2}" type="presParOf" srcId="{E98C96FF-7C44-44FE-A261-57CD41C7A841}" destId="{6F08AAD3-18EA-4CAC-80FA-BB85FCAED12E}" srcOrd="16"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C6C9C58-D226-402C-9383-B80ED5BCE281}"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en-US"/>
        </a:p>
      </dgm:t>
    </dgm:pt>
    <dgm:pt modelId="{8286184E-A012-4E48-9E1D-0B06AA97A35E}">
      <dgm:prSet phldrT="[Text]"/>
      <dgm:spPr/>
      <dgm:t>
        <a:bodyPr/>
        <a:lstStyle/>
        <a:p>
          <a:pPr>
            <a:buFont typeface="Arial" panose="020B0604020202020204" pitchFamily="34" charset="0"/>
            <a:buChar char="•"/>
          </a:pPr>
          <a:r>
            <a:rPr lang="en-US" dirty="0">
              <a:cs typeface="Arial" panose="020B0604020202020204" pitchFamily="34" charset="0"/>
            </a:rPr>
            <a:t>Title IX Coordinator</a:t>
          </a:r>
          <a:endParaRPr lang="en-US" dirty="0"/>
        </a:p>
      </dgm:t>
    </dgm:pt>
    <dgm:pt modelId="{1DAF26A8-1EDE-45DF-9316-2C9A8888138F}" type="parTrans" cxnId="{652A2947-5456-4D40-8503-8781F8450C4D}">
      <dgm:prSet/>
      <dgm:spPr/>
      <dgm:t>
        <a:bodyPr/>
        <a:lstStyle/>
        <a:p>
          <a:endParaRPr lang="en-US"/>
        </a:p>
      </dgm:t>
    </dgm:pt>
    <dgm:pt modelId="{DE0CF6CE-2A9A-4123-A3C2-A30B1D082E2A}" type="sibTrans" cxnId="{652A2947-5456-4D40-8503-8781F8450C4D}">
      <dgm:prSet/>
      <dgm:spPr/>
      <dgm:t>
        <a:bodyPr/>
        <a:lstStyle/>
        <a:p>
          <a:endParaRPr lang="en-US"/>
        </a:p>
      </dgm:t>
    </dgm:pt>
    <dgm:pt modelId="{1E648763-C03E-4B26-991C-31D3C87E4EDD}">
      <dgm:prSet phldrT="[Text]"/>
      <dgm:spPr/>
      <dgm:t>
        <a:bodyPr/>
        <a:lstStyle/>
        <a:p>
          <a:pPr>
            <a:buFont typeface="Arial" panose="020B0604020202020204" pitchFamily="34" charset="0"/>
            <a:buChar char="•"/>
          </a:pPr>
          <a:r>
            <a:rPr lang="en-US" dirty="0">
              <a:cs typeface="Arial" panose="020B0604020202020204" pitchFamily="34" charset="0"/>
            </a:rPr>
            <a:t>Investigator</a:t>
          </a:r>
          <a:endParaRPr lang="en-US" dirty="0"/>
        </a:p>
      </dgm:t>
    </dgm:pt>
    <dgm:pt modelId="{071B0592-E1C5-41BF-B9B8-C2AA143F8AB0}" type="parTrans" cxnId="{5433A761-7486-44C8-98A1-E19E56B8CA74}">
      <dgm:prSet/>
      <dgm:spPr/>
      <dgm:t>
        <a:bodyPr/>
        <a:lstStyle/>
        <a:p>
          <a:endParaRPr lang="en-US"/>
        </a:p>
      </dgm:t>
    </dgm:pt>
    <dgm:pt modelId="{D4E9060C-D39A-4D61-AA00-87AA46F09ACB}" type="sibTrans" cxnId="{5433A761-7486-44C8-98A1-E19E56B8CA74}">
      <dgm:prSet/>
      <dgm:spPr/>
      <dgm:t>
        <a:bodyPr/>
        <a:lstStyle/>
        <a:p>
          <a:endParaRPr lang="en-US"/>
        </a:p>
      </dgm:t>
    </dgm:pt>
    <dgm:pt modelId="{A8D7D82B-5C1B-40B5-A0AC-1926461F12AE}">
      <dgm:prSet phldrT="[Text]"/>
      <dgm:spPr/>
      <dgm:t>
        <a:bodyPr/>
        <a:lstStyle/>
        <a:p>
          <a:pPr>
            <a:buFont typeface="Arial" panose="020B0604020202020204" pitchFamily="34" charset="0"/>
            <a:buChar char="•"/>
          </a:pPr>
          <a:r>
            <a:rPr lang="en-US" dirty="0">
              <a:cs typeface="Arial" panose="020B0604020202020204" pitchFamily="34" charset="0"/>
            </a:rPr>
            <a:t>Decision-Makers (Determination on Complaint and Appeal)</a:t>
          </a:r>
          <a:endParaRPr lang="en-US" dirty="0"/>
        </a:p>
      </dgm:t>
    </dgm:pt>
    <dgm:pt modelId="{4965BEA5-1252-49F6-ACC9-E0546BFBA49C}" type="parTrans" cxnId="{1CA5B940-FACE-4A55-81A7-346195C2DEF7}">
      <dgm:prSet/>
      <dgm:spPr/>
      <dgm:t>
        <a:bodyPr/>
        <a:lstStyle/>
        <a:p>
          <a:endParaRPr lang="en-US"/>
        </a:p>
      </dgm:t>
    </dgm:pt>
    <dgm:pt modelId="{38612A3A-1BF1-4AA9-928D-AA0B4FCD239B}" type="sibTrans" cxnId="{1CA5B940-FACE-4A55-81A7-346195C2DEF7}">
      <dgm:prSet/>
      <dgm:spPr/>
      <dgm:t>
        <a:bodyPr/>
        <a:lstStyle/>
        <a:p>
          <a:endParaRPr lang="en-US"/>
        </a:p>
      </dgm:t>
    </dgm:pt>
    <dgm:pt modelId="{BB794923-5439-4770-A84C-C4BD4D88BEC1}">
      <dgm:prSet/>
      <dgm:spPr/>
      <dgm:t>
        <a:bodyPr/>
        <a:lstStyle/>
        <a:p>
          <a:r>
            <a:rPr lang="en-US" dirty="0">
              <a:cs typeface="Arial" panose="020B0604020202020204" pitchFamily="34" charset="0"/>
            </a:rPr>
            <a:t>Facilitator – Informal Resolution</a:t>
          </a:r>
        </a:p>
      </dgm:t>
    </dgm:pt>
    <dgm:pt modelId="{9F16C811-95DB-4B5E-9ABE-6ABF3976FDB3}" type="parTrans" cxnId="{70EF7687-0C21-4238-99A7-4B912744F164}">
      <dgm:prSet/>
      <dgm:spPr/>
      <dgm:t>
        <a:bodyPr/>
        <a:lstStyle/>
        <a:p>
          <a:endParaRPr lang="en-US"/>
        </a:p>
      </dgm:t>
    </dgm:pt>
    <dgm:pt modelId="{C2D0AC9B-10DC-4787-8194-E714FB650F7D}" type="sibTrans" cxnId="{70EF7687-0C21-4238-99A7-4B912744F164}">
      <dgm:prSet/>
      <dgm:spPr/>
      <dgm:t>
        <a:bodyPr/>
        <a:lstStyle/>
        <a:p>
          <a:endParaRPr lang="en-US"/>
        </a:p>
      </dgm:t>
    </dgm:pt>
    <dgm:pt modelId="{886E46AF-049B-4B28-B2A9-7C36274ABBEB}" type="pres">
      <dgm:prSet presAssocID="{8C6C9C58-D226-402C-9383-B80ED5BCE281}" presName="Name0" presStyleCnt="0">
        <dgm:presLayoutVars>
          <dgm:dir/>
          <dgm:resizeHandles val="exact"/>
        </dgm:presLayoutVars>
      </dgm:prSet>
      <dgm:spPr/>
    </dgm:pt>
    <dgm:pt modelId="{2C86668D-AEDE-4522-B5EA-E37F65D569EF}" type="pres">
      <dgm:prSet presAssocID="{8286184E-A012-4E48-9E1D-0B06AA97A35E}" presName="composite" presStyleCnt="0"/>
      <dgm:spPr/>
    </dgm:pt>
    <dgm:pt modelId="{AC130DCD-77DA-4ED3-BE70-C9A878AA6BE4}" type="pres">
      <dgm:prSet presAssocID="{8286184E-A012-4E48-9E1D-0B06AA97A35E}" presName="rect1" presStyleLbl="trAlignAcc1" presStyleIdx="0" presStyleCnt="4">
        <dgm:presLayoutVars>
          <dgm:bulletEnabled val="1"/>
        </dgm:presLayoutVars>
      </dgm:prSet>
      <dgm:spPr/>
    </dgm:pt>
    <dgm:pt modelId="{D34854A9-BF9F-409F-A033-7A572DFAA0E4}" type="pres">
      <dgm:prSet presAssocID="{8286184E-A012-4E48-9E1D-0B06AA97A35E}" presName="rect2" presStyleLbl="fgImgPlace1" presStyleIdx="0" presStyleCnt="4"/>
      <dgm:spPr>
        <a:solidFill>
          <a:schemeClr val="tx2"/>
        </a:solidFill>
      </dgm:spPr>
    </dgm:pt>
    <dgm:pt modelId="{70CBC553-3B5E-41BE-AE1F-04BF6875D356}" type="pres">
      <dgm:prSet presAssocID="{DE0CF6CE-2A9A-4123-A3C2-A30B1D082E2A}" presName="sibTrans" presStyleCnt="0"/>
      <dgm:spPr/>
    </dgm:pt>
    <dgm:pt modelId="{000B008B-8143-4263-8B20-C777464E1A35}" type="pres">
      <dgm:prSet presAssocID="{1E648763-C03E-4B26-991C-31D3C87E4EDD}" presName="composite" presStyleCnt="0"/>
      <dgm:spPr/>
    </dgm:pt>
    <dgm:pt modelId="{AAF7BC81-0C1B-4A13-8CB2-EA18363C330F}" type="pres">
      <dgm:prSet presAssocID="{1E648763-C03E-4B26-991C-31D3C87E4EDD}" presName="rect1" presStyleLbl="trAlignAcc1" presStyleIdx="1" presStyleCnt="4">
        <dgm:presLayoutVars>
          <dgm:bulletEnabled val="1"/>
        </dgm:presLayoutVars>
      </dgm:prSet>
      <dgm:spPr/>
    </dgm:pt>
    <dgm:pt modelId="{B587C957-EB91-4C7C-BFA8-1BFFD83174CA}" type="pres">
      <dgm:prSet presAssocID="{1E648763-C03E-4B26-991C-31D3C87E4EDD}" presName="rect2" presStyleLbl="fgImgPlace1" presStyleIdx="1" presStyleCnt="4"/>
      <dgm:spPr>
        <a:solidFill>
          <a:schemeClr val="tx2"/>
        </a:solidFill>
      </dgm:spPr>
    </dgm:pt>
    <dgm:pt modelId="{E0729512-AA2B-4FF2-AB43-00860E254B31}" type="pres">
      <dgm:prSet presAssocID="{D4E9060C-D39A-4D61-AA00-87AA46F09ACB}" presName="sibTrans" presStyleCnt="0"/>
      <dgm:spPr/>
    </dgm:pt>
    <dgm:pt modelId="{33536A17-8141-43F4-B8C1-05E4AA6817AB}" type="pres">
      <dgm:prSet presAssocID="{A8D7D82B-5C1B-40B5-A0AC-1926461F12AE}" presName="composite" presStyleCnt="0"/>
      <dgm:spPr/>
    </dgm:pt>
    <dgm:pt modelId="{7794F9D3-0849-4D8A-BA5A-BA623367B25A}" type="pres">
      <dgm:prSet presAssocID="{A8D7D82B-5C1B-40B5-A0AC-1926461F12AE}" presName="rect1" presStyleLbl="trAlignAcc1" presStyleIdx="2" presStyleCnt="4">
        <dgm:presLayoutVars>
          <dgm:bulletEnabled val="1"/>
        </dgm:presLayoutVars>
      </dgm:prSet>
      <dgm:spPr/>
    </dgm:pt>
    <dgm:pt modelId="{159A74BB-E771-4071-A161-A6AF3A7096E5}" type="pres">
      <dgm:prSet presAssocID="{A8D7D82B-5C1B-40B5-A0AC-1926461F12AE}" presName="rect2" presStyleLbl="fgImgPlace1" presStyleIdx="2" presStyleCnt="4"/>
      <dgm:spPr>
        <a:solidFill>
          <a:schemeClr val="tx2"/>
        </a:solidFill>
      </dgm:spPr>
    </dgm:pt>
    <dgm:pt modelId="{924C5F2B-A8DB-4C59-B66D-521FFF475425}" type="pres">
      <dgm:prSet presAssocID="{38612A3A-1BF1-4AA9-928D-AA0B4FCD239B}" presName="sibTrans" presStyleCnt="0"/>
      <dgm:spPr/>
    </dgm:pt>
    <dgm:pt modelId="{FAF0C43C-4C93-4F30-8546-A70BDEB14D77}" type="pres">
      <dgm:prSet presAssocID="{BB794923-5439-4770-A84C-C4BD4D88BEC1}" presName="composite" presStyleCnt="0"/>
      <dgm:spPr/>
    </dgm:pt>
    <dgm:pt modelId="{F071740D-2221-46C3-93E0-716CBE26CBDF}" type="pres">
      <dgm:prSet presAssocID="{BB794923-5439-4770-A84C-C4BD4D88BEC1}" presName="rect1" presStyleLbl="trAlignAcc1" presStyleIdx="3" presStyleCnt="4">
        <dgm:presLayoutVars>
          <dgm:bulletEnabled val="1"/>
        </dgm:presLayoutVars>
      </dgm:prSet>
      <dgm:spPr/>
    </dgm:pt>
    <dgm:pt modelId="{47FB8D5E-91AA-41FD-A2B7-424B3D58305A}" type="pres">
      <dgm:prSet presAssocID="{BB794923-5439-4770-A84C-C4BD4D88BEC1}" presName="rect2" presStyleLbl="fgImgPlace1" presStyleIdx="3" presStyleCnt="4"/>
      <dgm:spPr>
        <a:solidFill>
          <a:schemeClr val="tx2"/>
        </a:solidFill>
      </dgm:spPr>
    </dgm:pt>
  </dgm:ptLst>
  <dgm:cxnLst>
    <dgm:cxn modelId="{40C52118-98E6-48F3-8DAE-8D52332CE76D}" type="presOf" srcId="{8C6C9C58-D226-402C-9383-B80ED5BCE281}" destId="{886E46AF-049B-4B28-B2A9-7C36274ABBEB}" srcOrd="0" destOrd="0" presId="urn:microsoft.com/office/officeart/2008/layout/PictureStrips"/>
    <dgm:cxn modelId="{BFCD3036-9284-4DC3-B063-E923236066A1}" type="presOf" srcId="{BB794923-5439-4770-A84C-C4BD4D88BEC1}" destId="{F071740D-2221-46C3-93E0-716CBE26CBDF}" srcOrd="0" destOrd="0" presId="urn:microsoft.com/office/officeart/2008/layout/PictureStrips"/>
    <dgm:cxn modelId="{1CA5B940-FACE-4A55-81A7-346195C2DEF7}" srcId="{8C6C9C58-D226-402C-9383-B80ED5BCE281}" destId="{A8D7D82B-5C1B-40B5-A0AC-1926461F12AE}" srcOrd="2" destOrd="0" parTransId="{4965BEA5-1252-49F6-ACC9-E0546BFBA49C}" sibTransId="{38612A3A-1BF1-4AA9-928D-AA0B4FCD239B}"/>
    <dgm:cxn modelId="{5433A761-7486-44C8-98A1-E19E56B8CA74}" srcId="{8C6C9C58-D226-402C-9383-B80ED5BCE281}" destId="{1E648763-C03E-4B26-991C-31D3C87E4EDD}" srcOrd="1" destOrd="0" parTransId="{071B0592-E1C5-41BF-B9B8-C2AA143F8AB0}" sibTransId="{D4E9060C-D39A-4D61-AA00-87AA46F09ACB}"/>
    <dgm:cxn modelId="{948E6043-5F22-4524-94DD-DD197E581AAB}" type="presOf" srcId="{A8D7D82B-5C1B-40B5-A0AC-1926461F12AE}" destId="{7794F9D3-0849-4D8A-BA5A-BA623367B25A}" srcOrd="0" destOrd="0" presId="urn:microsoft.com/office/officeart/2008/layout/PictureStrips"/>
    <dgm:cxn modelId="{652A2947-5456-4D40-8503-8781F8450C4D}" srcId="{8C6C9C58-D226-402C-9383-B80ED5BCE281}" destId="{8286184E-A012-4E48-9E1D-0B06AA97A35E}" srcOrd="0" destOrd="0" parTransId="{1DAF26A8-1EDE-45DF-9316-2C9A8888138F}" sibTransId="{DE0CF6CE-2A9A-4123-A3C2-A30B1D082E2A}"/>
    <dgm:cxn modelId="{D9298869-CFD9-4142-874A-D4F29AB18279}" type="presOf" srcId="{8286184E-A012-4E48-9E1D-0B06AA97A35E}" destId="{AC130DCD-77DA-4ED3-BE70-C9A878AA6BE4}" srcOrd="0" destOrd="0" presId="urn:microsoft.com/office/officeart/2008/layout/PictureStrips"/>
    <dgm:cxn modelId="{4D440E79-AB59-4625-9D40-9A93B0A5B071}" type="presOf" srcId="{1E648763-C03E-4B26-991C-31D3C87E4EDD}" destId="{AAF7BC81-0C1B-4A13-8CB2-EA18363C330F}" srcOrd="0" destOrd="0" presId="urn:microsoft.com/office/officeart/2008/layout/PictureStrips"/>
    <dgm:cxn modelId="{70EF7687-0C21-4238-99A7-4B912744F164}" srcId="{8C6C9C58-D226-402C-9383-B80ED5BCE281}" destId="{BB794923-5439-4770-A84C-C4BD4D88BEC1}" srcOrd="3" destOrd="0" parTransId="{9F16C811-95DB-4B5E-9ABE-6ABF3976FDB3}" sibTransId="{C2D0AC9B-10DC-4787-8194-E714FB650F7D}"/>
    <dgm:cxn modelId="{CC7D3055-A4FC-47B3-B28D-84C248BC2BD1}" type="presParOf" srcId="{886E46AF-049B-4B28-B2A9-7C36274ABBEB}" destId="{2C86668D-AEDE-4522-B5EA-E37F65D569EF}" srcOrd="0" destOrd="0" presId="urn:microsoft.com/office/officeart/2008/layout/PictureStrips"/>
    <dgm:cxn modelId="{302CF837-F4EC-4635-85F0-89ACF6FC5B0F}" type="presParOf" srcId="{2C86668D-AEDE-4522-B5EA-E37F65D569EF}" destId="{AC130DCD-77DA-4ED3-BE70-C9A878AA6BE4}" srcOrd="0" destOrd="0" presId="urn:microsoft.com/office/officeart/2008/layout/PictureStrips"/>
    <dgm:cxn modelId="{8AFC1E1B-8B84-4C40-83BF-32C5BD75247D}" type="presParOf" srcId="{2C86668D-AEDE-4522-B5EA-E37F65D569EF}" destId="{D34854A9-BF9F-409F-A033-7A572DFAA0E4}" srcOrd="1" destOrd="0" presId="urn:microsoft.com/office/officeart/2008/layout/PictureStrips"/>
    <dgm:cxn modelId="{8B8FEC78-DD06-4284-BFFA-DDD995E42875}" type="presParOf" srcId="{886E46AF-049B-4B28-B2A9-7C36274ABBEB}" destId="{70CBC553-3B5E-41BE-AE1F-04BF6875D356}" srcOrd="1" destOrd="0" presId="urn:microsoft.com/office/officeart/2008/layout/PictureStrips"/>
    <dgm:cxn modelId="{AAB92964-F39F-4D41-944A-1D4C36F49BA7}" type="presParOf" srcId="{886E46AF-049B-4B28-B2A9-7C36274ABBEB}" destId="{000B008B-8143-4263-8B20-C777464E1A35}" srcOrd="2" destOrd="0" presId="urn:microsoft.com/office/officeart/2008/layout/PictureStrips"/>
    <dgm:cxn modelId="{186C6496-46EE-429A-992C-D0C884D1F1E9}" type="presParOf" srcId="{000B008B-8143-4263-8B20-C777464E1A35}" destId="{AAF7BC81-0C1B-4A13-8CB2-EA18363C330F}" srcOrd="0" destOrd="0" presId="urn:microsoft.com/office/officeart/2008/layout/PictureStrips"/>
    <dgm:cxn modelId="{7751AFC1-1B54-45EB-AE7F-B9F219669CA7}" type="presParOf" srcId="{000B008B-8143-4263-8B20-C777464E1A35}" destId="{B587C957-EB91-4C7C-BFA8-1BFFD83174CA}" srcOrd="1" destOrd="0" presId="urn:microsoft.com/office/officeart/2008/layout/PictureStrips"/>
    <dgm:cxn modelId="{69E16B24-654F-468C-9C3D-6F5B9244E557}" type="presParOf" srcId="{886E46AF-049B-4B28-B2A9-7C36274ABBEB}" destId="{E0729512-AA2B-4FF2-AB43-00860E254B31}" srcOrd="3" destOrd="0" presId="urn:microsoft.com/office/officeart/2008/layout/PictureStrips"/>
    <dgm:cxn modelId="{D8C03DE1-75AA-4E7E-8BA0-CC257CD42C7E}" type="presParOf" srcId="{886E46AF-049B-4B28-B2A9-7C36274ABBEB}" destId="{33536A17-8141-43F4-B8C1-05E4AA6817AB}" srcOrd="4" destOrd="0" presId="urn:microsoft.com/office/officeart/2008/layout/PictureStrips"/>
    <dgm:cxn modelId="{EB0D5A93-F503-4161-B83D-EF610C1A1B62}" type="presParOf" srcId="{33536A17-8141-43F4-B8C1-05E4AA6817AB}" destId="{7794F9D3-0849-4D8A-BA5A-BA623367B25A}" srcOrd="0" destOrd="0" presId="urn:microsoft.com/office/officeart/2008/layout/PictureStrips"/>
    <dgm:cxn modelId="{89918043-69FF-4ECA-AD8E-F174FE5A50ED}" type="presParOf" srcId="{33536A17-8141-43F4-B8C1-05E4AA6817AB}" destId="{159A74BB-E771-4071-A161-A6AF3A7096E5}" srcOrd="1" destOrd="0" presId="urn:microsoft.com/office/officeart/2008/layout/PictureStrips"/>
    <dgm:cxn modelId="{4D0B3B5F-4382-41B7-9EED-4865E52E8DE1}" type="presParOf" srcId="{886E46AF-049B-4B28-B2A9-7C36274ABBEB}" destId="{924C5F2B-A8DB-4C59-B66D-521FFF475425}" srcOrd="5" destOrd="0" presId="urn:microsoft.com/office/officeart/2008/layout/PictureStrips"/>
    <dgm:cxn modelId="{8B62623E-2554-445D-AF69-D53F357CC369}" type="presParOf" srcId="{886E46AF-049B-4B28-B2A9-7C36274ABBEB}" destId="{FAF0C43C-4C93-4F30-8546-A70BDEB14D77}" srcOrd="6" destOrd="0" presId="urn:microsoft.com/office/officeart/2008/layout/PictureStrips"/>
    <dgm:cxn modelId="{6FEE16E8-2E19-4EC1-960B-8BA80976B3E4}" type="presParOf" srcId="{FAF0C43C-4C93-4F30-8546-A70BDEB14D77}" destId="{F071740D-2221-46C3-93E0-716CBE26CBDF}" srcOrd="0" destOrd="0" presId="urn:microsoft.com/office/officeart/2008/layout/PictureStrips"/>
    <dgm:cxn modelId="{892DE48E-378F-428A-B0E5-A7F6A830C91E}" type="presParOf" srcId="{FAF0C43C-4C93-4F30-8546-A70BDEB14D77}" destId="{47FB8D5E-91AA-41FD-A2B7-424B3D58305A}" srcOrd="1" destOrd="0" presId="urn:microsoft.com/office/officeart/2008/layout/PictureStrip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2425B2-D500-4A54-BF96-3C3DC5712F3E}">
      <dsp:nvSpPr>
        <dsp:cNvPr id="0" name=""/>
        <dsp:cNvSpPr/>
      </dsp:nvSpPr>
      <dsp:spPr>
        <a:xfrm>
          <a:off x="0" y="3793698"/>
          <a:ext cx="9568069" cy="829968"/>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9136" tIns="199136" rIns="199136" bIns="199136" numCol="1" spcCol="1270" anchor="ctr" anchorCtr="0">
          <a:noAutofit/>
        </a:bodyPr>
        <a:lstStyle/>
        <a:p>
          <a:pPr marL="0" lvl="0" indent="0" algn="l" defTabSz="1244600">
            <a:lnSpc>
              <a:spcPct val="90000"/>
            </a:lnSpc>
            <a:spcBef>
              <a:spcPct val="0"/>
            </a:spcBef>
            <a:spcAft>
              <a:spcPct val="35000"/>
            </a:spcAft>
            <a:buNone/>
          </a:pPr>
          <a:r>
            <a:rPr lang="en-US" sz="2800" kern="1200" dirty="0"/>
            <a:t>Publish Training on website</a:t>
          </a:r>
        </a:p>
      </dsp:txBody>
      <dsp:txXfrm>
        <a:off x="0" y="3793698"/>
        <a:ext cx="9568069" cy="448182"/>
      </dsp:txXfrm>
    </dsp:sp>
    <dsp:sp modelId="{EB3A68B4-0AE5-47C5-ACD7-BB5B5B192DAF}">
      <dsp:nvSpPr>
        <dsp:cNvPr id="0" name=""/>
        <dsp:cNvSpPr/>
      </dsp:nvSpPr>
      <dsp:spPr>
        <a:xfrm>
          <a:off x="30" y="4225281"/>
          <a:ext cx="662243" cy="381785"/>
        </a:xfrm>
        <a:prstGeom prst="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63576" tIns="29210" rIns="163576" bIns="29210" numCol="1" spcCol="1270" anchor="ctr" anchorCtr="0">
          <a:noAutofit/>
        </a:bodyPr>
        <a:lstStyle/>
        <a:p>
          <a:pPr marL="0" lvl="0" indent="0" algn="ctr" defTabSz="1022350">
            <a:lnSpc>
              <a:spcPct val="90000"/>
            </a:lnSpc>
            <a:spcBef>
              <a:spcPct val="0"/>
            </a:spcBef>
            <a:spcAft>
              <a:spcPct val="35000"/>
            </a:spcAft>
            <a:buNone/>
          </a:pPr>
          <a:endParaRPr lang="en-US" sz="2300" kern="1200"/>
        </a:p>
      </dsp:txBody>
      <dsp:txXfrm>
        <a:off x="30" y="4225281"/>
        <a:ext cx="662243" cy="381785"/>
      </dsp:txXfrm>
    </dsp:sp>
    <dsp:sp modelId="{3586C868-F07F-4127-804D-24257E1BD839}">
      <dsp:nvSpPr>
        <dsp:cNvPr id="0" name=""/>
        <dsp:cNvSpPr/>
      </dsp:nvSpPr>
      <dsp:spPr>
        <a:xfrm>
          <a:off x="662273" y="4225281"/>
          <a:ext cx="8243522" cy="381785"/>
        </a:xfrm>
        <a:prstGeom prst="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lvl="0" indent="0" algn="r" defTabSz="889000">
            <a:lnSpc>
              <a:spcPct val="90000"/>
            </a:lnSpc>
            <a:spcBef>
              <a:spcPct val="0"/>
            </a:spcBef>
            <a:spcAft>
              <a:spcPct val="35000"/>
            </a:spcAft>
            <a:buNone/>
          </a:pPr>
          <a:r>
            <a:rPr lang="en-US" sz="2000" kern="1200" dirty="0"/>
            <a:t>See sample posting requirements. </a:t>
          </a:r>
        </a:p>
      </dsp:txBody>
      <dsp:txXfrm>
        <a:off x="662273" y="4225281"/>
        <a:ext cx="8243522" cy="381785"/>
      </dsp:txXfrm>
    </dsp:sp>
    <dsp:sp modelId="{EE288C56-5420-4CCA-967B-C186EDA53185}">
      <dsp:nvSpPr>
        <dsp:cNvPr id="0" name=""/>
        <dsp:cNvSpPr/>
      </dsp:nvSpPr>
      <dsp:spPr>
        <a:xfrm>
          <a:off x="8905795" y="4225281"/>
          <a:ext cx="662243" cy="381785"/>
        </a:xfrm>
        <a:prstGeom prst="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63576" tIns="29210" rIns="163576" bIns="29210" numCol="1" spcCol="1270" anchor="ctr" anchorCtr="0">
          <a:noAutofit/>
        </a:bodyPr>
        <a:lstStyle/>
        <a:p>
          <a:pPr marL="0" lvl="0" indent="0" algn="ctr" defTabSz="1022350">
            <a:lnSpc>
              <a:spcPct val="90000"/>
            </a:lnSpc>
            <a:spcBef>
              <a:spcPct val="0"/>
            </a:spcBef>
            <a:spcAft>
              <a:spcPct val="35000"/>
            </a:spcAft>
            <a:buNone/>
          </a:pPr>
          <a:endParaRPr lang="en-US" sz="2300" kern="1200"/>
        </a:p>
      </dsp:txBody>
      <dsp:txXfrm>
        <a:off x="8905795" y="4225281"/>
        <a:ext cx="662243" cy="381785"/>
      </dsp:txXfrm>
    </dsp:sp>
    <dsp:sp modelId="{1EC06120-DF36-4022-9633-F4CBCFB3D483}">
      <dsp:nvSpPr>
        <dsp:cNvPr id="0" name=""/>
        <dsp:cNvSpPr/>
      </dsp:nvSpPr>
      <dsp:spPr>
        <a:xfrm rot="10800000">
          <a:off x="0" y="2529656"/>
          <a:ext cx="9568069" cy="1276491"/>
        </a:xfrm>
        <a:prstGeom prst="upArrowCallou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9136" tIns="199136" rIns="199136" bIns="199136" numCol="1" spcCol="1270" anchor="ctr" anchorCtr="0">
          <a:noAutofit/>
        </a:bodyPr>
        <a:lstStyle/>
        <a:p>
          <a:pPr marL="0" lvl="0" indent="0" algn="l" defTabSz="1244600">
            <a:lnSpc>
              <a:spcPct val="90000"/>
            </a:lnSpc>
            <a:spcBef>
              <a:spcPct val="0"/>
            </a:spcBef>
            <a:spcAft>
              <a:spcPct val="35000"/>
            </a:spcAft>
            <a:buFont typeface="Arial" panose="020B0604020202020204" pitchFamily="34" charset="0"/>
            <a:buNone/>
          </a:pPr>
          <a:r>
            <a:rPr lang="en-US" sz="2800" kern="1200" dirty="0">
              <a:cs typeface="Arial" panose="020B0604020202020204" pitchFamily="34" charset="0"/>
            </a:rPr>
            <a:t>Notice to parents, students, and employees via website</a:t>
          </a:r>
          <a:r>
            <a:rPr lang="en-US" sz="1900" kern="1200" dirty="0">
              <a:cs typeface="Arial" panose="020B0604020202020204" pitchFamily="34" charset="0"/>
            </a:rPr>
            <a:t>.</a:t>
          </a:r>
          <a:endParaRPr lang="en-US" sz="1900" kern="1200" dirty="0"/>
        </a:p>
      </dsp:txBody>
      <dsp:txXfrm rot="10800000">
        <a:off x="0" y="2529656"/>
        <a:ext cx="9568069" cy="829426"/>
      </dsp:txXfrm>
    </dsp:sp>
    <dsp:sp modelId="{9A6BAF07-0F26-4944-98F9-C7864DB2EB28}">
      <dsp:nvSpPr>
        <dsp:cNvPr id="0" name=""/>
        <dsp:cNvSpPr/>
      </dsp:nvSpPr>
      <dsp:spPr>
        <a:xfrm rot="10800000">
          <a:off x="0" y="1265614"/>
          <a:ext cx="9568069" cy="1276491"/>
        </a:xfrm>
        <a:prstGeom prst="upArrowCallou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9136" tIns="199136" rIns="199136" bIns="199136" numCol="1" spcCol="1270" anchor="ctr" anchorCtr="0">
          <a:noAutofit/>
        </a:bodyPr>
        <a:lstStyle/>
        <a:p>
          <a:pPr marL="0" lvl="0" indent="0" algn="l" defTabSz="1244600">
            <a:lnSpc>
              <a:spcPct val="90000"/>
            </a:lnSpc>
            <a:spcBef>
              <a:spcPct val="0"/>
            </a:spcBef>
            <a:spcAft>
              <a:spcPct val="35000"/>
            </a:spcAft>
            <a:buFont typeface="Arial" panose="020B0604020202020204" pitchFamily="34" charset="0"/>
            <a:buNone/>
          </a:pPr>
          <a:r>
            <a:rPr lang="en-US" sz="2800" b="0" kern="1200" dirty="0">
              <a:cs typeface="Arial" panose="020B0604020202020204" pitchFamily="34" charset="0"/>
            </a:rPr>
            <a:t>Identify administrators for Title IX roles and provide training.</a:t>
          </a:r>
          <a:endParaRPr lang="en-US" sz="2800" b="0" kern="1200" dirty="0"/>
        </a:p>
      </dsp:txBody>
      <dsp:txXfrm rot="-10800000">
        <a:off x="0" y="1265614"/>
        <a:ext cx="9568069" cy="448048"/>
      </dsp:txXfrm>
    </dsp:sp>
    <dsp:sp modelId="{60ED6A9F-E5D9-4385-A1DE-6AB663BCFED5}">
      <dsp:nvSpPr>
        <dsp:cNvPr id="0" name=""/>
        <dsp:cNvSpPr/>
      </dsp:nvSpPr>
      <dsp:spPr>
        <a:xfrm>
          <a:off x="0" y="1713662"/>
          <a:ext cx="9568069" cy="381670"/>
        </a:xfrm>
        <a:prstGeom prst="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42240" tIns="25400" rIns="142240" bIns="25400" numCol="1" spcCol="1270" anchor="ctr" anchorCtr="0">
          <a:noAutofit/>
        </a:bodyPr>
        <a:lstStyle/>
        <a:p>
          <a:pPr marL="0" lvl="0" indent="0" algn="r" defTabSz="889000">
            <a:lnSpc>
              <a:spcPct val="90000"/>
            </a:lnSpc>
            <a:spcBef>
              <a:spcPct val="0"/>
            </a:spcBef>
            <a:spcAft>
              <a:spcPct val="35000"/>
            </a:spcAft>
            <a:buFont typeface="Arial" panose="020B0604020202020204" pitchFamily="34" charset="0"/>
            <a:buNone/>
          </a:pPr>
          <a:r>
            <a:rPr lang="en-US" sz="2000" kern="1200" dirty="0">
              <a:cs typeface="Arial" panose="020B0604020202020204" pitchFamily="34" charset="0"/>
            </a:rPr>
            <a:t>Also train employees regarding reporting sexual harassment.</a:t>
          </a:r>
          <a:endParaRPr lang="en-US" sz="2000" kern="1200" dirty="0"/>
        </a:p>
      </dsp:txBody>
      <dsp:txXfrm>
        <a:off x="0" y="1713662"/>
        <a:ext cx="9568069" cy="381670"/>
      </dsp:txXfrm>
    </dsp:sp>
    <dsp:sp modelId="{DD36C18A-57C6-4C81-B13E-0C7EF0C912D0}">
      <dsp:nvSpPr>
        <dsp:cNvPr id="0" name=""/>
        <dsp:cNvSpPr/>
      </dsp:nvSpPr>
      <dsp:spPr>
        <a:xfrm rot="10800000">
          <a:off x="0" y="1572"/>
          <a:ext cx="9568069" cy="1276491"/>
        </a:xfrm>
        <a:prstGeom prst="upArrowCallout">
          <a:avLst/>
        </a:prstGeom>
        <a:solidFill>
          <a:schemeClr val="bg2"/>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9136" tIns="199136" rIns="199136" bIns="199136" numCol="1" spcCol="1270" anchor="ctr" anchorCtr="0">
          <a:noAutofit/>
        </a:bodyPr>
        <a:lstStyle/>
        <a:p>
          <a:pPr marL="0" lvl="0" indent="0" algn="l" defTabSz="1244600">
            <a:lnSpc>
              <a:spcPct val="90000"/>
            </a:lnSpc>
            <a:spcBef>
              <a:spcPct val="0"/>
            </a:spcBef>
            <a:spcAft>
              <a:spcPct val="35000"/>
            </a:spcAft>
            <a:buFont typeface="Arial" panose="020B0604020202020204" pitchFamily="34" charset="0"/>
            <a:buNone/>
          </a:pPr>
          <a:r>
            <a:rPr lang="en-US" sz="2800" b="0" kern="1200" dirty="0">
              <a:cs typeface="Arial" panose="020B0604020202020204" pitchFamily="34" charset="0"/>
            </a:rPr>
            <a:t>Adopt revised Board Policies in TASB Update 115 FFH(LOCAL) and DIA(LOCAL).</a:t>
          </a:r>
          <a:endParaRPr lang="en-US" sz="2800" b="0" kern="1200" dirty="0"/>
        </a:p>
      </dsp:txBody>
      <dsp:txXfrm rot="10800000">
        <a:off x="0" y="1572"/>
        <a:ext cx="9568069" cy="82942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DA9A70-B8EA-4DB0-9F21-E0E962D7D212}">
      <dsp:nvSpPr>
        <dsp:cNvPr id="0" name=""/>
        <dsp:cNvSpPr/>
      </dsp:nvSpPr>
      <dsp:spPr>
        <a:xfrm>
          <a:off x="261626" y="834"/>
          <a:ext cx="2328167" cy="1396900"/>
        </a:xfrm>
        <a:prstGeom prst="rect">
          <a:avLst/>
        </a:prstGeom>
        <a:solidFill>
          <a:schemeClr val="tx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Counseling</a:t>
          </a:r>
        </a:p>
      </dsp:txBody>
      <dsp:txXfrm>
        <a:off x="261626" y="834"/>
        <a:ext cx="2328167" cy="1396900"/>
      </dsp:txXfrm>
    </dsp:sp>
    <dsp:sp modelId="{B7D2569E-C73A-4F33-B221-168656BA0D36}">
      <dsp:nvSpPr>
        <dsp:cNvPr id="0" name=""/>
        <dsp:cNvSpPr/>
      </dsp:nvSpPr>
      <dsp:spPr>
        <a:xfrm>
          <a:off x="2822611" y="834"/>
          <a:ext cx="2328167" cy="1396900"/>
        </a:xfrm>
        <a:prstGeom prst="rect">
          <a:avLst/>
        </a:prstGeom>
        <a:solidFill>
          <a:schemeClr val="tx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Sending a Student to the Principal’s Office	</a:t>
          </a:r>
        </a:p>
      </dsp:txBody>
      <dsp:txXfrm>
        <a:off x="2822611" y="834"/>
        <a:ext cx="2328167" cy="1396900"/>
      </dsp:txXfrm>
    </dsp:sp>
    <dsp:sp modelId="{8FA77434-9EB6-462B-9E1F-B6BFDB909CBD}">
      <dsp:nvSpPr>
        <dsp:cNvPr id="0" name=""/>
        <dsp:cNvSpPr/>
      </dsp:nvSpPr>
      <dsp:spPr>
        <a:xfrm>
          <a:off x="5383596" y="834"/>
          <a:ext cx="2328167" cy="1396900"/>
        </a:xfrm>
        <a:prstGeom prst="rect">
          <a:avLst/>
        </a:prstGeom>
        <a:solidFill>
          <a:srgbClr val="17406D"/>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prstClr val="white"/>
              </a:solidFill>
              <a:latin typeface="Calibri" panose="020F0502020204030204"/>
              <a:ea typeface="+mn-ea"/>
              <a:cs typeface="+mn-cs"/>
            </a:rPr>
            <a:t>Change in Seating or Class Assignments</a:t>
          </a:r>
        </a:p>
      </dsp:txBody>
      <dsp:txXfrm>
        <a:off x="5383596" y="834"/>
        <a:ext cx="2328167" cy="1396900"/>
      </dsp:txXfrm>
    </dsp:sp>
    <dsp:sp modelId="{4C65AA51-0074-4F13-BBE5-0E1CC1D83FD8}">
      <dsp:nvSpPr>
        <dsp:cNvPr id="0" name=""/>
        <dsp:cNvSpPr/>
      </dsp:nvSpPr>
      <dsp:spPr>
        <a:xfrm>
          <a:off x="261626" y="1630551"/>
          <a:ext cx="2328167" cy="1396900"/>
        </a:xfrm>
        <a:prstGeom prst="rect">
          <a:avLst/>
        </a:prstGeom>
        <a:solidFill>
          <a:srgbClr val="17406D"/>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Extension of deadlines for coursework, retaking of </a:t>
          </a:r>
          <a:r>
            <a:rPr lang="en-US" sz="1800" kern="1200" dirty="0">
              <a:solidFill>
                <a:prstClr val="white"/>
              </a:solidFill>
              <a:latin typeface="Calibri" panose="020F0502020204030204"/>
              <a:ea typeface="+mn-ea"/>
              <a:cs typeface="+mn-cs"/>
            </a:rPr>
            <a:t>Tests</a:t>
          </a:r>
          <a:r>
            <a:rPr lang="en-US" sz="1800" kern="1200" dirty="0"/>
            <a:t>…</a:t>
          </a:r>
        </a:p>
      </dsp:txBody>
      <dsp:txXfrm>
        <a:off x="261626" y="1630551"/>
        <a:ext cx="2328167" cy="1396900"/>
      </dsp:txXfrm>
    </dsp:sp>
    <dsp:sp modelId="{A5A56E90-282A-4F83-BCAC-2BFC57C79FDA}">
      <dsp:nvSpPr>
        <dsp:cNvPr id="0" name=""/>
        <dsp:cNvSpPr/>
      </dsp:nvSpPr>
      <dsp:spPr>
        <a:xfrm>
          <a:off x="2822611" y="1630551"/>
          <a:ext cx="2328167" cy="1396900"/>
        </a:xfrm>
        <a:prstGeom prst="rect">
          <a:avLst/>
        </a:prstGeom>
        <a:solidFill>
          <a:schemeClr val="tx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prstClr val="white"/>
              </a:solidFill>
              <a:latin typeface="Calibri" panose="020F0502020204030204"/>
              <a:ea typeface="+mn-ea"/>
              <a:cs typeface="+mn-cs"/>
            </a:rPr>
            <a:t>Modifying</a:t>
          </a:r>
          <a:r>
            <a:rPr lang="en-US" sz="1800" kern="1200" dirty="0"/>
            <a:t> Class or Activity Schedules</a:t>
          </a:r>
        </a:p>
      </dsp:txBody>
      <dsp:txXfrm>
        <a:off x="2822611" y="1630551"/>
        <a:ext cx="2328167" cy="1396900"/>
      </dsp:txXfrm>
    </dsp:sp>
    <dsp:sp modelId="{EB203018-0707-4205-8E75-621880C7B424}">
      <dsp:nvSpPr>
        <dsp:cNvPr id="0" name=""/>
        <dsp:cNvSpPr/>
      </dsp:nvSpPr>
      <dsp:spPr>
        <a:xfrm>
          <a:off x="5383596" y="1630551"/>
          <a:ext cx="2328167" cy="1396900"/>
        </a:xfrm>
        <a:prstGeom prst="rect">
          <a:avLst/>
        </a:prstGeom>
        <a:solidFill>
          <a:schemeClr val="tx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Increase of Security and monitoring certain areas of campus</a:t>
          </a:r>
        </a:p>
      </dsp:txBody>
      <dsp:txXfrm>
        <a:off x="5383596" y="1630551"/>
        <a:ext cx="2328167" cy="1396900"/>
      </dsp:txXfrm>
    </dsp:sp>
    <dsp:sp modelId="{D3E7FCAC-D570-4BC7-908A-FFE26F1931A2}">
      <dsp:nvSpPr>
        <dsp:cNvPr id="0" name=""/>
        <dsp:cNvSpPr/>
      </dsp:nvSpPr>
      <dsp:spPr>
        <a:xfrm>
          <a:off x="261626" y="3260269"/>
          <a:ext cx="2328167" cy="1396900"/>
        </a:xfrm>
        <a:prstGeom prst="rect">
          <a:avLst/>
        </a:prstGeom>
        <a:solidFill>
          <a:schemeClr val="tx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Escorting parties when on campus</a:t>
          </a:r>
        </a:p>
      </dsp:txBody>
      <dsp:txXfrm>
        <a:off x="261626" y="3260269"/>
        <a:ext cx="2328167" cy="1396900"/>
      </dsp:txXfrm>
    </dsp:sp>
    <dsp:sp modelId="{38594E70-843F-4C5C-9F60-D6BC632B1C6D}">
      <dsp:nvSpPr>
        <dsp:cNvPr id="0" name=""/>
        <dsp:cNvSpPr/>
      </dsp:nvSpPr>
      <dsp:spPr>
        <a:xfrm>
          <a:off x="2822611" y="3260269"/>
          <a:ext cx="2328167" cy="1396900"/>
        </a:xfrm>
        <a:prstGeom prst="rect">
          <a:avLst/>
        </a:prstGeom>
        <a:solidFill>
          <a:srgbClr val="17406D"/>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44550">
            <a:lnSpc>
              <a:spcPct val="90000"/>
            </a:lnSpc>
            <a:spcBef>
              <a:spcPct val="0"/>
            </a:spcBef>
            <a:spcAft>
              <a:spcPct val="35000"/>
            </a:spcAft>
            <a:buNone/>
          </a:pPr>
          <a:r>
            <a:rPr lang="en-US" sz="1900" kern="1200" dirty="0"/>
            <a:t>implementing mutual or unilateral restrictions on contact between parties</a:t>
          </a:r>
        </a:p>
      </dsp:txBody>
      <dsp:txXfrm>
        <a:off x="2822611" y="3260269"/>
        <a:ext cx="2328167" cy="1396900"/>
      </dsp:txXfrm>
    </dsp:sp>
    <dsp:sp modelId="{6F08AAD3-18EA-4CAC-80FA-BB85FCAED12E}">
      <dsp:nvSpPr>
        <dsp:cNvPr id="0" name=""/>
        <dsp:cNvSpPr/>
      </dsp:nvSpPr>
      <dsp:spPr>
        <a:xfrm>
          <a:off x="5383596" y="3260269"/>
          <a:ext cx="2328167" cy="1396900"/>
        </a:xfrm>
        <a:prstGeom prst="rect">
          <a:avLst/>
        </a:prstGeom>
        <a:solidFill>
          <a:srgbClr val="17406D"/>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identifying specific campus </a:t>
          </a:r>
          <a:r>
            <a:rPr lang="en-US" sz="1800" kern="1200" dirty="0">
              <a:solidFill>
                <a:prstClr val="white"/>
              </a:solidFill>
              <a:latin typeface="Calibri" panose="020F0502020204030204"/>
              <a:ea typeface="+mn-ea"/>
              <a:cs typeface="+mn-cs"/>
            </a:rPr>
            <a:t>employees</a:t>
          </a:r>
          <a:r>
            <a:rPr lang="en-US" sz="1800" kern="1200" dirty="0"/>
            <a:t> to serve as regular </a:t>
          </a:r>
          <a:r>
            <a:rPr lang="en-US" sz="1800" kern="1200" dirty="0">
              <a:solidFill>
                <a:prstClr val="white"/>
              </a:solidFill>
              <a:latin typeface="Calibri" panose="020F0502020204030204"/>
              <a:ea typeface="+mn-ea"/>
              <a:cs typeface="+mn-cs"/>
            </a:rPr>
            <a:t>points</a:t>
          </a:r>
          <a:r>
            <a:rPr lang="en-US" sz="1800" kern="1200" dirty="0"/>
            <a:t> of contact for each party</a:t>
          </a:r>
        </a:p>
      </dsp:txBody>
      <dsp:txXfrm>
        <a:off x="5383596" y="3260269"/>
        <a:ext cx="2328167" cy="13969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130DCD-77DA-4ED3-BE70-C9A878AA6BE4}">
      <dsp:nvSpPr>
        <dsp:cNvPr id="0" name=""/>
        <dsp:cNvSpPr/>
      </dsp:nvSpPr>
      <dsp:spPr>
        <a:xfrm>
          <a:off x="170834" y="299435"/>
          <a:ext cx="4013657" cy="1254267"/>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49557" tIns="95250" rIns="95250" bIns="95250" numCol="1" spcCol="1270" anchor="ctr" anchorCtr="0">
          <a:noAutofit/>
        </a:bodyPr>
        <a:lstStyle/>
        <a:p>
          <a:pPr marL="0" lvl="0" indent="0" algn="l" defTabSz="1111250">
            <a:lnSpc>
              <a:spcPct val="90000"/>
            </a:lnSpc>
            <a:spcBef>
              <a:spcPct val="0"/>
            </a:spcBef>
            <a:spcAft>
              <a:spcPct val="35000"/>
            </a:spcAft>
            <a:buFont typeface="Arial" panose="020B0604020202020204" pitchFamily="34" charset="0"/>
            <a:buNone/>
          </a:pPr>
          <a:r>
            <a:rPr lang="en-US" sz="2500" kern="1200" dirty="0">
              <a:cs typeface="Arial" panose="020B0604020202020204" pitchFamily="34" charset="0"/>
            </a:rPr>
            <a:t>Title IX Coordinator</a:t>
          </a:r>
          <a:endParaRPr lang="en-US" sz="2500" kern="1200" dirty="0"/>
        </a:p>
      </dsp:txBody>
      <dsp:txXfrm>
        <a:off x="170834" y="299435"/>
        <a:ext cx="4013657" cy="1254267"/>
      </dsp:txXfrm>
    </dsp:sp>
    <dsp:sp modelId="{D34854A9-BF9F-409F-A033-7A572DFAA0E4}">
      <dsp:nvSpPr>
        <dsp:cNvPr id="0" name=""/>
        <dsp:cNvSpPr/>
      </dsp:nvSpPr>
      <dsp:spPr>
        <a:xfrm>
          <a:off x="3598" y="118263"/>
          <a:ext cx="877987" cy="1316981"/>
        </a:xfrm>
        <a:prstGeom prst="rect">
          <a:avLst/>
        </a:prstGeom>
        <a:solidFill>
          <a:schemeClr val="tx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AF7BC81-0C1B-4A13-8CB2-EA18363C330F}">
      <dsp:nvSpPr>
        <dsp:cNvPr id="0" name=""/>
        <dsp:cNvSpPr/>
      </dsp:nvSpPr>
      <dsp:spPr>
        <a:xfrm>
          <a:off x="4511099" y="299435"/>
          <a:ext cx="4013657" cy="1254267"/>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49557" tIns="95250" rIns="95250" bIns="95250" numCol="1" spcCol="1270" anchor="ctr" anchorCtr="0">
          <a:noAutofit/>
        </a:bodyPr>
        <a:lstStyle/>
        <a:p>
          <a:pPr marL="0" lvl="0" indent="0" algn="l" defTabSz="1111250">
            <a:lnSpc>
              <a:spcPct val="90000"/>
            </a:lnSpc>
            <a:spcBef>
              <a:spcPct val="0"/>
            </a:spcBef>
            <a:spcAft>
              <a:spcPct val="35000"/>
            </a:spcAft>
            <a:buFont typeface="Arial" panose="020B0604020202020204" pitchFamily="34" charset="0"/>
            <a:buNone/>
          </a:pPr>
          <a:r>
            <a:rPr lang="en-US" sz="2500" kern="1200" dirty="0">
              <a:cs typeface="Arial" panose="020B0604020202020204" pitchFamily="34" charset="0"/>
            </a:rPr>
            <a:t>Investigator</a:t>
          </a:r>
          <a:endParaRPr lang="en-US" sz="2500" kern="1200" dirty="0"/>
        </a:p>
      </dsp:txBody>
      <dsp:txXfrm>
        <a:off x="4511099" y="299435"/>
        <a:ext cx="4013657" cy="1254267"/>
      </dsp:txXfrm>
    </dsp:sp>
    <dsp:sp modelId="{B587C957-EB91-4C7C-BFA8-1BFFD83174CA}">
      <dsp:nvSpPr>
        <dsp:cNvPr id="0" name=""/>
        <dsp:cNvSpPr/>
      </dsp:nvSpPr>
      <dsp:spPr>
        <a:xfrm>
          <a:off x="4343863" y="118263"/>
          <a:ext cx="877987" cy="1316981"/>
        </a:xfrm>
        <a:prstGeom prst="rect">
          <a:avLst/>
        </a:prstGeom>
        <a:solidFill>
          <a:schemeClr val="tx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794F9D3-0849-4D8A-BA5A-BA623367B25A}">
      <dsp:nvSpPr>
        <dsp:cNvPr id="0" name=""/>
        <dsp:cNvSpPr/>
      </dsp:nvSpPr>
      <dsp:spPr>
        <a:xfrm>
          <a:off x="170834" y="1878419"/>
          <a:ext cx="4013657" cy="1254267"/>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49557" tIns="95250" rIns="95250" bIns="95250" numCol="1" spcCol="1270" anchor="ctr" anchorCtr="0">
          <a:noAutofit/>
        </a:bodyPr>
        <a:lstStyle/>
        <a:p>
          <a:pPr marL="0" lvl="0" indent="0" algn="l" defTabSz="1111250">
            <a:lnSpc>
              <a:spcPct val="90000"/>
            </a:lnSpc>
            <a:spcBef>
              <a:spcPct val="0"/>
            </a:spcBef>
            <a:spcAft>
              <a:spcPct val="35000"/>
            </a:spcAft>
            <a:buFont typeface="Arial" panose="020B0604020202020204" pitchFamily="34" charset="0"/>
            <a:buNone/>
          </a:pPr>
          <a:r>
            <a:rPr lang="en-US" sz="2500" kern="1200" dirty="0">
              <a:cs typeface="Arial" panose="020B0604020202020204" pitchFamily="34" charset="0"/>
            </a:rPr>
            <a:t>Decision-Makers (Determination on Complaint and Appeal)</a:t>
          </a:r>
          <a:endParaRPr lang="en-US" sz="2500" kern="1200" dirty="0"/>
        </a:p>
      </dsp:txBody>
      <dsp:txXfrm>
        <a:off x="170834" y="1878419"/>
        <a:ext cx="4013657" cy="1254267"/>
      </dsp:txXfrm>
    </dsp:sp>
    <dsp:sp modelId="{159A74BB-E771-4071-A161-A6AF3A7096E5}">
      <dsp:nvSpPr>
        <dsp:cNvPr id="0" name=""/>
        <dsp:cNvSpPr/>
      </dsp:nvSpPr>
      <dsp:spPr>
        <a:xfrm>
          <a:off x="3598" y="1697246"/>
          <a:ext cx="877987" cy="1316981"/>
        </a:xfrm>
        <a:prstGeom prst="rect">
          <a:avLst/>
        </a:prstGeom>
        <a:solidFill>
          <a:schemeClr val="tx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071740D-2221-46C3-93E0-716CBE26CBDF}">
      <dsp:nvSpPr>
        <dsp:cNvPr id="0" name=""/>
        <dsp:cNvSpPr/>
      </dsp:nvSpPr>
      <dsp:spPr>
        <a:xfrm>
          <a:off x="4511099" y="1878419"/>
          <a:ext cx="4013657" cy="1254267"/>
        </a:xfrm>
        <a:prstGeom prst="rect">
          <a:avLst/>
        </a:prstGeom>
        <a:solidFill>
          <a:schemeClr val="lt1">
            <a:alpha val="4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49557"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cs typeface="Arial" panose="020B0604020202020204" pitchFamily="34" charset="0"/>
            </a:rPr>
            <a:t>Facilitator – Informal Resolution</a:t>
          </a:r>
        </a:p>
      </dsp:txBody>
      <dsp:txXfrm>
        <a:off x="4511099" y="1878419"/>
        <a:ext cx="4013657" cy="1254267"/>
      </dsp:txXfrm>
    </dsp:sp>
    <dsp:sp modelId="{47FB8D5E-91AA-41FD-A2B7-424B3D58305A}">
      <dsp:nvSpPr>
        <dsp:cNvPr id="0" name=""/>
        <dsp:cNvSpPr/>
      </dsp:nvSpPr>
      <dsp:spPr>
        <a:xfrm>
          <a:off x="4343863" y="1697246"/>
          <a:ext cx="877987" cy="1316981"/>
        </a:xfrm>
        <a:prstGeom prst="rect">
          <a:avLst/>
        </a:prstGeom>
        <a:solidFill>
          <a:schemeClr val="tx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BBD7510-8B7E-4598-8371-A113BB09B416}" type="datetimeFigureOut">
              <a:rPr lang="en-US" smtClean="0"/>
              <a:t>9/29/2020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FD78DE30-5A92-4008-8776-57AF0E3C7345}" type="slidenum">
              <a:rPr lang="en-US" smtClean="0"/>
              <a:t>‹#›</a:t>
            </a:fld>
            <a:endParaRPr lang="en-US"/>
          </a:p>
        </p:txBody>
      </p:sp>
    </p:spTree>
    <p:extLst>
      <p:ext uri="{BB962C8B-B14F-4D97-AF65-F5344CB8AC3E}">
        <p14:creationId xmlns:p14="http://schemas.microsoft.com/office/powerpoint/2010/main" val="29022269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78DE30-5A92-4008-8776-57AF0E3C7345}" type="slidenum">
              <a:rPr lang="en-US" smtClean="0"/>
              <a:t>1</a:t>
            </a:fld>
            <a:endParaRPr lang="en-US" dirty="0"/>
          </a:p>
        </p:txBody>
      </p:sp>
    </p:spTree>
    <p:extLst>
      <p:ext uri="{BB962C8B-B14F-4D97-AF65-F5344CB8AC3E}">
        <p14:creationId xmlns:p14="http://schemas.microsoft.com/office/powerpoint/2010/main" val="11659041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78DE30-5A92-4008-8776-57AF0E3C7345}" type="slidenum">
              <a:rPr lang="en-US" smtClean="0"/>
              <a:t>10</a:t>
            </a:fld>
            <a:endParaRPr lang="en-US" dirty="0"/>
          </a:p>
        </p:txBody>
      </p:sp>
    </p:spTree>
    <p:extLst>
      <p:ext uri="{BB962C8B-B14F-4D97-AF65-F5344CB8AC3E}">
        <p14:creationId xmlns:p14="http://schemas.microsoft.com/office/powerpoint/2010/main" val="27050467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78DE30-5A92-4008-8776-57AF0E3C7345}" type="slidenum">
              <a:rPr lang="en-US" smtClean="0"/>
              <a:t>11</a:t>
            </a:fld>
            <a:endParaRPr lang="en-US" dirty="0"/>
          </a:p>
        </p:txBody>
      </p:sp>
    </p:spTree>
    <p:extLst>
      <p:ext uri="{BB962C8B-B14F-4D97-AF65-F5344CB8AC3E}">
        <p14:creationId xmlns:p14="http://schemas.microsoft.com/office/powerpoint/2010/main" val="364306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78DE30-5A92-4008-8776-57AF0E3C7345}" type="slidenum">
              <a:rPr lang="en-US" smtClean="0"/>
              <a:t>12</a:t>
            </a:fld>
            <a:endParaRPr lang="en-US" dirty="0"/>
          </a:p>
        </p:txBody>
      </p:sp>
    </p:spTree>
    <p:extLst>
      <p:ext uri="{BB962C8B-B14F-4D97-AF65-F5344CB8AC3E}">
        <p14:creationId xmlns:p14="http://schemas.microsoft.com/office/powerpoint/2010/main" val="9204588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78DE30-5A92-4008-8776-57AF0E3C7345}" type="slidenum">
              <a:rPr lang="en-US" smtClean="0"/>
              <a:t>13</a:t>
            </a:fld>
            <a:endParaRPr lang="en-US" dirty="0"/>
          </a:p>
        </p:txBody>
      </p:sp>
    </p:spTree>
    <p:extLst>
      <p:ext uri="{BB962C8B-B14F-4D97-AF65-F5344CB8AC3E}">
        <p14:creationId xmlns:p14="http://schemas.microsoft.com/office/powerpoint/2010/main" val="12529605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78DE30-5A92-4008-8776-57AF0E3C7345}" type="slidenum">
              <a:rPr lang="en-US" smtClean="0"/>
              <a:t>14</a:t>
            </a:fld>
            <a:endParaRPr lang="en-US" dirty="0"/>
          </a:p>
        </p:txBody>
      </p:sp>
    </p:spTree>
    <p:extLst>
      <p:ext uri="{BB962C8B-B14F-4D97-AF65-F5344CB8AC3E}">
        <p14:creationId xmlns:p14="http://schemas.microsoft.com/office/powerpoint/2010/main" val="13776476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78DE30-5A92-4008-8776-57AF0E3C7345}" type="slidenum">
              <a:rPr lang="en-US" smtClean="0"/>
              <a:t>15</a:t>
            </a:fld>
            <a:endParaRPr lang="en-US" dirty="0"/>
          </a:p>
        </p:txBody>
      </p:sp>
    </p:spTree>
    <p:extLst>
      <p:ext uri="{BB962C8B-B14F-4D97-AF65-F5344CB8AC3E}">
        <p14:creationId xmlns:p14="http://schemas.microsoft.com/office/powerpoint/2010/main" val="40243670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78DE30-5A92-4008-8776-57AF0E3C7345}" type="slidenum">
              <a:rPr lang="en-US" smtClean="0"/>
              <a:t>16</a:t>
            </a:fld>
            <a:endParaRPr lang="en-US" dirty="0"/>
          </a:p>
        </p:txBody>
      </p:sp>
    </p:spTree>
    <p:extLst>
      <p:ext uri="{BB962C8B-B14F-4D97-AF65-F5344CB8AC3E}">
        <p14:creationId xmlns:p14="http://schemas.microsoft.com/office/powerpoint/2010/main" val="11085403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78DE30-5A92-4008-8776-57AF0E3C7345}" type="slidenum">
              <a:rPr lang="en-US" smtClean="0"/>
              <a:t>17</a:t>
            </a:fld>
            <a:endParaRPr lang="en-US" dirty="0"/>
          </a:p>
        </p:txBody>
      </p:sp>
    </p:spTree>
    <p:extLst>
      <p:ext uri="{BB962C8B-B14F-4D97-AF65-F5344CB8AC3E}">
        <p14:creationId xmlns:p14="http://schemas.microsoft.com/office/powerpoint/2010/main" val="39279851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78DE30-5A92-4008-8776-57AF0E3C7345}" type="slidenum">
              <a:rPr lang="en-US" smtClean="0"/>
              <a:t>18</a:t>
            </a:fld>
            <a:endParaRPr lang="en-US" dirty="0"/>
          </a:p>
        </p:txBody>
      </p:sp>
    </p:spTree>
    <p:extLst>
      <p:ext uri="{BB962C8B-B14F-4D97-AF65-F5344CB8AC3E}">
        <p14:creationId xmlns:p14="http://schemas.microsoft.com/office/powerpoint/2010/main" val="472601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78DE30-5A92-4008-8776-57AF0E3C7345}" type="slidenum">
              <a:rPr lang="en-US" smtClean="0"/>
              <a:t>19</a:t>
            </a:fld>
            <a:endParaRPr lang="en-US" dirty="0"/>
          </a:p>
        </p:txBody>
      </p:sp>
    </p:spTree>
    <p:extLst>
      <p:ext uri="{BB962C8B-B14F-4D97-AF65-F5344CB8AC3E}">
        <p14:creationId xmlns:p14="http://schemas.microsoft.com/office/powerpoint/2010/main" val="1584353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78DE30-5A92-4008-8776-57AF0E3C7345}" type="slidenum">
              <a:rPr lang="en-US" smtClean="0"/>
              <a:t>2</a:t>
            </a:fld>
            <a:endParaRPr lang="en-US" dirty="0"/>
          </a:p>
        </p:txBody>
      </p:sp>
    </p:spTree>
    <p:extLst>
      <p:ext uri="{BB962C8B-B14F-4D97-AF65-F5344CB8AC3E}">
        <p14:creationId xmlns:p14="http://schemas.microsoft.com/office/powerpoint/2010/main" val="22419856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78DE30-5A92-4008-8776-57AF0E3C7345}" type="slidenum">
              <a:rPr lang="en-US" smtClean="0"/>
              <a:t>20</a:t>
            </a:fld>
            <a:endParaRPr lang="en-US" dirty="0"/>
          </a:p>
        </p:txBody>
      </p:sp>
    </p:spTree>
    <p:extLst>
      <p:ext uri="{BB962C8B-B14F-4D97-AF65-F5344CB8AC3E}">
        <p14:creationId xmlns:p14="http://schemas.microsoft.com/office/powerpoint/2010/main" val="7035774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78DE30-5A92-4008-8776-57AF0E3C7345}" type="slidenum">
              <a:rPr lang="en-US" smtClean="0"/>
              <a:t>21</a:t>
            </a:fld>
            <a:endParaRPr lang="en-US" dirty="0"/>
          </a:p>
        </p:txBody>
      </p:sp>
    </p:spTree>
    <p:extLst>
      <p:ext uri="{BB962C8B-B14F-4D97-AF65-F5344CB8AC3E}">
        <p14:creationId xmlns:p14="http://schemas.microsoft.com/office/powerpoint/2010/main" val="13345218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78DE30-5A92-4008-8776-57AF0E3C7345}" type="slidenum">
              <a:rPr lang="en-US" smtClean="0"/>
              <a:t>22</a:t>
            </a:fld>
            <a:endParaRPr lang="en-US" dirty="0"/>
          </a:p>
        </p:txBody>
      </p:sp>
    </p:spTree>
    <p:extLst>
      <p:ext uri="{BB962C8B-B14F-4D97-AF65-F5344CB8AC3E}">
        <p14:creationId xmlns:p14="http://schemas.microsoft.com/office/powerpoint/2010/main" val="27463062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78DE30-5A92-4008-8776-57AF0E3C7345}" type="slidenum">
              <a:rPr lang="en-US" smtClean="0"/>
              <a:t>23</a:t>
            </a:fld>
            <a:endParaRPr lang="en-US" dirty="0"/>
          </a:p>
        </p:txBody>
      </p:sp>
    </p:spTree>
    <p:extLst>
      <p:ext uri="{BB962C8B-B14F-4D97-AF65-F5344CB8AC3E}">
        <p14:creationId xmlns:p14="http://schemas.microsoft.com/office/powerpoint/2010/main" val="26288604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78DE30-5A92-4008-8776-57AF0E3C7345}" type="slidenum">
              <a:rPr lang="en-US" smtClean="0"/>
              <a:t>24</a:t>
            </a:fld>
            <a:endParaRPr lang="en-US" dirty="0"/>
          </a:p>
        </p:txBody>
      </p:sp>
    </p:spTree>
    <p:extLst>
      <p:ext uri="{BB962C8B-B14F-4D97-AF65-F5344CB8AC3E}">
        <p14:creationId xmlns:p14="http://schemas.microsoft.com/office/powerpoint/2010/main" val="30867399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78DE30-5A92-4008-8776-57AF0E3C7345}" type="slidenum">
              <a:rPr lang="en-US" smtClean="0"/>
              <a:t>25</a:t>
            </a:fld>
            <a:endParaRPr lang="en-US" dirty="0"/>
          </a:p>
        </p:txBody>
      </p:sp>
    </p:spTree>
    <p:extLst>
      <p:ext uri="{BB962C8B-B14F-4D97-AF65-F5344CB8AC3E}">
        <p14:creationId xmlns:p14="http://schemas.microsoft.com/office/powerpoint/2010/main" val="2580750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78DE30-5A92-4008-8776-57AF0E3C7345}" type="slidenum">
              <a:rPr lang="en-US" smtClean="0"/>
              <a:t>26</a:t>
            </a:fld>
            <a:endParaRPr lang="en-US" dirty="0"/>
          </a:p>
        </p:txBody>
      </p:sp>
    </p:spTree>
    <p:extLst>
      <p:ext uri="{BB962C8B-B14F-4D97-AF65-F5344CB8AC3E}">
        <p14:creationId xmlns:p14="http://schemas.microsoft.com/office/powerpoint/2010/main" val="8623544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78DE30-5A92-4008-8776-57AF0E3C7345}" type="slidenum">
              <a:rPr lang="en-US" smtClean="0"/>
              <a:t>27</a:t>
            </a:fld>
            <a:endParaRPr lang="en-US" dirty="0"/>
          </a:p>
        </p:txBody>
      </p:sp>
    </p:spTree>
    <p:extLst>
      <p:ext uri="{BB962C8B-B14F-4D97-AF65-F5344CB8AC3E}">
        <p14:creationId xmlns:p14="http://schemas.microsoft.com/office/powerpoint/2010/main" val="341981539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78DE30-5A92-4008-8776-57AF0E3C7345}" type="slidenum">
              <a:rPr lang="en-US" smtClean="0"/>
              <a:t>28</a:t>
            </a:fld>
            <a:endParaRPr lang="en-US" dirty="0"/>
          </a:p>
        </p:txBody>
      </p:sp>
    </p:spTree>
    <p:extLst>
      <p:ext uri="{BB962C8B-B14F-4D97-AF65-F5344CB8AC3E}">
        <p14:creationId xmlns:p14="http://schemas.microsoft.com/office/powerpoint/2010/main" val="285872627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78DE30-5A92-4008-8776-57AF0E3C7345}" type="slidenum">
              <a:rPr lang="en-US" smtClean="0"/>
              <a:t>29</a:t>
            </a:fld>
            <a:endParaRPr lang="en-US" dirty="0"/>
          </a:p>
        </p:txBody>
      </p:sp>
    </p:spTree>
    <p:extLst>
      <p:ext uri="{BB962C8B-B14F-4D97-AF65-F5344CB8AC3E}">
        <p14:creationId xmlns:p14="http://schemas.microsoft.com/office/powerpoint/2010/main" val="20217226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78DE30-5A92-4008-8776-57AF0E3C7345}" type="slidenum">
              <a:rPr lang="en-US" smtClean="0"/>
              <a:t>3</a:t>
            </a:fld>
            <a:endParaRPr lang="en-US" dirty="0"/>
          </a:p>
        </p:txBody>
      </p:sp>
    </p:spTree>
    <p:extLst>
      <p:ext uri="{BB962C8B-B14F-4D97-AF65-F5344CB8AC3E}">
        <p14:creationId xmlns:p14="http://schemas.microsoft.com/office/powerpoint/2010/main" val="315785723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78DE30-5A92-4008-8776-57AF0E3C7345}" type="slidenum">
              <a:rPr lang="en-US" smtClean="0"/>
              <a:t>30</a:t>
            </a:fld>
            <a:endParaRPr lang="en-US"/>
          </a:p>
        </p:txBody>
      </p:sp>
    </p:spTree>
    <p:extLst>
      <p:ext uri="{BB962C8B-B14F-4D97-AF65-F5344CB8AC3E}">
        <p14:creationId xmlns:p14="http://schemas.microsoft.com/office/powerpoint/2010/main" val="6308283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78DE30-5A92-4008-8776-57AF0E3C7345}" type="slidenum">
              <a:rPr lang="en-US" smtClean="0"/>
              <a:t>4</a:t>
            </a:fld>
            <a:endParaRPr lang="en-US" dirty="0"/>
          </a:p>
        </p:txBody>
      </p:sp>
    </p:spTree>
    <p:extLst>
      <p:ext uri="{BB962C8B-B14F-4D97-AF65-F5344CB8AC3E}">
        <p14:creationId xmlns:p14="http://schemas.microsoft.com/office/powerpoint/2010/main" val="1469159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78DE30-5A92-4008-8776-57AF0E3C7345}" type="slidenum">
              <a:rPr lang="en-US" smtClean="0"/>
              <a:t>5</a:t>
            </a:fld>
            <a:endParaRPr lang="en-US" dirty="0"/>
          </a:p>
        </p:txBody>
      </p:sp>
    </p:spTree>
    <p:extLst>
      <p:ext uri="{BB962C8B-B14F-4D97-AF65-F5344CB8AC3E}">
        <p14:creationId xmlns:p14="http://schemas.microsoft.com/office/powerpoint/2010/main" val="3446503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78DE30-5A92-4008-8776-57AF0E3C7345}" type="slidenum">
              <a:rPr lang="en-US" smtClean="0"/>
              <a:t>6</a:t>
            </a:fld>
            <a:endParaRPr lang="en-US" dirty="0"/>
          </a:p>
        </p:txBody>
      </p:sp>
    </p:spTree>
    <p:extLst>
      <p:ext uri="{BB962C8B-B14F-4D97-AF65-F5344CB8AC3E}">
        <p14:creationId xmlns:p14="http://schemas.microsoft.com/office/powerpoint/2010/main" val="8427512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78DE30-5A92-4008-8776-57AF0E3C7345}" type="slidenum">
              <a:rPr lang="en-US" smtClean="0"/>
              <a:t>7</a:t>
            </a:fld>
            <a:endParaRPr lang="en-US" dirty="0"/>
          </a:p>
        </p:txBody>
      </p:sp>
    </p:spTree>
    <p:extLst>
      <p:ext uri="{BB962C8B-B14F-4D97-AF65-F5344CB8AC3E}">
        <p14:creationId xmlns:p14="http://schemas.microsoft.com/office/powerpoint/2010/main" val="660173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78DE30-5A92-4008-8776-57AF0E3C7345}" type="slidenum">
              <a:rPr lang="en-US" smtClean="0"/>
              <a:t>8</a:t>
            </a:fld>
            <a:endParaRPr lang="en-US" dirty="0"/>
          </a:p>
        </p:txBody>
      </p:sp>
    </p:spTree>
    <p:extLst>
      <p:ext uri="{BB962C8B-B14F-4D97-AF65-F5344CB8AC3E}">
        <p14:creationId xmlns:p14="http://schemas.microsoft.com/office/powerpoint/2010/main" val="2214741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78DE30-5A92-4008-8776-57AF0E3C7345}" type="slidenum">
              <a:rPr lang="en-US" smtClean="0"/>
              <a:t>9</a:t>
            </a:fld>
            <a:endParaRPr lang="en-US" dirty="0"/>
          </a:p>
        </p:txBody>
      </p:sp>
    </p:spTree>
    <p:extLst>
      <p:ext uri="{BB962C8B-B14F-4D97-AF65-F5344CB8AC3E}">
        <p14:creationId xmlns:p14="http://schemas.microsoft.com/office/powerpoint/2010/main" val="34888357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9177404-B1AE-4AB7-A633-1BDCD24B9BE0}" type="datetime1">
              <a:rPr lang="en-US" smtClean="0"/>
              <a:t>9/29/2020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A984E5-02F0-49A2-AA8F-3A8633EF39DA}" type="slidenum">
              <a:rPr lang="en-US" smtClean="0"/>
              <a:t>‹#›</a:t>
            </a:fld>
            <a:endParaRPr lang="en-US"/>
          </a:p>
        </p:txBody>
      </p:sp>
    </p:spTree>
    <p:extLst>
      <p:ext uri="{BB962C8B-B14F-4D97-AF65-F5344CB8AC3E}">
        <p14:creationId xmlns:p14="http://schemas.microsoft.com/office/powerpoint/2010/main" val="3675591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A9A3D6-29E3-41A9-BC00-6DCDD934715F}" type="datetime1">
              <a:rPr lang="en-US" smtClean="0"/>
              <a:t>9/29/2020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A984E5-02F0-49A2-AA8F-3A8633EF39DA}" type="slidenum">
              <a:rPr lang="en-US" smtClean="0"/>
              <a:t>‹#›</a:t>
            </a:fld>
            <a:endParaRPr lang="en-US"/>
          </a:p>
        </p:txBody>
      </p:sp>
    </p:spTree>
    <p:extLst>
      <p:ext uri="{BB962C8B-B14F-4D97-AF65-F5344CB8AC3E}">
        <p14:creationId xmlns:p14="http://schemas.microsoft.com/office/powerpoint/2010/main" val="3312664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921BAC9-197B-41F1-A7DA-FA6F21CF815E}" type="datetime1">
              <a:rPr lang="en-US" smtClean="0"/>
              <a:t>9/29/2020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A984E5-02F0-49A2-AA8F-3A8633EF39DA}" type="slidenum">
              <a:rPr lang="en-US" smtClean="0"/>
              <a:t>‹#›</a:t>
            </a:fld>
            <a:endParaRPr lang="en-US"/>
          </a:p>
        </p:txBody>
      </p:sp>
    </p:spTree>
    <p:extLst>
      <p:ext uri="{BB962C8B-B14F-4D97-AF65-F5344CB8AC3E}">
        <p14:creationId xmlns:p14="http://schemas.microsoft.com/office/powerpoint/2010/main" val="2406827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348ED64-EC96-44EA-8C78-6441F9B9199F}" type="datetime1">
              <a:rPr lang="en-US" smtClean="0"/>
              <a:t>9/29/2020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A984E5-02F0-49A2-AA8F-3A8633EF39DA}" type="slidenum">
              <a:rPr lang="en-US" smtClean="0"/>
              <a:t>‹#›</a:t>
            </a:fld>
            <a:endParaRPr lang="en-US"/>
          </a:p>
        </p:txBody>
      </p:sp>
    </p:spTree>
    <p:extLst>
      <p:ext uri="{BB962C8B-B14F-4D97-AF65-F5344CB8AC3E}">
        <p14:creationId xmlns:p14="http://schemas.microsoft.com/office/powerpoint/2010/main" val="1292263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7827152-AB6A-47B4-88EC-074143325369}" type="datetime1">
              <a:rPr lang="en-US" smtClean="0"/>
              <a:t>9/29/2020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A984E5-02F0-49A2-AA8F-3A8633EF39DA}" type="slidenum">
              <a:rPr lang="en-US" smtClean="0"/>
              <a:t>‹#›</a:t>
            </a:fld>
            <a:endParaRPr lang="en-US"/>
          </a:p>
        </p:txBody>
      </p:sp>
    </p:spTree>
    <p:extLst>
      <p:ext uri="{BB962C8B-B14F-4D97-AF65-F5344CB8AC3E}">
        <p14:creationId xmlns:p14="http://schemas.microsoft.com/office/powerpoint/2010/main" val="1989263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FC31D12-90A4-4569-9912-28D1819BFCF2}" type="datetime1">
              <a:rPr lang="en-US" smtClean="0"/>
              <a:t>9/29/2020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A984E5-02F0-49A2-AA8F-3A8633EF39DA}" type="slidenum">
              <a:rPr lang="en-US" smtClean="0"/>
              <a:t>‹#›</a:t>
            </a:fld>
            <a:endParaRPr lang="en-US"/>
          </a:p>
        </p:txBody>
      </p:sp>
    </p:spTree>
    <p:extLst>
      <p:ext uri="{BB962C8B-B14F-4D97-AF65-F5344CB8AC3E}">
        <p14:creationId xmlns:p14="http://schemas.microsoft.com/office/powerpoint/2010/main" val="2215999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23B915B-43B2-4200-BFB7-D01356E19C6B}" type="datetime1">
              <a:rPr lang="en-US" smtClean="0"/>
              <a:t>9/29/2020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A984E5-02F0-49A2-AA8F-3A8633EF39DA}" type="slidenum">
              <a:rPr lang="en-US" smtClean="0"/>
              <a:t>‹#›</a:t>
            </a:fld>
            <a:endParaRPr lang="en-US"/>
          </a:p>
        </p:txBody>
      </p:sp>
    </p:spTree>
    <p:extLst>
      <p:ext uri="{BB962C8B-B14F-4D97-AF65-F5344CB8AC3E}">
        <p14:creationId xmlns:p14="http://schemas.microsoft.com/office/powerpoint/2010/main" val="3094381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8F56608-5614-4930-982E-BF1F0AE8E3B7}" type="datetime1">
              <a:rPr lang="en-US" smtClean="0"/>
              <a:t>9/29/2020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A984E5-02F0-49A2-AA8F-3A8633EF39DA}" type="slidenum">
              <a:rPr lang="en-US" smtClean="0"/>
              <a:t>‹#›</a:t>
            </a:fld>
            <a:endParaRPr lang="en-US"/>
          </a:p>
        </p:txBody>
      </p:sp>
    </p:spTree>
    <p:extLst>
      <p:ext uri="{BB962C8B-B14F-4D97-AF65-F5344CB8AC3E}">
        <p14:creationId xmlns:p14="http://schemas.microsoft.com/office/powerpoint/2010/main" val="1133212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5E8AC8-72FC-48A3-96E7-CD3875D7F06C}" type="datetime1">
              <a:rPr lang="en-US" smtClean="0"/>
              <a:t>9/29/2020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A984E5-02F0-49A2-AA8F-3A8633EF39DA}" type="slidenum">
              <a:rPr lang="en-US" smtClean="0"/>
              <a:t>‹#›</a:t>
            </a:fld>
            <a:endParaRPr lang="en-US"/>
          </a:p>
        </p:txBody>
      </p:sp>
    </p:spTree>
    <p:extLst>
      <p:ext uri="{BB962C8B-B14F-4D97-AF65-F5344CB8AC3E}">
        <p14:creationId xmlns:p14="http://schemas.microsoft.com/office/powerpoint/2010/main" val="32440318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7436DCE-F40E-44A8-9AD2-5AE0BD1C6A30}" type="datetime1">
              <a:rPr lang="en-US" smtClean="0"/>
              <a:t>9/29/2020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A984E5-02F0-49A2-AA8F-3A8633EF39DA}" type="slidenum">
              <a:rPr lang="en-US" smtClean="0"/>
              <a:t>‹#›</a:t>
            </a:fld>
            <a:endParaRPr lang="en-US"/>
          </a:p>
        </p:txBody>
      </p:sp>
    </p:spTree>
    <p:extLst>
      <p:ext uri="{BB962C8B-B14F-4D97-AF65-F5344CB8AC3E}">
        <p14:creationId xmlns:p14="http://schemas.microsoft.com/office/powerpoint/2010/main" val="2018012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F676FEC-3D5D-4CB2-8141-FD9860FCBC60}" type="datetime1">
              <a:rPr lang="en-US" smtClean="0"/>
              <a:t>9/29/2020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A984E5-02F0-49A2-AA8F-3A8633EF39DA}" type="slidenum">
              <a:rPr lang="en-US" smtClean="0"/>
              <a:t>‹#›</a:t>
            </a:fld>
            <a:endParaRPr lang="en-US"/>
          </a:p>
        </p:txBody>
      </p:sp>
    </p:spTree>
    <p:extLst>
      <p:ext uri="{BB962C8B-B14F-4D97-AF65-F5344CB8AC3E}">
        <p14:creationId xmlns:p14="http://schemas.microsoft.com/office/powerpoint/2010/main" val="2520975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FA7245-1490-4AF1-9A92-F388F37F118A}" type="datetime1">
              <a:rPr lang="en-US" smtClean="0"/>
              <a:t>9/29/2020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A984E5-02F0-49A2-AA8F-3A8633EF39DA}" type="slidenum">
              <a:rPr lang="en-US" smtClean="0"/>
              <a:t>‹#›</a:t>
            </a:fld>
            <a:endParaRPr lang="en-US"/>
          </a:p>
        </p:txBody>
      </p:sp>
    </p:spTree>
    <p:extLst>
      <p:ext uri="{BB962C8B-B14F-4D97-AF65-F5344CB8AC3E}">
        <p14:creationId xmlns:p14="http://schemas.microsoft.com/office/powerpoint/2010/main" val="15151379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4.jpeg"/><Relationship Id="rId7" Type="http://schemas.openxmlformats.org/officeDocument/2006/relationships/diagramColors" Target="../diagrams/colors3.xm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 Id="rId9" Type="http://schemas.openxmlformats.org/officeDocument/2006/relationships/image" Target="../media/image5.jpeg"/></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jpeg"/><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image" Target="../media/image5.jpeg"/></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JPG"/><Relationship Id="rId2" Type="http://schemas.openxmlformats.org/officeDocument/2006/relationships/notesSlide" Target="../notesSlides/notesSlide30.xml"/><Relationship Id="rId1" Type="http://schemas.openxmlformats.org/officeDocument/2006/relationships/slideLayout" Target="../slideLayouts/slideLayout1.xml"/><Relationship Id="rId6" Type="http://schemas.openxmlformats.org/officeDocument/2006/relationships/hyperlink" Target="mailto:jwilliams@pyt-law.com" TargetMode="External"/><Relationship Id="rId5" Type="http://schemas.openxmlformats.org/officeDocument/2006/relationships/hyperlink" Target="mailto:rlambert@pyt-law.com" TargetMode="Externa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4.jpeg"/><Relationship Id="rId7" Type="http://schemas.openxmlformats.org/officeDocument/2006/relationships/diagramColors" Target="../diagrams/colors2.xm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 Id="rId9"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8316A"/>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C4FDBE2-32F7-4AC4-A40C-C51C65B1D4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Freeform: Shape 15">
            <a:extLst>
              <a:ext uri="{FF2B5EF4-FFF2-40B4-BE49-F238E27FC236}">
                <a16:creationId xmlns:a16="http://schemas.microsoft.com/office/drawing/2014/main" id="{2587169E-2A0C-4EEA-BF70-71E2BC404F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229686" cy="3469184"/>
          </a:xfrm>
          <a:custGeom>
            <a:avLst/>
            <a:gdLst>
              <a:gd name="connsiteX0" fmla="*/ 0 w 4229686"/>
              <a:gd name="connsiteY0" fmla="*/ 0 h 3469184"/>
              <a:gd name="connsiteX1" fmla="*/ 3937282 w 4229686"/>
              <a:gd name="connsiteY1" fmla="*/ 0 h 3469184"/>
              <a:gd name="connsiteX2" fmla="*/ 3947509 w 4229686"/>
              <a:gd name="connsiteY2" fmla="*/ 16834 h 3469184"/>
              <a:gd name="connsiteX3" fmla="*/ 4229686 w 4229686"/>
              <a:gd name="connsiteY3" fmla="*/ 1131238 h 3469184"/>
              <a:gd name="connsiteX4" fmla="*/ 1891740 w 4229686"/>
              <a:gd name="connsiteY4" fmla="*/ 3469184 h 3469184"/>
              <a:gd name="connsiteX5" fmla="*/ 87667 w 4229686"/>
              <a:gd name="connsiteY5" fmla="*/ 2618389 h 3469184"/>
              <a:gd name="connsiteX6" fmla="*/ 0 w 4229686"/>
              <a:gd name="connsiteY6" fmla="*/ 2501153 h 3469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29686" h="3469184">
                <a:moveTo>
                  <a:pt x="0" y="0"/>
                </a:moveTo>
                <a:lnTo>
                  <a:pt x="3937282" y="0"/>
                </a:lnTo>
                <a:lnTo>
                  <a:pt x="3947509" y="16834"/>
                </a:lnTo>
                <a:cubicBezTo>
                  <a:pt x="4127466" y="348105"/>
                  <a:pt x="4229686" y="727734"/>
                  <a:pt x="4229686" y="1131238"/>
                </a:cubicBezTo>
                <a:cubicBezTo>
                  <a:pt x="4229686" y="2422450"/>
                  <a:pt x="3182952" y="3469184"/>
                  <a:pt x="1891740" y="3469184"/>
                </a:cubicBezTo>
                <a:cubicBezTo>
                  <a:pt x="1165433" y="3469184"/>
                  <a:pt x="516481" y="3137991"/>
                  <a:pt x="87667" y="2618389"/>
                </a:cubicBezTo>
                <a:lnTo>
                  <a:pt x="0" y="250115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Oval 17">
            <a:extLst>
              <a:ext uri="{FF2B5EF4-FFF2-40B4-BE49-F238E27FC236}">
                <a16:creationId xmlns:a16="http://schemas.microsoft.com/office/drawing/2014/main" id="{CF8AD9F3-9AF6-494F-83A3-2F67756393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31645" y="3853046"/>
            <a:ext cx="457824" cy="44540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F6EB9B19-D8F1-4EB1-AA3B-A92D9BCE21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94561" y="2928977"/>
            <a:ext cx="5010226" cy="3929025"/>
          </a:xfrm>
          <a:custGeom>
            <a:avLst/>
            <a:gdLst>
              <a:gd name="connsiteX0" fmla="*/ 2505113 w 5010226"/>
              <a:gd name="connsiteY0" fmla="*/ 0 h 3929025"/>
              <a:gd name="connsiteX1" fmla="*/ 5010226 w 5010226"/>
              <a:gd name="connsiteY1" fmla="*/ 2505113 h 3929025"/>
              <a:gd name="connsiteX2" fmla="*/ 4582392 w 5010226"/>
              <a:gd name="connsiteY2" fmla="*/ 3905746 h 3929025"/>
              <a:gd name="connsiteX3" fmla="*/ 4564985 w 5010226"/>
              <a:gd name="connsiteY3" fmla="*/ 3929025 h 3929025"/>
              <a:gd name="connsiteX4" fmla="*/ 445242 w 5010226"/>
              <a:gd name="connsiteY4" fmla="*/ 3929025 h 3929025"/>
              <a:gd name="connsiteX5" fmla="*/ 427834 w 5010226"/>
              <a:gd name="connsiteY5" fmla="*/ 3905746 h 3929025"/>
              <a:gd name="connsiteX6" fmla="*/ 0 w 5010226"/>
              <a:gd name="connsiteY6" fmla="*/ 2505113 h 3929025"/>
              <a:gd name="connsiteX7" fmla="*/ 2505113 w 5010226"/>
              <a:gd name="connsiteY7" fmla="*/ 0 h 3929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0226" h="3929025">
                <a:moveTo>
                  <a:pt x="2505113" y="0"/>
                </a:moveTo>
                <a:cubicBezTo>
                  <a:pt x="3888649" y="0"/>
                  <a:pt x="5010226" y="1121577"/>
                  <a:pt x="5010226" y="2505113"/>
                </a:cubicBezTo>
                <a:cubicBezTo>
                  <a:pt x="5010226" y="3023939"/>
                  <a:pt x="4852505" y="3505927"/>
                  <a:pt x="4582392" y="3905746"/>
                </a:cubicBezTo>
                <a:lnTo>
                  <a:pt x="4564985" y="3929025"/>
                </a:lnTo>
                <a:lnTo>
                  <a:pt x="445242" y="3929025"/>
                </a:lnTo>
                <a:lnTo>
                  <a:pt x="427834" y="3905746"/>
                </a:lnTo>
                <a:cubicBezTo>
                  <a:pt x="157722" y="3505927"/>
                  <a:pt x="0" y="3023939"/>
                  <a:pt x="0" y="2505113"/>
                </a:cubicBezTo>
                <a:cubicBezTo>
                  <a:pt x="0" y="1121577"/>
                  <a:pt x="1121577" y="0"/>
                  <a:pt x="250511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Arc 21">
            <a:extLst>
              <a:ext uri="{FF2B5EF4-FFF2-40B4-BE49-F238E27FC236}">
                <a16:creationId xmlns:a16="http://schemas.microsoft.com/office/drawing/2014/main" id="{E2B33195-5BCA-4BB7-A82D-673952268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915428">
            <a:off x="8549639" y="1895148"/>
            <a:ext cx="2987899" cy="2987899"/>
          </a:xfrm>
          <a:prstGeom prst="arc">
            <a:avLst>
              <a:gd name="adj1" fmla="val 14455503"/>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3" name="Title 2"/>
          <p:cNvSpPr>
            <a:spLocks noGrp="1"/>
          </p:cNvSpPr>
          <p:nvPr>
            <p:ph type="ctrTitle"/>
          </p:nvPr>
        </p:nvSpPr>
        <p:spPr>
          <a:xfrm>
            <a:off x="7104787" y="774936"/>
            <a:ext cx="4425551" cy="2387600"/>
          </a:xfrm>
        </p:spPr>
        <p:txBody>
          <a:bodyPr>
            <a:normAutofit/>
          </a:bodyPr>
          <a:lstStyle/>
          <a:p>
            <a:pPr algn="l"/>
            <a:r>
              <a:rPr lang="en-US" sz="4200" b="1" dirty="0">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Allen ISD</a:t>
            </a:r>
            <a:br>
              <a:rPr lang="en-US" sz="4200" b="1" dirty="0">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sz="4200" b="1" dirty="0">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Election Ethics: An Overview</a:t>
            </a:r>
          </a:p>
        </p:txBody>
      </p:sp>
      <p:sp>
        <p:nvSpPr>
          <p:cNvPr id="4" name="Subtitle 3"/>
          <p:cNvSpPr>
            <a:spLocks noGrp="1"/>
          </p:cNvSpPr>
          <p:nvPr>
            <p:ph type="subTitle" idx="1"/>
          </p:nvPr>
        </p:nvSpPr>
        <p:spPr>
          <a:xfrm>
            <a:off x="7104787" y="3254610"/>
            <a:ext cx="4425551" cy="1881751"/>
          </a:xfrm>
        </p:spPr>
        <p:txBody>
          <a:bodyPr>
            <a:normAutofit/>
          </a:bodyPr>
          <a:lstStyle/>
          <a:p>
            <a:pPr algn="l">
              <a:tabLst>
                <a:tab pos="1770063" algn="l"/>
              </a:tabLst>
            </a:pPr>
            <a:r>
              <a:rPr lang="en-US" dirty="0">
                <a:solidFill>
                  <a:srgbClr val="FFFFFF"/>
                </a:solidFill>
                <a:latin typeface="Arial" panose="020B0604020202020204" pitchFamily="34" charset="0"/>
                <a:cs typeface="Arial" panose="020B0604020202020204" pitchFamily="34" charset="0"/>
              </a:rPr>
              <a:t>Rick Lambert</a:t>
            </a:r>
          </a:p>
          <a:p>
            <a:pPr algn="l">
              <a:tabLst>
                <a:tab pos="1770063" algn="l"/>
              </a:tabLst>
            </a:pPr>
            <a:r>
              <a:rPr lang="en-US" dirty="0">
                <a:solidFill>
                  <a:srgbClr val="FFFFFF"/>
                </a:solidFill>
                <a:latin typeface="Arial" panose="020B0604020202020204" pitchFamily="34" charset="0"/>
                <a:cs typeface="Arial" panose="020B0604020202020204" pitchFamily="34" charset="0"/>
              </a:rPr>
              <a:t>Powell, Youngblood &amp; Taylor, LLP</a:t>
            </a:r>
          </a:p>
        </p:txBody>
      </p:sp>
      <p:pic>
        <p:nvPicPr>
          <p:cNvPr id="7" name="Picture 6">
            <a:extLst>
              <a:ext uri="{FF2B5EF4-FFF2-40B4-BE49-F238E27FC236}">
                <a16:creationId xmlns:a16="http://schemas.microsoft.com/office/drawing/2014/main" id="{5D81FE97-3341-4422-98F9-86AFBF717B48}"/>
              </a:ext>
            </a:extLst>
          </p:cNvPr>
          <p:cNvPicPr>
            <a:picLocks noChangeAspect="1"/>
          </p:cNvPicPr>
          <p:nvPr/>
        </p:nvPicPr>
        <p:blipFill>
          <a:blip r:embed="rId3">
            <a:extLst>
              <a:ext uri="{28A0092B-C50C-407E-A947-70E740481C1C}">
                <a14:useLocalDpi xmlns:a14="http://schemas.microsoft.com/office/drawing/2010/main" val="0"/>
              </a:ext>
            </a:extLst>
          </a:blip>
          <a:stretch/>
        </p:blipFill>
        <p:spPr>
          <a:xfrm>
            <a:off x="661662" y="478899"/>
            <a:ext cx="2638324" cy="2084269"/>
          </a:xfrm>
          <a:custGeom>
            <a:avLst/>
            <a:gdLst/>
            <a:ahLst/>
            <a:cxnLst/>
            <a:rect l="l" t="t" r="r" b="b"/>
            <a:pathLst>
              <a:path w="2028107" h="1916009">
                <a:moveTo>
                  <a:pt x="35370" y="0"/>
                </a:moveTo>
                <a:lnTo>
                  <a:pt x="1992737" y="0"/>
                </a:lnTo>
                <a:cubicBezTo>
                  <a:pt x="2012271" y="0"/>
                  <a:pt x="2028107" y="15836"/>
                  <a:pt x="2028107" y="35370"/>
                </a:cubicBezTo>
                <a:lnTo>
                  <a:pt x="2028107" y="1880639"/>
                </a:lnTo>
                <a:cubicBezTo>
                  <a:pt x="2028107" y="1900173"/>
                  <a:pt x="2012271" y="1916009"/>
                  <a:pt x="1992737" y="1916009"/>
                </a:cubicBezTo>
                <a:lnTo>
                  <a:pt x="35370" y="1916009"/>
                </a:lnTo>
                <a:cubicBezTo>
                  <a:pt x="15836" y="1916009"/>
                  <a:pt x="0" y="1900173"/>
                  <a:pt x="0" y="1880639"/>
                </a:cubicBezTo>
                <a:lnTo>
                  <a:pt x="0" y="35370"/>
                </a:lnTo>
                <a:cubicBezTo>
                  <a:pt x="0" y="15836"/>
                  <a:pt x="15836" y="0"/>
                  <a:pt x="35370" y="0"/>
                </a:cubicBezTo>
                <a:close/>
              </a:path>
            </a:pathLst>
          </a:custGeom>
        </p:spPr>
      </p:pic>
      <p:pic>
        <p:nvPicPr>
          <p:cNvPr id="9" name="Picture 8">
            <a:extLst>
              <a:ext uri="{FF2B5EF4-FFF2-40B4-BE49-F238E27FC236}">
                <a16:creationId xmlns:a16="http://schemas.microsoft.com/office/drawing/2014/main" id="{06AC102A-0E86-407E-9D2B-731CB3D5CBB0}"/>
              </a:ext>
            </a:extLst>
          </p:cNvPr>
          <p:cNvPicPr>
            <a:picLocks noChangeAspect="1"/>
          </p:cNvPicPr>
          <p:nvPr/>
        </p:nvPicPr>
        <p:blipFill>
          <a:blip r:embed="rId4">
            <a:extLst>
              <a:ext uri="{28A0092B-C50C-407E-A947-70E740481C1C}">
                <a14:useLocalDpi xmlns:a14="http://schemas.microsoft.com/office/drawing/2010/main" val="0"/>
              </a:ext>
            </a:extLst>
          </a:blip>
          <a:stretch/>
        </p:blipFill>
        <p:spPr>
          <a:xfrm>
            <a:off x="3090631" y="4555730"/>
            <a:ext cx="2896987" cy="1245704"/>
          </a:xfrm>
          <a:custGeom>
            <a:avLst/>
            <a:gdLst/>
            <a:ahLst/>
            <a:cxnLst/>
            <a:rect l="l" t="t" r="r" b="b"/>
            <a:pathLst>
              <a:path w="2028107" h="1916009">
                <a:moveTo>
                  <a:pt x="35370" y="0"/>
                </a:moveTo>
                <a:lnTo>
                  <a:pt x="1992737" y="0"/>
                </a:lnTo>
                <a:cubicBezTo>
                  <a:pt x="2012271" y="0"/>
                  <a:pt x="2028107" y="15836"/>
                  <a:pt x="2028107" y="35370"/>
                </a:cubicBezTo>
                <a:lnTo>
                  <a:pt x="2028107" y="1880639"/>
                </a:lnTo>
                <a:cubicBezTo>
                  <a:pt x="2028107" y="1900173"/>
                  <a:pt x="2012271" y="1916009"/>
                  <a:pt x="1992737" y="1916009"/>
                </a:cubicBezTo>
                <a:lnTo>
                  <a:pt x="35370" y="1916009"/>
                </a:lnTo>
                <a:cubicBezTo>
                  <a:pt x="15836" y="1916009"/>
                  <a:pt x="0" y="1900173"/>
                  <a:pt x="0" y="1880639"/>
                </a:cubicBezTo>
                <a:lnTo>
                  <a:pt x="0" y="35370"/>
                </a:lnTo>
                <a:cubicBezTo>
                  <a:pt x="0" y="15836"/>
                  <a:pt x="15836" y="0"/>
                  <a:pt x="35370" y="0"/>
                </a:cubicBezTo>
                <a:close/>
              </a:path>
            </a:pathLst>
          </a:custGeom>
        </p:spPr>
      </p:pic>
      <p:sp>
        <p:nvSpPr>
          <p:cNvPr id="6" name="Rounded Rectangle 5"/>
          <p:cNvSpPr/>
          <p:nvPr/>
        </p:nvSpPr>
        <p:spPr>
          <a:xfrm>
            <a:off x="336329" y="371571"/>
            <a:ext cx="11519338" cy="6201103"/>
          </a:xfrm>
          <a:prstGeom prst="roundRect">
            <a:avLst/>
          </a:prstGeom>
          <a:solidFill>
            <a:schemeClr val="bg1"/>
          </a:solidFill>
          <a:ln w="34925" cap="rnd" cmpd="sng">
            <a:solidFill>
              <a:schemeClr val="tx1"/>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itle 2">
            <a:extLst>
              <a:ext uri="{FF2B5EF4-FFF2-40B4-BE49-F238E27FC236}">
                <a16:creationId xmlns:a16="http://schemas.microsoft.com/office/drawing/2014/main" id="{3E6AEA3D-D1CA-4344-BB2D-4AAC766824C6}"/>
              </a:ext>
            </a:extLst>
          </p:cNvPr>
          <p:cNvSpPr txBox="1">
            <a:spLocks/>
          </p:cNvSpPr>
          <p:nvPr/>
        </p:nvSpPr>
        <p:spPr>
          <a:xfrm>
            <a:off x="648817" y="3174473"/>
            <a:ext cx="10881521" cy="153569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b="1" dirty="0">
                <a:ln>
                  <a:solidFill>
                    <a:srgbClr val="161B60"/>
                  </a:solidFill>
                </a:ln>
                <a:solidFill>
                  <a:srgbClr val="003E7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Title IX Compliance</a:t>
            </a:r>
          </a:p>
          <a:p>
            <a:r>
              <a:rPr lang="en-US" sz="4400" b="1" dirty="0">
                <a:ln>
                  <a:solidFill>
                    <a:srgbClr val="161B60"/>
                  </a:solidFill>
                </a:ln>
                <a:solidFill>
                  <a:srgbClr val="003E7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2020</a:t>
            </a:r>
          </a:p>
        </p:txBody>
      </p:sp>
      <p:sp>
        <p:nvSpPr>
          <p:cNvPr id="13" name="Subtitle 3">
            <a:extLst>
              <a:ext uri="{FF2B5EF4-FFF2-40B4-BE49-F238E27FC236}">
                <a16:creationId xmlns:a16="http://schemas.microsoft.com/office/drawing/2014/main" id="{1C0E5590-E14E-4721-9310-A5935C63CA02}"/>
              </a:ext>
            </a:extLst>
          </p:cNvPr>
          <p:cNvSpPr txBox="1">
            <a:spLocks/>
          </p:cNvSpPr>
          <p:nvPr/>
        </p:nvSpPr>
        <p:spPr>
          <a:xfrm>
            <a:off x="2031677" y="4403521"/>
            <a:ext cx="7911881" cy="188175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tabLst>
                <a:tab pos="1770063" algn="l"/>
              </a:tabLst>
            </a:pPr>
            <a:endParaRPr lang="en-US" sz="2800" dirty="0">
              <a:latin typeface="Arial" panose="020B0604020202020204" pitchFamily="34" charset="0"/>
              <a:cs typeface="Arial" panose="020B0604020202020204" pitchFamily="34" charset="0"/>
            </a:endParaRPr>
          </a:p>
          <a:p>
            <a:pPr>
              <a:tabLst>
                <a:tab pos="1770063" algn="l"/>
              </a:tabLst>
            </a:pPr>
            <a:r>
              <a:rPr lang="en-US" sz="2800" dirty="0">
                <a:latin typeface="Arial" panose="020B0604020202020204" pitchFamily="34" charset="0"/>
                <a:cs typeface="Arial" panose="020B0604020202020204" pitchFamily="34" charset="0"/>
              </a:rPr>
              <a:t>Rick Lambert and Jill Williams</a:t>
            </a:r>
          </a:p>
          <a:p>
            <a:pPr>
              <a:tabLst>
                <a:tab pos="1770063" algn="l"/>
              </a:tabLst>
            </a:pPr>
            <a:r>
              <a:rPr lang="en-US" sz="2800" dirty="0">
                <a:latin typeface="Arial" panose="020B0604020202020204" pitchFamily="34" charset="0"/>
                <a:cs typeface="Arial" panose="020B0604020202020204" pitchFamily="34" charset="0"/>
              </a:rPr>
              <a:t>Powell, Youngblood &amp; Taylor, LLP</a:t>
            </a:r>
          </a:p>
          <a:p>
            <a:pPr>
              <a:tabLst>
                <a:tab pos="1770063" algn="l"/>
              </a:tabLst>
            </a:pPr>
            <a:r>
              <a:rPr lang="en-US" sz="2800" dirty="0">
                <a:latin typeface="Arial" panose="020B0604020202020204" pitchFamily="34" charset="0"/>
                <a:cs typeface="Arial" panose="020B0604020202020204" pitchFamily="34" charset="0"/>
              </a:rPr>
              <a:t>September 2020</a:t>
            </a:r>
          </a:p>
        </p:txBody>
      </p:sp>
      <p:pic>
        <p:nvPicPr>
          <p:cNvPr id="15" name="Picture 14">
            <a:extLst>
              <a:ext uri="{FF2B5EF4-FFF2-40B4-BE49-F238E27FC236}">
                <a16:creationId xmlns:a16="http://schemas.microsoft.com/office/drawing/2014/main" id="{758F3B88-10AD-451A-AE40-29BFBC653617}"/>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1630052" y="889514"/>
            <a:ext cx="4545035" cy="1959701"/>
          </a:xfrm>
          <a:prstGeom prst="rect">
            <a:avLst/>
          </a:prstGeom>
        </p:spPr>
      </p:pic>
      <p:pic>
        <p:nvPicPr>
          <p:cNvPr id="5" name="Picture 4">
            <a:extLst>
              <a:ext uri="{FF2B5EF4-FFF2-40B4-BE49-F238E27FC236}">
                <a16:creationId xmlns:a16="http://schemas.microsoft.com/office/drawing/2014/main" id="{C13DFF33-0E6E-4848-8081-F2D57AD623D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03672" y="939279"/>
            <a:ext cx="3343275" cy="1828800"/>
          </a:xfrm>
          <a:prstGeom prst="rect">
            <a:avLst/>
          </a:prstGeom>
        </p:spPr>
      </p:pic>
    </p:spTree>
    <p:extLst>
      <p:ext uri="{BB962C8B-B14F-4D97-AF65-F5344CB8AC3E}">
        <p14:creationId xmlns:p14="http://schemas.microsoft.com/office/powerpoint/2010/main" val="6064739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28316A"/>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C4FDBE2-32F7-4AC4-A40C-C51C65B1D4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Freeform: Shape 15">
            <a:extLst>
              <a:ext uri="{FF2B5EF4-FFF2-40B4-BE49-F238E27FC236}">
                <a16:creationId xmlns:a16="http://schemas.microsoft.com/office/drawing/2014/main" id="{2587169E-2A0C-4EEA-BF70-71E2BC404F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229686" cy="3469184"/>
          </a:xfrm>
          <a:custGeom>
            <a:avLst/>
            <a:gdLst>
              <a:gd name="connsiteX0" fmla="*/ 0 w 4229686"/>
              <a:gd name="connsiteY0" fmla="*/ 0 h 3469184"/>
              <a:gd name="connsiteX1" fmla="*/ 3937282 w 4229686"/>
              <a:gd name="connsiteY1" fmla="*/ 0 h 3469184"/>
              <a:gd name="connsiteX2" fmla="*/ 3947509 w 4229686"/>
              <a:gd name="connsiteY2" fmla="*/ 16834 h 3469184"/>
              <a:gd name="connsiteX3" fmla="*/ 4229686 w 4229686"/>
              <a:gd name="connsiteY3" fmla="*/ 1131238 h 3469184"/>
              <a:gd name="connsiteX4" fmla="*/ 1891740 w 4229686"/>
              <a:gd name="connsiteY4" fmla="*/ 3469184 h 3469184"/>
              <a:gd name="connsiteX5" fmla="*/ 87667 w 4229686"/>
              <a:gd name="connsiteY5" fmla="*/ 2618389 h 3469184"/>
              <a:gd name="connsiteX6" fmla="*/ 0 w 4229686"/>
              <a:gd name="connsiteY6" fmla="*/ 2501153 h 3469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29686" h="3469184">
                <a:moveTo>
                  <a:pt x="0" y="0"/>
                </a:moveTo>
                <a:lnTo>
                  <a:pt x="3937282" y="0"/>
                </a:lnTo>
                <a:lnTo>
                  <a:pt x="3947509" y="16834"/>
                </a:lnTo>
                <a:cubicBezTo>
                  <a:pt x="4127466" y="348105"/>
                  <a:pt x="4229686" y="727734"/>
                  <a:pt x="4229686" y="1131238"/>
                </a:cubicBezTo>
                <a:cubicBezTo>
                  <a:pt x="4229686" y="2422450"/>
                  <a:pt x="3182952" y="3469184"/>
                  <a:pt x="1891740" y="3469184"/>
                </a:cubicBezTo>
                <a:cubicBezTo>
                  <a:pt x="1165433" y="3469184"/>
                  <a:pt x="516481" y="3137991"/>
                  <a:pt x="87667" y="2618389"/>
                </a:cubicBezTo>
                <a:lnTo>
                  <a:pt x="0" y="250115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Oval 17">
            <a:extLst>
              <a:ext uri="{FF2B5EF4-FFF2-40B4-BE49-F238E27FC236}">
                <a16:creationId xmlns:a16="http://schemas.microsoft.com/office/drawing/2014/main" id="{CF8AD9F3-9AF6-494F-83A3-2F67756393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31645" y="3853046"/>
            <a:ext cx="457824" cy="44540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F6EB9B19-D8F1-4EB1-AA3B-A92D9BCE21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94561" y="2928977"/>
            <a:ext cx="5010226" cy="3929025"/>
          </a:xfrm>
          <a:custGeom>
            <a:avLst/>
            <a:gdLst>
              <a:gd name="connsiteX0" fmla="*/ 2505113 w 5010226"/>
              <a:gd name="connsiteY0" fmla="*/ 0 h 3929025"/>
              <a:gd name="connsiteX1" fmla="*/ 5010226 w 5010226"/>
              <a:gd name="connsiteY1" fmla="*/ 2505113 h 3929025"/>
              <a:gd name="connsiteX2" fmla="*/ 4582392 w 5010226"/>
              <a:gd name="connsiteY2" fmla="*/ 3905746 h 3929025"/>
              <a:gd name="connsiteX3" fmla="*/ 4564985 w 5010226"/>
              <a:gd name="connsiteY3" fmla="*/ 3929025 h 3929025"/>
              <a:gd name="connsiteX4" fmla="*/ 445242 w 5010226"/>
              <a:gd name="connsiteY4" fmla="*/ 3929025 h 3929025"/>
              <a:gd name="connsiteX5" fmla="*/ 427834 w 5010226"/>
              <a:gd name="connsiteY5" fmla="*/ 3905746 h 3929025"/>
              <a:gd name="connsiteX6" fmla="*/ 0 w 5010226"/>
              <a:gd name="connsiteY6" fmla="*/ 2505113 h 3929025"/>
              <a:gd name="connsiteX7" fmla="*/ 2505113 w 5010226"/>
              <a:gd name="connsiteY7" fmla="*/ 0 h 3929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0226" h="3929025">
                <a:moveTo>
                  <a:pt x="2505113" y="0"/>
                </a:moveTo>
                <a:cubicBezTo>
                  <a:pt x="3888649" y="0"/>
                  <a:pt x="5010226" y="1121577"/>
                  <a:pt x="5010226" y="2505113"/>
                </a:cubicBezTo>
                <a:cubicBezTo>
                  <a:pt x="5010226" y="3023939"/>
                  <a:pt x="4852505" y="3505927"/>
                  <a:pt x="4582392" y="3905746"/>
                </a:cubicBezTo>
                <a:lnTo>
                  <a:pt x="4564985" y="3929025"/>
                </a:lnTo>
                <a:lnTo>
                  <a:pt x="445242" y="3929025"/>
                </a:lnTo>
                <a:lnTo>
                  <a:pt x="427834" y="3905746"/>
                </a:lnTo>
                <a:cubicBezTo>
                  <a:pt x="157722" y="3505927"/>
                  <a:pt x="0" y="3023939"/>
                  <a:pt x="0" y="2505113"/>
                </a:cubicBezTo>
                <a:cubicBezTo>
                  <a:pt x="0" y="1121577"/>
                  <a:pt x="1121577" y="0"/>
                  <a:pt x="250511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Arc 21">
            <a:extLst>
              <a:ext uri="{FF2B5EF4-FFF2-40B4-BE49-F238E27FC236}">
                <a16:creationId xmlns:a16="http://schemas.microsoft.com/office/drawing/2014/main" id="{E2B33195-5BCA-4BB7-A82D-673952268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915428">
            <a:off x="8549639" y="1895148"/>
            <a:ext cx="2987899" cy="2987899"/>
          </a:xfrm>
          <a:prstGeom prst="arc">
            <a:avLst>
              <a:gd name="adj1" fmla="val 14455503"/>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8" name="Rounded Rectangle 5">
            <a:extLst>
              <a:ext uri="{FF2B5EF4-FFF2-40B4-BE49-F238E27FC236}">
                <a16:creationId xmlns:a16="http://schemas.microsoft.com/office/drawing/2014/main" id="{87048DD8-3399-4A69-993D-4C0E370CD1D0}"/>
              </a:ext>
            </a:extLst>
          </p:cNvPr>
          <p:cNvSpPr/>
          <p:nvPr/>
        </p:nvSpPr>
        <p:spPr>
          <a:xfrm>
            <a:off x="325822" y="325820"/>
            <a:ext cx="11519338" cy="6201103"/>
          </a:xfrm>
          <a:prstGeom prst="roundRect">
            <a:avLst/>
          </a:prstGeom>
          <a:solidFill>
            <a:schemeClr val="bg1"/>
          </a:solidFill>
          <a:ln w="34925" cap="rnd" cmpd="sng">
            <a:solidFill>
              <a:schemeClr val="bg2">
                <a:lumMod val="50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spcBef>
                <a:spcPts val="600"/>
              </a:spcBef>
              <a:spcAft>
                <a:spcPts val="600"/>
              </a:spcAft>
              <a:buFont typeface="Arial" panose="020B0604020202020204" pitchFamily="34" charset="0"/>
              <a:buChar char="•"/>
            </a:pPr>
            <a:endParaRPr lang="en-US" sz="2000" dirty="0">
              <a:solidFill>
                <a:schemeClr val="tx1"/>
              </a:solidFill>
              <a:cs typeface="Arial" panose="020B0604020202020204" pitchFamily="34" charset="0"/>
            </a:endParaRPr>
          </a:p>
          <a:p>
            <a:pPr marL="342900" indent="-342900">
              <a:spcBef>
                <a:spcPts val="600"/>
              </a:spcBef>
              <a:spcAft>
                <a:spcPts val="600"/>
              </a:spcAft>
              <a:buFont typeface="Arial" panose="020B0604020202020204" pitchFamily="34" charset="0"/>
              <a:buChar char="•"/>
            </a:pPr>
            <a:r>
              <a:rPr lang="en-US" sz="2000" dirty="0">
                <a:solidFill>
                  <a:schemeClr val="tx1"/>
                </a:solidFill>
                <a:cs typeface="Arial" panose="020B0604020202020204" pitchFamily="34" charset="0"/>
              </a:rPr>
              <a:t>Removal must be based upon an individualized safety and risk analysis due to immediate threat.</a:t>
            </a:r>
          </a:p>
          <a:p>
            <a:pPr marL="342900" indent="-342900">
              <a:spcBef>
                <a:spcPts val="600"/>
              </a:spcBef>
              <a:spcAft>
                <a:spcPts val="600"/>
              </a:spcAft>
              <a:buFont typeface="Arial" panose="020B0604020202020204" pitchFamily="34" charset="0"/>
              <a:buChar char="•"/>
            </a:pPr>
            <a:r>
              <a:rPr lang="en-US" sz="2000" dirty="0">
                <a:solidFill>
                  <a:schemeClr val="tx1"/>
                </a:solidFill>
                <a:cs typeface="Arial" panose="020B0604020202020204" pitchFamily="34" charset="0"/>
              </a:rPr>
              <a:t>The District shall provide notice of removal to the respondent. </a:t>
            </a:r>
          </a:p>
          <a:p>
            <a:pPr marL="342900" indent="-342900">
              <a:spcBef>
                <a:spcPts val="600"/>
              </a:spcBef>
              <a:spcAft>
                <a:spcPts val="600"/>
              </a:spcAft>
              <a:buFont typeface="Arial" panose="020B0604020202020204" pitchFamily="34" charset="0"/>
              <a:buChar char="•"/>
            </a:pPr>
            <a:r>
              <a:rPr lang="en-US" sz="2000" dirty="0">
                <a:solidFill>
                  <a:schemeClr val="tx1"/>
                </a:solidFill>
                <a:cs typeface="Arial" panose="020B0604020202020204" pitchFamily="34" charset="0"/>
              </a:rPr>
              <a:t>The removal may continue for the duration of an ongoing threat. </a:t>
            </a:r>
          </a:p>
          <a:p>
            <a:pPr marL="342900" indent="-342900">
              <a:spcBef>
                <a:spcPts val="600"/>
              </a:spcBef>
              <a:spcAft>
                <a:spcPts val="600"/>
              </a:spcAft>
              <a:buFont typeface="Arial" panose="020B0604020202020204" pitchFamily="34" charset="0"/>
              <a:buChar char="•"/>
            </a:pPr>
            <a:r>
              <a:rPr lang="en-US" sz="2000" dirty="0">
                <a:solidFill>
                  <a:schemeClr val="tx1"/>
                </a:solidFill>
                <a:cs typeface="Arial" panose="020B0604020202020204" pitchFamily="34" charset="0"/>
              </a:rPr>
              <a:t>Removal under this provision must comply with all due process requirements under law and policy, including the Individuals with Dis-abilities Education Act (IDEA) and Section 504.</a:t>
            </a:r>
          </a:p>
          <a:p>
            <a:pPr marL="342900" indent="-342900">
              <a:spcBef>
                <a:spcPts val="600"/>
              </a:spcBef>
              <a:spcAft>
                <a:spcPts val="600"/>
              </a:spcAft>
              <a:buFont typeface="Arial" panose="020B0604020202020204" pitchFamily="34" charset="0"/>
              <a:buChar char="•"/>
            </a:pPr>
            <a:r>
              <a:rPr lang="en-US" sz="2000" dirty="0">
                <a:solidFill>
                  <a:schemeClr val="tx1"/>
                </a:solidFill>
                <a:cs typeface="Arial" panose="020B0604020202020204" pitchFamily="34" charset="0"/>
              </a:rPr>
              <a:t>Title IX regulations do not affect District’s ability to place an employee on administrative leave pending the investigation. </a:t>
            </a:r>
          </a:p>
        </p:txBody>
      </p:sp>
      <p:sp>
        <p:nvSpPr>
          <p:cNvPr id="19" name="Title 2">
            <a:extLst>
              <a:ext uri="{FF2B5EF4-FFF2-40B4-BE49-F238E27FC236}">
                <a16:creationId xmlns:a16="http://schemas.microsoft.com/office/drawing/2014/main" id="{31353041-C7B1-4610-8B3D-5BE1EBC32BC8}"/>
              </a:ext>
            </a:extLst>
          </p:cNvPr>
          <p:cNvSpPr txBox="1">
            <a:spLocks/>
          </p:cNvSpPr>
          <p:nvPr/>
        </p:nvSpPr>
        <p:spPr>
          <a:xfrm>
            <a:off x="677838" y="789136"/>
            <a:ext cx="10515600" cy="133410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US" sz="4400" b="1" dirty="0">
                <a:ln>
                  <a:solidFill>
                    <a:srgbClr val="161B60"/>
                  </a:solidFill>
                </a:ln>
                <a:solidFill>
                  <a:srgbClr val="28316A"/>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Emergency Removal or Administrative Leave</a:t>
            </a:r>
          </a:p>
        </p:txBody>
      </p:sp>
      <p:pic>
        <p:nvPicPr>
          <p:cNvPr id="10" name="Picture 9">
            <a:extLst>
              <a:ext uri="{FF2B5EF4-FFF2-40B4-BE49-F238E27FC236}">
                <a16:creationId xmlns:a16="http://schemas.microsoft.com/office/drawing/2014/main" id="{E78E00A6-7AC4-4192-B169-F124F0DB4B8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08267"/>
            <a:ext cx="1391110" cy="549733"/>
          </a:xfrm>
          <a:prstGeom prst="rect">
            <a:avLst/>
          </a:prstGeom>
        </p:spPr>
      </p:pic>
      <p:pic>
        <p:nvPicPr>
          <p:cNvPr id="2" name="Picture 1">
            <a:extLst>
              <a:ext uri="{FF2B5EF4-FFF2-40B4-BE49-F238E27FC236}">
                <a16:creationId xmlns:a16="http://schemas.microsoft.com/office/drawing/2014/main" id="{551EB72E-565A-4B2C-A64F-4F36C5FA816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60765" y="0"/>
            <a:ext cx="1442638" cy="789135"/>
          </a:xfrm>
          <a:prstGeom prst="rect">
            <a:avLst/>
          </a:prstGeom>
        </p:spPr>
      </p:pic>
      <p:sp>
        <p:nvSpPr>
          <p:cNvPr id="4" name="Rectangle: Diagonal Corners Rounded 3">
            <a:extLst>
              <a:ext uri="{FF2B5EF4-FFF2-40B4-BE49-F238E27FC236}">
                <a16:creationId xmlns:a16="http://schemas.microsoft.com/office/drawing/2014/main" id="{D55830CC-6AE3-4F7B-8484-116222982CF0}"/>
              </a:ext>
            </a:extLst>
          </p:cNvPr>
          <p:cNvSpPr/>
          <p:nvPr/>
        </p:nvSpPr>
        <p:spPr>
          <a:xfrm>
            <a:off x="899812" y="5374796"/>
            <a:ext cx="10071652" cy="1026736"/>
          </a:xfrm>
          <a:prstGeom prst="round2DiagRect">
            <a:avLst/>
          </a:prstGeom>
          <a:solidFill>
            <a:srgbClr val="959E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lnSpc>
                <a:spcPct val="115000"/>
              </a:lnSpc>
              <a:spcBef>
                <a:spcPts val="0"/>
              </a:spcBef>
              <a:spcAft>
                <a:spcPts val="0"/>
              </a:spcAft>
            </a:pPr>
            <a:r>
              <a:rPr lang="en-US" sz="2000" b="1" dirty="0">
                <a:solidFill>
                  <a:schemeClr val="tx1"/>
                </a:solidFill>
                <a:effectLst/>
                <a:ea typeface="MS Gothic" panose="020B0609070205080204" pitchFamily="49" charset="-128"/>
                <a:cs typeface="Times New Roman" panose="02020603050405020304" pitchFamily="18" charset="0"/>
              </a:rPr>
              <a:t>Effort must me made by the District throughout the entire Formal Complaint Process to use supportive measures in order to maintain the status quo between the parties and ensure equal access to education. </a:t>
            </a:r>
            <a:endParaRPr lang="en-US" sz="2000" b="1" dirty="0">
              <a:solidFill>
                <a:schemeClr val="tx1"/>
              </a:solidFill>
              <a:effectLst/>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22856467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28316A"/>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C4FDBE2-32F7-4AC4-A40C-C51C65B1D4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Freeform: Shape 15">
            <a:extLst>
              <a:ext uri="{FF2B5EF4-FFF2-40B4-BE49-F238E27FC236}">
                <a16:creationId xmlns:a16="http://schemas.microsoft.com/office/drawing/2014/main" id="{2587169E-2A0C-4EEA-BF70-71E2BC404F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229686" cy="3469184"/>
          </a:xfrm>
          <a:custGeom>
            <a:avLst/>
            <a:gdLst>
              <a:gd name="connsiteX0" fmla="*/ 0 w 4229686"/>
              <a:gd name="connsiteY0" fmla="*/ 0 h 3469184"/>
              <a:gd name="connsiteX1" fmla="*/ 3937282 w 4229686"/>
              <a:gd name="connsiteY1" fmla="*/ 0 h 3469184"/>
              <a:gd name="connsiteX2" fmla="*/ 3947509 w 4229686"/>
              <a:gd name="connsiteY2" fmla="*/ 16834 h 3469184"/>
              <a:gd name="connsiteX3" fmla="*/ 4229686 w 4229686"/>
              <a:gd name="connsiteY3" fmla="*/ 1131238 h 3469184"/>
              <a:gd name="connsiteX4" fmla="*/ 1891740 w 4229686"/>
              <a:gd name="connsiteY4" fmla="*/ 3469184 h 3469184"/>
              <a:gd name="connsiteX5" fmla="*/ 87667 w 4229686"/>
              <a:gd name="connsiteY5" fmla="*/ 2618389 h 3469184"/>
              <a:gd name="connsiteX6" fmla="*/ 0 w 4229686"/>
              <a:gd name="connsiteY6" fmla="*/ 2501153 h 3469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29686" h="3469184">
                <a:moveTo>
                  <a:pt x="0" y="0"/>
                </a:moveTo>
                <a:lnTo>
                  <a:pt x="3937282" y="0"/>
                </a:lnTo>
                <a:lnTo>
                  <a:pt x="3947509" y="16834"/>
                </a:lnTo>
                <a:cubicBezTo>
                  <a:pt x="4127466" y="348105"/>
                  <a:pt x="4229686" y="727734"/>
                  <a:pt x="4229686" y="1131238"/>
                </a:cubicBezTo>
                <a:cubicBezTo>
                  <a:pt x="4229686" y="2422450"/>
                  <a:pt x="3182952" y="3469184"/>
                  <a:pt x="1891740" y="3469184"/>
                </a:cubicBezTo>
                <a:cubicBezTo>
                  <a:pt x="1165433" y="3469184"/>
                  <a:pt x="516481" y="3137991"/>
                  <a:pt x="87667" y="2618389"/>
                </a:cubicBezTo>
                <a:lnTo>
                  <a:pt x="0" y="250115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Oval 17">
            <a:extLst>
              <a:ext uri="{FF2B5EF4-FFF2-40B4-BE49-F238E27FC236}">
                <a16:creationId xmlns:a16="http://schemas.microsoft.com/office/drawing/2014/main" id="{CF8AD9F3-9AF6-494F-83A3-2F67756393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31645" y="3853046"/>
            <a:ext cx="457824" cy="44540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F6EB9B19-D8F1-4EB1-AA3B-A92D9BCE21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94561" y="2928977"/>
            <a:ext cx="5010226" cy="3929025"/>
          </a:xfrm>
          <a:custGeom>
            <a:avLst/>
            <a:gdLst>
              <a:gd name="connsiteX0" fmla="*/ 2505113 w 5010226"/>
              <a:gd name="connsiteY0" fmla="*/ 0 h 3929025"/>
              <a:gd name="connsiteX1" fmla="*/ 5010226 w 5010226"/>
              <a:gd name="connsiteY1" fmla="*/ 2505113 h 3929025"/>
              <a:gd name="connsiteX2" fmla="*/ 4582392 w 5010226"/>
              <a:gd name="connsiteY2" fmla="*/ 3905746 h 3929025"/>
              <a:gd name="connsiteX3" fmla="*/ 4564985 w 5010226"/>
              <a:gd name="connsiteY3" fmla="*/ 3929025 h 3929025"/>
              <a:gd name="connsiteX4" fmla="*/ 445242 w 5010226"/>
              <a:gd name="connsiteY4" fmla="*/ 3929025 h 3929025"/>
              <a:gd name="connsiteX5" fmla="*/ 427834 w 5010226"/>
              <a:gd name="connsiteY5" fmla="*/ 3905746 h 3929025"/>
              <a:gd name="connsiteX6" fmla="*/ 0 w 5010226"/>
              <a:gd name="connsiteY6" fmla="*/ 2505113 h 3929025"/>
              <a:gd name="connsiteX7" fmla="*/ 2505113 w 5010226"/>
              <a:gd name="connsiteY7" fmla="*/ 0 h 3929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0226" h="3929025">
                <a:moveTo>
                  <a:pt x="2505113" y="0"/>
                </a:moveTo>
                <a:cubicBezTo>
                  <a:pt x="3888649" y="0"/>
                  <a:pt x="5010226" y="1121577"/>
                  <a:pt x="5010226" y="2505113"/>
                </a:cubicBezTo>
                <a:cubicBezTo>
                  <a:pt x="5010226" y="3023939"/>
                  <a:pt x="4852505" y="3505927"/>
                  <a:pt x="4582392" y="3905746"/>
                </a:cubicBezTo>
                <a:lnTo>
                  <a:pt x="4564985" y="3929025"/>
                </a:lnTo>
                <a:lnTo>
                  <a:pt x="445242" y="3929025"/>
                </a:lnTo>
                <a:lnTo>
                  <a:pt x="427834" y="3905746"/>
                </a:lnTo>
                <a:cubicBezTo>
                  <a:pt x="157722" y="3505927"/>
                  <a:pt x="0" y="3023939"/>
                  <a:pt x="0" y="2505113"/>
                </a:cubicBezTo>
                <a:cubicBezTo>
                  <a:pt x="0" y="1121577"/>
                  <a:pt x="1121577" y="0"/>
                  <a:pt x="250511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Arc 21">
            <a:extLst>
              <a:ext uri="{FF2B5EF4-FFF2-40B4-BE49-F238E27FC236}">
                <a16:creationId xmlns:a16="http://schemas.microsoft.com/office/drawing/2014/main" id="{E2B33195-5BCA-4BB7-A82D-673952268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915428">
            <a:off x="8549639" y="1895148"/>
            <a:ext cx="2987899" cy="2987899"/>
          </a:xfrm>
          <a:prstGeom prst="arc">
            <a:avLst>
              <a:gd name="adj1" fmla="val 14455503"/>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8" name="Rounded Rectangle 5">
            <a:extLst>
              <a:ext uri="{FF2B5EF4-FFF2-40B4-BE49-F238E27FC236}">
                <a16:creationId xmlns:a16="http://schemas.microsoft.com/office/drawing/2014/main" id="{87048DD8-3399-4A69-993D-4C0E370CD1D0}"/>
              </a:ext>
            </a:extLst>
          </p:cNvPr>
          <p:cNvSpPr/>
          <p:nvPr/>
        </p:nvSpPr>
        <p:spPr>
          <a:xfrm>
            <a:off x="336331" y="320371"/>
            <a:ext cx="11519338" cy="6201103"/>
          </a:xfrm>
          <a:prstGeom prst="roundRect">
            <a:avLst/>
          </a:prstGeom>
          <a:solidFill>
            <a:schemeClr val="bg1"/>
          </a:solidFill>
          <a:ln w="34925" cap="rnd" cmpd="sng">
            <a:solidFill>
              <a:schemeClr val="bg2">
                <a:lumMod val="50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itle 2">
            <a:extLst>
              <a:ext uri="{FF2B5EF4-FFF2-40B4-BE49-F238E27FC236}">
                <a16:creationId xmlns:a16="http://schemas.microsoft.com/office/drawing/2014/main" id="{31353041-C7B1-4610-8B3D-5BE1EBC32BC8}"/>
              </a:ext>
            </a:extLst>
          </p:cNvPr>
          <p:cNvSpPr txBox="1">
            <a:spLocks/>
          </p:cNvSpPr>
          <p:nvPr/>
        </p:nvSpPr>
        <p:spPr>
          <a:xfrm>
            <a:off x="684065" y="755124"/>
            <a:ext cx="10515600" cy="83397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457200" indent="-228600" algn="l">
              <a:lnSpc>
                <a:spcPct val="115000"/>
              </a:lnSpc>
              <a:spcBef>
                <a:spcPts val="0"/>
              </a:spcBef>
            </a:pPr>
            <a:r>
              <a:rPr lang="en-US" sz="4400" b="1" dirty="0">
                <a:ln>
                  <a:solidFill>
                    <a:srgbClr val="161B60"/>
                  </a:solidFill>
                </a:ln>
                <a:solidFill>
                  <a:srgbClr val="28316A"/>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Title IX Roles</a:t>
            </a:r>
            <a:endParaRPr lang="en-US" sz="4400" b="1"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p:txBody>
      </p:sp>
      <p:pic>
        <p:nvPicPr>
          <p:cNvPr id="10" name="Picture 9">
            <a:extLst>
              <a:ext uri="{FF2B5EF4-FFF2-40B4-BE49-F238E27FC236}">
                <a16:creationId xmlns:a16="http://schemas.microsoft.com/office/drawing/2014/main" id="{E78E00A6-7AC4-4192-B169-F124F0DB4B8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08267"/>
            <a:ext cx="1391110" cy="549733"/>
          </a:xfrm>
          <a:prstGeom prst="rect">
            <a:avLst/>
          </a:prstGeom>
        </p:spPr>
      </p:pic>
      <p:sp>
        <p:nvSpPr>
          <p:cNvPr id="11" name="Subtitle 3">
            <a:extLst>
              <a:ext uri="{FF2B5EF4-FFF2-40B4-BE49-F238E27FC236}">
                <a16:creationId xmlns:a16="http://schemas.microsoft.com/office/drawing/2014/main" id="{C368D39A-4936-4482-8F0D-9B719E2735C1}"/>
              </a:ext>
            </a:extLst>
          </p:cNvPr>
          <p:cNvSpPr txBox="1">
            <a:spLocks/>
          </p:cNvSpPr>
          <p:nvPr/>
        </p:nvSpPr>
        <p:spPr>
          <a:xfrm>
            <a:off x="684065" y="1589102"/>
            <a:ext cx="10492621" cy="168142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176213" algn="just">
              <a:lnSpc>
                <a:spcPct val="100000"/>
              </a:lnSpc>
              <a:spcBef>
                <a:spcPts val="600"/>
              </a:spcBef>
              <a:spcAft>
                <a:spcPts val="600"/>
              </a:spcAft>
              <a:tabLst>
                <a:tab pos="461963" algn="l"/>
              </a:tabLst>
            </a:pPr>
            <a:r>
              <a:rPr lang="en-US" sz="2000" dirty="0">
                <a:cs typeface="Arial" panose="020B0604020202020204" pitchFamily="34" charset="0"/>
              </a:rPr>
              <a:t>In addition to adoption of Policies and Procedures-</a:t>
            </a:r>
          </a:p>
          <a:p>
            <a:pPr marL="519113" indent="-342900" algn="just">
              <a:lnSpc>
                <a:spcPct val="100000"/>
              </a:lnSpc>
              <a:spcBef>
                <a:spcPts val="600"/>
              </a:spcBef>
              <a:spcAft>
                <a:spcPts val="600"/>
              </a:spcAft>
              <a:buFont typeface="Arial" panose="020B0604020202020204" pitchFamily="34" charset="0"/>
              <a:buChar char="•"/>
              <a:tabLst>
                <a:tab pos="461963" algn="l"/>
              </a:tabLst>
            </a:pPr>
            <a:r>
              <a:rPr lang="en-US" sz="2000" dirty="0">
                <a:cs typeface="Arial" panose="020B0604020202020204" pitchFamily="34" charset="0"/>
              </a:rPr>
              <a:t>Superintendent must identify personnel who may serve in a Title IX role.</a:t>
            </a:r>
          </a:p>
          <a:p>
            <a:pPr marL="519113" indent="-342900" algn="just">
              <a:lnSpc>
                <a:spcPct val="100000"/>
              </a:lnSpc>
              <a:spcBef>
                <a:spcPts val="600"/>
              </a:spcBef>
              <a:spcAft>
                <a:spcPts val="600"/>
              </a:spcAft>
              <a:buFont typeface="Arial" panose="020B0604020202020204" pitchFamily="34" charset="0"/>
              <a:buChar char="•"/>
              <a:tabLst>
                <a:tab pos="461963" algn="l"/>
              </a:tabLst>
            </a:pPr>
            <a:r>
              <a:rPr lang="en-US" sz="2000" dirty="0">
                <a:cs typeface="Arial" panose="020B0604020202020204" pitchFamily="34" charset="0"/>
              </a:rPr>
              <a:t>Title IX Coordinator will designate personnel for necessary roles based upon each individual complaint filed.</a:t>
            </a:r>
          </a:p>
          <a:p>
            <a:pPr marL="519113" indent="-342900" algn="just">
              <a:lnSpc>
                <a:spcPct val="150000"/>
              </a:lnSpc>
              <a:spcBef>
                <a:spcPts val="600"/>
              </a:spcBef>
              <a:spcAft>
                <a:spcPts val="600"/>
              </a:spcAft>
              <a:buFont typeface="Arial" panose="020B0604020202020204" pitchFamily="34" charset="0"/>
              <a:buChar char="•"/>
              <a:tabLst>
                <a:tab pos="461963" algn="l"/>
              </a:tabLst>
            </a:pPr>
            <a:endParaRPr lang="en-US" dirty="0">
              <a:cs typeface="Arial" panose="020B0604020202020204" pitchFamily="34" charset="0"/>
            </a:endParaRPr>
          </a:p>
        </p:txBody>
      </p:sp>
      <p:graphicFrame>
        <p:nvGraphicFramePr>
          <p:cNvPr id="2" name="Diagram 1">
            <a:extLst>
              <a:ext uri="{FF2B5EF4-FFF2-40B4-BE49-F238E27FC236}">
                <a16:creationId xmlns:a16="http://schemas.microsoft.com/office/drawing/2014/main" id="{09123DBC-CF0D-46C1-B4C3-0977DE2AD149}"/>
              </a:ext>
            </a:extLst>
          </p:cNvPr>
          <p:cNvGraphicFramePr/>
          <p:nvPr>
            <p:extLst>
              <p:ext uri="{D42A27DB-BD31-4B8C-83A1-F6EECF244321}">
                <p14:modId xmlns:p14="http://schemas.microsoft.com/office/powerpoint/2010/main" val="65461844"/>
              </p:ext>
            </p:extLst>
          </p:nvPr>
        </p:nvGraphicFramePr>
        <p:xfrm>
          <a:off x="1821313" y="3270524"/>
          <a:ext cx="8528355" cy="325095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3" name="Picture 2">
            <a:extLst>
              <a:ext uri="{FF2B5EF4-FFF2-40B4-BE49-F238E27FC236}">
                <a16:creationId xmlns:a16="http://schemas.microsoft.com/office/drawing/2014/main" id="{9AE8F3FB-8645-4FCF-B051-F22002689FF3}"/>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760765" y="0"/>
            <a:ext cx="1442638" cy="789135"/>
          </a:xfrm>
          <a:prstGeom prst="rect">
            <a:avLst/>
          </a:prstGeom>
        </p:spPr>
      </p:pic>
    </p:spTree>
    <p:extLst>
      <p:ext uri="{BB962C8B-B14F-4D97-AF65-F5344CB8AC3E}">
        <p14:creationId xmlns:p14="http://schemas.microsoft.com/office/powerpoint/2010/main" val="589757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28316A"/>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C4FDBE2-32F7-4AC4-A40C-C51C65B1D4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Freeform: Shape 15">
            <a:extLst>
              <a:ext uri="{FF2B5EF4-FFF2-40B4-BE49-F238E27FC236}">
                <a16:creationId xmlns:a16="http://schemas.microsoft.com/office/drawing/2014/main" id="{2587169E-2A0C-4EEA-BF70-71E2BC404F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229686" cy="3469184"/>
          </a:xfrm>
          <a:custGeom>
            <a:avLst/>
            <a:gdLst>
              <a:gd name="connsiteX0" fmla="*/ 0 w 4229686"/>
              <a:gd name="connsiteY0" fmla="*/ 0 h 3469184"/>
              <a:gd name="connsiteX1" fmla="*/ 3937282 w 4229686"/>
              <a:gd name="connsiteY1" fmla="*/ 0 h 3469184"/>
              <a:gd name="connsiteX2" fmla="*/ 3947509 w 4229686"/>
              <a:gd name="connsiteY2" fmla="*/ 16834 h 3469184"/>
              <a:gd name="connsiteX3" fmla="*/ 4229686 w 4229686"/>
              <a:gd name="connsiteY3" fmla="*/ 1131238 h 3469184"/>
              <a:gd name="connsiteX4" fmla="*/ 1891740 w 4229686"/>
              <a:gd name="connsiteY4" fmla="*/ 3469184 h 3469184"/>
              <a:gd name="connsiteX5" fmla="*/ 87667 w 4229686"/>
              <a:gd name="connsiteY5" fmla="*/ 2618389 h 3469184"/>
              <a:gd name="connsiteX6" fmla="*/ 0 w 4229686"/>
              <a:gd name="connsiteY6" fmla="*/ 2501153 h 3469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29686" h="3469184">
                <a:moveTo>
                  <a:pt x="0" y="0"/>
                </a:moveTo>
                <a:lnTo>
                  <a:pt x="3937282" y="0"/>
                </a:lnTo>
                <a:lnTo>
                  <a:pt x="3947509" y="16834"/>
                </a:lnTo>
                <a:cubicBezTo>
                  <a:pt x="4127466" y="348105"/>
                  <a:pt x="4229686" y="727734"/>
                  <a:pt x="4229686" y="1131238"/>
                </a:cubicBezTo>
                <a:cubicBezTo>
                  <a:pt x="4229686" y="2422450"/>
                  <a:pt x="3182952" y="3469184"/>
                  <a:pt x="1891740" y="3469184"/>
                </a:cubicBezTo>
                <a:cubicBezTo>
                  <a:pt x="1165433" y="3469184"/>
                  <a:pt x="516481" y="3137991"/>
                  <a:pt x="87667" y="2618389"/>
                </a:cubicBezTo>
                <a:lnTo>
                  <a:pt x="0" y="250115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Oval 17">
            <a:extLst>
              <a:ext uri="{FF2B5EF4-FFF2-40B4-BE49-F238E27FC236}">
                <a16:creationId xmlns:a16="http://schemas.microsoft.com/office/drawing/2014/main" id="{CF8AD9F3-9AF6-494F-83A3-2F67756393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31645" y="3853046"/>
            <a:ext cx="457824" cy="44540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F6EB9B19-D8F1-4EB1-AA3B-A92D9BCE21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94561" y="2928977"/>
            <a:ext cx="5010226" cy="3929025"/>
          </a:xfrm>
          <a:custGeom>
            <a:avLst/>
            <a:gdLst>
              <a:gd name="connsiteX0" fmla="*/ 2505113 w 5010226"/>
              <a:gd name="connsiteY0" fmla="*/ 0 h 3929025"/>
              <a:gd name="connsiteX1" fmla="*/ 5010226 w 5010226"/>
              <a:gd name="connsiteY1" fmla="*/ 2505113 h 3929025"/>
              <a:gd name="connsiteX2" fmla="*/ 4582392 w 5010226"/>
              <a:gd name="connsiteY2" fmla="*/ 3905746 h 3929025"/>
              <a:gd name="connsiteX3" fmla="*/ 4564985 w 5010226"/>
              <a:gd name="connsiteY3" fmla="*/ 3929025 h 3929025"/>
              <a:gd name="connsiteX4" fmla="*/ 445242 w 5010226"/>
              <a:gd name="connsiteY4" fmla="*/ 3929025 h 3929025"/>
              <a:gd name="connsiteX5" fmla="*/ 427834 w 5010226"/>
              <a:gd name="connsiteY5" fmla="*/ 3905746 h 3929025"/>
              <a:gd name="connsiteX6" fmla="*/ 0 w 5010226"/>
              <a:gd name="connsiteY6" fmla="*/ 2505113 h 3929025"/>
              <a:gd name="connsiteX7" fmla="*/ 2505113 w 5010226"/>
              <a:gd name="connsiteY7" fmla="*/ 0 h 3929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0226" h="3929025">
                <a:moveTo>
                  <a:pt x="2505113" y="0"/>
                </a:moveTo>
                <a:cubicBezTo>
                  <a:pt x="3888649" y="0"/>
                  <a:pt x="5010226" y="1121577"/>
                  <a:pt x="5010226" y="2505113"/>
                </a:cubicBezTo>
                <a:cubicBezTo>
                  <a:pt x="5010226" y="3023939"/>
                  <a:pt x="4852505" y="3505927"/>
                  <a:pt x="4582392" y="3905746"/>
                </a:cubicBezTo>
                <a:lnTo>
                  <a:pt x="4564985" y="3929025"/>
                </a:lnTo>
                <a:lnTo>
                  <a:pt x="445242" y="3929025"/>
                </a:lnTo>
                <a:lnTo>
                  <a:pt x="427834" y="3905746"/>
                </a:lnTo>
                <a:cubicBezTo>
                  <a:pt x="157722" y="3505927"/>
                  <a:pt x="0" y="3023939"/>
                  <a:pt x="0" y="2505113"/>
                </a:cubicBezTo>
                <a:cubicBezTo>
                  <a:pt x="0" y="1121577"/>
                  <a:pt x="1121577" y="0"/>
                  <a:pt x="250511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Arc 21">
            <a:extLst>
              <a:ext uri="{FF2B5EF4-FFF2-40B4-BE49-F238E27FC236}">
                <a16:creationId xmlns:a16="http://schemas.microsoft.com/office/drawing/2014/main" id="{E2B33195-5BCA-4BB7-A82D-673952268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915428">
            <a:off x="8549639" y="1895148"/>
            <a:ext cx="2987899" cy="2987899"/>
          </a:xfrm>
          <a:prstGeom prst="arc">
            <a:avLst>
              <a:gd name="adj1" fmla="val 14455503"/>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8" name="Rounded Rectangle 5">
            <a:extLst>
              <a:ext uri="{FF2B5EF4-FFF2-40B4-BE49-F238E27FC236}">
                <a16:creationId xmlns:a16="http://schemas.microsoft.com/office/drawing/2014/main" id="{87048DD8-3399-4A69-993D-4C0E370CD1D0}"/>
              </a:ext>
            </a:extLst>
          </p:cNvPr>
          <p:cNvSpPr/>
          <p:nvPr/>
        </p:nvSpPr>
        <p:spPr>
          <a:xfrm>
            <a:off x="325822" y="325820"/>
            <a:ext cx="11519338" cy="6201103"/>
          </a:xfrm>
          <a:prstGeom prst="roundRect">
            <a:avLst/>
          </a:prstGeom>
          <a:solidFill>
            <a:schemeClr val="bg1"/>
          </a:solidFill>
          <a:ln w="34925" cap="rnd" cmpd="sng">
            <a:solidFill>
              <a:schemeClr val="bg2">
                <a:lumMod val="50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a:extLst>
              <a:ext uri="{FF2B5EF4-FFF2-40B4-BE49-F238E27FC236}">
                <a16:creationId xmlns:a16="http://schemas.microsoft.com/office/drawing/2014/main" id="{E78E00A6-7AC4-4192-B169-F124F0DB4B8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08267"/>
            <a:ext cx="1391110" cy="549733"/>
          </a:xfrm>
          <a:prstGeom prst="rect">
            <a:avLst/>
          </a:prstGeom>
        </p:spPr>
      </p:pic>
      <p:sp>
        <p:nvSpPr>
          <p:cNvPr id="11" name="Title 2">
            <a:extLst>
              <a:ext uri="{FF2B5EF4-FFF2-40B4-BE49-F238E27FC236}">
                <a16:creationId xmlns:a16="http://schemas.microsoft.com/office/drawing/2014/main" id="{4D697C9E-1DA5-4F9A-A89B-1B31F6E41421}"/>
              </a:ext>
            </a:extLst>
          </p:cNvPr>
          <p:cNvSpPr txBox="1">
            <a:spLocks/>
          </p:cNvSpPr>
          <p:nvPr/>
        </p:nvSpPr>
        <p:spPr>
          <a:xfrm>
            <a:off x="687213" y="549733"/>
            <a:ext cx="10515600" cy="85079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US" sz="4400" b="1">
                <a:ln>
                  <a:solidFill>
                    <a:srgbClr val="161B60"/>
                  </a:solidFill>
                </a:ln>
                <a:solidFill>
                  <a:srgbClr val="28316A"/>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Title IX: Formal Complaint Process</a:t>
            </a:r>
            <a:endParaRPr lang="en-US" sz="4400" b="1" dirty="0">
              <a:ln>
                <a:solidFill>
                  <a:srgbClr val="161B60"/>
                </a:solidFill>
              </a:ln>
              <a:solidFill>
                <a:srgbClr val="28316A"/>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12" name="Subtitle 3">
            <a:extLst>
              <a:ext uri="{FF2B5EF4-FFF2-40B4-BE49-F238E27FC236}">
                <a16:creationId xmlns:a16="http://schemas.microsoft.com/office/drawing/2014/main" id="{F48E56A0-F0E0-432F-8752-AFECE4618E0C}"/>
              </a:ext>
            </a:extLst>
          </p:cNvPr>
          <p:cNvSpPr txBox="1">
            <a:spLocks/>
          </p:cNvSpPr>
          <p:nvPr/>
        </p:nvSpPr>
        <p:spPr>
          <a:xfrm>
            <a:off x="687213" y="1655847"/>
            <a:ext cx="10817573" cy="454195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176213" algn="just">
              <a:lnSpc>
                <a:spcPct val="150000"/>
              </a:lnSpc>
              <a:spcBef>
                <a:spcPts val="0"/>
              </a:spcBef>
              <a:spcAft>
                <a:spcPts val="300"/>
              </a:spcAft>
              <a:tabLst>
                <a:tab pos="404813" algn="l"/>
              </a:tabLst>
            </a:pPr>
            <a:r>
              <a:rPr lang="en-US" sz="2000" dirty="0">
                <a:cs typeface="Arial" panose="020B0604020202020204" pitchFamily="34" charset="0"/>
              </a:rPr>
              <a:t>The Superintendent shall ensure the development of a Title IX formal complaint process that complies with the following basic requirements:</a:t>
            </a:r>
          </a:p>
          <a:p>
            <a:pPr marL="633413" indent="-342900" algn="just">
              <a:lnSpc>
                <a:spcPct val="100000"/>
              </a:lnSpc>
              <a:spcBef>
                <a:spcPts val="0"/>
              </a:spcBef>
              <a:spcAft>
                <a:spcPts val="600"/>
              </a:spcAft>
              <a:buFont typeface="+mj-lt"/>
              <a:buAutoNum type="arabicPeriod"/>
              <a:tabLst>
                <a:tab pos="404813" algn="l"/>
              </a:tabLst>
            </a:pPr>
            <a:r>
              <a:rPr lang="en-US" sz="1800" dirty="0">
                <a:cs typeface="Arial" panose="020B0604020202020204" pitchFamily="34" charset="0"/>
              </a:rPr>
              <a:t>Equitable treatment of complainants and respondents;</a:t>
            </a:r>
          </a:p>
          <a:p>
            <a:pPr marL="633413" indent="-342900" algn="just">
              <a:lnSpc>
                <a:spcPct val="100000"/>
              </a:lnSpc>
              <a:spcBef>
                <a:spcPts val="0"/>
              </a:spcBef>
              <a:spcAft>
                <a:spcPts val="600"/>
              </a:spcAft>
              <a:buFont typeface="+mj-lt"/>
              <a:buAutoNum type="arabicPeriod"/>
              <a:tabLst>
                <a:tab pos="404813" algn="l"/>
              </a:tabLst>
            </a:pPr>
            <a:r>
              <a:rPr lang="en-US" sz="1800" dirty="0">
                <a:cs typeface="Arial" panose="020B0604020202020204" pitchFamily="34" charset="0"/>
              </a:rPr>
              <a:t>An objective evaluation of all relevant evidence;</a:t>
            </a:r>
          </a:p>
          <a:p>
            <a:pPr marL="633413" indent="-342900" algn="just">
              <a:lnSpc>
                <a:spcPct val="100000"/>
              </a:lnSpc>
              <a:spcBef>
                <a:spcPts val="0"/>
              </a:spcBef>
              <a:spcAft>
                <a:spcPts val="600"/>
              </a:spcAft>
              <a:buFont typeface="+mj-lt"/>
              <a:buAutoNum type="arabicPeriod"/>
              <a:tabLst>
                <a:tab pos="404813" algn="l"/>
              </a:tabLst>
            </a:pPr>
            <a:r>
              <a:rPr lang="en-US" sz="1800" dirty="0">
                <a:cs typeface="Arial" panose="020B0604020202020204" pitchFamily="34" charset="0"/>
              </a:rPr>
              <a:t>The Title IX Coordinator, investigator, decision-maker, or facilitator must not have a conflict of interest or bias;</a:t>
            </a:r>
          </a:p>
          <a:p>
            <a:pPr marL="633413" indent="-342900" algn="just">
              <a:lnSpc>
                <a:spcPct val="100000"/>
              </a:lnSpc>
              <a:spcBef>
                <a:spcPts val="0"/>
              </a:spcBef>
              <a:spcAft>
                <a:spcPts val="600"/>
              </a:spcAft>
              <a:buFont typeface="+mj-lt"/>
              <a:buAutoNum type="arabicPeriod"/>
              <a:tabLst>
                <a:tab pos="404813" algn="l"/>
              </a:tabLst>
            </a:pPr>
            <a:r>
              <a:rPr lang="en-US" sz="1800" dirty="0">
                <a:cs typeface="Arial" panose="020B0604020202020204" pitchFamily="34" charset="0"/>
              </a:rPr>
              <a:t>A presumption that the respondent is not responsible until a determination is made at the conclusion of the Title IX formal complaint process;</a:t>
            </a:r>
          </a:p>
          <a:p>
            <a:pPr marL="633413" indent="-342900" algn="just">
              <a:lnSpc>
                <a:spcPct val="100000"/>
              </a:lnSpc>
              <a:spcBef>
                <a:spcPts val="0"/>
              </a:spcBef>
              <a:spcAft>
                <a:spcPts val="600"/>
              </a:spcAft>
              <a:buFont typeface="+mj-lt"/>
              <a:buAutoNum type="arabicPeriod"/>
              <a:tabLst>
                <a:tab pos="404813" algn="l"/>
              </a:tabLst>
            </a:pPr>
            <a:r>
              <a:rPr lang="en-US" sz="1800" dirty="0">
                <a:cs typeface="Arial" panose="020B0604020202020204" pitchFamily="34" charset="0"/>
              </a:rPr>
              <a:t>Time frames that provide for a reasonably prompt conclusion of the Title IX formal complaint process;</a:t>
            </a:r>
          </a:p>
          <a:p>
            <a:pPr marL="633413" indent="-342900" algn="just">
              <a:lnSpc>
                <a:spcPct val="100000"/>
              </a:lnSpc>
              <a:spcBef>
                <a:spcPts val="0"/>
              </a:spcBef>
              <a:spcAft>
                <a:spcPts val="600"/>
              </a:spcAft>
              <a:buFont typeface="+mj-lt"/>
              <a:buAutoNum type="arabicPeriod"/>
              <a:tabLst>
                <a:tab pos="404813" algn="l"/>
              </a:tabLst>
            </a:pPr>
            <a:r>
              <a:rPr lang="en-US" sz="1800" dirty="0">
                <a:cs typeface="Arial" panose="020B0604020202020204" pitchFamily="34" charset="0"/>
              </a:rPr>
              <a:t>A description of the possible disciplinary sanctions and remedies. </a:t>
            </a:r>
          </a:p>
          <a:p>
            <a:pPr marL="633413" indent="-342900" algn="just">
              <a:lnSpc>
                <a:spcPct val="100000"/>
              </a:lnSpc>
              <a:spcBef>
                <a:spcPts val="0"/>
              </a:spcBef>
              <a:spcAft>
                <a:spcPts val="600"/>
              </a:spcAft>
              <a:buFont typeface="+mj-lt"/>
              <a:buAutoNum type="arabicPeriod"/>
              <a:tabLst>
                <a:tab pos="404813" algn="l"/>
              </a:tabLst>
            </a:pPr>
            <a:r>
              <a:rPr lang="en-US" sz="1800" dirty="0">
                <a:cs typeface="Arial" panose="020B0604020202020204" pitchFamily="34" charset="0"/>
              </a:rPr>
              <a:t>A statement of the standard of evidence to be used (preponderance or clear and convincing);</a:t>
            </a:r>
          </a:p>
          <a:p>
            <a:pPr marL="633413" indent="-342900" algn="just">
              <a:lnSpc>
                <a:spcPct val="100000"/>
              </a:lnSpc>
              <a:spcBef>
                <a:spcPts val="0"/>
              </a:spcBef>
              <a:spcAft>
                <a:spcPts val="600"/>
              </a:spcAft>
              <a:buFont typeface="+mj-lt"/>
              <a:buAutoNum type="arabicPeriod"/>
              <a:tabLst>
                <a:tab pos="404813" algn="l"/>
              </a:tabLst>
            </a:pPr>
            <a:r>
              <a:rPr lang="en-US" sz="1800" dirty="0">
                <a:cs typeface="Arial" panose="020B0604020202020204" pitchFamily="34" charset="0"/>
              </a:rPr>
              <a:t>Procedures to appeal a determination or dismissal of a complaint.</a:t>
            </a:r>
          </a:p>
        </p:txBody>
      </p:sp>
      <p:pic>
        <p:nvPicPr>
          <p:cNvPr id="2" name="Picture 1">
            <a:extLst>
              <a:ext uri="{FF2B5EF4-FFF2-40B4-BE49-F238E27FC236}">
                <a16:creationId xmlns:a16="http://schemas.microsoft.com/office/drawing/2014/main" id="{1888A938-84BE-4585-8A19-DA0DF65CD25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60765" y="0"/>
            <a:ext cx="1442638" cy="789135"/>
          </a:xfrm>
          <a:prstGeom prst="rect">
            <a:avLst/>
          </a:prstGeom>
        </p:spPr>
      </p:pic>
    </p:spTree>
    <p:extLst>
      <p:ext uri="{BB962C8B-B14F-4D97-AF65-F5344CB8AC3E}">
        <p14:creationId xmlns:p14="http://schemas.microsoft.com/office/powerpoint/2010/main" val="8079162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28316A"/>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C4FDBE2-32F7-4AC4-A40C-C51C65B1D4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Freeform: Shape 15">
            <a:extLst>
              <a:ext uri="{FF2B5EF4-FFF2-40B4-BE49-F238E27FC236}">
                <a16:creationId xmlns:a16="http://schemas.microsoft.com/office/drawing/2014/main" id="{2587169E-2A0C-4EEA-BF70-71E2BC404F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229686" cy="3469184"/>
          </a:xfrm>
          <a:custGeom>
            <a:avLst/>
            <a:gdLst>
              <a:gd name="connsiteX0" fmla="*/ 0 w 4229686"/>
              <a:gd name="connsiteY0" fmla="*/ 0 h 3469184"/>
              <a:gd name="connsiteX1" fmla="*/ 3937282 w 4229686"/>
              <a:gd name="connsiteY1" fmla="*/ 0 h 3469184"/>
              <a:gd name="connsiteX2" fmla="*/ 3947509 w 4229686"/>
              <a:gd name="connsiteY2" fmla="*/ 16834 h 3469184"/>
              <a:gd name="connsiteX3" fmla="*/ 4229686 w 4229686"/>
              <a:gd name="connsiteY3" fmla="*/ 1131238 h 3469184"/>
              <a:gd name="connsiteX4" fmla="*/ 1891740 w 4229686"/>
              <a:gd name="connsiteY4" fmla="*/ 3469184 h 3469184"/>
              <a:gd name="connsiteX5" fmla="*/ 87667 w 4229686"/>
              <a:gd name="connsiteY5" fmla="*/ 2618389 h 3469184"/>
              <a:gd name="connsiteX6" fmla="*/ 0 w 4229686"/>
              <a:gd name="connsiteY6" fmla="*/ 2501153 h 3469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29686" h="3469184">
                <a:moveTo>
                  <a:pt x="0" y="0"/>
                </a:moveTo>
                <a:lnTo>
                  <a:pt x="3937282" y="0"/>
                </a:lnTo>
                <a:lnTo>
                  <a:pt x="3947509" y="16834"/>
                </a:lnTo>
                <a:cubicBezTo>
                  <a:pt x="4127466" y="348105"/>
                  <a:pt x="4229686" y="727734"/>
                  <a:pt x="4229686" y="1131238"/>
                </a:cubicBezTo>
                <a:cubicBezTo>
                  <a:pt x="4229686" y="2422450"/>
                  <a:pt x="3182952" y="3469184"/>
                  <a:pt x="1891740" y="3469184"/>
                </a:cubicBezTo>
                <a:cubicBezTo>
                  <a:pt x="1165433" y="3469184"/>
                  <a:pt x="516481" y="3137991"/>
                  <a:pt x="87667" y="2618389"/>
                </a:cubicBezTo>
                <a:lnTo>
                  <a:pt x="0" y="250115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Oval 17">
            <a:extLst>
              <a:ext uri="{FF2B5EF4-FFF2-40B4-BE49-F238E27FC236}">
                <a16:creationId xmlns:a16="http://schemas.microsoft.com/office/drawing/2014/main" id="{CF8AD9F3-9AF6-494F-83A3-2F67756393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31645" y="3853046"/>
            <a:ext cx="457824" cy="44540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F6EB9B19-D8F1-4EB1-AA3B-A92D9BCE21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94561" y="2928977"/>
            <a:ext cx="5010226" cy="3929025"/>
          </a:xfrm>
          <a:custGeom>
            <a:avLst/>
            <a:gdLst>
              <a:gd name="connsiteX0" fmla="*/ 2505113 w 5010226"/>
              <a:gd name="connsiteY0" fmla="*/ 0 h 3929025"/>
              <a:gd name="connsiteX1" fmla="*/ 5010226 w 5010226"/>
              <a:gd name="connsiteY1" fmla="*/ 2505113 h 3929025"/>
              <a:gd name="connsiteX2" fmla="*/ 4582392 w 5010226"/>
              <a:gd name="connsiteY2" fmla="*/ 3905746 h 3929025"/>
              <a:gd name="connsiteX3" fmla="*/ 4564985 w 5010226"/>
              <a:gd name="connsiteY3" fmla="*/ 3929025 h 3929025"/>
              <a:gd name="connsiteX4" fmla="*/ 445242 w 5010226"/>
              <a:gd name="connsiteY4" fmla="*/ 3929025 h 3929025"/>
              <a:gd name="connsiteX5" fmla="*/ 427834 w 5010226"/>
              <a:gd name="connsiteY5" fmla="*/ 3905746 h 3929025"/>
              <a:gd name="connsiteX6" fmla="*/ 0 w 5010226"/>
              <a:gd name="connsiteY6" fmla="*/ 2505113 h 3929025"/>
              <a:gd name="connsiteX7" fmla="*/ 2505113 w 5010226"/>
              <a:gd name="connsiteY7" fmla="*/ 0 h 3929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0226" h="3929025">
                <a:moveTo>
                  <a:pt x="2505113" y="0"/>
                </a:moveTo>
                <a:cubicBezTo>
                  <a:pt x="3888649" y="0"/>
                  <a:pt x="5010226" y="1121577"/>
                  <a:pt x="5010226" y="2505113"/>
                </a:cubicBezTo>
                <a:cubicBezTo>
                  <a:pt x="5010226" y="3023939"/>
                  <a:pt x="4852505" y="3505927"/>
                  <a:pt x="4582392" y="3905746"/>
                </a:cubicBezTo>
                <a:lnTo>
                  <a:pt x="4564985" y="3929025"/>
                </a:lnTo>
                <a:lnTo>
                  <a:pt x="445242" y="3929025"/>
                </a:lnTo>
                <a:lnTo>
                  <a:pt x="427834" y="3905746"/>
                </a:lnTo>
                <a:cubicBezTo>
                  <a:pt x="157722" y="3505927"/>
                  <a:pt x="0" y="3023939"/>
                  <a:pt x="0" y="2505113"/>
                </a:cubicBezTo>
                <a:cubicBezTo>
                  <a:pt x="0" y="1121577"/>
                  <a:pt x="1121577" y="0"/>
                  <a:pt x="250511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Arc 21">
            <a:extLst>
              <a:ext uri="{FF2B5EF4-FFF2-40B4-BE49-F238E27FC236}">
                <a16:creationId xmlns:a16="http://schemas.microsoft.com/office/drawing/2014/main" id="{E2B33195-5BCA-4BB7-A82D-673952268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915428">
            <a:off x="8549639" y="1895148"/>
            <a:ext cx="2987899" cy="2987899"/>
          </a:xfrm>
          <a:prstGeom prst="arc">
            <a:avLst>
              <a:gd name="adj1" fmla="val 14455503"/>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8" name="Rounded Rectangle 5">
            <a:extLst>
              <a:ext uri="{FF2B5EF4-FFF2-40B4-BE49-F238E27FC236}">
                <a16:creationId xmlns:a16="http://schemas.microsoft.com/office/drawing/2014/main" id="{87048DD8-3399-4A69-993D-4C0E370CD1D0}"/>
              </a:ext>
            </a:extLst>
          </p:cNvPr>
          <p:cNvSpPr/>
          <p:nvPr/>
        </p:nvSpPr>
        <p:spPr>
          <a:xfrm>
            <a:off x="325822" y="325820"/>
            <a:ext cx="11519338" cy="6201103"/>
          </a:xfrm>
          <a:prstGeom prst="roundRect">
            <a:avLst/>
          </a:prstGeom>
          <a:solidFill>
            <a:schemeClr val="bg1"/>
          </a:solidFill>
          <a:ln w="34925" cap="rnd" cmpd="sng">
            <a:solidFill>
              <a:schemeClr val="bg2">
                <a:lumMod val="50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a:extLst>
              <a:ext uri="{FF2B5EF4-FFF2-40B4-BE49-F238E27FC236}">
                <a16:creationId xmlns:a16="http://schemas.microsoft.com/office/drawing/2014/main" id="{E78E00A6-7AC4-4192-B169-F124F0DB4B8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08267"/>
            <a:ext cx="1391110" cy="549733"/>
          </a:xfrm>
          <a:prstGeom prst="rect">
            <a:avLst/>
          </a:prstGeom>
        </p:spPr>
      </p:pic>
      <p:sp>
        <p:nvSpPr>
          <p:cNvPr id="11" name="Title 2">
            <a:extLst>
              <a:ext uri="{FF2B5EF4-FFF2-40B4-BE49-F238E27FC236}">
                <a16:creationId xmlns:a16="http://schemas.microsoft.com/office/drawing/2014/main" id="{4D697C9E-1DA5-4F9A-A89B-1B31F6E41421}"/>
              </a:ext>
            </a:extLst>
          </p:cNvPr>
          <p:cNvSpPr txBox="1">
            <a:spLocks/>
          </p:cNvSpPr>
          <p:nvPr/>
        </p:nvSpPr>
        <p:spPr>
          <a:xfrm>
            <a:off x="687213" y="549733"/>
            <a:ext cx="10515600" cy="122999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US" sz="3600" b="1" dirty="0">
                <a:ln>
                  <a:solidFill>
                    <a:srgbClr val="161B60"/>
                  </a:solidFill>
                </a:ln>
                <a:solidFill>
                  <a:srgbClr val="28316A"/>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Sample Title IX Procedures and Complaint Form</a:t>
            </a:r>
          </a:p>
        </p:txBody>
      </p:sp>
      <p:sp>
        <p:nvSpPr>
          <p:cNvPr id="12" name="Subtitle 3">
            <a:extLst>
              <a:ext uri="{FF2B5EF4-FFF2-40B4-BE49-F238E27FC236}">
                <a16:creationId xmlns:a16="http://schemas.microsoft.com/office/drawing/2014/main" id="{F48E56A0-F0E0-432F-8752-AFECE4618E0C}"/>
              </a:ext>
            </a:extLst>
          </p:cNvPr>
          <p:cNvSpPr txBox="1">
            <a:spLocks/>
          </p:cNvSpPr>
          <p:nvPr/>
        </p:nvSpPr>
        <p:spPr>
          <a:xfrm>
            <a:off x="687213" y="1655847"/>
            <a:ext cx="10817573" cy="454195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176213" algn="just">
              <a:lnSpc>
                <a:spcPct val="150000"/>
              </a:lnSpc>
              <a:spcBef>
                <a:spcPts val="0"/>
              </a:spcBef>
              <a:spcAft>
                <a:spcPts val="300"/>
              </a:spcAft>
              <a:tabLst>
                <a:tab pos="404813" algn="l"/>
              </a:tabLst>
            </a:pPr>
            <a:endParaRPr lang="en-US" sz="1800" dirty="0">
              <a:cs typeface="Arial" panose="020B0604020202020204" pitchFamily="34" charset="0"/>
            </a:endParaRPr>
          </a:p>
          <a:p>
            <a:pPr marL="176213" algn="just">
              <a:lnSpc>
                <a:spcPct val="150000"/>
              </a:lnSpc>
              <a:spcBef>
                <a:spcPts val="0"/>
              </a:spcBef>
              <a:spcAft>
                <a:spcPts val="300"/>
              </a:spcAft>
              <a:tabLst>
                <a:tab pos="404813" algn="l"/>
              </a:tabLst>
            </a:pPr>
            <a:r>
              <a:rPr lang="en-US" dirty="0">
                <a:cs typeface="Arial" panose="020B0604020202020204" pitchFamily="34" charset="0"/>
              </a:rPr>
              <a:t>https://www.tasb.org/services/legal-services/tasb-school-law-esource/students/freedom-from-bullying-and-harassment.aspx</a:t>
            </a:r>
          </a:p>
        </p:txBody>
      </p:sp>
      <p:pic>
        <p:nvPicPr>
          <p:cNvPr id="2" name="Picture 1">
            <a:extLst>
              <a:ext uri="{FF2B5EF4-FFF2-40B4-BE49-F238E27FC236}">
                <a16:creationId xmlns:a16="http://schemas.microsoft.com/office/drawing/2014/main" id="{1888A938-84BE-4585-8A19-DA0DF65CD25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60765" y="0"/>
            <a:ext cx="1442638" cy="789135"/>
          </a:xfrm>
          <a:prstGeom prst="rect">
            <a:avLst/>
          </a:prstGeom>
        </p:spPr>
      </p:pic>
    </p:spTree>
    <p:extLst>
      <p:ext uri="{BB962C8B-B14F-4D97-AF65-F5344CB8AC3E}">
        <p14:creationId xmlns:p14="http://schemas.microsoft.com/office/powerpoint/2010/main" val="9064650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28316A"/>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C4FDBE2-32F7-4AC4-A40C-C51C65B1D4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Freeform: Shape 15">
            <a:extLst>
              <a:ext uri="{FF2B5EF4-FFF2-40B4-BE49-F238E27FC236}">
                <a16:creationId xmlns:a16="http://schemas.microsoft.com/office/drawing/2014/main" id="{2587169E-2A0C-4EEA-BF70-71E2BC404F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229686" cy="3469184"/>
          </a:xfrm>
          <a:custGeom>
            <a:avLst/>
            <a:gdLst>
              <a:gd name="connsiteX0" fmla="*/ 0 w 4229686"/>
              <a:gd name="connsiteY0" fmla="*/ 0 h 3469184"/>
              <a:gd name="connsiteX1" fmla="*/ 3937282 w 4229686"/>
              <a:gd name="connsiteY1" fmla="*/ 0 h 3469184"/>
              <a:gd name="connsiteX2" fmla="*/ 3947509 w 4229686"/>
              <a:gd name="connsiteY2" fmla="*/ 16834 h 3469184"/>
              <a:gd name="connsiteX3" fmla="*/ 4229686 w 4229686"/>
              <a:gd name="connsiteY3" fmla="*/ 1131238 h 3469184"/>
              <a:gd name="connsiteX4" fmla="*/ 1891740 w 4229686"/>
              <a:gd name="connsiteY4" fmla="*/ 3469184 h 3469184"/>
              <a:gd name="connsiteX5" fmla="*/ 87667 w 4229686"/>
              <a:gd name="connsiteY5" fmla="*/ 2618389 h 3469184"/>
              <a:gd name="connsiteX6" fmla="*/ 0 w 4229686"/>
              <a:gd name="connsiteY6" fmla="*/ 2501153 h 3469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29686" h="3469184">
                <a:moveTo>
                  <a:pt x="0" y="0"/>
                </a:moveTo>
                <a:lnTo>
                  <a:pt x="3937282" y="0"/>
                </a:lnTo>
                <a:lnTo>
                  <a:pt x="3947509" y="16834"/>
                </a:lnTo>
                <a:cubicBezTo>
                  <a:pt x="4127466" y="348105"/>
                  <a:pt x="4229686" y="727734"/>
                  <a:pt x="4229686" y="1131238"/>
                </a:cubicBezTo>
                <a:cubicBezTo>
                  <a:pt x="4229686" y="2422450"/>
                  <a:pt x="3182952" y="3469184"/>
                  <a:pt x="1891740" y="3469184"/>
                </a:cubicBezTo>
                <a:cubicBezTo>
                  <a:pt x="1165433" y="3469184"/>
                  <a:pt x="516481" y="3137991"/>
                  <a:pt x="87667" y="2618389"/>
                </a:cubicBezTo>
                <a:lnTo>
                  <a:pt x="0" y="250115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Oval 17">
            <a:extLst>
              <a:ext uri="{FF2B5EF4-FFF2-40B4-BE49-F238E27FC236}">
                <a16:creationId xmlns:a16="http://schemas.microsoft.com/office/drawing/2014/main" id="{CF8AD9F3-9AF6-494F-83A3-2F67756393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31645" y="3853046"/>
            <a:ext cx="457824" cy="44540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F6EB9B19-D8F1-4EB1-AA3B-A92D9BCE21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94561" y="2928977"/>
            <a:ext cx="5010226" cy="3929025"/>
          </a:xfrm>
          <a:custGeom>
            <a:avLst/>
            <a:gdLst>
              <a:gd name="connsiteX0" fmla="*/ 2505113 w 5010226"/>
              <a:gd name="connsiteY0" fmla="*/ 0 h 3929025"/>
              <a:gd name="connsiteX1" fmla="*/ 5010226 w 5010226"/>
              <a:gd name="connsiteY1" fmla="*/ 2505113 h 3929025"/>
              <a:gd name="connsiteX2" fmla="*/ 4582392 w 5010226"/>
              <a:gd name="connsiteY2" fmla="*/ 3905746 h 3929025"/>
              <a:gd name="connsiteX3" fmla="*/ 4564985 w 5010226"/>
              <a:gd name="connsiteY3" fmla="*/ 3929025 h 3929025"/>
              <a:gd name="connsiteX4" fmla="*/ 445242 w 5010226"/>
              <a:gd name="connsiteY4" fmla="*/ 3929025 h 3929025"/>
              <a:gd name="connsiteX5" fmla="*/ 427834 w 5010226"/>
              <a:gd name="connsiteY5" fmla="*/ 3905746 h 3929025"/>
              <a:gd name="connsiteX6" fmla="*/ 0 w 5010226"/>
              <a:gd name="connsiteY6" fmla="*/ 2505113 h 3929025"/>
              <a:gd name="connsiteX7" fmla="*/ 2505113 w 5010226"/>
              <a:gd name="connsiteY7" fmla="*/ 0 h 3929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0226" h="3929025">
                <a:moveTo>
                  <a:pt x="2505113" y="0"/>
                </a:moveTo>
                <a:cubicBezTo>
                  <a:pt x="3888649" y="0"/>
                  <a:pt x="5010226" y="1121577"/>
                  <a:pt x="5010226" y="2505113"/>
                </a:cubicBezTo>
                <a:cubicBezTo>
                  <a:pt x="5010226" y="3023939"/>
                  <a:pt x="4852505" y="3505927"/>
                  <a:pt x="4582392" y="3905746"/>
                </a:cubicBezTo>
                <a:lnTo>
                  <a:pt x="4564985" y="3929025"/>
                </a:lnTo>
                <a:lnTo>
                  <a:pt x="445242" y="3929025"/>
                </a:lnTo>
                <a:lnTo>
                  <a:pt x="427834" y="3905746"/>
                </a:lnTo>
                <a:cubicBezTo>
                  <a:pt x="157722" y="3505927"/>
                  <a:pt x="0" y="3023939"/>
                  <a:pt x="0" y="2505113"/>
                </a:cubicBezTo>
                <a:cubicBezTo>
                  <a:pt x="0" y="1121577"/>
                  <a:pt x="1121577" y="0"/>
                  <a:pt x="250511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Arc 21">
            <a:extLst>
              <a:ext uri="{FF2B5EF4-FFF2-40B4-BE49-F238E27FC236}">
                <a16:creationId xmlns:a16="http://schemas.microsoft.com/office/drawing/2014/main" id="{E2B33195-5BCA-4BB7-A82D-673952268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915428">
            <a:off x="8549639" y="1895148"/>
            <a:ext cx="2987899" cy="2987899"/>
          </a:xfrm>
          <a:prstGeom prst="arc">
            <a:avLst>
              <a:gd name="adj1" fmla="val 14455503"/>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8" name="Rounded Rectangle 5">
            <a:extLst>
              <a:ext uri="{FF2B5EF4-FFF2-40B4-BE49-F238E27FC236}">
                <a16:creationId xmlns:a16="http://schemas.microsoft.com/office/drawing/2014/main" id="{87048DD8-3399-4A69-993D-4C0E370CD1D0}"/>
              </a:ext>
            </a:extLst>
          </p:cNvPr>
          <p:cNvSpPr/>
          <p:nvPr/>
        </p:nvSpPr>
        <p:spPr>
          <a:xfrm>
            <a:off x="325822" y="325820"/>
            <a:ext cx="11519338" cy="6201103"/>
          </a:xfrm>
          <a:prstGeom prst="roundRect">
            <a:avLst/>
          </a:prstGeom>
          <a:solidFill>
            <a:schemeClr val="bg1"/>
          </a:solidFill>
          <a:ln w="34925" cap="rnd" cmpd="sng">
            <a:solidFill>
              <a:schemeClr val="bg2">
                <a:lumMod val="50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a:extLst>
              <a:ext uri="{FF2B5EF4-FFF2-40B4-BE49-F238E27FC236}">
                <a16:creationId xmlns:a16="http://schemas.microsoft.com/office/drawing/2014/main" id="{E78E00A6-7AC4-4192-B169-F124F0DB4B8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08267"/>
            <a:ext cx="1391110" cy="549733"/>
          </a:xfrm>
          <a:prstGeom prst="rect">
            <a:avLst/>
          </a:prstGeom>
        </p:spPr>
      </p:pic>
      <p:sp>
        <p:nvSpPr>
          <p:cNvPr id="11" name="Title 2">
            <a:extLst>
              <a:ext uri="{FF2B5EF4-FFF2-40B4-BE49-F238E27FC236}">
                <a16:creationId xmlns:a16="http://schemas.microsoft.com/office/drawing/2014/main" id="{4D697C9E-1DA5-4F9A-A89B-1B31F6E41421}"/>
              </a:ext>
            </a:extLst>
          </p:cNvPr>
          <p:cNvSpPr txBox="1">
            <a:spLocks/>
          </p:cNvSpPr>
          <p:nvPr/>
        </p:nvSpPr>
        <p:spPr>
          <a:xfrm>
            <a:off x="687213" y="549733"/>
            <a:ext cx="10515600" cy="85079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US" sz="4400" b="1" dirty="0">
                <a:ln>
                  <a:solidFill>
                    <a:srgbClr val="161B60"/>
                  </a:solidFill>
                </a:ln>
                <a:solidFill>
                  <a:srgbClr val="28316A"/>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Title IX: Formal Complaint Timeline</a:t>
            </a:r>
          </a:p>
        </p:txBody>
      </p:sp>
      <p:sp>
        <p:nvSpPr>
          <p:cNvPr id="12" name="Subtitle 3">
            <a:extLst>
              <a:ext uri="{FF2B5EF4-FFF2-40B4-BE49-F238E27FC236}">
                <a16:creationId xmlns:a16="http://schemas.microsoft.com/office/drawing/2014/main" id="{F48E56A0-F0E0-432F-8752-AFECE4618E0C}"/>
              </a:ext>
            </a:extLst>
          </p:cNvPr>
          <p:cNvSpPr txBox="1">
            <a:spLocks/>
          </p:cNvSpPr>
          <p:nvPr/>
        </p:nvSpPr>
        <p:spPr>
          <a:xfrm>
            <a:off x="687213" y="1655847"/>
            <a:ext cx="10817573" cy="454195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519113" indent="-342900" algn="just">
              <a:lnSpc>
                <a:spcPct val="150000"/>
              </a:lnSpc>
              <a:spcBef>
                <a:spcPts val="0"/>
              </a:spcBef>
              <a:spcAft>
                <a:spcPts val="300"/>
              </a:spcAft>
              <a:buFont typeface="Arial" panose="020B0604020202020204" pitchFamily="34" charset="0"/>
              <a:buChar char="•"/>
              <a:tabLst>
                <a:tab pos="404813" algn="l"/>
              </a:tabLst>
            </a:pPr>
            <a:r>
              <a:rPr lang="en-US" sz="2000" dirty="0">
                <a:cs typeface="Arial" panose="020B0604020202020204" pitchFamily="34" charset="0"/>
              </a:rPr>
              <a:t>The Title IX Formal Complaint Process begins with the receipt of the signed complaint form.</a:t>
            </a:r>
          </a:p>
          <a:p>
            <a:pPr marL="519113" indent="-342900" algn="just">
              <a:lnSpc>
                <a:spcPct val="150000"/>
              </a:lnSpc>
              <a:spcBef>
                <a:spcPts val="0"/>
              </a:spcBef>
              <a:spcAft>
                <a:spcPts val="300"/>
              </a:spcAft>
              <a:buFont typeface="Arial" panose="020B0604020202020204" pitchFamily="34" charset="0"/>
              <a:buChar char="•"/>
              <a:tabLst>
                <a:tab pos="404813" algn="l"/>
              </a:tabLst>
            </a:pPr>
            <a:r>
              <a:rPr lang="en-US" sz="2000" dirty="0">
                <a:cs typeface="Arial" panose="020B0604020202020204" pitchFamily="34" charset="0"/>
              </a:rPr>
              <a:t>The process ends with the determination of responsibility.</a:t>
            </a:r>
          </a:p>
          <a:p>
            <a:pPr marL="519113" indent="-342900" algn="just">
              <a:lnSpc>
                <a:spcPct val="150000"/>
              </a:lnSpc>
              <a:spcBef>
                <a:spcPts val="0"/>
              </a:spcBef>
              <a:spcAft>
                <a:spcPts val="300"/>
              </a:spcAft>
              <a:buFont typeface="Arial" panose="020B0604020202020204" pitchFamily="34" charset="0"/>
              <a:buChar char="•"/>
              <a:tabLst>
                <a:tab pos="404813" algn="l"/>
              </a:tabLst>
            </a:pPr>
            <a:r>
              <a:rPr lang="en-US" sz="2000" dirty="0">
                <a:cs typeface="Arial" panose="020B0604020202020204" pitchFamily="34" charset="0"/>
              </a:rPr>
              <a:t>Any time used for voluntary informal resolution does not count in the timeline.</a:t>
            </a:r>
          </a:p>
          <a:p>
            <a:pPr marL="461963" indent="-285750" algn="l">
              <a:lnSpc>
                <a:spcPct val="150000"/>
              </a:lnSpc>
              <a:spcBef>
                <a:spcPts val="0"/>
              </a:spcBef>
              <a:spcAft>
                <a:spcPts val="300"/>
              </a:spcAft>
              <a:buFont typeface="Arial" panose="020B0604020202020204" pitchFamily="34" charset="0"/>
              <a:buChar char="•"/>
              <a:tabLst>
                <a:tab pos="404813" algn="l"/>
              </a:tabLst>
            </a:pPr>
            <a:endParaRPr lang="en-US" sz="2000" dirty="0">
              <a:cs typeface="Arial" panose="020B0604020202020204" pitchFamily="34" charset="0"/>
            </a:endParaRPr>
          </a:p>
          <a:p>
            <a:pPr marL="461963" indent="-285750" algn="l">
              <a:lnSpc>
                <a:spcPct val="150000"/>
              </a:lnSpc>
              <a:spcBef>
                <a:spcPts val="0"/>
              </a:spcBef>
              <a:spcAft>
                <a:spcPts val="300"/>
              </a:spcAft>
              <a:buFont typeface="Arial" panose="020B0604020202020204" pitchFamily="34" charset="0"/>
              <a:buChar char="•"/>
              <a:tabLst>
                <a:tab pos="404813" algn="l"/>
              </a:tabLst>
            </a:pPr>
            <a:endParaRPr lang="en-US" sz="2000" dirty="0">
              <a:cs typeface="Arial" panose="020B0604020202020204" pitchFamily="34" charset="0"/>
            </a:endParaRPr>
          </a:p>
          <a:p>
            <a:pPr marL="461963" indent="-285750" algn="l">
              <a:lnSpc>
                <a:spcPct val="150000"/>
              </a:lnSpc>
              <a:spcBef>
                <a:spcPts val="0"/>
              </a:spcBef>
              <a:spcAft>
                <a:spcPts val="300"/>
              </a:spcAft>
              <a:buFont typeface="Arial" panose="020B0604020202020204" pitchFamily="34" charset="0"/>
              <a:buChar char="•"/>
              <a:tabLst>
                <a:tab pos="404813" algn="l"/>
              </a:tabLst>
            </a:pPr>
            <a:r>
              <a:rPr lang="en-US" sz="2000" dirty="0">
                <a:cs typeface="Arial" panose="020B0604020202020204" pitchFamily="34" charset="0"/>
              </a:rPr>
              <a:t>The Coordinator may modify the timeline and allow for delays for good cause such as:</a:t>
            </a:r>
          </a:p>
          <a:p>
            <a:pPr marL="919163" lvl="1" indent="-285750" algn="l">
              <a:lnSpc>
                <a:spcPct val="150000"/>
              </a:lnSpc>
              <a:spcBef>
                <a:spcPts val="0"/>
              </a:spcBef>
              <a:spcAft>
                <a:spcPts val="300"/>
              </a:spcAft>
              <a:buFont typeface="Arial" panose="020B0604020202020204" pitchFamily="34" charset="0"/>
              <a:buChar char="•"/>
              <a:tabLst>
                <a:tab pos="404813" algn="l"/>
              </a:tabLst>
            </a:pPr>
            <a:r>
              <a:rPr lang="en-US" sz="1800" dirty="0">
                <a:cs typeface="Arial" panose="020B0604020202020204" pitchFamily="34" charset="0"/>
              </a:rPr>
              <a:t>The absence of a party, a party’s advisor, or a witness; </a:t>
            </a:r>
            <a:r>
              <a:rPr lang="en-US" sz="1800" b="1" dirty="0">
                <a:cs typeface="Arial" panose="020B0604020202020204" pitchFamily="34" charset="0"/>
              </a:rPr>
              <a:t>concurrent law enforcement activity</a:t>
            </a:r>
            <a:r>
              <a:rPr lang="en-US" sz="1800" dirty="0">
                <a:cs typeface="Arial" panose="020B0604020202020204" pitchFamily="34" charset="0"/>
              </a:rPr>
              <a:t>; the need for language assistance or accommodation of disabilities; or other good cause.</a:t>
            </a:r>
          </a:p>
          <a:p>
            <a:pPr marL="461963" indent="-285750" algn="l">
              <a:lnSpc>
                <a:spcPct val="150000"/>
              </a:lnSpc>
              <a:spcBef>
                <a:spcPts val="0"/>
              </a:spcBef>
              <a:spcAft>
                <a:spcPts val="300"/>
              </a:spcAft>
              <a:buFont typeface="Arial" panose="020B0604020202020204" pitchFamily="34" charset="0"/>
              <a:buChar char="•"/>
              <a:tabLst>
                <a:tab pos="404813" algn="l"/>
              </a:tabLst>
            </a:pPr>
            <a:r>
              <a:rPr lang="en-US" sz="2000" dirty="0">
                <a:cs typeface="Arial" panose="020B0604020202020204" pitchFamily="34" charset="0"/>
              </a:rPr>
              <a:t>Timeline must be followed unless District modifies for good cause or upon consent of all parties.</a:t>
            </a:r>
            <a:r>
              <a:rPr lang="en-US" sz="1800" dirty="0">
                <a:cs typeface="Arial" panose="020B0604020202020204" pitchFamily="34" charset="0"/>
              </a:rPr>
              <a:t> </a:t>
            </a:r>
          </a:p>
        </p:txBody>
      </p:sp>
      <p:sp>
        <p:nvSpPr>
          <p:cNvPr id="3" name="Rectangle: Rounded Corners 2">
            <a:extLst>
              <a:ext uri="{FF2B5EF4-FFF2-40B4-BE49-F238E27FC236}">
                <a16:creationId xmlns:a16="http://schemas.microsoft.com/office/drawing/2014/main" id="{FF6A52F5-1DCE-4938-840C-E4BF79BA2F7C}"/>
              </a:ext>
            </a:extLst>
          </p:cNvPr>
          <p:cNvSpPr/>
          <p:nvPr/>
        </p:nvSpPr>
        <p:spPr>
          <a:xfrm>
            <a:off x="1191068" y="3541243"/>
            <a:ext cx="9369287" cy="445404"/>
          </a:xfrm>
          <a:prstGeom prst="roundRect">
            <a:avLst/>
          </a:prstGeom>
          <a:solidFill>
            <a:srgbClr val="959ED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RECOMMENDED DEADLINE TO COMPLETE THE FORMAL COMPLAINT PROCESS IS 60 DAYS</a:t>
            </a:r>
          </a:p>
        </p:txBody>
      </p:sp>
      <p:pic>
        <p:nvPicPr>
          <p:cNvPr id="2" name="Picture 1">
            <a:extLst>
              <a:ext uri="{FF2B5EF4-FFF2-40B4-BE49-F238E27FC236}">
                <a16:creationId xmlns:a16="http://schemas.microsoft.com/office/drawing/2014/main" id="{1888A938-84BE-4585-8A19-DA0DF65CD25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60765" y="0"/>
            <a:ext cx="1442638" cy="789135"/>
          </a:xfrm>
          <a:prstGeom prst="rect">
            <a:avLst/>
          </a:prstGeom>
        </p:spPr>
      </p:pic>
    </p:spTree>
    <p:extLst>
      <p:ext uri="{BB962C8B-B14F-4D97-AF65-F5344CB8AC3E}">
        <p14:creationId xmlns:p14="http://schemas.microsoft.com/office/powerpoint/2010/main" val="3735544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28316A"/>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C4FDBE2-32F7-4AC4-A40C-C51C65B1D4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Freeform: Shape 15">
            <a:extLst>
              <a:ext uri="{FF2B5EF4-FFF2-40B4-BE49-F238E27FC236}">
                <a16:creationId xmlns:a16="http://schemas.microsoft.com/office/drawing/2014/main" id="{2587169E-2A0C-4EEA-BF70-71E2BC404F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229686" cy="3469184"/>
          </a:xfrm>
          <a:custGeom>
            <a:avLst/>
            <a:gdLst>
              <a:gd name="connsiteX0" fmla="*/ 0 w 4229686"/>
              <a:gd name="connsiteY0" fmla="*/ 0 h 3469184"/>
              <a:gd name="connsiteX1" fmla="*/ 3937282 w 4229686"/>
              <a:gd name="connsiteY1" fmla="*/ 0 h 3469184"/>
              <a:gd name="connsiteX2" fmla="*/ 3947509 w 4229686"/>
              <a:gd name="connsiteY2" fmla="*/ 16834 h 3469184"/>
              <a:gd name="connsiteX3" fmla="*/ 4229686 w 4229686"/>
              <a:gd name="connsiteY3" fmla="*/ 1131238 h 3469184"/>
              <a:gd name="connsiteX4" fmla="*/ 1891740 w 4229686"/>
              <a:gd name="connsiteY4" fmla="*/ 3469184 h 3469184"/>
              <a:gd name="connsiteX5" fmla="*/ 87667 w 4229686"/>
              <a:gd name="connsiteY5" fmla="*/ 2618389 h 3469184"/>
              <a:gd name="connsiteX6" fmla="*/ 0 w 4229686"/>
              <a:gd name="connsiteY6" fmla="*/ 2501153 h 3469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29686" h="3469184">
                <a:moveTo>
                  <a:pt x="0" y="0"/>
                </a:moveTo>
                <a:lnTo>
                  <a:pt x="3937282" y="0"/>
                </a:lnTo>
                <a:lnTo>
                  <a:pt x="3947509" y="16834"/>
                </a:lnTo>
                <a:cubicBezTo>
                  <a:pt x="4127466" y="348105"/>
                  <a:pt x="4229686" y="727734"/>
                  <a:pt x="4229686" y="1131238"/>
                </a:cubicBezTo>
                <a:cubicBezTo>
                  <a:pt x="4229686" y="2422450"/>
                  <a:pt x="3182952" y="3469184"/>
                  <a:pt x="1891740" y="3469184"/>
                </a:cubicBezTo>
                <a:cubicBezTo>
                  <a:pt x="1165433" y="3469184"/>
                  <a:pt x="516481" y="3137991"/>
                  <a:pt x="87667" y="2618389"/>
                </a:cubicBezTo>
                <a:lnTo>
                  <a:pt x="0" y="250115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Oval 17">
            <a:extLst>
              <a:ext uri="{FF2B5EF4-FFF2-40B4-BE49-F238E27FC236}">
                <a16:creationId xmlns:a16="http://schemas.microsoft.com/office/drawing/2014/main" id="{CF8AD9F3-9AF6-494F-83A3-2F67756393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31645" y="3853046"/>
            <a:ext cx="457824" cy="44540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F6EB9B19-D8F1-4EB1-AA3B-A92D9BCE21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94561" y="2928977"/>
            <a:ext cx="5010226" cy="3929025"/>
          </a:xfrm>
          <a:custGeom>
            <a:avLst/>
            <a:gdLst>
              <a:gd name="connsiteX0" fmla="*/ 2505113 w 5010226"/>
              <a:gd name="connsiteY0" fmla="*/ 0 h 3929025"/>
              <a:gd name="connsiteX1" fmla="*/ 5010226 w 5010226"/>
              <a:gd name="connsiteY1" fmla="*/ 2505113 h 3929025"/>
              <a:gd name="connsiteX2" fmla="*/ 4582392 w 5010226"/>
              <a:gd name="connsiteY2" fmla="*/ 3905746 h 3929025"/>
              <a:gd name="connsiteX3" fmla="*/ 4564985 w 5010226"/>
              <a:gd name="connsiteY3" fmla="*/ 3929025 h 3929025"/>
              <a:gd name="connsiteX4" fmla="*/ 445242 w 5010226"/>
              <a:gd name="connsiteY4" fmla="*/ 3929025 h 3929025"/>
              <a:gd name="connsiteX5" fmla="*/ 427834 w 5010226"/>
              <a:gd name="connsiteY5" fmla="*/ 3905746 h 3929025"/>
              <a:gd name="connsiteX6" fmla="*/ 0 w 5010226"/>
              <a:gd name="connsiteY6" fmla="*/ 2505113 h 3929025"/>
              <a:gd name="connsiteX7" fmla="*/ 2505113 w 5010226"/>
              <a:gd name="connsiteY7" fmla="*/ 0 h 3929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0226" h="3929025">
                <a:moveTo>
                  <a:pt x="2505113" y="0"/>
                </a:moveTo>
                <a:cubicBezTo>
                  <a:pt x="3888649" y="0"/>
                  <a:pt x="5010226" y="1121577"/>
                  <a:pt x="5010226" y="2505113"/>
                </a:cubicBezTo>
                <a:cubicBezTo>
                  <a:pt x="5010226" y="3023939"/>
                  <a:pt x="4852505" y="3505927"/>
                  <a:pt x="4582392" y="3905746"/>
                </a:cubicBezTo>
                <a:lnTo>
                  <a:pt x="4564985" y="3929025"/>
                </a:lnTo>
                <a:lnTo>
                  <a:pt x="445242" y="3929025"/>
                </a:lnTo>
                <a:lnTo>
                  <a:pt x="427834" y="3905746"/>
                </a:lnTo>
                <a:cubicBezTo>
                  <a:pt x="157722" y="3505927"/>
                  <a:pt x="0" y="3023939"/>
                  <a:pt x="0" y="2505113"/>
                </a:cubicBezTo>
                <a:cubicBezTo>
                  <a:pt x="0" y="1121577"/>
                  <a:pt x="1121577" y="0"/>
                  <a:pt x="250511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Arc 21">
            <a:extLst>
              <a:ext uri="{FF2B5EF4-FFF2-40B4-BE49-F238E27FC236}">
                <a16:creationId xmlns:a16="http://schemas.microsoft.com/office/drawing/2014/main" id="{E2B33195-5BCA-4BB7-A82D-673952268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915428">
            <a:off x="8549639" y="1895148"/>
            <a:ext cx="2987899" cy="2987899"/>
          </a:xfrm>
          <a:prstGeom prst="arc">
            <a:avLst>
              <a:gd name="adj1" fmla="val 14455503"/>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8" name="Rounded Rectangle 5">
            <a:extLst>
              <a:ext uri="{FF2B5EF4-FFF2-40B4-BE49-F238E27FC236}">
                <a16:creationId xmlns:a16="http://schemas.microsoft.com/office/drawing/2014/main" id="{87048DD8-3399-4A69-993D-4C0E370CD1D0}"/>
              </a:ext>
            </a:extLst>
          </p:cNvPr>
          <p:cNvSpPr/>
          <p:nvPr/>
        </p:nvSpPr>
        <p:spPr>
          <a:xfrm>
            <a:off x="325822" y="325820"/>
            <a:ext cx="11519338" cy="6201103"/>
          </a:xfrm>
          <a:prstGeom prst="roundRect">
            <a:avLst/>
          </a:prstGeom>
          <a:solidFill>
            <a:schemeClr val="bg1"/>
          </a:solidFill>
          <a:ln w="34925" cap="rnd" cmpd="sng">
            <a:solidFill>
              <a:schemeClr val="bg2">
                <a:lumMod val="50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p:txBody>
      </p:sp>
      <p:sp>
        <p:nvSpPr>
          <p:cNvPr id="19" name="Title 2">
            <a:extLst>
              <a:ext uri="{FF2B5EF4-FFF2-40B4-BE49-F238E27FC236}">
                <a16:creationId xmlns:a16="http://schemas.microsoft.com/office/drawing/2014/main" id="{31353041-C7B1-4610-8B3D-5BE1EBC32BC8}"/>
              </a:ext>
            </a:extLst>
          </p:cNvPr>
          <p:cNvSpPr txBox="1">
            <a:spLocks/>
          </p:cNvSpPr>
          <p:nvPr/>
        </p:nvSpPr>
        <p:spPr>
          <a:xfrm>
            <a:off x="684065" y="616397"/>
            <a:ext cx="10515600" cy="62221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US" sz="4400" b="1" dirty="0">
                <a:ln>
                  <a:solidFill>
                    <a:srgbClr val="161B60"/>
                  </a:solidFill>
                </a:ln>
                <a:solidFill>
                  <a:srgbClr val="28316A"/>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Formal Complaint</a:t>
            </a:r>
          </a:p>
        </p:txBody>
      </p:sp>
      <p:pic>
        <p:nvPicPr>
          <p:cNvPr id="10" name="Picture 9">
            <a:extLst>
              <a:ext uri="{FF2B5EF4-FFF2-40B4-BE49-F238E27FC236}">
                <a16:creationId xmlns:a16="http://schemas.microsoft.com/office/drawing/2014/main" id="{E78E00A6-7AC4-4192-B169-F124F0DB4B8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08267"/>
            <a:ext cx="1391110" cy="549733"/>
          </a:xfrm>
          <a:prstGeom prst="rect">
            <a:avLst/>
          </a:prstGeom>
        </p:spPr>
      </p:pic>
      <p:pic>
        <p:nvPicPr>
          <p:cNvPr id="2" name="Picture 1">
            <a:extLst>
              <a:ext uri="{FF2B5EF4-FFF2-40B4-BE49-F238E27FC236}">
                <a16:creationId xmlns:a16="http://schemas.microsoft.com/office/drawing/2014/main" id="{20989ED3-808B-4914-A075-61B95063C5D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60765" y="0"/>
            <a:ext cx="1442638" cy="789135"/>
          </a:xfrm>
          <a:prstGeom prst="rect">
            <a:avLst/>
          </a:prstGeom>
        </p:spPr>
      </p:pic>
      <p:sp>
        <p:nvSpPr>
          <p:cNvPr id="4" name="TextBox 3">
            <a:extLst>
              <a:ext uri="{FF2B5EF4-FFF2-40B4-BE49-F238E27FC236}">
                <a16:creationId xmlns:a16="http://schemas.microsoft.com/office/drawing/2014/main" id="{2CE7DC66-2769-45F6-B95B-F66C17E58B4C}"/>
              </a:ext>
            </a:extLst>
          </p:cNvPr>
          <p:cNvSpPr txBox="1"/>
          <p:nvPr/>
        </p:nvSpPr>
        <p:spPr>
          <a:xfrm>
            <a:off x="684065" y="1480331"/>
            <a:ext cx="10195970" cy="3477875"/>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en-US" sz="2000" dirty="0">
                <a:solidFill>
                  <a:schemeClr val="tx1"/>
                </a:solidFill>
                <a:cs typeface="Arial" panose="020B0604020202020204" pitchFamily="34" charset="0"/>
              </a:rPr>
              <a:t>The District should have a form in accordance with requirements of FFH(LEGAL) at Definitions, Formal Complaint.</a:t>
            </a:r>
          </a:p>
          <a:p>
            <a:pPr marL="342900" indent="-342900">
              <a:spcAft>
                <a:spcPts val="600"/>
              </a:spcAft>
              <a:buFont typeface="Arial" panose="020B0604020202020204" pitchFamily="34" charset="0"/>
              <a:buChar char="•"/>
            </a:pPr>
            <a:r>
              <a:rPr lang="en-US" sz="2000" dirty="0">
                <a:solidFill>
                  <a:schemeClr val="tx1"/>
                </a:solidFill>
                <a:cs typeface="Arial" panose="020B0604020202020204" pitchFamily="34" charset="0"/>
              </a:rPr>
              <a:t>The Title IX Coordinator is responsible for accepting the formal complaint form and determining whether the law requires the District to initiate an investigation. </a:t>
            </a:r>
          </a:p>
          <a:p>
            <a:pPr marL="342900" indent="-342900">
              <a:spcAft>
                <a:spcPts val="600"/>
              </a:spcAft>
              <a:buFont typeface="Arial" panose="020B0604020202020204" pitchFamily="34" charset="0"/>
              <a:buChar char="•"/>
            </a:pPr>
            <a:r>
              <a:rPr lang="en-US" sz="2000" dirty="0">
                <a:solidFill>
                  <a:schemeClr val="tx1"/>
                </a:solidFill>
                <a:cs typeface="Arial" panose="020B0604020202020204" pitchFamily="34" charset="0"/>
              </a:rPr>
              <a:t>The Title IX Coordinator may, without consent of a complainant, sign a written complaint to initiate the process. </a:t>
            </a:r>
          </a:p>
          <a:p>
            <a:pPr marL="342900" indent="-342900">
              <a:spcAft>
                <a:spcPts val="600"/>
              </a:spcAft>
              <a:buFont typeface="Arial" panose="020B0604020202020204" pitchFamily="34" charset="0"/>
              <a:buChar char="•"/>
            </a:pPr>
            <a:r>
              <a:rPr lang="en-US" sz="2000" dirty="0">
                <a:solidFill>
                  <a:schemeClr val="tx1"/>
                </a:solidFill>
                <a:cs typeface="Arial" panose="020B0604020202020204" pitchFamily="34" charset="0"/>
              </a:rPr>
              <a:t>A complainant is </a:t>
            </a:r>
            <a:r>
              <a:rPr lang="en-US" sz="2000" b="1" dirty="0">
                <a:solidFill>
                  <a:srgbClr val="FF0000"/>
                </a:solidFill>
                <a:cs typeface="Arial" panose="020B0604020202020204" pitchFamily="34" charset="0"/>
              </a:rPr>
              <a:t>not required </a:t>
            </a:r>
            <a:r>
              <a:rPr lang="en-US" sz="2000" dirty="0">
                <a:solidFill>
                  <a:schemeClr val="tx1"/>
                </a:solidFill>
                <a:cs typeface="Arial" panose="020B0604020202020204" pitchFamily="34" charset="0"/>
              </a:rPr>
              <a:t>to participate in the formal complaint signed by a Title IX Coordinator but will </a:t>
            </a:r>
            <a:r>
              <a:rPr lang="en-US" sz="2000" b="1" dirty="0">
                <a:solidFill>
                  <a:srgbClr val="FF0000"/>
                </a:solidFill>
                <a:cs typeface="Arial" panose="020B0604020202020204" pitchFamily="34" charset="0"/>
              </a:rPr>
              <a:t>retain all the rights </a:t>
            </a:r>
            <a:r>
              <a:rPr lang="en-US" sz="2000" dirty="0">
                <a:solidFill>
                  <a:schemeClr val="tx1"/>
                </a:solidFill>
                <a:cs typeface="Arial" panose="020B0604020202020204" pitchFamily="34" charset="0"/>
              </a:rPr>
              <a:t>of a complainant in the process.</a:t>
            </a:r>
          </a:p>
          <a:p>
            <a:pPr marL="342900" indent="-342900">
              <a:spcAft>
                <a:spcPts val="600"/>
              </a:spcAft>
              <a:buFont typeface="Arial" panose="020B0604020202020204" pitchFamily="34" charset="0"/>
              <a:buChar char="•"/>
            </a:pPr>
            <a:r>
              <a:rPr lang="en-US" sz="2000" dirty="0">
                <a:solidFill>
                  <a:schemeClr val="tx1"/>
                </a:solidFill>
                <a:cs typeface="Arial" panose="020B0604020202020204" pitchFamily="34" charset="0"/>
              </a:rPr>
              <a:t>The Title IX Coordinator will coordinate the assignment of duties to ensure that all obligations under Title IX are completed in a timely manner.</a:t>
            </a:r>
          </a:p>
        </p:txBody>
      </p:sp>
      <p:grpSp>
        <p:nvGrpSpPr>
          <p:cNvPr id="13" name="Group 12">
            <a:extLst>
              <a:ext uri="{FF2B5EF4-FFF2-40B4-BE49-F238E27FC236}">
                <a16:creationId xmlns:a16="http://schemas.microsoft.com/office/drawing/2014/main" id="{0E11CE8E-BBF4-4755-BD32-23ABACA42846}"/>
              </a:ext>
            </a:extLst>
          </p:cNvPr>
          <p:cNvGrpSpPr/>
          <p:nvPr/>
        </p:nvGrpSpPr>
        <p:grpSpPr>
          <a:xfrm>
            <a:off x="768620" y="5130034"/>
            <a:ext cx="10431046" cy="978701"/>
            <a:chOff x="6831419" y="469874"/>
            <a:chExt cx="4928876" cy="1375065"/>
          </a:xfrm>
        </p:grpSpPr>
        <p:sp>
          <p:nvSpPr>
            <p:cNvPr id="15" name="Rectangle: Diagonal Corners Snipped 14">
              <a:extLst>
                <a:ext uri="{FF2B5EF4-FFF2-40B4-BE49-F238E27FC236}">
                  <a16:creationId xmlns:a16="http://schemas.microsoft.com/office/drawing/2014/main" id="{CC85DB9A-2270-4B07-8112-4FA6A515BD7D}"/>
                </a:ext>
              </a:extLst>
            </p:cNvPr>
            <p:cNvSpPr/>
            <p:nvPr/>
          </p:nvSpPr>
          <p:spPr>
            <a:xfrm>
              <a:off x="6831419" y="469874"/>
              <a:ext cx="4928876" cy="1375065"/>
            </a:xfrm>
            <a:prstGeom prst="snip2DiagRect">
              <a:avLst/>
            </a:prstGeom>
            <a:solidFill>
              <a:srgbClr val="959ED7"/>
            </a:soli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solidFill>
                  <a:schemeClr val="tx1"/>
                </a:solidFill>
              </a:endParaRPr>
            </a:p>
          </p:txBody>
        </p:sp>
        <p:sp>
          <p:nvSpPr>
            <p:cNvPr id="17" name="TextBox 16">
              <a:extLst>
                <a:ext uri="{FF2B5EF4-FFF2-40B4-BE49-F238E27FC236}">
                  <a16:creationId xmlns:a16="http://schemas.microsoft.com/office/drawing/2014/main" id="{08B9A0C0-5694-440D-BA77-00AAAA1621B3}"/>
                </a:ext>
              </a:extLst>
            </p:cNvPr>
            <p:cNvSpPr txBox="1"/>
            <p:nvPr/>
          </p:nvSpPr>
          <p:spPr>
            <a:xfrm>
              <a:off x="7019316" y="551068"/>
              <a:ext cx="4553081" cy="908089"/>
            </a:xfrm>
            <a:prstGeom prst="rect">
              <a:avLst/>
            </a:prstGeom>
            <a:noFill/>
            <a:ln>
              <a:noFill/>
            </a:ln>
          </p:spPr>
          <p:txBody>
            <a:bodyPr wrap="square" rtlCol="0">
              <a:spAutoFit/>
            </a:bodyPr>
            <a:lstStyle/>
            <a:p>
              <a:r>
                <a:rPr lang="en-US" b="1" dirty="0"/>
                <a:t>Both the complainant and respondent must receive notice of allegations and information about the investigation process before any interview.</a:t>
              </a:r>
            </a:p>
          </p:txBody>
        </p:sp>
      </p:grpSp>
    </p:spTree>
    <p:extLst>
      <p:ext uri="{BB962C8B-B14F-4D97-AF65-F5344CB8AC3E}">
        <p14:creationId xmlns:p14="http://schemas.microsoft.com/office/powerpoint/2010/main" val="40323302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28316A"/>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C4FDBE2-32F7-4AC4-A40C-C51C65B1D4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Freeform: Shape 15">
            <a:extLst>
              <a:ext uri="{FF2B5EF4-FFF2-40B4-BE49-F238E27FC236}">
                <a16:creationId xmlns:a16="http://schemas.microsoft.com/office/drawing/2014/main" id="{2587169E-2A0C-4EEA-BF70-71E2BC404F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229686" cy="3469184"/>
          </a:xfrm>
          <a:custGeom>
            <a:avLst/>
            <a:gdLst>
              <a:gd name="connsiteX0" fmla="*/ 0 w 4229686"/>
              <a:gd name="connsiteY0" fmla="*/ 0 h 3469184"/>
              <a:gd name="connsiteX1" fmla="*/ 3937282 w 4229686"/>
              <a:gd name="connsiteY1" fmla="*/ 0 h 3469184"/>
              <a:gd name="connsiteX2" fmla="*/ 3947509 w 4229686"/>
              <a:gd name="connsiteY2" fmla="*/ 16834 h 3469184"/>
              <a:gd name="connsiteX3" fmla="*/ 4229686 w 4229686"/>
              <a:gd name="connsiteY3" fmla="*/ 1131238 h 3469184"/>
              <a:gd name="connsiteX4" fmla="*/ 1891740 w 4229686"/>
              <a:gd name="connsiteY4" fmla="*/ 3469184 h 3469184"/>
              <a:gd name="connsiteX5" fmla="*/ 87667 w 4229686"/>
              <a:gd name="connsiteY5" fmla="*/ 2618389 h 3469184"/>
              <a:gd name="connsiteX6" fmla="*/ 0 w 4229686"/>
              <a:gd name="connsiteY6" fmla="*/ 2501153 h 3469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29686" h="3469184">
                <a:moveTo>
                  <a:pt x="0" y="0"/>
                </a:moveTo>
                <a:lnTo>
                  <a:pt x="3937282" y="0"/>
                </a:lnTo>
                <a:lnTo>
                  <a:pt x="3947509" y="16834"/>
                </a:lnTo>
                <a:cubicBezTo>
                  <a:pt x="4127466" y="348105"/>
                  <a:pt x="4229686" y="727734"/>
                  <a:pt x="4229686" y="1131238"/>
                </a:cubicBezTo>
                <a:cubicBezTo>
                  <a:pt x="4229686" y="2422450"/>
                  <a:pt x="3182952" y="3469184"/>
                  <a:pt x="1891740" y="3469184"/>
                </a:cubicBezTo>
                <a:cubicBezTo>
                  <a:pt x="1165433" y="3469184"/>
                  <a:pt x="516481" y="3137991"/>
                  <a:pt x="87667" y="2618389"/>
                </a:cubicBezTo>
                <a:lnTo>
                  <a:pt x="0" y="250115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Oval 17">
            <a:extLst>
              <a:ext uri="{FF2B5EF4-FFF2-40B4-BE49-F238E27FC236}">
                <a16:creationId xmlns:a16="http://schemas.microsoft.com/office/drawing/2014/main" id="{CF8AD9F3-9AF6-494F-83A3-2F67756393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31645" y="3853046"/>
            <a:ext cx="457824" cy="44540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F6EB9B19-D8F1-4EB1-AA3B-A92D9BCE21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94561" y="2928977"/>
            <a:ext cx="5010226" cy="3929025"/>
          </a:xfrm>
          <a:custGeom>
            <a:avLst/>
            <a:gdLst>
              <a:gd name="connsiteX0" fmla="*/ 2505113 w 5010226"/>
              <a:gd name="connsiteY0" fmla="*/ 0 h 3929025"/>
              <a:gd name="connsiteX1" fmla="*/ 5010226 w 5010226"/>
              <a:gd name="connsiteY1" fmla="*/ 2505113 h 3929025"/>
              <a:gd name="connsiteX2" fmla="*/ 4582392 w 5010226"/>
              <a:gd name="connsiteY2" fmla="*/ 3905746 h 3929025"/>
              <a:gd name="connsiteX3" fmla="*/ 4564985 w 5010226"/>
              <a:gd name="connsiteY3" fmla="*/ 3929025 h 3929025"/>
              <a:gd name="connsiteX4" fmla="*/ 445242 w 5010226"/>
              <a:gd name="connsiteY4" fmla="*/ 3929025 h 3929025"/>
              <a:gd name="connsiteX5" fmla="*/ 427834 w 5010226"/>
              <a:gd name="connsiteY5" fmla="*/ 3905746 h 3929025"/>
              <a:gd name="connsiteX6" fmla="*/ 0 w 5010226"/>
              <a:gd name="connsiteY6" fmla="*/ 2505113 h 3929025"/>
              <a:gd name="connsiteX7" fmla="*/ 2505113 w 5010226"/>
              <a:gd name="connsiteY7" fmla="*/ 0 h 3929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0226" h="3929025">
                <a:moveTo>
                  <a:pt x="2505113" y="0"/>
                </a:moveTo>
                <a:cubicBezTo>
                  <a:pt x="3888649" y="0"/>
                  <a:pt x="5010226" y="1121577"/>
                  <a:pt x="5010226" y="2505113"/>
                </a:cubicBezTo>
                <a:cubicBezTo>
                  <a:pt x="5010226" y="3023939"/>
                  <a:pt x="4852505" y="3505927"/>
                  <a:pt x="4582392" y="3905746"/>
                </a:cubicBezTo>
                <a:lnTo>
                  <a:pt x="4564985" y="3929025"/>
                </a:lnTo>
                <a:lnTo>
                  <a:pt x="445242" y="3929025"/>
                </a:lnTo>
                <a:lnTo>
                  <a:pt x="427834" y="3905746"/>
                </a:lnTo>
                <a:cubicBezTo>
                  <a:pt x="157722" y="3505927"/>
                  <a:pt x="0" y="3023939"/>
                  <a:pt x="0" y="2505113"/>
                </a:cubicBezTo>
                <a:cubicBezTo>
                  <a:pt x="0" y="1121577"/>
                  <a:pt x="1121577" y="0"/>
                  <a:pt x="250511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Arc 21">
            <a:extLst>
              <a:ext uri="{FF2B5EF4-FFF2-40B4-BE49-F238E27FC236}">
                <a16:creationId xmlns:a16="http://schemas.microsoft.com/office/drawing/2014/main" id="{E2B33195-5BCA-4BB7-A82D-673952268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915428">
            <a:off x="8549639" y="1895148"/>
            <a:ext cx="2987899" cy="2987899"/>
          </a:xfrm>
          <a:prstGeom prst="arc">
            <a:avLst>
              <a:gd name="adj1" fmla="val 14455503"/>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8" name="Rounded Rectangle 5">
            <a:extLst>
              <a:ext uri="{FF2B5EF4-FFF2-40B4-BE49-F238E27FC236}">
                <a16:creationId xmlns:a16="http://schemas.microsoft.com/office/drawing/2014/main" id="{87048DD8-3399-4A69-993D-4C0E370CD1D0}"/>
              </a:ext>
            </a:extLst>
          </p:cNvPr>
          <p:cNvSpPr/>
          <p:nvPr/>
        </p:nvSpPr>
        <p:spPr>
          <a:xfrm>
            <a:off x="159840" y="177044"/>
            <a:ext cx="11872320" cy="6488799"/>
          </a:xfrm>
          <a:prstGeom prst="roundRect">
            <a:avLst/>
          </a:prstGeom>
          <a:solidFill>
            <a:schemeClr val="bg1"/>
          </a:solidFill>
          <a:ln w="34925" cap="rnd" cmpd="sng">
            <a:solidFill>
              <a:schemeClr val="bg2">
                <a:lumMod val="50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p:txBody>
      </p:sp>
      <p:sp>
        <p:nvSpPr>
          <p:cNvPr id="19" name="Title 2">
            <a:extLst>
              <a:ext uri="{FF2B5EF4-FFF2-40B4-BE49-F238E27FC236}">
                <a16:creationId xmlns:a16="http://schemas.microsoft.com/office/drawing/2014/main" id="{31353041-C7B1-4610-8B3D-5BE1EBC32BC8}"/>
              </a:ext>
            </a:extLst>
          </p:cNvPr>
          <p:cNvSpPr txBox="1">
            <a:spLocks/>
          </p:cNvSpPr>
          <p:nvPr/>
        </p:nvSpPr>
        <p:spPr>
          <a:xfrm>
            <a:off x="479879" y="477676"/>
            <a:ext cx="10515600" cy="62221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US" sz="4400" b="1" dirty="0">
                <a:ln>
                  <a:solidFill>
                    <a:srgbClr val="161B60"/>
                  </a:solidFill>
                </a:ln>
                <a:solidFill>
                  <a:srgbClr val="28316A"/>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Notice of Allegations</a:t>
            </a:r>
          </a:p>
        </p:txBody>
      </p:sp>
      <p:sp>
        <p:nvSpPr>
          <p:cNvPr id="5" name="Rectangle 4">
            <a:extLst>
              <a:ext uri="{FF2B5EF4-FFF2-40B4-BE49-F238E27FC236}">
                <a16:creationId xmlns:a16="http://schemas.microsoft.com/office/drawing/2014/main" id="{A8311340-A324-48B5-A1F0-F4101D002D85}"/>
              </a:ext>
            </a:extLst>
          </p:cNvPr>
          <p:cNvSpPr/>
          <p:nvPr/>
        </p:nvSpPr>
        <p:spPr>
          <a:xfrm>
            <a:off x="1121257" y="1228156"/>
            <a:ext cx="4922296" cy="622218"/>
          </a:xfrm>
          <a:prstGeom prst="rect">
            <a:avLst/>
          </a:prstGeom>
          <a:solidFill>
            <a:schemeClr val="bg2">
              <a:lumMod val="75000"/>
              <a:alpha val="47059"/>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accent1"/>
                </a:solidFill>
              </a:rPr>
              <a:t>Written notice must include:</a:t>
            </a:r>
          </a:p>
        </p:txBody>
      </p:sp>
      <p:graphicFrame>
        <p:nvGraphicFramePr>
          <p:cNvPr id="6" name="Table 6">
            <a:extLst>
              <a:ext uri="{FF2B5EF4-FFF2-40B4-BE49-F238E27FC236}">
                <a16:creationId xmlns:a16="http://schemas.microsoft.com/office/drawing/2014/main" id="{5AE96AA1-808D-4AA2-AB93-5FBE549EE52E}"/>
              </a:ext>
            </a:extLst>
          </p:cNvPr>
          <p:cNvGraphicFramePr>
            <a:graphicFrameLocks noGrp="1"/>
          </p:cNvGraphicFramePr>
          <p:nvPr>
            <p:extLst>
              <p:ext uri="{D42A27DB-BD31-4B8C-83A1-F6EECF244321}">
                <p14:modId xmlns:p14="http://schemas.microsoft.com/office/powerpoint/2010/main" val="53895826"/>
              </p:ext>
            </p:extLst>
          </p:nvPr>
        </p:nvGraphicFramePr>
        <p:xfrm>
          <a:off x="1121257" y="2027418"/>
          <a:ext cx="10127560" cy="4550579"/>
        </p:xfrm>
        <a:graphic>
          <a:graphicData uri="http://schemas.openxmlformats.org/drawingml/2006/table">
            <a:tbl>
              <a:tblPr firstRow="1" bandRow="1">
                <a:tableStyleId>{5C22544A-7EE6-4342-B048-85BDC9FD1C3A}</a:tableStyleId>
              </a:tblPr>
              <a:tblGrid>
                <a:gridCol w="10127560">
                  <a:extLst>
                    <a:ext uri="{9D8B030D-6E8A-4147-A177-3AD203B41FA5}">
                      <a16:colId xmlns:a16="http://schemas.microsoft.com/office/drawing/2014/main" val="4209256861"/>
                    </a:ext>
                  </a:extLst>
                </a:gridCol>
              </a:tblGrid>
              <a:tr h="670964">
                <a:tc>
                  <a:txBody>
                    <a:bodyPr/>
                    <a:lstStyle/>
                    <a:p>
                      <a:r>
                        <a:rPr lang="en-US" sz="1600" b="0" kern="1200" dirty="0">
                          <a:solidFill>
                            <a:schemeClr val="dk1"/>
                          </a:solidFill>
                          <a:latin typeface="+mn-lt"/>
                          <a:ea typeface="+mn-ea"/>
                          <a:cs typeface="+mn-cs"/>
                        </a:rPr>
                        <a:t>The allegations of sexual harassment as defined by law, including known detail such as identity of parties, alleged conduct, and date(s) and location(s) of alleged incident(s);</a:t>
                      </a:r>
                    </a:p>
                  </a:txBody>
                  <a:tcPr>
                    <a:solidFill>
                      <a:schemeClr val="bg2"/>
                    </a:solidFill>
                  </a:tcPr>
                </a:tc>
                <a:extLst>
                  <a:ext uri="{0D108BD9-81ED-4DB2-BD59-A6C34878D82A}">
                    <a16:rowId xmlns:a16="http://schemas.microsoft.com/office/drawing/2014/main" val="3701157837"/>
                  </a:ext>
                </a:extLst>
              </a:tr>
              <a:tr h="953475">
                <a:tc>
                  <a:txBody>
                    <a:bodyPr/>
                    <a:lstStyle/>
                    <a:p>
                      <a:r>
                        <a:rPr lang="en-US" sz="1600" dirty="0"/>
                        <a:t>A statement that the District, by law, must presume that the respondent is not responsible for the alleged conduct and that a determination regarding responsibility will be made at the conclusion of the formal complaint process;</a:t>
                      </a:r>
                    </a:p>
                  </a:txBody>
                  <a:tcPr/>
                </a:tc>
                <a:extLst>
                  <a:ext uri="{0D108BD9-81ED-4DB2-BD59-A6C34878D82A}">
                    <a16:rowId xmlns:a16="http://schemas.microsoft.com/office/drawing/2014/main" val="108262860"/>
                  </a:ext>
                </a:extLst>
              </a:tr>
              <a:tr h="670964">
                <a:tc>
                  <a:txBody>
                    <a:bodyPr/>
                    <a:lstStyle/>
                    <a:p>
                      <a:r>
                        <a:rPr lang="en-US" sz="1600" b="0" i="0" u="none" strike="noStrike" kern="1200" baseline="0" dirty="0">
                          <a:solidFill>
                            <a:schemeClr val="dk1"/>
                          </a:solidFill>
                          <a:latin typeface="+mn-lt"/>
                          <a:ea typeface="+mn-ea"/>
                          <a:cs typeface="+mn-cs"/>
                        </a:rPr>
                        <a:t>Notification that each party may choose an advisor of choice who may be, but is not required to be, an attorney;</a:t>
                      </a:r>
                    </a:p>
                  </a:txBody>
                  <a:tcPr/>
                </a:tc>
                <a:extLst>
                  <a:ext uri="{0D108BD9-81ED-4DB2-BD59-A6C34878D82A}">
                    <a16:rowId xmlns:a16="http://schemas.microsoft.com/office/drawing/2014/main" val="2379642692"/>
                  </a:ext>
                </a:extLst>
              </a:tr>
              <a:tr h="456624">
                <a:tc>
                  <a:txBody>
                    <a:bodyPr/>
                    <a:lstStyle/>
                    <a:p>
                      <a:r>
                        <a:rPr lang="en-US" sz="1600" dirty="0"/>
                        <a:t>The right of each party to inspect and review all evidence;</a:t>
                      </a:r>
                    </a:p>
                  </a:txBody>
                  <a:tcPr/>
                </a:tc>
                <a:extLst>
                  <a:ext uri="{0D108BD9-81ED-4DB2-BD59-A6C34878D82A}">
                    <a16:rowId xmlns:a16="http://schemas.microsoft.com/office/drawing/2014/main" val="2834778749"/>
                  </a:ext>
                </a:extLst>
              </a:tr>
              <a:tr h="456624">
                <a:tc>
                  <a:txBody>
                    <a:bodyPr/>
                    <a:lstStyle/>
                    <a:p>
                      <a:r>
                        <a:rPr lang="en-US" sz="1600" dirty="0"/>
                        <a:t>The standard of evidence that will be used (District must choose either: </a:t>
                      </a:r>
                      <a:r>
                        <a:rPr lang="en-US" sz="1600" b="1" i="1" dirty="0"/>
                        <a:t>preponderance or clear and convincing</a:t>
                      </a:r>
                      <a:r>
                        <a:rPr lang="en-US" sz="1600" dirty="0"/>
                        <a:t>);</a:t>
                      </a:r>
                    </a:p>
                  </a:txBody>
                  <a:tcPr/>
                </a:tc>
                <a:extLst>
                  <a:ext uri="{0D108BD9-81ED-4DB2-BD59-A6C34878D82A}">
                    <a16:rowId xmlns:a16="http://schemas.microsoft.com/office/drawing/2014/main" val="4153133192"/>
                  </a:ext>
                </a:extLst>
              </a:tr>
              <a:tr h="670964">
                <a:tc>
                  <a:txBody>
                    <a:bodyPr/>
                    <a:lstStyle/>
                    <a:p>
                      <a:r>
                        <a:rPr lang="en-US" sz="1600" b="0" i="0" u="none" strike="noStrike" kern="1200" baseline="0" dirty="0">
                          <a:solidFill>
                            <a:schemeClr val="dk1"/>
                          </a:solidFill>
                          <a:latin typeface="+mn-lt"/>
                          <a:ea typeface="+mn-ea"/>
                          <a:cs typeface="+mn-cs"/>
                        </a:rPr>
                        <a:t>Notification about the District’s Title IX formal complaint process, including procedures for informal resolution and appealing the final determination; and </a:t>
                      </a:r>
                    </a:p>
                  </a:txBody>
                  <a:tcPr/>
                </a:tc>
                <a:extLst>
                  <a:ext uri="{0D108BD9-81ED-4DB2-BD59-A6C34878D82A}">
                    <a16:rowId xmlns:a16="http://schemas.microsoft.com/office/drawing/2014/main" val="554340750"/>
                  </a:ext>
                </a:extLst>
              </a:tr>
              <a:tr h="670964">
                <a:tc>
                  <a:txBody>
                    <a:bodyPr/>
                    <a:lstStyle/>
                    <a:p>
                      <a:r>
                        <a:rPr lang="en-US" sz="1600" dirty="0"/>
                        <a:t>Any provision of a District code of conduct that prohibits knowingly making false statements or knowingly submitting false information during the formal complaint process.</a:t>
                      </a:r>
                    </a:p>
                  </a:txBody>
                  <a:tcPr/>
                </a:tc>
                <a:extLst>
                  <a:ext uri="{0D108BD9-81ED-4DB2-BD59-A6C34878D82A}">
                    <a16:rowId xmlns:a16="http://schemas.microsoft.com/office/drawing/2014/main" val="614121459"/>
                  </a:ext>
                </a:extLst>
              </a:tr>
            </a:tbl>
          </a:graphicData>
        </a:graphic>
      </p:graphicFrame>
      <p:pic>
        <p:nvPicPr>
          <p:cNvPr id="7" name="Picture 6">
            <a:extLst>
              <a:ext uri="{FF2B5EF4-FFF2-40B4-BE49-F238E27FC236}">
                <a16:creationId xmlns:a16="http://schemas.microsoft.com/office/drawing/2014/main" id="{D4F14ABF-34C1-4D9C-ACB1-2719EBB9BBA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60765" y="0"/>
            <a:ext cx="1442638" cy="789135"/>
          </a:xfrm>
          <a:prstGeom prst="rect">
            <a:avLst/>
          </a:prstGeom>
        </p:spPr>
      </p:pic>
    </p:spTree>
    <p:extLst>
      <p:ext uri="{BB962C8B-B14F-4D97-AF65-F5344CB8AC3E}">
        <p14:creationId xmlns:p14="http://schemas.microsoft.com/office/powerpoint/2010/main" val="35190896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28316A"/>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C4FDBE2-32F7-4AC4-A40C-C51C65B1D4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Freeform: Shape 15">
            <a:extLst>
              <a:ext uri="{FF2B5EF4-FFF2-40B4-BE49-F238E27FC236}">
                <a16:creationId xmlns:a16="http://schemas.microsoft.com/office/drawing/2014/main" id="{2587169E-2A0C-4EEA-BF70-71E2BC404F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229686" cy="3469184"/>
          </a:xfrm>
          <a:custGeom>
            <a:avLst/>
            <a:gdLst>
              <a:gd name="connsiteX0" fmla="*/ 0 w 4229686"/>
              <a:gd name="connsiteY0" fmla="*/ 0 h 3469184"/>
              <a:gd name="connsiteX1" fmla="*/ 3937282 w 4229686"/>
              <a:gd name="connsiteY1" fmla="*/ 0 h 3469184"/>
              <a:gd name="connsiteX2" fmla="*/ 3947509 w 4229686"/>
              <a:gd name="connsiteY2" fmla="*/ 16834 h 3469184"/>
              <a:gd name="connsiteX3" fmla="*/ 4229686 w 4229686"/>
              <a:gd name="connsiteY3" fmla="*/ 1131238 h 3469184"/>
              <a:gd name="connsiteX4" fmla="*/ 1891740 w 4229686"/>
              <a:gd name="connsiteY4" fmla="*/ 3469184 h 3469184"/>
              <a:gd name="connsiteX5" fmla="*/ 87667 w 4229686"/>
              <a:gd name="connsiteY5" fmla="*/ 2618389 h 3469184"/>
              <a:gd name="connsiteX6" fmla="*/ 0 w 4229686"/>
              <a:gd name="connsiteY6" fmla="*/ 2501153 h 3469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29686" h="3469184">
                <a:moveTo>
                  <a:pt x="0" y="0"/>
                </a:moveTo>
                <a:lnTo>
                  <a:pt x="3937282" y="0"/>
                </a:lnTo>
                <a:lnTo>
                  <a:pt x="3947509" y="16834"/>
                </a:lnTo>
                <a:cubicBezTo>
                  <a:pt x="4127466" y="348105"/>
                  <a:pt x="4229686" y="727734"/>
                  <a:pt x="4229686" y="1131238"/>
                </a:cubicBezTo>
                <a:cubicBezTo>
                  <a:pt x="4229686" y="2422450"/>
                  <a:pt x="3182952" y="3469184"/>
                  <a:pt x="1891740" y="3469184"/>
                </a:cubicBezTo>
                <a:cubicBezTo>
                  <a:pt x="1165433" y="3469184"/>
                  <a:pt x="516481" y="3137991"/>
                  <a:pt x="87667" y="2618389"/>
                </a:cubicBezTo>
                <a:lnTo>
                  <a:pt x="0" y="250115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Oval 17">
            <a:extLst>
              <a:ext uri="{FF2B5EF4-FFF2-40B4-BE49-F238E27FC236}">
                <a16:creationId xmlns:a16="http://schemas.microsoft.com/office/drawing/2014/main" id="{CF8AD9F3-9AF6-494F-83A3-2F67756393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31645" y="3853046"/>
            <a:ext cx="457824" cy="44540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F6EB9B19-D8F1-4EB1-AA3B-A92D9BCE21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94561" y="2928977"/>
            <a:ext cx="5010226" cy="3929025"/>
          </a:xfrm>
          <a:custGeom>
            <a:avLst/>
            <a:gdLst>
              <a:gd name="connsiteX0" fmla="*/ 2505113 w 5010226"/>
              <a:gd name="connsiteY0" fmla="*/ 0 h 3929025"/>
              <a:gd name="connsiteX1" fmla="*/ 5010226 w 5010226"/>
              <a:gd name="connsiteY1" fmla="*/ 2505113 h 3929025"/>
              <a:gd name="connsiteX2" fmla="*/ 4582392 w 5010226"/>
              <a:gd name="connsiteY2" fmla="*/ 3905746 h 3929025"/>
              <a:gd name="connsiteX3" fmla="*/ 4564985 w 5010226"/>
              <a:gd name="connsiteY3" fmla="*/ 3929025 h 3929025"/>
              <a:gd name="connsiteX4" fmla="*/ 445242 w 5010226"/>
              <a:gd name="connsiteY4" fmla="*/ 3929025 h 3929025"/>
              <a:gd name="connsiteX5" fmla="*/ 427834 w 5010226"/>
              <a:gd name="connsiteY5" fmla="*/ 3905746 h 3929025"/>
              <a:gd name="connsiteX6" fmla="*/ 0 w 5010226"/>
              <a:gd name="connsiteY6" fmla="*/ 2505113 h 3929025"/>
              <a:gd name="connsiteX7" fmla="*/ 2505113 w 5010226"/>
              <a:gd name="connsiteY7" fmla="*/ 0 h 3929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0226" h="3929025">
                <a:moveTo>
                  <a:pt x="2505113" y="0"/>
                </a:moveTo>
                <a:cubicBezTo>
                  <a:pt x="3888649" y="0"/>
                  <a:pt x="5010226" y="1121577"/>
                  <a:pt x="5010226" y="2505113"/>
                </a:cubicBezTo>
                <a:cubicBezTo>
                  <a:pt x="5010226" y="3023939"/>
                  <a:pt x="4852505" y="3505927"/>
                  <a:pt x="4582392" y="3905746"/>
                </a:cubicBezTo>
                <a:lnTo>
                  <a:pt x="4564985" y="3929025"/>
                </a:lnTo>
                <a:lnTo>
                  <a:pt x="445242" y="3929025"/>
                </a:lnTo>
                <a:lnTo>
                  <a:pt x="427834" y="3905746"/>
                </a:lnTo>
                <a:cubicBezTo>
                  <a:pt x="157722" y="3505927"/>
                  <a:pt x="0" y="3023939"/>
                  <a:pt x="0" y="2505113"/>
                </a:cubicBezTo>
                <a:cubicBezTo>
                  <a:pt x="0" y="1121577"/>
                  <a:pt x="1121577" y="0"/>
                  <a:pt x="250511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Arc 21">
            <a:extLst>
              <a:ext uri="{FF2B5EF4-FFF2-40B4-BE49-F238E27FC236}">
                <a16:creationId xmlns:a16="http://schemas.microsoft.com/office/drawing/2014/main" id="{E2B33195-5BCA-4BB7-A82D-673952268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915428">
            <a:off x="8549639" y="1895148"/>
            <a:ext cx="2987899" cy="2987899"/>
          </a:xfrm>
          <a:prstGeom prst="arc">
            <a:avLst>
              <a:gd name="adj1" fmla="val 14455503"/>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2" name="Rounded Rectangle 5">
            <a:extLst>
              <a:ext uri="{FF2B5EF4-FFF2-40B4-BE49-F238E27FC236}">
                <a16:creationId xmlns:a16="http://schemas.microsoft.com/office/drawing/2014/main" id="{347339B0-3332-4965-B7E9-64CB0CA6190A}"/>
              </a:ext>
            </a:extLst>
          </p:cNvPr>
          <p:cNvSpPr/>
          <p:nvPr/>
        </p:nvSpPr>
        <p:spPr>
          <a:xfrm>
            <a:off x="325822" y="325820"/>
            <a:ext cx="11519338" cy="6201103"/>
          </a:xfrm>
          <a:prstGeom prst="roundRect">
            <a:avLst/>
          </a:prstGeom>
          <a:solidFill>
            <a:schemeClr val="bg1"/>
          </a:solidFill>
          <a:ln w="34925" cap="rnd" cmpd="sng">
            <a:solidFill>
              <a:schemeClr val="bg2">
                <a:lumMod val="50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p:txBody>
      </p:sp>
      <p:sp>
        <p:nvSpPr>
          <p:cNvPr id="4" name="Title 2">
            <a:extLst>
              <a:ext uri="{FF2B5EF4-FFF2-40B4-BE49-F238E27FC236}">
                <a16:creationId xmlns:a16="http://schemas.microsoft.com/office/drawing/2014/main" id="{4147D67C-D910-4B08-BCFE-CFC28B1827E4}"/>
              </a:ext>
            </a:extLst>
          </p:cNvPr>
          <p:cNvSpPr txBox="1">
            <a:spLocks/>
          </p:cNvSpPr>
          <p:nvPr/>
        </p:nvSpPr>
        <p:spPr>
          <a:xfrm>
            <a:off x="684065" y="616397"/>
            <a:ext cx="10515600" cy="78412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US" sz="4400" b="1" dirty="0">
                <a:ln>
                  <a:solidFill>
                    <a:srgbClr val="161B60"/>
                  </a:solidFill>
                </a:ln>
                <a:solidFill>
                  <a:srgbClr val="28316A"/>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Dismissal</a:t>
            </a:r>
          </a:p>
        </p:txBody>
      </p:sp>
      <p:sp>
        <p:nvSpPr>
          <p:cNvPr id="6" name="TextBox 5">
            <a:extLst>
              <a:ext uri="{FF2B5EF4-FFF2-40B4-BE49-F238E27FC236}">
                <a16:creationId xmlns:a16="http://schemas.microsoft.com/office/drawing/2014/main" id="{9D85E380-AC40-46E2-AE6C-7BD56634EED0}"/>
              </a:ext>
            </a:extLst>
          </p:cNvPr>
          <p:cNvSpPr txBox="1"/>
          <p:nvPr/>
        </p:nvSpPr>
        <p:spPr>
          <a:xfrm>
            <a:off x="1153786" y="1580407"/>
            <a:ext cx="10150318" cy="1938992"/>
          </a:xfrm>
          <a:prstGeom prst="rect">
            <a:avLst/>
          </a:prstGeom>
          <a:noFill/>
        </p:spPr>
        <p:txBody>
          <a:bodyPr wrap="square" rtlCol="0">
            <a:spAutoFit/>
          </a:bodyPr>
          <a:lstStyle/>
          <a:p>
            <a:r>
              <a:rPr lang="en-US" sz="2000" b="1" dirty="0"/>
              <a:t>Mandatory Dismissal</a:t>
            </a:r>
            <a:r>
              <a:rPr lang="en-US" sz="2000" dirty="0"/>
              <a:t>:</a:t>
            </a:r>
          </a:p>
          <a:p>
            <a:r>
              <a:rPr lang="en-US" sz="2000" dirty="0"/>
              <a:t>A formal complaint or allegation must be dismissed as required by law when the allegation(s), if proved:</a:t>
            </a:r>
          </a:p>
          <a:p>
            <a:pPr marL="342900" indent="-342900">
              <a:buFont typeface="Arial" panose="020B0604020202020204" pitchFamily="34" charset="0"/>
              <a:buChar char="•"/>
            </a:pPr>
            <a:r>
              <a:rPr lang="en-US" sz="2000" dirty="0"/>
              <a:t>Would not meet the definition of sexual harassment under 34 C.F.R. § 106.30(a);</a:t>
            </a:r>
          </a:p>
          <a:p>
            <a:pPr marL="342900" indent="-342900">
              <a:buFont typeface="Arial" panose="020B0604020202020204" pitchFamily="34" charset="0"/>
              <a:buChar char="•"/>
            </a:pPr>
            <a:r>
              <a:rPr lang="en-US" sz="2000" dirty="0"/>
              <a:t>Did not occur against a person in the United States; or</a:t>
            </a:r>
          </a:p>
          <a:p>
            <a:pPr marL="342900" indent="-342900">
              <a:buFont typeface="Arial" panose="020B0604020202020204" pitchFamily="34" charset="0"/>
              <a:buChar char="•"/>
            </a:pPr>
            <a:r>
              <a:rPr lang="en-US" sz="2000" dirty="0"/>
              <a:t>Did not occur in the District’s education program or activity.</a:t>
            </a:r>
          </a:p>
        </p:txBody>
      </p:sp>
      <p:sp>
        <p:nvSpPr>
          <p:cNvPr id="9" name="TextBox 8">
            <a:extLst>
              <a:ext uri="{FF2B5EF4-FFF2-40B4-BE49-F238E27FC236}">
                <a16:creationId xmlns:a16="http://schemas.microsoft.com/office/drawing/2014/main" id="{5DE46F25-C86F-4D35-BB6E-B30684CC1A51}"/>
              </a:ext>
            </a:extLst>
          </p:cNvPr>
          <p:cNvSpPr txBox="1"/>
          <p:nvPr/>
        </p:nvSpPr>
        <p:spPr>
          <a:xfrm>
            <a:off x="1127282" y="3723938"/>
            <a:ext cx="9843389" cy="2339102"/>
          </a:xfrm>
          <a:prstGeom prst="rect">
            <a:avLst/>
          </a:prstGeom>
          <a:noFill/>
        </p:spPr>
        <p:txBody>
          <a:bodyPr wrap="square" rtlCol="0">
            <a:spAutoFit/>
          </a:bodyPr>
          <a:lstStyle/>
          <a:p>
            <a:r>
              <a:rPr lang="en-US" sz="2000" b="1" dirty="0"/>
              <a:t>Discretionary Dismissal:</a:t>
            </a:r>
          </a:p>
          <a:p>
            <a:r>
              <a:rPr lang="en-US" dirty="0"/>
              <a:t>A formal complaint may be dismissed for the following reasons:</a:t>
            </a:r>
          </a:p>
          <a:p>
            <a:pPr marL="285750" indent="-285750">
              <a:buFont typeface="Arial" panose="020B0604020202020204" pitchFamily="34" charset="0"/>
              <a:buChar char="•"/>
            </a:pPr>
            <a:r>
              <a:rPr lang="en-US" dirty="0"/>
              <a:t>If, at any time, a complainant notifies the Title IX Coordinator in writing that the complainant would like to withdraw the formal complaint or any allegations in the complaint;</a:t>
            </a:r>
          </a:p>
          <a:p>
            <a:pPr marL="285750" indent="-285750">
              <a:buFont typeface="Arial" panose="020B0604020202020204" pitchFamily="34" charset="0"/>
              <a:buChar char="•"/>
            </a:pPr>
            <a:r>
              <a:rPr lang="en-US" dirty="0"/>
              <a:t>If the respondent is no longer enrolled or employed by the District;</a:t>
            </a:r>
          </a:p>
          <a:p>
            <a:pPr marL="285750" indent="-285750">
              <a:buFont typeface="Arial" panose="020B0604020202020204" pitchFamily="34" charset="0"/>
              <a:buChar char="•"/>
            </a:pPr>
            <a:r>
              <a:rPr lang="en-US" dirty="0"/>
              <a:t>If specific circumstances prevent the District from gathering evidence sufficient to reach a determination as to the formal complaint or allegations therein; or</a:t>
            </a:r>
          </a:p>
          <a:p>
            <a:pPr marL="285750" indent="-285750">
              <a:buFont typeface="Arial" panose="020B0604020202020204" pitchFamily="34" charset="0"/>
              <a:buChar char="•"/>
            </a:pPr>
            <a:r>
              <a:rPr lang="en-US" dirty="0"/>
              <a:t>If the complainant no longer has any involvement with the District.</a:t>
            </a:r>
          </a:p>
        </p:txBody>
      </p:sp>
      <p:pic>
        <p:nvPicPr>
          <p:cNvPr id="12" name="Picture 11">
            <a:extLst>
              <a:ext uri="{FF2B5EF4-FFF2-40B4-BE49-F238E27FC236}">
                <a16:creationId xmlns:a16="http://schemas.microsoft.com/office/drawing/2014/main" id="{CF5B0391-AF22-4E3D-8CB4-3B67E51740F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08267"/>
            <a:ext cx="1391110" cy="549733"/>
          </a:xfrm>
          <a:prstGeom prst="rect">
            <a:avLst/>
          </a:prstGeom>
        </p:spPr>
      </p:pic>
      <p:pic>
        <p:nvPicPr>
          <p:cNvPr id="3" name="Picture 2">
            <a:extLst>
              <a:ext uri="{FF2B5EF4-FFF2-40B4-BE49-F238E27FC236}">
                <a16:creationId xmlns:a16="http://schemas.microsoft.com/office/drawing/2014/main" id="{C8553EBE-3F68-4770-ACF5-F6334E81D1B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60765" y="0"/>
            <a:ext cx="1442638" cy="789135"/>
          </a:xfrm>
          <a:prstGeom prst="rect">
            <a:avLst/>
          </a:prstGeom>
        </p:spPr>
      </p:pic>
    </p:spTree>
    <p:extLst>
      <p:ext uri="{BB962C8B-B14F-4D97-AF65-F5344CB8AC3E}">
        <p14:creationId xmlns:p14="http://schemas.microsoft.com/office/powerpoint/2010/main" val="27581342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28316A"/>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C4FDBE2-32F7-4AC4-A40C-C51C65B1D4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Freeform: Shape 15">
            <a:extLst>
              <a:ext uri="{FF2B5EF4-FFF2-40B4-BE49-F238E27FC236}">
                <a16:creationId xmlns:a16="http://schemas.microsoft.com/office/drawing/2014/main" id="{2587169E-2A0C-4EEA-BF70-71E2BC404F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229686" cy="3469184"/>
          </a:xfrm>
          <a:custGeom>
            <a:avLst/>
            <a:gdLst>
              <a:gd name="connsiteX0" fmla="*/ 0 w 4229686"/>
              <a:gd name="connsiteY0" fmla="*/ 0 h 3469184"/>
              <a:gd name="connsiteX1" fmla="*/ 3937282 w 4229686"/>
              <a:gd name="connsiteY1" fmla="*/ 0 h 3469184"/>
              <a:gd name="connsiteX2" fmla="*/ 3947509 w 4229686"/>
              <a:gd name="connsiteY2" fmla="*/ 16834 h 3469184"/>
              <a:gd name="connsiteX3" fmla="*/ 4229686 w 4229686"/>
              <a:gd name="connsiteY3" fmla="*/ 1131238 h 3469184"/>
              <a:gd name="connsiteX4" fmla="*/ 1891740 w 4229686"/>
              <a:gd name="connsiteY4" fmla="*/ 3469184 h 3469184"/>
              <a:gd name="connsiteX5" fmla="*/ 87667 w 4229686"/>
              <a:gd name="connsiteY5" fmla="*/ 2618389 h 3469184"/>
              <a:gd name="connsiteX6" fmla="*/ 0 w 4229686"/>
              <a:gd name="connsiteY6" fmla="*/ 2501153 h 3469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29686" h="3469184">
                <a:moveTo>
                  <a:pt x="0" y="0"/>
                </a:moveTo>
                <a:lnTo>
                  <a:pt x="3937282" y="0"/>
                </a:lnTo>
                <a:lnTo>
                  <a:pt x="3947509" y="16834"/>
                </a:lnTo>
                <a:cubicBezTo>
                  <a:pt x="4127466" y="348105"/>
                  <a:pt x="4229686" y="727734"/>
                  <a:pt x="4229686" y="1131238"/>
                </a:cubicBezTo>
                <a:cubicBezTo>
                  <a:pt x="4229686" y="2422450"/>
                  <a:pt x="3182952" y="3469184"/>
                  <a:pt x="1891740" y="3469184"/>
                </a:cubicBezTo>
                <a:cubicBezTo>
                  <a:pt x="1165433" y="3469184"/>
                  <a:pt x="516481" y="3137991"/>
                  <a:pt x="87667" y="2618389"/>
                </a:cubicBezTo>
                <a:lnTo>
                  <a:pt x="0" y="250115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Oval 17">
            <a:extLst>
              <a:ext uri="{FF2B5EF4-FFF2-40B4-BE49-F238E27FC236}">
                <a16:creationId xmlns:a16="http://schemas.microsoft.com/office/drawing/2014/main" id="{CF8AD9F3-9AF6-494F-83A3-2F67756393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31645" y="3853046"/>
            <a:ext cx="457824" cy="44540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F6EB9B19-D8F1-4EB1-AA3B-A92D9BCE21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94561" y="2928977"/>
            <a:ext cx="5010226" cy="3929025"/>
          </a:xfrm>
          <a:custGeom>
            <a:avLst/>
            <a:gdLst>
              <a:gd name="connsiteX0" fmla="*/ 2505113 w 5010226"/>
              <a:gd name="connsiteY0" fmla="*/ 0 h 3929025"/>
              <a:gd name="connsiteX1" fmla="*/ 5010226 w 5010226"/>
              <a:gd name="connsiteY1" fmla="*/ 2505113 h 3929025"/>
              <a:gd name="connsiteX2" fmla="*/ 4582392 w 5010226"/>
              <a:gd name="connsiteY2" fmla="*/ 3905746 h 3929025"/>
              <a:gd name="connsiteX3" fmla="*/ 4564985 w 5010226"/>
              <a:gd name="connsiteY3" fmla="*/ 3929025 h 3929025"/>
              <a:gd name="connsiteX4" fmla="*/ 445242 w 5010226"/>
              <a:gd name="connsiteY4" fmla="*/ 3929025 h 3929025"/>
              <a:gd name="connsiteX5" fmla="*/ 427834 w 5010226"/>
              <a:gd name="connsiteY5" fmla="*/ 3905746 h 3929025"/>
              <a:gd name="connsiteX6" fmla="*/ 0 w 5010226"/>
              <a:gd name="connsiteY6" fmla="*/ 2505113 h 3929025"/>
              <a:gd name="connsiteX7" fmla="*/ 2505113 w 5010226"/>
              <a:gd name="connsiteY7" fmla="*/ 0 h 3929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0226" h="3929025">
                <a:moveTo>
                  <a:pt x="2505113" y="0"/>
                </a:moveTo>
                <a:cubicBezTo>
                  <a:pt x="3888649" y="0"/>
                  <a:pt x="5010226" y="1121577"/>
                  <a:pt x="5010226" y="2505113"/>
                </a:cubicBezTo>
                <a:cubicBezTo>
                  <a:pt x="5010226" y="3023939"/>
                  <a:pt x="4852505" y="3505927"/>
                  <a:pt x="4582392" y="3905746"/>
                </a:cubicBezTo>
                <a:lnTo>
                  <a:pt x="4564985" y="3929025"/>
                </a:lnTo>
                <a:lnTo>
                  <a:pt x="445242" y="3929025"/>
                </a:lnTo>
                <a:lnTo>
                  <a:pt x="427834" y="3905746"/>
                </a:lnTo>
                <a:cubicBezTo>
                  <a:pt x="157722" y="3505927"/>
                  <a:pt x="0" y="3023939"/>
                  <a:pt x="0" y="2505113"/>
                </a:cubicBezTo>
                <a:cubicBezTo>
                  <a:pt x="0" y="1121577"/>
                  <a:pt x="1121577" y="0"/>
                  <a:pt x="250511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Arc 21">
            <a:extLst>
              <a:ext uri="{FF2B5EF4-FFF2-40B4-BE49-F238E27FC236}">
                <a16:creationId xmlns:a16="http://schemas.microsoft.com/office/drawing/2014/main" id="{E2B33195-5BCA-4BB7-A82D-673952268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915428">
            <a:off x="8549639" y="1895148"/>
            <a:ext cx="2987899" cy="2987899"/>
          </a:xfrm>
          <a:prstGeom prst="arc">
            <a:avLst>
              <a:gd name="adj1" fmla="val 14455503"/>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2" name="Rounded Rectangle 5">
            <a:extLst>
              <a:ext uri="{FF2B5EF4-FFF2-40B4-BE49-F238E27FC236}">
                <a16:creationId xmlns:a16="http://schemas.microsoft.com/office/drawing/2014/main" id="{347339B0-3332-4965-B7E9-64CB0CA6190A}"/>
              </a:ext>
            </a:extLst>
          </p:cNvPr>
          <p:cNvSpPr/>
          <p:nvPr/>
        </p:nvSpPr>
        <p:spPr>
          <a:xfrm>
            <a:off x="325822" y="334698"/>
            <a:ext cx="11519338" cy="6201103"/>
          </a:xfrm>
          <a:prstGeom prst="roundRect">
            <a:avLst/>
          </a:prstGeom>
          <a:solidFill>
            <a:schemeClr val="bg1"/>
          </a:solidFill>
          <a:ln w="34925" cap="rnd" cmpd="sng">
            <a:solidFill>
              <a:schemeClr val="bg2">
                <a:lumMod val="50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p:txBody>
      </p:sp>
      <p:sp>
        <p:nvSpPr>
          <p:cNvPr id="3" name="Title 2">
            <a:extLst>
              <a:ext uri="{FF2B5EF4-FFF2-40B4-BE49-F238E27FC236}">
                <a16:creationId xmlns:a16="http://schemas.microsoft.com/office/drawing/2014/main" id="{9332B6D4-37C8-45EF-8A53-923162D26A24}"/>
              </a:ext>
            </a:extLst>
          </p:cNvPr>
          <p:cNvSpPr txBox="1">
            <a:spLocks/>
          </p:cNvSpPr>
          <p:nvPr/>
        </p:nvSpPr>
        <p:spPr>
          <a:xfrm>
            <a:off x="684065" y="616397"/>
            <a:ext cx="10515600" cy="78412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US" sz="4400" b="1" dirty="0">
                <a:ln>
                  <a:solidFill>
                    <a:srgbClr val="161B60"/>
                  </a:solidFill>
                </a:ln>
                <a:solidFill>
                  <a:srgbClr val="28316A"/>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Investigation</a:t>
            </a:r>
          </a:p>
        </p:txBody>
      </p:sp>
      <p:sp>
        <p:nvSpPr>
          <p:cNvPr id="10" name="TextBox 9">
            <a:extLst>
              <a:ext uri="{FF2B5EF4-FFF2-40B4-BE49-F238E27FC236}">
                <a16:creationId xmlns:a16="http://schemas.microsoft.com/office/drawing/2014/main" id="{1ADD136E-8D6E-4A7C-AE10-F95D5E1F55A1}"/>
              </a:ext>
            </a:extLst>
          </p:cNvPr>
          <p:cNvSpPr txBox="1"/>
          <p:nvPr/>
        </p:nvSpPr>
        <p:spPr>
          <a:xfrm>
            <a:off x="845084" y="1678865"/>
            <a:ext cx="10177669" cy="2862322"/>
          </a:xfrm>
          <a:prstGeom prst="rect">
            <a:avLst/>
          </a:prstGeom>
          <a:noFill/>
        </p:spPr>
        <p:txBody>
          <a:bodyPr wrap="square" rtlCol="0">
            <a:spAutoFit/>
          </a:bodyPr>
          <a:lstStyle/>
          <a:p>
            <a:pPr algn="just"/>
            <a:r>
              <a:rPr lang="en-US" sz="2000" i="0" u="none" strike="noStrike" baseline="0" dirty="0">
                <a:latin typeface="Calibri" panose="020F0502020204030204" pitchFamily="34" charset="0"/>
              </a:rPr>
              <a:t>The Title IX Coordinator may:</a:t>
            </a:r>
          </a:p>
          <a:p>
            <a:pPr marL="342900" indent="-342900" algn="just">
              <a:buFont typeface="Arial" panose="020B0604020202020204" pitchFamily="34" charset="0"/>
              <a:buChar char="•"/>
            </a:pPr>
            <a:r>
              <a:rPr lang="en-US" sz="2000" i="0" u="none" strike="noStrike" baseline="0" dirty="0">
                <a:latin typeface="Calibri" panose="020F0502020204030204" pitchFamily="34" charset="0"/>
              </a:rPr>
              <a:t>Serve as an investigator, </a:t>
            </a:r>
          </a:p>
          <a:p>
            <a:pPr marL="342900" indent="-342900" algn="just">
              <a:buFont typeface="Arial" panose="020B0604020202020204" pitchFamily="34" charset="0"/>
              <a:buChar char="•"/>
            </a:pPr>
            <a:r>
              <a:rPr lang="en-US" sz="2000" dirty="0">
                <a:latin typeface="Calibri" panose="020F0502020204030204" pitchFamily="34" charset="0"/>
              </a:rPr>
              <a:t>A</a:t>
            </a:r>
            <a:r>
              <a:rPr lang="en-US" sz="2000" i="0" u="none" strike="noStrike" baseline="0" dirty="0">
                <a:latin typeface="Calibri" panose="020F0502020204030204" pitchFamily="34" charset="0"/>
              </a:rPr>
              <a:t>ppoint a trained District employee to serve as an investigator, or, </a:t>
            </a:r>
          </a:p>
          <a:p>
            <a:pPr marL="342900" indent="-342900" algn="just">
              <a:buFont typeface="Arial" panose="020B0604020202020204" pitchFamily="34" charset="0"/>
              <a:buChar char="•"/>
            </a:pPr>
            <a:r>
              <a:rPr lang="en-US" sz="2000" dirty="0">
                <a:latin typeface="Calibri" panose="020F0502020204030204" pitchFamily="34" charset="0"/>
              </a:rPr>
              <a:t>I</a:t>
            </a:r>
            <a:r>
              <a:rPr lang="en-US" sz="2000" i="0" u="none" strike="noStrike" baseline="0" dirty="0">
                <a:latin typeface="Calibri" panose="020F0502020204030204" pitchFamily="34" charset="0"/>
              </a:rPr>
              <a:t>n consultation with the Superintendent, appoint an external investigator, to investigate the allegations in a formal complaint. </a:t>
            </a:r>
          </a:p>
          <a:p>
            <a:pPr marL="342900" indent="-342900" algn="just">
              <a:buFont typeface="Arial" panose="020B0604020202020204" pitchFamily="34" charset="0"/>
              <a:buChar char="•"/>
            </a:pPr>
            <a:endParaRPr lang="en-US" sz="2000" i="0" u="none" strike="noStrike" baseline="0" dirty="0">
              <a:latin typeface="Calibri" panose="020F0502020204030204" pitchFamily="34" charset="0"/>
            </a:endParaRPr>
          </a:p>
          <a:p>
            <a:pPr marL="342900" indent="-342900" algn="just">
              <a:buFont typeface="Arial" panose="020B0604020202020204" pitchFamily="34" charset="0"/>
              <a:buChar char="•"/>
            </a:pPr>
            <a:r>
              <a:rPr lang="en-US" sz="2000" i="0" u="none" strike="noStrike" baseline="0" dirty="0">
                <a:latin typeface="Calibri" panose="020F0502020204030204" pitchFamily="34" charset="0"/>
              </a:rPr>
              <a:t>The burden of proof and burden of gathering evidence sufficient to reach a determination regarding responsibility rests with the District and not with the parties. All allegations in a formal complaint must be investigated. </a:t>
            </a:r>
            <a:endParaRPr lang="en-US" sz="2000" dirty="0"/>
          </a:p>
        </p:txBody>
      </p:sp>
      <p:pic>
        <p:nvPicPr>
          <p:cNvPr id="11" name="Picture 10">
            <a:extLst>
              <a:ext uri="{FF2B5EF4-FFF2-40B4-BE49-F238E27FC236}">
                <a16:creationId xmlns:a16="http://schemas.microsoft.com/office/drawing/2014/main" id="{49F61F8B-8980-4430-922D-3DC72800572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08267"/>
            <a:ext cx="1391110" cy="549733"/>
          </a:xfrm>
          <a:prstGeom prst="rect">
            <a:avLst/>
          </a:prstGeom>
        </p:spPr>
      </p:pic>
      <p:sp>
        <p:nvSpPr>
          <p:cNvPr id="12" name="Rectangle: Diagonal Corners Rounded 11">
            <a:extLst>
              <a:ext uri="{FF2B5EF4-FFF2-40B4-BE49-F238E27FC236}">
                <a16:creationId xmlns:a16="http://schemas.microsoft.com/office/drawing/2014/main" id="{760BBB85-8BBB-4569-89A4-D4298051FAC9}"/>
              </a:ext>
            </a:extLst>
          </p:cNvPr>
          <p:cNvSpPr/>
          <p:nvPr/>
        </p:nvSpPr>
        <p:spPr>
          <a:xfrm>
            <a:off x="1021996" y="4633147"/>
            <a:ext cx="10177669" cy="1243869"/>
          </a:xfrm>
          <a:prstGeom prst="round2DiagRect">
            <a:avLst/>
          </a:prstGeom>
          <a:solidFill>
            <a:srgbClr val="959ED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2000" b="1" dirty="0">
                <a:solidFill>
                  <a:schemeClr val="tx1"/>
                </a:solidFill>
                <a:effectLst/>
                <a:ea typeface="MS Mincho" panose="02020609040205080304" pitchFamily="49" charset="-128"/>
                <a:cs typeface="Times New Roman" panose="02020603050405020304" pitchFamily="18" charset="0"/>
              </a:rPr>
              <a:t>After receiving the written complaint, the investigator will meet promptly with each party to conduct initial interviews, gather information, and collect evidence.</a:t>
            </a:r>
          </a:p>
        </p:txBody>
      </p:sp>
      <p:pic>
        <p:nvPicPr>
          <p:cNvPr id="4" name="Picture 3">
            <a:extLst>
              <a:ext uri="{FF2B5EF4-FFF2-40B4-BE49-F238E27FC236}">
                <a16:creationId xmlns:a16="http://schemas.microsoft.com/office/drawing/2014/main" id="{1D876DDE-F070-4D4E-8958-DA91EF02AAD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60765" y="0"/>
            <a:ext cx="1442638" cy="789135"/>
          </a:xfrm>
          <a:prstGeom prst="rect">
            <a:avLst/>
          </a:prstGeom>
        </p:spPr>
      </p:pic>
    </p:spTree>
    <p:extLst>
      <p:ext uri="{BB962C8B-B14F-4D97-AF65-F5344CB8AC3E}">
        <p14:creationId xmlns:p14="http://schemas.microsoft.com/office/powerpoint/2010/main" val="26096291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28316A"/>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C4FDBE2-32F7-4AC4-A40C-C51C65B1D4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Freeform: Shape 15">
            <a:extLst>
              <a:ext uri="{FF2B5EF4-FFF2-40B4-BE49-F238E27FC236}">
                <a16:creationId xmlns:a16="http://schemas.microsoft.com/office/drawing/2014/main" id="{2587169E-2A0C-4EEA-BF70-71E2BC404F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229686" cy="3469184"/>
          </a:xfrm>
          <a:custGeom>
            <a:avLst/>
            <a:gdLst>
              <a:gd name="connsiteX0" fmla="*/ 0 w 4229686"/>
              <a:gd name="connsiteY0" fmla="*/ 0 h 3469184"/>
              <a:gd name="connsiteX1" fmla="*/ 3937282 w 4229686"/>
              <a:gd name="connsiteY1" fmla="*/ 0 h 3469184"/>
              <a:gd name="connsiteX2" fmla="*/ 3947509 w 4229686"/>
              <a:gd name="connsiteY2" fmla="*/ 16834 h 3469184"/>
              <a:gd name="connsiteX3" fmla="*/ 4229686 w 4229686"/>
              <a:gd name="connsiteY3" fmla="*/ 1131238 h 3469184"/>
              <a:gd name="connsiteX4" fmla="*/ 1891740 w 4229686"/>
              <a:gd name="connsiteY4" fmla="*/ 3469184 h 3469184"/>
              <a:gd name="connsiteX5" fmla="*/ 87667 w 4229686"/>
              <a:gd name="connsiteY5" fmla="*/ 2618389 h 3469184"/>
              <a:gd name="connsiteX6" fmla="*/ 0 w 4229686"/>
              <a:gd name="connsiteY6" fmla="*/ 2501153 h 3469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29686" h="3469184">
                <a:moveTo>
                  <a:pt x="0" y="0"/>
                </a:moveTo>
                <a:lnTo>
                  <a:pt x="3937282" y="0"/>
                </a:lnTo>
                <a:lnTo>
                  <a:pt x="3947509" y="16834"/>
                </a:lnTo>
                <a:cubicBezTo>
                  <a:pt x="4127466" y="348105"/>
                  <a:pt x="4229686" y="727734"/>
                  <a:pt x="4229686" y="1131238"/>
                </a:cubicBezTo>
                <a:cubicBezTo>
                  <a:pt x="4229686" y="2422450"/>
                  <a:pt x="3182952" y="3469184"/>
                  <a:pt x="1891740" y="3469184"/>
                </a:cubicBezTo>
                <a:cubicBezTo>
                  <a:pt x="1165433" y="3469184"/>
                  <a:pt x="516481" y="3137991"/>
                  <a:pt x="87667" y="2618389"/>
                </a:cubicBezTo>
                <a:lnTo>
                  <a:pt x="0" y="250115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Oval 17">
            <a:extLst>
              <a:ext uri="{FF2B5EF4-FFF2-40B4-BE49-F238E27FC236}">
                <a16:creationId xmlns:a16="http://schemas.microsoft.com/office/drawing/2014/main" id="{CF8AD9F3-9AF6-494F-83A3-2F67756393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31645" y="3853046"/>
            <a:ext cx="457824" cy="44540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F6EB9B19-D8F1-4EB1-AA3B-A92D9BCE21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94561" y="2928977"/>
            <a:ext cx="5010226" cy="3929025"/>
          </a:xfrm>
          <a:custGeom>
            <a:avLst/>
            <a:gdLst>
              <a:gd name="connsiteX0" fmla="*/ 2505113 w 5010226"/>
              <a:gd name="connsiteY0" fmla="*/ 0 h 3929025"/>
              <a:gd name="connsiteX1" fmla="*/ 5010226 w 5010226"/>
              <a:gd name="connsiteY1" fmla="*/ 2505113 h 3929025"/>
              <a:gd name="connsiteX2" fmla="*/ 4582392 w 5010226"/>
              <a:gd name="connsiteY2" fmla="*/ 3905746 h 3929025"/>
              <a:gd name="connsiteX3" fmla="*/ 4564985 w 5010226"/>
              <a:gd name="connsiteY3" fmla="*/ 3929025 h 3929025"/>
              <a:gd name="connsiteX4" fmla="*/ 445242 w 5010226"/>
              <a:gd name="connsiteY4" fmla="*/ 3929025 h 3929025"/>
              <a:gd name="connsiteX5" fmla="*/ 427834 w 5010226"/>
              <a:gd name="connsiteY5" fmla="*/ 3905746 h 3929025"/>
              <a:gd name="connsiteX6" fmla="*/ 0 w 5010226"/>
              <a:gd name="connsiteY6" fmla="*/ 2505113 h 3929025"/>
              <a:gd name="connsiteX7" fmla="*/ 2505113 w 5010226"/>
              <a:gd name="connsiteY7" fmla="*/ 0 h 3929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0226" h="3929025">
                <a:moveTo>
                  <a:pt x="2505113" y="0"/>
                </a:moveTo>
                <a:cubicBezTo>
                  <a:pt x="3888649" y="0"/>
                  <a:pt x="5010226" y="1121577"/>
                  <a:pt x="5010226" y="2505113"/>
                </a:cubicBezTo>
                <a:cubicBezTo>
                  <a:pt x="5010226" y="3023939"/>
                  <a:pt x="4852505" y="3505927"/>
                  <a:pt x="4582392" y="3905746"/>
                </a:cubicBezTo>
                <a:lnTo>
                  <a:pt x="4564985" y="3929025"/>
                </a:lnTo>
                <a:lnTo>
                  <a:pt x="445242" y="3929025"/>
                </a:lnTo>
                <a:lnTo>
                  <a:pt x="427834" y="3905746"/>
                </a:lnTo>
                <a:cubicBezTo>
                  <a:pt x="157722" y="3505927"/>
                  <a:pt x="0" y="3023939"/>
                  <a:pt x="0" y="2505113"/>
                </a:cubicBezTo>
                <a:cubicBezTo>
                  <a:pt x="0" y="1121577"/>
                  <a:pt x="1121577" y="0"/>
                  <a:pt x="250511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Arc 21">
            <a:extLst>
              <a:ext uri="{FF2B5EF4-FFF2-40B4-BE49-F238E27FC236}">
                <a16:creationId xmlns:a16="http://schemas.microsoft.com/office/drawing/2014/main" id="{E2B33195-5BCA-4BB7-A82D-673952268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915428">
            <a:off x="8549639" y="1895148"/>
            <a:ext cx="2987899" cy="2987899"/>
          </a:xfrm>
          <a:prstGeom prst="arc">
            <a:avLst>
              <a:gd name="adj1" fmla="val 14455503"/>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2" name="Rounded Rectangle 5">
            <a:extLst>
              <a:ext uri="{FF2B5EF4-FFF2-40B4-BE49-F238E27FC236}">
                <a16:creationId xmlns:a16="http://schemas.microsoft.com/office/drawing/2014/main" id="{347339B0-3332-4965-B7E9-64CB0CA6190A}"/>
              </a:ext>
            </a:extLst>
          </p:cNvPr>
          <p:cNvSpPr/>
          <p:nvPr/>
        </p:nvSpPr>
        <p:spPr>
          <a:xfrm>
            <a:off x="325822" y="325820"/>
            <a:ext cx="11519338" cy="6201103"/>
          </a:xfrm>
          <a:prstGeom prst="roundRect">
            <a:avLst/>
          </a:prstGeom>
          <a:solidFill>
            <a:schemeClr val="bg1"/>
          </a:solidFill>
          <a:ln w="34925" cap="rnd" cmpd="sng">
            <a:solidFill>
              <a:schemeClr val="bg2">
                <a:lumMod val="50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p:txBody>
      </p:sp>
      <p:sp>
        <p:nvSpPr>
          <p:cNvPr id="3" name="Title 2">
            <a:extLst>
              <a:ext uri="{FF2B5EF4-FFF2-40B4-BE49-F238E27FC236}">
                <a16:creationId xmlns:a16="http://schemas.microsoft.com/office/drawing/2014/main" id="{9332B6D4-37C8-45EF-8A53-923162D26A24}"/>
              </a:ext>
            </a:extLst>
          </p:cNvPr>
          <p:cNvSpPr txBox="1">
            <a:spLocks/>
          </p:cNvSpPr>
          <p:nvPr/>
        </p:nvSpPr>
        <p:spPr>
          <a:xfrm>
            <a:off x="684065" y="616397"/>
            <a:ext cx="10515600" cy="78412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US" sz="4400" b="1" dirty="0">
                <a:ln>
                  <a:solidFill>
                    <a:srgbClr val="161B60"/>
                  </a:solidFill>
                </a:ln>
                <a:solidFill>
                  <a:srgbClr val="28316A"/>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Investigation</a:t>
            </a:r>
          </a:p>
        </p:txBody>
      </p:sp>
      <p:sp>
        <p:nvSpPr>
          <p:cNvPr id="10" name="TextBox 9">
            <a:extLst>
              <a:ext uri="{FF2B5EF4-FFF2-40B4-BE49-F238E27FC236}">
                <a16:creationId xmlns:a16="http://schemas.microsoft.com/office/drawing/2014/main" id="{1ADD136E-8D6E-4A7C-AE10-F95D5E1F55A1}"/>
              </a:ext>
            </a:extLst>
          </p:cNvPr>
          <p:cNvSpPr txBox="1"/>
          <p:nvPr/>
        </p:nvSpPr>
        <p:spPr>
          <a:xfrm>
            <a:off x="4043310" y="4796866"/>
            <a:ext cx="7632452" cy="1015663"/>
          </a:xfrm>
          <a:prstGeom prst="rect">
            <a:avLst/>
          </a:prstGeom>
          <a:noFill/>
        </p:spPr>
        <p:txBody>
          <a:bodyPr wrap="square" rtlCol="0">
            <a:spAutoFit/>
          </a:bodyPr>
          <a:lstStyle/>
          <a:p>
            <a:pPr algn="just"/>
            <a:r>
              <a:rPr lang="en-US" sz="2000" b="1" i="0" u="none" strike="noStrike" baseline="0" dirty="0">
                <a:latin typeface="Calibri" panose="020F0502020204030204" pitchFamily="34" charset="0"/>
              </a:rPr>
              <a:t>Each party may be accompanied by an advisor of the party’s choice during the interview with the investigator or other meetings during the formal complaint process.</a:t>
            </a:r>
            <a:endParaRPr lang="en-US" sz="2000" b="1" dirty="0"/>
          </a:p>
        </p:txBody>
      </p:sp>
      <p:pic>
        <p:nvPicPr>
          <p:cNvPr id="11" name="Picture 10">
            <a:extLst>
              <a:ext uri="{FF2B5EF4-FFF2-40B4-BE49-F238E27FC236}">
                <a16:creationId xmlns:a16="http://schemas.microsoft.com/office/drawing/2014/main" id="{49F61F8B-8980-4430-922D-3DC72800572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08267"/>
            <a:ext cx="1391110" cy="549733"/>
          </a:xfrm>
          <a:prstGeom prst="rect">
            <a:avLst/>
          </a:prstGeom>
        </p:spPr>
      </p:pic>
      <p:sp>
        <p:nvSpPr>
          <p:cNvPr id="12" name="Rectangle: Diagonal Corners Rounded 11">
            <a:extLst>
              <a:ext uri="{FF2B5EF4-FFF2-40B4-BE49-F238E27FC236}">
                <a16:creationId xmlns:a16="http://schemas.microsoft.com/office/drawing/2014/main" id="{760BBB85-8BBB-4569-89A4-D4298051FAC9}"/>
              </a:ext>
            </a:extLst>
          </p:cNvPr>
          <p:cNvSpPr/>
          <p:nvPr/>
        </p:nvSpPr>
        <p:spPr>
          <a:xfrm>
            <a:off x="1105638" y="4752095"/>
            <a:ext cx="2611849" cy="1144590"/>
          </a:xfrm>
          <a:prstGeom prst="round2Diag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2800" b="1" dirty="0">
                <a:solidFill>
                  <a:schemeClr val="tx1"/>
                </a:solidFill>
                <a:effectLst/>
                <a:ea typeface="MS Mincho" panose="02020609040205080304" pitchFamily="49" charset="-128"/>
                <a:cs typeface="Times New Roman" panose="02020603050405020304" pitchFamily="18" charset="0"/>
              </a:rPr>
              <a:t>Advisors</a:t>
            </a:r>
          </a:p>
        </p:txBody>
      </p:sp>
      <p:sp>
        <p:nvSpPr>
          <p:cNvPr id="4" name="Rectangle 3">
            <a:extLst>
              <a:ext uri="{FF2B5EF4-FFF2-40B4-BE49-F238E27FC236}">
                <a16:creationId xmlns:a16="http://schemas.microsoft.com/office/drawing/2014/main" id="{EDADAD05-B119-4FF7-B700-B298FE1886B8}"/>
              </a:ext>
            </a:extLst>
          </p:cNvPr>
          <p:cNvSpPr/>
          <p:nvPr/>
        </p:nvSpPr>
        <p:spPr>
          <a:xfrm>
            <a:off x="979083" y="1775499"/>
            <a:ext cx="10220582" cy="25229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Parties may submit evidence, testimony, witnesses, or other information that they wish the investigator to consider. Parties may also present fact and expert witness testimony in the form of written statements. </a:t>
            </a:r>
          </a:p>
          <a:p>
            <a:pPr marL="342900" indent="-342900">
              <a:buFont typeface="Arial" panose="020B0604020202020204" pitchFamily="34" charset="0"/>
              <a:buChar char="•"/>
            </a:pPr>
            <a:r>
              <a:rPr lang="en-US" sz="2000" dirty="0">
                <a:solidFill>
                  <a:schemeClr val="tx1"/>
                </a:solidFill>
              </a:rPr>
              <a:t>The investigator must provide written notice of the date, time, location, participants, and purpose of any investigative interview or other meetings,</a:t>
            </a:r>
            <a:r>
              <a:rPr lang="en-US" sz="2000" b="1" dirty="0">
                <a:solidFill>
                  <a:schemeClr val="accent1"/>
                </a:solidFill>
              </a:rPr>
              <a:t> </a:t>
            </a:r>
            <a:r>
              <a:rPr lang="en-US" sz="2000" b="1" dirty="0">
                <a:solidFill>
                  <a:srgbClr val="D90202"/>
                </a:solidFill>
              </a:rPr>
              <a:t>with sufficient time for the party to prepare to participate.</a:t>
            </a:r>
          </a:p>
          <a:p>
            <a:pPr marL="342900" indent="-342900">
              <a:buFont typeface="Arial" panose="020B0604020202020204" pitchFamily="34" charset="0"/>
              <a:buChar char="•"/>
            </a:pPr>
            <a:r>
              <a:rPr lang="en-US" sz="2000" dirty="0">
                <a:solidFill>
                  <a:schemeClr val="tx1"/>
                </a:solidFill>
              </a:rPr>
              <a:t>Any deadlines or other restrictions related to the formal complaint process must apply equally to both parties.</a:t>
            </a:r>
          </a:p>
        </p:txBody>
      </p:sp>
      <p:pic>
        <p:nvPicPr>
          <p:cNvPr id="5" name="Picture 4">
            <a:extLst>
              <a:ext uri="{FF2B5EF4-FFF2-40B4-BE49-F238E27FC236}">
                <a16:creationId xmlns:a16="http://schemas.microsoft.com/office/drawing/2014/main" id="{3EB5B3AB-57D9-4E07-B070-0C9C99D2775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60765" y="0"/>
            <a:ext cx="1442638" cy="789135"/>
          </a:xfrm>
          <a:prstGeom prst="rect">
            <a:avLst/>
          </a:prstGeom>
        </p:spPr>
      </p:pic>
    </p:spTree>
    <p:extLst>
      <p:ext uri="{BB962C8B-B14F-4D97-AF65-F5344CB8AC3E}">
        <p14:creationId xmlns:p14="http://schemas.microsoft.com/office/powerpoint/2010/main" val="3224890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28316A"/>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C4FDBE2-32F7-4AC4-A40C-C51C65B1D4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Freeform: Shape 15">
            <a:extLst>
              <a:ext uri="{FF2B5EF4-FFF2-40B4-BE49-F238E27FC236}">
                <a16:creationId xmlns:a16="http://schemas.microsoft.com/office/drawing/2014/main" id="{2587169E-2A0C-4EEA-BF70-71E2BC404F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229686" cy="3469184"/>
          </a:xfrm>
          <a:custGeom>
            <a:avLst/>
            <a:gdLst>
              <a:gd name="connsiteX0" fmla="*/ 0 w 4229686"/>
              <a:gd name="connsiteY0" fmla="*/ 0 h 3469184"/>
              <a:gd name="connsiteX1" fmla="*/ 3937282 w 4229686"/>
              <a:gd name="connsiteY1" fmla="*/ 0 h 3469184"/>
              <a:gd name="connsiteX2" fmla="*/ 3947509 w 4229686"/>
              <a:gd name="connsiteY2" fmla="*/ 16834 h 3469184"/>
              <a:gd name="connsiteX3" fmla="*/ 4229686 w 4229686"/>
              <a:gd name="connsiteY3" fmla="*/ 1131238 h 3469184"/>
              <a:gd name="connsiteX4" fmla="*/ 1891740 w 4229686"/>
              <a:gd name="connsiteY4" fmla="*/ 3469184 h 3469184"/>
              <a:gd name="connsiteX5" fmla="*/ 87667 w 4229686"/>
              <a:gd name="connsiteY5" fmla="*/ 2618389 h 3469184"/>
              <a:gd name="connsiteX6" fmla="*/ 0 w 4229686"/>
              <a:gd name="connsiteY6" fmla="*/ 2501153 h 3469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29686" h="3469184">
                <a:moveTo>
                  <a:pt x="0" y="0"/>
                </a:moveTo>
                <a:lnTo>
                  <a:pt x="3937282" y="0"/>
                </a:lnTo>
                <a:lnTo>
                  <a:pt x="3947509" y="16834"/>
                </a:lnTo>
                <a:cubicBezTo>
                  <a:pt x="4127466" y="348105"/>
                  <a:pt x="4229686" y="727734"/>
                  <a:pt x="4229686" y="1131238"/>
                </a:cubicBezTo>
                <a:cubicBezTo>
                  <a:pt x="4229686" y="2422450"/>
                  <a:pt x="3182952" y="3469184"/>
                  <a:pt x="1891740" y="3469184"/>
                </a:cubicBezTo>
                <a:cubicBezTo>
                  <a:pt x="1165433" y="3469184"/>
                  <a:pt x="516481" y="3137991"/>
                  <a:pt x="87667" y="2618389"/>
                </a:cubicBezTo>
                <a:lnTo>
                  <a:pt x="0" y="250115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Oval 17">
            <a:extLst>
              <a:ext uri="{FF2B5EF4-FFF2-40B4-BE49-F238E27FC236}">
                <a16:creationId xmlns:a16="http://schemas.microsoft.com/office/drawing/2014/main" id="{CF8AD9F3-9AF6-494F-83A3-2F67756393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31645" y="3853046"/>
            <a:ext cx="457824" cy="44540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F6EB9B19-D8F1-4EB1-AA3B-A92D9BCE21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94561" y="2928977"/>
            <a:ext cx="5010226" cy="3929025"/>
          </a:xfrm>
          <a:custGeom>
            <a:avLst/>
            <a:gdLst>
              <a:gd name="connsiteX0" fmla="*/ 2505113 w 5010226"/>
              <a:gd name="connsiteY0" fmla="*/ 0 h 3929025"/>
              <a:gd name="connsiteX1" fmla="*/ 5010226 w 5010226"/>
              <a:gd name="connsiteY1" fmla="*/ 2505113 h 3929025"/>
              <a:gd name="connsiteX2" fmla="*/ 4582392 w 5010226"/>
              <a:gd name="connsiteY2" fmla="*/ 3905746 h 3929025"/>
              <a:gd name="connsiteX3" fmla="*/ 4564985 w 5010226"/>
              <a:gd name="connsiteY3" fmla="*/ 3929025 h 3929025"/>
              <a:gd name="connsiteX4" fmla="*/ 445242 w 5010226"/>
              <a:gd name="connsiteY4" fmla="*/ 3929025 h 3929025"/>
              <a:gd name="connsiteX5" fmla="*/ 427834 w 5010226"/>
              <a:gd name="connsiteY5" fmla="*/ 3905746 h 3929025"/>
              <a:gd name="connsiteX6" fmla="*/ 0 w 5010226"/>
              <a:gd name="connsiteY6" fmla="*/ 2505113 h 3929025"/>
              <a:gd name="connsiteX7" fmla="*/ 2505113 w 5010226"/>
              <a:gd name="connsiteY7" fmla="*/ 0 h 3929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0226" h="3929025">
                <a:moveTo>
                  <a:pt x="2505113" y="0"/>
                </a:moveTo>
                <a:cubicBezTo>
                  <a:pt x="3888649" y="0"/>
                  <a:pt x="5010226" y="1121577"/>
                  <a:pt x="5010226" y="2505113"/>
                </a:cubicBezTo>
                <a:cubicBezTo>
                  <a:pt x="5010226" y="3023939"/>
                  <a:pt x="4852505" y="3505927"/>
                  <a:pt x="4582392" y="3905746"/>
                </a:cubicBezTo>
                <a:lnTo>
                  <a:pt x="4564985" y="3929025"/>
                </a:lnTo>
                <a:lnTo>
                  <a:pt x="445242" y="3929025"/>
                </a:lnTo>
                <a:lnTo>
                  <a:pt x="427834" y="3905746"/>
                </a:lnTo>
                <a:cubicBezTo>
                  <a:pt x="157722" y="3505927"/>
                  <a:pt x="0" y="3023939"/>
                  <a:pt x="0" y="2505113"/>
                </a:cubicBezTo>
                <a:cubicBezTo>
                  <a:pt x="0" y="1121577"/>
                  <a:pt x="1121577" y="0"/>
                  <a:pt x="250511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Arc 21">
            <a:extLst>
              <a:ext uri="{FF2B5EF4-FFF2-40B4-BE49-F238E27FC236}">
                <a16:creationId xmlns:a16="http://schemas.microsoft.com/office/drawing/2014/main" id="{E2B33195-5BCA-4BB7-A82D-673952268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915428">
            <a:off x="8549639" y="1895148"/>
            <a:ext cx="2987899" cy="2987899"/>
          </a:xfrm>
          <a:prstGeom prst="arc">
            <a:avLst>
              <a:gd name="adj1" fmla="val 14455503"/>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8" name="Rounded Rectangle 5">
            <a:extLst>
              <a:ext uri="{FF2B5EF4-FFF2-40B4-BE49-F238E27FC236}">
                <a16:creationId xmlns:a16="http://schemas.microsoft.com/office/drawing/2014/main" id="{87048DD8-3399-4A69-993D-4C0E370CD1D0}"/>
              </a:ext>
            </a:extLst>
          </p:cNvPr>
          <p:cNvSpPr/>
          <p:nvPr/>
        </p:nvSpPr>
        <p:spPr>
          <a:xfrm>
            <a:off x="325822" y="325820"/>
            <a:ext cx="11519338" cy="6201103"/>
          </a:xfrm>
          <a:prstGeom prst="roundRect">
            <a:avLst/>
          </a:prstGeom>
          <a:solidFill>
            <a:schemeClr val="bg1"/>
          </a:solidFill>
          <a:ln w="34925" cap="rnd" cmpd="sng">
            <a:solidFill>
              <a:schemeClr val="bg2">
                <a:lumMod val="50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itle 2">
            <a:extLst>
              <a:ext uri="{FF2B5EF4-FFF2-40B4-BE49-F238E27FC236}">
                <a16:creationId xmlns:a16="http://schemas.microsoft.com/office/drawing/2014/main" id="{31353041-C7B1-4610-8B3D-5BE1EBC32BC8}"/>
              </a:ext>
            </a:extLst>
          </p:cNvPr>
          <p:cNvSpPr txBox="1">
            <a:spLocks/>
          </p:cNvSpPr>
          <p:nvPr/>
        </p:nvSpPr>
        <p:spPr>
          <a:xfrm>
            <a:off x="684065" y="755124"/>
            <a:ext cx="10515600" cy="83397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457200" indent="-228600" algn="l">
              <a:lnSpc>
                <a:spcPct val="115000"/>
              </a:lnSpc>
              <a:spcBef>
                <a:spcPts val="0"/>
              </a:spcBef>
            </a:pPr>
            <a:r>
              <a:rPr lang="en-US" sz="4800" b="1" dirty="0">
                <a:ln>
                  <a:solidFill>
                    <a:srgbClr val="161B60"/>
                  </a:solidFill>
                </a:ln>
                <a:solidFill>
                  <a:srgbClr val="28316A"/>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District Compliance Action</a:t>
            </a:r>
            <a:endParaRPr lang="en-US" sz="4800" b="1"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p:txBody>
      </p:sp>
      <p:pic>
        <p:nvPicPr>
          <p:cNvPr id="10" name="Picture 9">
            <a:extLst>
              <a:ext uri="{FF2B5EF4-FFF2-40B4-BE49-F238E27FC236}">
                <a16:creationId xmlns:a16="http://schemas.microsoft.com/office/drawing/2014/main" id="{E78E00A6-7AC4-4192-B169-F124F0DB4B8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08267"/>
            <a:ext cx="1391110" cy="549733"/>
          </a:xfrm>
          <a:prstGeom prst="rect">
            <a:avLst/>
          </a:prstGeom>
        </p:spPr>
      </p:pic>
      <p:graphicFrame>
        <p:nvGraphicFramePr>
          <p:cNvPr id="2" name="Diagram 1">
            <a:extLst>
              <a:ext uri="{FF2B5EF4-FFF2-40B4-BE49-F238E27FC236}">
                <a16:creationId xmlns:a16="http://schemas.microsoft.com/office/drawing/2014/main" id="{2285AE13-0F52-4D9C-98FA-2D5A71E91069}"/>
              </a:ext>
            </a:extLst>
          </p:cNvPr>
          <p:cNvGraphicFramePr/>
          <p:nvPr>
            <p:extLst>
              <p:ext uri="{D42A27DB-BD31-4B8C-83A1-F6EECF244321}">
                <p14:modId xmlns:p14="http://schemas.microsoft.com/office/powerpoint/2010/main" val="4097483494"/>
              </p:ext>
            </p:extLst>
          </p:nvPr>
        </p:nvGraphicFramePr>
        <p:xfrm>
          <a:off x="1298382" y="1683026"/>
          <a:ext cx="9568069" cy="462523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3" name="Picture 2">
            <a:extLst>
              <a:ext uri="{FF2B5EF4-FFF2-40B4-BE49-F238E27FC236}">
                <a16:creationId xmlns:a16="http://schemas.microsoft.com/office/drawing/2014/main" id="{C1E19AA6-B568-4E4F-A459-690662D4146D}"/>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760765" y="0"/>
            <a:ext cx="1442638" cy="789135"/>
          </a:xfrm>
          <a:prstGeom prst="rect">
            <a:avLst/>
          </a:prstGeom>
        </p:spPr>
      </p:pic>
    </p:spTree>
    <p:extLst>
      <p:ext uri="{BB962C8B-B14F-4D97-AF65-F5344CB8AC3E}">
        <p14:creationId xmlns:p14="http://schemas.microsoft.com/office/powerpoint/2010/main" val="41724855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5">
            <a:extLst>
              <a:ext uri="{FF2B5EF4-FFF2-40B4-BE49-F238E27FC236}">
                <a16:creationId xmlns:a16="http://schemas.microsoft.com/office/drawing/2014/main" id="{87048DD8-3399-4A69-993D-4C0E370CD1D0}"/>
              </a:ext>
            </a:extLst>
          </p:cNvPr>
          <p:cNvSpPr/>
          <p:nvPr/>
        </p:nvSpPr>
        <p:spPr>
          <a:xfrm>
            <a:off x="325822" y="325820"/>
            <a:ext cx="11519338" cy="6201103"/>
          </a:xfrm>
          <a:prstGeom prst="roundRect">
            <a:avLst/>
          </a:prstGeom>
          <a:solidFill>
            <a:schemeClr val="bg1"/>
          </a:solidFill>
          <a:ln w="34925" cap="rnd" cmpd="sng">
            <a:solidFill>
              <a:schemeClr val="bg2">
                <a:lumMod val="50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a:extLst>
              <a:ext uri="{FF2B5EF4-FFF2-40B4-BE49-F238E27FC236}">
                <a16:creationId xmlns:a16="http://schemas.microsoft.com/office/drawing/2014/main" id="{E78E00A6-7AC4-4192-B169-F124F0DB4B8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08267"/>
            <a:ext cx="1391110" cy="549733"/>
          </a:xfrm>
          <a:prstGeom prst="rect">
            <a:avLst/>
          </a:prstGeom>
        </p:spPr>
      </p:pic>
      <p:sp>
        <p:nvSpPr>
          <p:cNvPr id="11" name="Title 2">
            <a:extLst>
              <a:ext uri="{FF2B5EF4-FFF2-40B4-BE49-F238E27FC236}">
                <a16:creationId xmlns:a16="http://schemas.microsoft.com/office/drawing/2014/main" id="{4D697C9E-1DA5-4F9A-A89B-1B31F6E41421}"/>
              </a:ext>
            </a:extLst>
          </p:cNvPr>
          <p:cNvSpPr txBox="1">
            <a:spLocks/>
          </p:cNvSpPr>
          <p:nvPr/>
        </p:nvSpPr>
        <p:spPr>
          <a:xfrm>
            <a:off x="687213" y="549733"/>
            <a:ext cx="10515600" cy="85079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US" sz="4400" b="1" dirty="0">
                <a:ln>
                  <a:solidFill>
                    <a:srgbClr val="161B60"/>
                  </a:solidFill>
                </a:ln>
                <a:solidFill>
                  <a:srgbClr val="28316A"/>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Investigation Timeline</a:t>
            </a:r>
          </a:p>
        </p:txBody>
      </p:sp>
      <p:sp>
        <p:nvSpPr>
          <p:cNvPr id="12" name="Subtitle 3">
            <a:extLst>
              <a:ext uri="{FF2B5EF4-FFF2-40B4-BE49-F238E27FC236}">
                <a16:creationId xmlns:a16="http://schemas.microsoft.com/office/drawing/2014/main" id="{F48E56A0-F0E0-432F-8752-AFECE4618E0C}"/>
              </a:ext>
            </a:extLst>
          </p:cNvPr>
          <p:cNvSpPr txBox="1">
            <a:spLocks/>
          </p:cNvSpPr>
          <p:nvPr/>
        </p:nvSpPr>
        <p:spPr>
          <a:xfrm>
            <a:off x="687213" y="1655847"/>
            <a:ext cx="10817573" cy="454195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519113" indent="-342900" algn="just">
              <a:lnSpc>
                <a:spcPct val="150000"/>
              </a:lnSpc>
              <a:spcBef>
                <a:spcPts val="0"/>
              </a:spcBef>
              <a:spcAft>
                <a:spcPts val="300"/>
              </a:spcAft>
              <a:buFont typeface="Arial" panose="020B0604020202020204" pitchFamily="34" charset="0"/>
              <a:buChar char="•"/>
              <a:tabLst>
                <a:tab pos="404813" algn="l"/>
              </a:tabLst>
            </a:pPr>
            <a:endParaRPr lang="en-US" sz="2000" dirty="0">
              <a:cs typeface="Arial" panose="020B0604020202020204" pitchFamily="34" charset="0"/>
            </a:endParaRPr>
          </a:p>
        </p:txBody>
      </p:sp>
      <p:sp>
        <p:nvSpPr>
          <p:cNvPr id="3" name="Rectangle: Rounded Corners 2">
            <a:extLst>
              <a:ext uri="{FF2B5EF4-FFF2-40B4-BE49-F238E27FC236}">
                <a16:creationId xmlns:a16="http://schemas.microsoft.com/office/drawing/2014/main" id="{FF6A52F5-1DCE-4938-840C-E4BF79BA2F7C}"/>
              </a:ext>
            </a:extLst>
          </p:cNvPr>
          <p:cNvSpPr/>
          <p:nvPr/>
        </p:nvSpPr>
        <p:spPr>
          <a:xfrm>
            <a:off x="1138059" y="1726344"/>
            <a:ext cx="9369287" cy="445404"/>
          </a:xfrm>
          <a:prstGeom prst="roundRect">
            <a:avLst/>
          </a:prstGeom>
          <a:solidFill>
            <a:srgbClr val="959ED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RECOMMENDED DEADLINE TO COMPLETE THE INVESTIGATION PROCESS IS 30 DAYS</a:t>
            </a:r>
          </a:p>
        </p:txBody>
      </p:sp>
      <p:pic>
        <p:nvPicPr>
          <p:cNvPr id="2" name="Picture 1">
            <a:extLst>
              <a:ext uri="{FF2B5EF4-FFF2-40B4-BE49-F238E27FC236}">
                <a16:creationId xmlns:a16="http://schemas.microsoft.com/office/drawing/2014/main" id="{1888A938-84BE-4585-8A19-DA0DF65CD25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60765" y="0"/>
            <a:ext cx="1442638" cy="789135"/>
          </a:xfrm>
          <a:prstGeom prst="rect">
            <a:avLst/>
          </a:prstGeom>
        </p:spPr>
      </p:pic>
      <p:sp>
        <p:nvSpPr>
          <p:cNvPr id="4" name="TextBox 3">
            <a:extLst>
              <a:ext uri="{FF2B5EF4-FFF2-40B4-BE49-F238E27FC236}">
                <a16:creationId xmlns:a16="http://schemas.microsoft.com/office/drawing/2014/main" id="{06BF1E9C-6E47-4446-BF89-C5A0261A7FF8}"/>
              </a:ext>
            </a:extLst>
          </p:cNvPr>
          <p:cNvSpPr txBox="1"/>
          <p:nvPr/>
        </p:nvSpPr>
        <p:spPr>
          <a:xfrm>
            <a:off x="695555" y="2623930"/>
            <a:ext cx="10635054" cy="2908489"/>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en-US" sz="2000" dirty="0"/>
              <a:t>Investigator will conduct interviews and gather evidence.</a:t>
            </a:r>
          </a:p>
          <a:p>
            <a:pPr marL="285750" indent="-285750">
              <a:spcAft>
                <a:spcPts val="600"/>
              </a:spcAft>
              <a:buFont typeface="Arial" panose="020B0604020202020204" pitchFamily="34" charset="0"/>
              <a:buChar char="•"/>
            </a:pPr>
            <a:r>
              <a:rPr lang="en-US" sz="2000" dirty="0"/>
              <a:t>Investigator will make evidence available to both parties and </a:t>
            </a:r>
            <a:r>
              <a:rPr lang="en-US" sz="2000" b="1" dirty="0"/>
              <a:t>ALLOW 10 DAYS </a:t>
            </a:r>
            <a:r>
              <a:rPr lang="en-US" sz="2000" dirty="0"/>
              <a:t>from the date of receipt of the evidence for party to review the evidence and respond.</a:t>
            </a:r>
          </a:p>
          <a:p>
            <a:pPr marL="285750" indent="-285750">
              <a:spcAft>
                <a:spcPts val="600"/>
              </a:spcAft>
              <a:buFont typeface="Arial" panose="020B0604020202020204" pitchFamily="34" charset="0"/>
              <a:buChar char="•"/>
            </a:pPr>
            <a:r>
              <a:rPr lang="en-US" sz="2000" dirty="0"/>
              <a:t>Investigator must complete the investigation report and distribute the report to both parties.</a:t>
            </a:r>
          </a:p>
          <a:p>
            <a:pPr marL="285750" indent="-285750">
              <a:spcAft>
                <a:spcPts val="600"/>
              </a:spcAft>
              <a:buFont typeface="Arial" panose="020B0604020202020204" pitchFamily="34" charset="0"/>
              <a:buChar char="•"/>
            </a:pPr>
            <a:r>
              <a:rPr lang="en-US" sz="2000" dirty="0"/>
              <a:t>The Investigator may take additional time in accordance with law, board policies or Title IX procedures.</a:t>
            </a:r>
          </a:p>
          <a:p>
            <a:pPr marL="285750" indent="-285750">
              <a:spcAft>
                <a:spcPts val="600"/>
              </a:spcAft>
              <a:buFont typeface="Arial" panose="020B0604020202020204" pitchFamily="34" charset="0"/>
              <a:buChar char="•"/>
            </a:pPr>
            <a:endParaRPr lang="en-US" sz="2000" dirty="0"/>
          </a:p>
          <a:p>
            <a:endParaRPr lang="en-US" dirty="0"/>
          </a:p>
        </p:txBody>
      </p:sp>
    </p:spTree>
    <p:extLst>
      <p:ext uri="{BB962C8B-B14F-4D97-AF65-F5344CB8AC3E}">
        <p14:creationId xmlns:p14="http://schemas.microsoft.com/office/powerpoint/2010/main" val="35612088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28316A"/>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C4FDBE2-32F7-4AC4-A40C-C51C65B1D4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Freeform: Shape 15">
            <a:extLst>
              <a:ext uri="{FF2B5EF4-FFF2-40B4-BE49-F238E27FC236}">
                <a16:creationId xmlns:a16="http://schemas.microsoft.com/office/drawing/2014/main" id="{2587169E-2A0C-4EEA-BF70-71E2BC404F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229686" cy="3469184"/>
          </a:xfrm>
          <a:custGeom>
            <a:avLst/>
            <a:gdLst>
              <a:gd name="connsiteX0" fmla="*/ 0 w 4229686"/>
              <a:gd name="connsiteY0" fmla="*/ 0 h 3469184"/>
              <a:gd name="connsiteX1" fmla="*/ 3937282 w 4229686"/>
              <a:gd name="connsiteY1" fmla="*/ 0 h 3469184"/>
              <a:gd name="connsiteX2" fmla="*/ 3947509 w 4229686"/>
              <a:gd name="connsiteY2" fmla="*/ 16834 h 3469184"/>
              <a:gd name="connsiteX3" fmla="*/ 4229686 w 4229686"/>
              <a:gd name="connsiteY3" fmla="*/ 1131238 h 3469184"/>
              <a:gd name="connsiteX4" fmla="*/ 1891740 w 4229686"/>
              <a:gd name="connsiteY4" fmla="*/ 3469184 h 3469184"/>
              <a:gd name="connsiteX5" fmla="*/ 87667 w 4229686"/>
              <a:gd name="connsiteY5" fmla="*/ 2618389 h 3469184"/>
              <a:gd name="connsiteX6" fmla="*/ 0 w 4229686"/>
              <a:gd name="connsiteY6" fmla="*/ 2501153 h 3469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29686" h="3469184">
                <a:moveTo>
                  <a:pt x="0" y="0"/>
                </a:moveTo>
                <a:lnTo>
                  <a:pt x="3937282" y="0"/>
                </a:lnTo>
                <a:lnTo>
                  <a:pt x="3947509" y="16834"/>
                </a:lnTo>
                <a:cubicBezTo>
                  <a:pt x="4127466" y="348105"/>
                  <a:pt x="4229686" y="727734"/>
                  <a:pt x="4229686" y="1131238"/>
                </a:cubicBezTo>
                <a:cubicBezTo>
                  <a:pt x="4229686" y="2422450"/>
                  <a:pt x="3182952" y="3469184"/>
                  <a:pt x="1891740" y="3469184"/>
                </a:cubicBezTo>
                <a:cubicBezTo>
                  <a:pt x="1165433" y="3469184"/>
                  <a:pt x="516481" y="3137991"/>
                  <a:pt x="87667" y="2618389"/>
                </a:cubicBezTo>
                <a:lnTo>
                  <a:pt x="0" y="250115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Oval 17">
            <a:extLst>
              <a:ext uri="{FF2B5EF4-FFF2-40B4-BE49-F238E27FC236}">
                <a16:creationId xmlns:a16="http://schemas.microsoft.com/office/drawing/2014/main" id="{CF8AD9F3-9AF6-494F-83A3-2F67756393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31645" y="3853046"/>
            <a:ext cx="457824" cy="44540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F6EB9B19-D8F1-4EB1-AA3B-A92D9BCE21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94561" y="2928977"/>
            <a:ext cx="5010226" cy="3929025"/>
          </a:xfrm>
          <a:custGeom>
            <a:avLst/>
            <a:gdLst>
              <a:gd name="connsiteX0" fmla="*/ 2505113 w 5010226"/>
              <a:gd name="connsiteY0" fmla="*/ 0 h 3929025"/>
              <a:gd name="connsiteX1" fmla="*/ 5010226 w 5010226"/>
              <a:gd name="connsiteY1" fmla="*/ 2505113 h 3929025"/>
              <a:gd name="connsiteX2" fmla="*/ 4582392 w 5010226"/>
              <a:gd name="connsiteY2" fmla="*/ 3905746 h 3929025"/>
              <a:gd name="connsiteX3" fmla="*/ 4564985 w 5010226"/>
              <a:gd name="connsiteY3" fmla="*/ 3929025 h 3929025"/>
              <a:gd name="connsiteX4" fmla="*/ 445242 w 5010226"/>
              <a:gd name="connsiteY4" fmla="*/ 3929025 h 3929025"/>
              <a:gd name="connsiteX5" fmla="*/ 427834 w 5010226"/>
              <a:gd name="connsiteY5" fmla="*/ 3905746 h 3929025"/>
              <a:gd name="connsiteX6" fmla="*/ 0 w 5010226"/>
              <a:gd name="connsiteY6" fmla="*/ 2505113 h 3929025"/>
              <a:gd name="connsiteX7" fmla="*/ 2505113 w 5010226"/>
              <a:gd name="connsiteY7" fmla="*/ 0 h 3929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0226" h="3929025">
                <a:moveTo>
                  <a:pt x="2505113" y="0"/>
                </a:moveTo>
                <a:cubicBezTo>
                  <a:pt x="3888649" y="0"/>
                  <a:pt x="5010226" y="1121577"/>
                  <a:pt x="5010226" y="2505113"/>
                </a:cubicBezTo>
                <a:cubicBezTo>
                  <a:pt x="5010226" y="3023939"/>
                  <a:pt x="4852505" y="3505927"/>
                  <a:pt x="4582392" y="3905746"/>
                </a:cubicBezTo>
                <a:lnTo>
                  <a:pt x="4564985" y="3929025"/>
                </a:lnTo>
                <a:lnTo>
                  <a:pt x="445242" y="3929025"/>
                </a:lnTo>
                <a:lnTo>
                  <a:pt x="427834" y="3905746"/>
                </a:lnTo>
                <a:cubicBezTo>
                  <a:pt x="157722" y="3505927"/>
                  <a:pt x="0" y="3023939"/>
                  <a:pt x="0" y="2505113"/>
                </a:cubicBezTo>
                <a:cubicBezTo>
                  <a:pt x="0" y="1121577"/>
                  <a:pt x="1121577" y="0"/>
                  <a:pt x="250511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Arc 21">
            <a:extLst>
              <a:ext uri="{FF2B5EF4-FFF2-40B4-BE49-F238E27FC236}">
                <a16:creationId xmlns:a16="http://schemas.microsoft.com/office/drawing/2014/main" id="{E2B33195-5BCA-4BB7-A82D-673952268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915428">
            <a:off x="8549639" y="1895148"/>
            <a:ext cx="2987899" cy="2987899"/>
          </a:xfrm>
          <a:prstGeom prst="arc">
            <a:avLst>
              <a:gd name="adj1" fmla="val 14455503"/>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2" name="Rounded Rectangle 5">
            <a:extLst>
              <a:ext uri="{FF2B5EF4-FFF2-40B4-BE49-F238E27FC236}">
                <a16:creationId xmlns:a16="http://schemas.microsoft.com/office/drawing/2014/main" id="{347339B0-3332-4965-B7E9-64CB0CA6190A}"/>
              </a:ext>
            </a:extLst>
          </p:cNvPr>
          <p:cNvSpPr/>
          <p:nvPr/>
        </p:nvSpPr>
        <p:spPr>
          <a:xfrm>
            <a:off x="325822" y="325820"/>
            <a:ext cx="11519338" cy="6201103"/>
          </a:xfrm>
          <a:prstGeom prst="roundRect">
            <a:avLst/>
          </a:prstGeom>
          <a:solidFill>
            <a:schemeClr val="bg1"/>
          </a:solidFill>
          <a:ln w="34925" cap="rnd" cmpd="sng">
            <a:solidFill>
              <a:schemeClr val="bg2">
                <a:lumMod val="50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p:txBody>
      </p:sp>
      <p:sp>
        <p:nvSpPr>
          <p:cNvPr id="3" name="Title 2">
            <a:extLst>
              <a:ext uri="{FF2B5EF4-FFF2-40B4-BE49-F238E27FC236}">
                <a16:creationId xmlns:a16="http://schemas.microsoft.com/office/drawing/2014/main" id="{9332B6D4-37C8-45EF-8A53-923162D26A24}"/>
              </a:ext>
            </a:extLst>
          </p:cNvPr>
          <p:cNvSpPr txBox="1">
            <a:spLocks/>
          </p:cNvSpPr>
          <p:nvPr/>
        </p:nvSpPr>
        <p:spPr>
          <a:xfrm>
            <a:off x="684065" y="616397"/>
            <a:ext cx="10515600" cy="78412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US" sz="4400" b="1" dirty="0">
                <a:ln>
                  <a:solidFill>
                    <a:srgbClr val="161B60"/>
                  </a:solidFill>
                </a:ln>
                <a:solidFill>
                  <a:srgbClr val="28316A"/>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Inspection of Evidence</a:t>
            </a:r>
          </a:p>
        </p:txBody>
      </p:sp>
      <p:sp>
        <p:nvSpPr>
          <p:cNvPr id="10" name="TextBox 9">
            <a:extLst>
              <a:ext uri="{FF2B5EF4-FFF2-40B4-BE49-F238E27FC236}">
                <a16:creationId xmlns:a16="http://schemas.microsoft.com/office/drawing/2014/main" id="{1ADD136E-8D6E-4A7C-AE10-F95D5E1F55A1}"/>
              </a:ext>
            </a:extLst>
          </p:cNvPr>
          <p:cNvSpPr txBox="1"/>
          <p:nvPr/>
        </p:nvSpPr>
        <p:spPr>
          <a:xfrm>
            <a:off x="877441" y="2363660"/>
            <a:ext cx="10177669" cy="2940549"/>
          </a:xfrm>
          <a:prstGeom prst="rect">
            <a:avLst/>
          </a:prstGeom>
          <a:noFill/>
        </p:spPr>
        <p:txBody>
          <a:bodyPr wrap="square" rtlCol="0">
            <a:spAutoFit/>
          </a:bodyPr>
          <a:lstStyle/>
          <a:p>
            <a:pPr marL="342900" marR="0" lvl="0" indent="-342900" algn="just">
              <a:lnSpc>
                <a:spcPct val="115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MS Mincho" panose="02020609040205080304" pitchFamily="49" charset="-128"/>
                <a:cs typeface="Times New Roman" panose="02020603050405020304" pitchFamily="18" charset="0"/>
              </a:rPr>
              <a:t>All evidence must be shared that is directly related to the allegations raised in the formal complaint.</a:t>
            </a:r>
          </a:p>
          <a:p>
            <a:pPr marL="342900" marR="0" lvl="0" indent="-342900" algn="just">
              <a:lnSpc>
                <a:spcPct val="115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MS Mincho" panose="02020609040205080304" pitchFamily="49" charset="-128"/>
                <a:cs typeface="Times New Roman" panose="02020603050405020304" pitchFamily="18" charset="0"/>
              </a:rPr>
              <a:t>This includes evidence that the decision-maker may not choose to rely on when reaching a determination of responsibility.</a:t>
            </a:r>
          </a:p>
          <a:p>
            <a:pPr marL="342900" marR="0" lvl="0" indent="-342900" algn="just">
              <a:lnSpc>
                <a:spcPct val="115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MS Mincho" panose="02020609040205080304" pitchFamily="49" charset="-128"/>
                <a:cs typeface="Times New Roman" panose="02020603050405020304" pitchFamily="18" charset="0"/>
              </a:rPr>
              <a:t>The investigator will send to each party and the party’s advisor, if any, the evidence subject to review and inspection in an electronic format or hard copy.</a:t>
            </a:r>
          </a:p>
          <a:p>
            <a:pPr marL="342900" marR="0" lvl="0" indent="-342900" algn="just">
              <a:lnSpc>
                <a:spcPct val="115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MS Mincho" panose="02020609040205080304" pitchFamily="49" charset="-128"/>
                <a:cs typeface="Times New Roman" panose="02020603050405020304" pitchFamily="18" charset="0"/>
              </a:rPr>
              <a:t>As required by law, each party must be </a:t>
            </a:r>
            <a:r>
              <a:rPr lang="en-US" sz="1800" b="1" dirty="0">
                <a:effectLst/>
                <a:latin typeface="Calibri" panose="020F0502020204030204" pitchFamily="34" charset="0"/>
                <a:ea typeface="MS Mincho" panose="02020609040205080304" pitchFamily="49" charset="-128"/>
                <a:cs typeface="Times New Roman" panose="02020603050405020304" pitchFamily="18" charset="0"/>
              </a:rPr>
              <a:t>allowed 10 days </a:t>
            </a:r>
            <a:r>
              <a:rPr lang="en-US" sz="1800" dirty="0">
                <a:effectLst/>
                <a:latin typeface="Calibri" panose="020F0502020204030204" pitchFamily="34" charset="0"/>
                <a:ea typeface="MS Mincho" panose="02020609040205080304" pitchFamily="49" charset="-128"/>
                <a:cs typeface="Times New Roman" panose="02020603050405020304" pitchFamily="18" charset="0"/>
              </a:rPr>
              <a:t>from the date of receipt of the evidence to inspect and review the evidence, and to submit a written response that the investigator will consider when completing the final investigative report.</a:t>
            </a:r>
          </a:p>
          <a:p>
            <a:pPr marL="0" marR="0" algn="just">
              <a:lnSpc>
                <a:spcPct val="115000"/>
              </a:lnSpc>
              <a:spcBef>
                <a:spcPts val="0"/>
              </a:spcBef>
              <a:spcAft>
                <a:spcPts val="0"/>
              </a:spcAft>
            </a:pPr>
            <a:r>
              <a:rPr lang="en-US" sz="180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rPr>
              <a:t> </a:t>
            </a:r>
          </a:p>
        </p:txBody>
      </p:sp>
      <p:pic>
        <p:nvPicPr>
          <p:cNvPr id="11" name="Picture 10">
            <a:extLst>
              <a:ext uri="{FF2B5EF4-FFF2-40B4-BE49-F238E27FC236}">
                <a16:creationId xmlns:a16="http://schemas.microsoft.com/office/drawing/2014/main" id="{49F61F8B-8980-4430-922D-3DC72800572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08267"/>
            <a:ext cx="1391110" cy="549733"/>
          </a:xfrm>
          <a:prstGeom prst="rect">
            <a:avLst/>
          </a:prstGeom>
        </p:spPr>
      </p:pic>
      <p:sp>
        <p:nvSpPr>
          <p:cNvPr id="12" name="Rectangle: Diagonal Corners Rounded 11">
            <a:extLst>
              <a:ext uri="{FF2B5EF4-FFF2-40B4-BE49-F238E27FC236}">
                <a16:creationId xmlns:a16="http://schemas.microsoft.com/office/drawing/2014/main" id="{760BBB85-8BBB-4569-89A4-D4298051FAC9}"/>
              </a:ext>
            </a:extLst>
          </p:cNvPr>
          <p:cNvSpPr/>
          <p:nvPr/>
        </p:nvSpPr>
        <p:spPr>
          <a:xfrm>
            <a:off x="1101976" y="1518007"/>
            <a:ext cx="9423465" cy="710707"/>
          </a:xfrm>
          <a:prstGeom prst="round2Diag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just">
              <a:lnSpc>
                <a:spcPct val="115000"/>
              </a:lnSpc>
              <a:spcBef>
                <a:spcPts val="0"/>
              </a:spcBef>
              <a:spcAft>
                <a:spcPts val="0"/>
              </a:spcAft>
            </a:pPr>
            <a:r>
              <a:rPr lang="en-US" sz="1800" b="1"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rPr>
              <a:t>The investigator must make evidence submitted by the parties or obtained during the investigation process available to both parties for inspection and review.</a:t>
            </a:r>
          </a:p>
        </p:txBody>
      </p:sp>
      <p:sp>
        <p:nvSpPr>
          <p:cNvPr id="4" name="Rectangle: Diagonal Corners Rounded 3">
            <a:extLst>
              <a:ext uri="{FF2B5EF4-FFF2-40B4-BE49-F238E27FC236}">
                <a16:creationId xmlns:a16="http://schemas.microsoft.com/office/drawing/2014/main" id="{F10D8CB9-B60C-4C16-B739-D7FED8F00B12}"/>
              </a:ext>
            </a:extLst>
          </p:cNvPr>
          <p:cNvSpPr/>
          <p:nvPr/>
        </p:nvSpPr>
        <p:spPr>
          <a:xfrm>
            <a:off x="1101975" y="5204858"/>
            <a:ext cx="9423465" cy="710707"/>
          </a:xfrm>
          <a:prstGeom prst="round2Diag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just">
              <a:lnSpc>
                <a:spcPct val="115000"/>
              </a:lnSpc>
              <a:spcBef>
                <a:spcPts val="0"/>
              </a:spcBef>
              <a:spcAft>
                <a:spcPts val="0"/>
              </a:spcAft>
            </a:pPr>
            <a:r>
              <a:rPr lang="en-US" sz="1800" b="1"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rPr>
              <a:t>District may require </a:t>
            </a:r>
            <a:r>
              <a:rPr lang="en-US" b="1" dirty="0">
                <a:solidFill>
                  <a:srgbClr val="242852"/>
                </a:solidFill>
                <a:latin typeface="Calibri" panose="020F0502020204030204" pitchFamily="34" charset="0"/>
                <a:ea typeface="MS Mincho" panose="02020609040205080304" pitchFamily="49" charset="-128"/>
                <a:cs typeface="Times New Roman" panose="02020603050405020304" pitchFamily="18" charset="0"/>
              </a:rPr>
              <a:t>a </a:t>
            </a:r>
            <a:r>
              <a:rPr lang="en-US" sz="1800" b="1"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rPr>
              <a:t>release before </a:t>
            </a:r>
            <a:r>
              <a:rPr lang="en-US" b="1" dirty="0">
                <a:solidFill>
                  <a:srgbClr val="242852"/>
                </a:solidFill>
                <a:latin typeface="Calibri" panose="020F0502020204030204" pitchFamily="34" charset="0"/>
                <a:ea typeface="MS Mincho" panose="02020609040205080304" pitchFamily="49" charset="-128"/>
                <a:cs typeface="Times New Roman" panose="02020603050405020304" pitchFamily="18" charset="0"/>
              </a:rPr>
              <a:t>sharing information protected by </a:t>
            </a:r>
            <a:r>
              <a:rPr lang="en-US" sz="1800" b="1"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rPr>
              <a:t>FERPA (Family Educational Rights and Privacy Act.)</a:t>
            </a:r>
          </a:p>
        </p:txBody>
      </p:sp>
      <p:pic>
        <p:nvPicPr>
          <p:cNvPr id="5" name="Picture 4">
            <a:extLst>
              <a:ext uri="{FF2B5EF4-FFF2-40B4-BE49-F238E27FC236}">
                <a16:creationId xmlns:a16="http://schemas.microsoft.com/office/drawing/2014/main" id="{CC72691D-105E-4304-A32E-0A677DF0EE8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60765" y="0"/>
            <a:ext cx="1442638" cy="789135"/>
          </a:xfrm>
          <a:prstGeom prst="rect">
            <a:avLst/>
          </a:prstGeom>
        </p:spPr>
      </p:pic>
    </p:spTree>
    <p:extLst>
      <p:ext uri="{BB962C8B-B14F-4D97-AF65-F5344CB8AC3E}">
        <p14:creationId xmlns:p14="http://schemas.microsoft.com/office/powerpoint/2010/main" val="20832315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28316A"/>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C4FDBE2-32F7-4AC4-A40C-C51C65B1D4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Freeform: Shape 15">
            <a:extLst>
              <a:ext uri="{FF2B5EF4-FFF2-40B4-BE49-F238E27FC236}">
                <a16:creationId xmlns:a16="http://schemas.microsoft.com/office/drawing/2014/main" id="{2587169E-2A0C-4EEA-BF70-71E2BC404F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229686" cy="3469184"/>
          </a:xfrm>
          <a:custGeom>
            <a:avLst/>
            <a:gdLst>
              <a:gd name="connsiteX0" fmla="*/ 0 w 4229686"/>
              <a:gd name="connsiteY0" fmla="*/ 0 h 3469184"/>
              <a:gd name="connsiteX1" fmla="*/ 3937282 w 4229686"/>
              <a:gd name="connsiteY1" fmla="*/ 0 h 3469184"/>
              <a:gd name="connsiteX2" fmla="*/ 3947509 w 4229686"/>
              <a:gd name="connsiteY2" fmla="*/ 16834 h 3469184"/>
              <a:gd name="connsiteX3" fmla="*/ 4229686 w 4229686"/>
              <a:gd name="connsiteY3" fmla="*/ 1131238 h 3469184"/>
              <a:gd name="connsiteX4" fmla="*/ 1891740 w 4229686"/>
              <a:gd name="connsiteY4" fmla="*/ 3469184 h 3469184"/>
              <a:gd name="connsiteX5" fmla="*/ 87667 w 4229686"/>
              <a:gd name="connsiteY5" fmla="*/ 2618389 h 3469184"/>
              <a:gd name="connsiteX6" fmla="*/ 0 w 4229686"/>
              <a:gd name="connsiteY6" fmla="*/ 2501153 h 3469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29686" h="3469184">
                <a:moveTo>
                  <a:pt x="0" y="0"/>
                </a:moveTo>
                <a:lnTo>
                  <a:pt x="3937282" y="0"/>
                </a:lnTo>
                <a:lnTo>
                  <a:pt x="3947509" y="16834"/>
                </a:lnTo>
                <a:cubicBezTo>
                  <a:pt x="4127466" y="348105"/>
                  <a:pt x="4229686" y="727734"/>
                  <a:pt x="4229686" y="1131238"/>
                </a:cubicBezTo>
                <a:cubicBezTo>
                  <a:pt x="4229686" y="2422450"/>
                  <a:pt x="3182952" y="3469184"/>
                  <a:pt x="1891740" y="3469184"/>
                </a:cubicBezTo>
                <a:cubicBezTo>
                  <a:pt x="1165433" y="3469184"/>
                  <a:pt x="516481" y="3137991"/>
                  <a:pt x="87667" y="2618389"/>
                </a:cubicBezTo>
                <a:lnTo>
                  <a:pt x="0" y="250115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Oval 17">
            <a:extLst>
              <a:ext uri="{FF2B5EF4-FFF2-40B4-BE49-F238E27FC236}">
                <a16:creationId xmlns:a16="http://schemas.microsoft.com/office/drawing/2014/main" id="{CF8AD9F3-9AF6-494F-83A3-2F67756393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31645" y="3853046"/>
            <a:ext cx="457824" cy="44540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F6EB9B19-D8F1-4EB1-AA3B-A92D9BCE21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94561" y="2928977"/>
            <a:ext cx="5010226" cy="3929025"/>
          </a:xfrm>
          <a:custGeom>
            <a:avLst/>
            <a:gdLst>
              <a:gd name="connsiteX0" fmla="*/ 2505113 w 5010226"/>
              <a:gd name="connsiteY0" fmla="*/ 0 h 3929025"/>
              <a:gd name="connsiteX1" fmla="*/ 5010226 w 5010226"/>
              <a:gd name="connsiteY1" fmla="*/ 2505113 h 3929025"/>
              <a:gd name="connsiteX2" fmla="*/ 4582392 w 5010226"/>
              <a:gd name="connsiteY2" fmla="*/ 3905746 h 3929025"/>
              <a:gd name="connsiteX3" fmla="*/ 4564985 w 5010226"/>
              <a:gd name="connsiteY3" fmla="*/ 3929025 h 3929025"/>
              <a:gd name="connsiteX4" fmla="*/ 445242 w 5010226"/>
              <a:gd name="connsiteY4" fmla="*/ 3929025 h 3929025"/>
              <a:gd name="connsiteX5" fmla="*/ 427834 w 5010226"/>
              <a:gd name="connsiteY5" fmla="*/ 3905746 h 3929025"/>
              <a:gd name="connsiteX6" fmla="*/ 0 w 5010226"/>
              <a:gd name="connsiteY6" fmla="*/ 2505113 h 3929025"/>
              <a:gd name="connsiteX7" fmla="*/ 2505113 w 5010226"/>
              <a:gd name="connsiteY7" fmla="*/ 0 h 3929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0226" h="3929025">
                <a:moveTo>
                  <a:pt x="2505113" y="0"/>
                </a:moveTo>
                <a:cubicBezTo>
                  <a:pt x="3888649" y="0"/>
                  <a:pt x="5010226" y="1121577"/>
                  <a:pt x="5010226" y="2505113"/>
                </a:cubicBezTo>
                <a:cubicBezTo>
                  <a:pt x="5010226" y="3023939"/>
                  <a:pt x="4852505" y="3505927"/>
                  <a:pt x="4582392" y="3905746"/>
                </a:cubicBezTo>
                <a:lnTo>
                  <a:pt x="4564985" y="3929025"/>
                </a:lnTo>
                <a:lnTo>
                  <a:pt x="445242" y="3929025"/>
                </a:lnTo>
                <a:lnTo>
                  <a:pt x="427834" y="3905746"/>
                </a:lnTo>
                <a:cubicBezTo>
                  <a:pt x="157722" y="3505927"/>
                  <a:pt x="0" y="3023939"/>
                  <a:pt x="0" y="2505113"/>
                </a:cubicBezTo>
                <a:cubicBezTo>
                  <a:pt x="0" y="1121577"/>
                  <a:pt x="1121577" y="0"/>
                  <a:pt x="250511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Arc 21">
            <a:extLst>
              <a:ext uri="{FF2B5EF4-FFF2-40B4-BE49-F238E27FC236}">
                <a16:creationId xmlns:a16="http://schemas.microsoft.com/office/drawing/2014/main" id="{E2B33195-5BCA-4BB7-A82D-673952268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915428">
            <a:off x="8549639" y="1895148"/>
            <a:ext cx="2987899" cy="2987899"/>
          </a:xfrm>
          <a:prstGeom prst="arc">
            <a:avLst>
              <a:gd name="adj1" fmla="val 14455503"/>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2" name="Rounded Rectangle 5">
            <a:extLst>
              <a:ext uri="{FF2B5EF4-FFF2-40B4-BE49-F238E27FC236}">
                <a16:creationId xmlns:a16="http://schemas.microsoft.com/office/drawing/2014/main" id="{347339B0-3332-4965-B7E9-64CB0CA6190A}"/>
              </a:ext>
            </a:extLst>
          </p:cNvPr>
          <p:cNvSpPr/>
          <p:nvPr/>
        </p:nvSpPr>
        <p:spPr>
          <a:xfrm>
            <a:off x="325822" y="325820"/>
            <a:ext cx="11519338" cy="6201103"/>
          </a:xfrm>
          <a:prstGeom prst="roundRect">
            <a:avLst/>
          </a:prstGeom>
          <a:solidFill>
            <a:schemeClr val="bg1"/>
          </a:solidFill>
          <a:ln w="34925" cap="rnd" cmpd="sng">
            <a:solidFill>
              <a:schemeClr val="bg2">
                <a:lumMod val="50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p:txBody>
      </p:sp>
      <p:sp>
        <p:nvSpPr>
          <p:cNvPr id="3" name="Title 2">
            <a:extLst>
              <a:ext uri="{FF2B5EF4-FFF2-40B4-BE49-F238E27FC236}">
                <a16:creationId xmlns:a16="http://schemas.microsoft.com/office/drawing/2014/main" id="{9332B6D4-37C8-45EF-8A53-923162D26A24}"/>
              </a:ext>
            </a:extLst>
          </p:cNvPr>
          <p:cNvSpPr txBox="1">
            <a:spLocks/>
          </p:cNvSpPr>
          <p:nvPr/>
        </p:nvSpPr>
        <p:spPr>
          <a:xfrm>
            <a:off x="684065" y="616397"/>
            <a:ext cx="10515600" cy="78412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US" sz="4400" b="1" dirty="0">
                <a:ln>
                  <a:solidFill>
                    <a:srgbClr val="161B60"/>
                  </a:solidFill>
                </a:ln>
                <a:solidFill>
                  <a:srgbClr val="28316A"/>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Investigation Report</a:t>
            </a:r>
          </a:p>
        </p:txBody>
      </p:sp>
      <p:sp>
        <p:nvSpPr>
          <p:cNvPr id="10" name="TextBox 9">
            <a:extLst>
              <a:ext uri="{FF2B5EF4-FFF2-40B4-BE49-F238E27FC236}">
                <a16:creationId xmlns:a16="http://schemas.microsoft.com/office/drawing/2014/main" id="{1ADD136E-8D6E-4A7C-AE10-F95D5E1F55A1}"/>
              </a:ext>
            </a:extLst>
          </p:cNvPr>
          <p:cNvSpPr txBox="1"/>
          <p:nvPr/>
        </p:nvSpPr>
        <p:spPr>
          <a:xfrm>
            <a:off x="853030" y="1480331"/>
            <a:ext cx="10177669" cy="3259097"/>
          </a:xfrm>
          <a:prstGeom prst="rect">
            <a:avLst/>
          </a:prstGeom>
          <a:noFill/>
        </p:spPr>
        <p:txBody>
          <a:bodyPr wrap="square" rtlCol="0">
            <a:spAutoFit/>
          </a:bodyPr>
          <a:lstStyle/>
          <a:p>
            <a:pPr marL="285750" marR="0" lvl="0" indent="-285750" algn="just">
              <a:lnSpc>
                <a:spcPct val="115000"/>
              </a:lnSpc>
              <a:spcBef>
                <a:spcPts val="0"/>
              </a:spcBef>
              <a:spcAft>
                <a:spcPts val="0"/>
              </a:spcAft>
              <a:buFont typeface="Arial" panose="020B0604020202020204" pitchFamily="34" charset="0"/>
              <a:buChar char="•"/>
            </a:pPr>
            <a:r>
              <a:rPr lang="en-US" sz="1800" dirty="0">
                <a:effectLst/>
                <a:latin typeface="Calibri" panose="020F0502020204030204" pitchFamily="34" charset="0"/>
                <a:ea typeface="MS Mincho" panose="02020609040205080304" pitchFamily="49" charset="-128"/>
                <a:cs typeface="Times New Roman" panose="02020603050405020304" pitchFamily="18" charset="0"/>
              </a:rPr>
              <a:t>Identification of allegations;</a:t>
            </a:r>
          </a:p>
          <a:p>
            <a:pPr marL="285750" marR="0" lvl="0" indent="-285750" algn="just">
              <a:lnSpc>
                <a:spcPct val="115000"/>
              </a:lnSpc>
              <a:spcBef>
                <a:spcPts val="0"/>
              </a:spcBef>
              <a:spcAft>
                <a:spcPts val="0"/>
              </a:spcAft>
              <a:buFont typeface="Arial" panose="020B0604020202020204" pitchFamily="34" charset="0"/>
              <a:buChar char="•"/>
            </a:pPr>
            <a:r>
              <a:rPr lang="en-US" sz="1800" dirty="0">
                <a:effectLst/>
                <a:latin typeface="Calibri" panose="020F0502020204030204" pitchFamily="34" charset="0"/>
                <a:ea typeface="MS Mincho" panose="02020609040205080304" pitchFamily="49" charset="-128"/>
                <a:cs typeface="Times New Roman" panose="02020603050405020304" pitchFamily="18" charset="0"/>
              </a:rPr>
              <a:t>Any procedural steps taken by Title IX personnel from the receipt of the formal complaint through the conclusion of the investigation, including any notifications to the parties, interviews, site visits, and methods used to gather evidence;</a:t>
            </a:r>
          </a:p>
          <a:p>
            <a:pPr marL="285750" marR="0" lvl="0" indent="-285750" algn="just">
              <a:lnSpc>
                <a:spcPct val="115000"/>
              </a:lnSpc>
              <a:spcBef>
                <a:spcPts val="0"/>
              </a:spcBef>
              <a:spcAft>
                <a:spcPts val="0"/>
              </a:spcAft>
              <a:buFont typeface="Arial" panose="020B0604020202020204" pitchFamily="34" charset="0"/>
              <a:buChar char="•"/>
            </a:pPr>
            <a:r>
              <a:rPr lang="en-US" sz="1800" dirty="0">
                <a:effectLst/>
                <a:latin typeface="Calibri" panose="020F0502020204030204" pitchFamily="34" charset="0"/>
                <a:ea typeface="MS Mincho" panose="02020609040205080304" pitchFamily="49" charset="-128"/>
                <a:cs typeface="Times New Roman" panose="02020603050405020304" pitchFamily="18" charset="0"/>
              </a:rPr>
              <a:t>Responses of each party to the allegations in the formal complaint; </a:t>
            </a:r>
          </a:p>
          <a:p>
            <a:pPr marL="285750" marR="0" lvl="0" indent="-285750" algn="just">
              <a:lnSpc>
                <a:spcPct val="115000"/>
              </a:lnSpc>
              <a:spcBef>
                <a:spcPts val="0"/>
              </a:spcBef>
              <a:spcAft>
                <a:spcPts val="0"/>
              </a:spcAft>
              <a:buFont typeface="Arial" panose="020B0604020202020204" pitchFamily="34" charset="0"/>
              <a:buChar char="•"/>
            </a:pPr>
            <a:r>
              <a:rPr lang="en-US" sz="1800" dirty="0">
                <a:effectLst/>
                <a:latin typeface="Calibri" panose="020F0502020204030204" pitchFamily="34" charset="0"/>
                <a:ea typeface="MS Mincho" panose="02020609040205080304" pitchFamily="49" charset="-128"/>
                <a:cs typeface="Times New Roman" panose="02020603050405020304" pitchFamily="18" charset="0"/>
              </a:rPr>
              <a:t>Evidence obtained by the District; </a:t>
            </a:r>
          </a:p>
          <a:p>
            <a:pPr marL="285750" marR="0" lvl="0" indent="-285750" algn="just">
              <a:lnSpc>
                <a:spcPct val="115000"/>
              </a:lnSpc>
              <a:spcBef>
                <a:spcPts val="0"/>
              </a:spcBef>
              <a:spcAft>
                <a:spcPts val="0"/>
              </a:spcAft>
              <a:buFont typeface="Arial" panose="020B0604020202020204" pitchFamily="34" charset="0"/>
              <a:buChar char="•"/>
            </a:pPr>
            <a:r>
              <a:rPr lang="en-US" sz="1800" dirty="0">
                <a:effectLst/>
                <a:latin typeface="Calibri" panose="020F0502020204030204" pitchFamily="34" charset="0"/>
                <a:ea typeface="MS Mincho" panose="02020609040205080304" pitchFamily="49" charset="-128"/>
                <a:cs typeface="Times New Roman" panose="02020603050405020304" pitchFamily="18" charset="0"/>
              </a:rPr>
              <a:t>Relevant evidence considered by the investigator; </a:t>
            </a:r>
          </a:p>
          <a:p>
            <a:pPr marL="285750" marR="0" lvl="0" indent="-285750" algn="just">
              <a:lnSpc>
                <a:spcPct val="115000"/>
              </a:lnSpc>
              <a:spcBef>
                <a:spcPts val="0"/>
              </a:spcBef>
              <a:spcAft>
                <a:spcPts val="0"/>
              </a:spcAft>
              <a:buFont typeface="Arial" panose="020B0604020202020204" pitchFamily="34" charset="0"/>
              <a:buChar char="•"/>
            </a:pPr>
            <a:r>
              <a:rPr lang="en-US" sz="1800" dirty="0">
                <a:effectLst/>
                <a:latin typeface="Calibri" panose="020F0502020204030204" pitchFamily="34" charset="0"/>
                <a:ea typeface="MS Mincho" panose="02020609040205080304" pitchFamily="49" charset="-128"/>
                <a:cs typeface="Times New Roman" panose="02020603050405020304" pitchFamily="18" charset="0"/>
              </a:rPr>
              <a:t>The parties’ responses to the evidence after review and inspection; </a:t>
            </a:r>
          </a:p>
          <a:p>
            <a:pPr marL="285750" marR="0" lvl="0" indent="-285750" algn="just">
              <a:lnSpc>
                <a:spcPct val="115000"/>
              </a:lnSpc>
              <a:spcBef>
                <a:spcPts val="0"/>
              </a:spcBef>
              <a:spcAft>
                <a:spcPts val="0"/>
              </a:spcAft>
              <a:buFont typeface="Arial" panose="020B0604020202020204" pitchFamily="34" charset="0"/>
              <a:buChar char="•"/>
            </a:pPr>
            <a:r>
              <a:rPr lang="en-US" sz="1800" dirty="0">
                <a:effectLst/>
                <a:latin typeface="Calibri" panose="020F0502020204030204" pitchFamily="34" charset="0"/>
                <a:ea typeface="MS Mincho" panose="02020609040205080304" pitchFamily="49" charset="-128"/>
                <a:cs typeface="Times New Roman" panose="02020603050405020304" pitchFamily="18" charset="0"/>
              </a:rPr>
              <a:t>Findings of fact </a:t>
            </a:r>
            <a:r>
              <a:rPr lang="en-US" sz="1800" b="1" i="1" dirty="0">
                <a:effectLst/>
                <a:latin typeface="Calibri" panose="020F0502020204030204" pitchFamily="34" charset="0"/>
                <a:ea typeface="MS Mincho" panose="02020609040205080304" pitchFamily="49" charset="-128"/>
                <a:cs typeface="Times New Roman" panose="02020603050405020304" pitchFamily="18" charset="0"/>
              </a:rPr>
              <a:t>(without conclusions as to responsibility)</a:t>
            </a:r>
            <a:r>
              <a:rPr lang="en-US" sz="1800" dirty="0">
                <a:effectLst/>
                <a:latin typeface="Calibri" panose="020F0502020204030204" pitchFamily="34" charset="0"/>
                <a:ea typeface="MS Mincho" panose="02020609040205080304" pitchFamily="49" charset="-128"/>
                <a:cs typeface="Times New Roman" panose="02020603050405020304" pitchFamily="18" charset="0"/>
              </a:rPr>
              <a:t>; and</a:t>
            </a:r>
          </a:p>
          <a:p>
            <a:pPr marL="285750" marR="0" lvl="0" indent="-285750" algn="just">
              <a:lnSpc>
                <a:spcPct val="115000"/>
              </a:lnSpc>
              <a:spcBef>
                <a:spcPts val="0"/>
              </a:spcBef>
              <a:spcAft>
                <a:spcPts val="0"/>
              </a:spcAft>
              <a:buFont typeface="Arial" panose="020B0604020202020204" pitchFamily="34" charset="0"/>
              <a:buChar char="•"/>
            </a:pPr>
            <a:r>
              <a:rPr lang="en-US" sz="1800" dirty="0">
                <a:effectLst/>
                <a:latin typeface="Calibri" panose="020F0502020204030204" pitchFamily="34" charset="0"/>
                <a:ea typeface="MS Mincho" panose="02020609040205080304" pitchFamily="49" charset="-128"/>
                <a:cs typeface="Times New Roman" panose="02020603050405020304" pitchFamily="18" charset="0"/>
              </a:rPr>
              <a:t>Identification of any District policies or codes of conduct implicated by the facts. </a:t>
            </a:r>
          </a:p>
        </p:txBody>
      </p:sp>
      <p:pic>
        <p:nvPicPr>
          <p:cNvPr id="11" name="Picture 10">
            <a:extLst>
              <a:ext uri="{FF2B5EF4-FFF2-40B4-BE49-F238E27FC236}">
                <a16:creationId xmlns:a16="http://schemas.microsoft.com/office/drawing/2014/main" id="{49F61F8B-8980-4430-922D-3DC72800572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08267"/>
            <a:ext cx="1391110" cy="549733"/>
          </a:xfrm>
          <a:prstGeom prst="rect">
            <a:avLst/>
          </a:prstGeom>
        </p:spPr>
      </p:pic>
      <p:sp>
        <p:nvSpPr>
          <p:cNvPr id="12" name="Rectangle: Diagonal Corners Rounded 11">
            <a:extLst>
              <a:ext uri="{FF2B5EF4-FFF2-40B4-BE49-F238E27FC236}">
                <a16:creationId xmlns:a16="http://schemas.microsoft.com/office/drawing/2014/main" id="{760BBB85-8BBB-4569-89A4-D4298051FAC9}"/>
              </a:ext>
            </a:extLst>
          </p:cNvPr>
          <p:cNvSpPr/>
          <p:nvPr/>
        </p:nvSpPr>
        <p:spPr>
          <a:xfrm>
            <a:off x="951836" y="4870241"/>
            <a:ext cx="10177669" cy="1333855"/>
          </a:xfrm>
          <a:prstGeom prst="round2Diag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just">
              <a:lnSpc>
                <a:spcPct val="115000"/>
              </a:lnSpc>
              <a:spcBef>
                <a:spcPts val="0"/>
              </a:spcBef>
              <a:spcAft>
                <a:spcPts val="0"/>
              </a:spcAft>
            </a:pPr>
            <a:r>
              <a:rPr lang="en-US" sz="1800" b="1" dirty="0">
                <a:solidFill>
                  <a:schemeClr val="tx1"/>
                </a:solidFill>
                <a:effectLst/>
                <a:latin typeface="Calibri" panose="020F0502020204030204" pitchFamily="34" charset="0"/>
                <a:ea typeface="MS Mincho" panose="02020609040205080304" pitchFamily="49" charset="-128"/>
                <a:cs typeface="Times New Roman" panose="02020603050405020304" pitchFamily="18" charset="0"/>
              </a:rPr>
              <a:t>The investigator will simultaneously provide the investigation report to both parties. The investigator also will send a copy of the investigation report to the Title IX Coordinator, who immediately will assign a decision-maker and provide the decision-maker with a copy of the investigation report.</a:t>
            </a:r>
          </a:p>
        </p:txBody>
      </p:sp>
      <p:pic>
        <p:nvPicPr>
          <p:cNvPr id="5" name="Picture 4">
            <a:extLst>
              <a:ext uri="{FF2B5EF4-FFF2-40B4-BE49-F238E27FC236}">
                <a16:creationId xmlns:a16="http://schemas.microsoft.com/office/drawing/2014/main" id="{741CA1DF-B07A-422A-A22B-7D778139B28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60765" y="0"/>
            <a:ext cx="1442638" cy="789135"/>
          </a:xfrm>
          <a:prstGeom prst="rect">
            <a:avLst/>
          </a:prstGeom>
        </p:spPr>
      </p:pic>
    </p:spTree>
    <p:extLst>
      <p:ext uri="{BB962C8B-B14F-4D97-AF65-F5344CB8AC3E}">
        <p14:creationId xmlns:p14="http://schemas.microsoft.com/office/powerpoint/2010/main" val="19538901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28316A"/>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C4FDBE2-32F7-4AC4-A40C-C51C65B1D4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Freeform: Shape 15">
            <a:extLst>
              <a:ext uri="{FF2B5EF4-FFF2-40B4-BE49-F238E27FC236}">
                <a16:creationId xmlns:a16="http://schemas.microsoft.com/office/drawing/2014/main" id="{2587169E-2A0C-4EEA-BF70-71E2BC404F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229686" cy="3469184"/>
          </a:xfrm>
          <a:custGeom>
            <a:avLst/>
            <a:gdLst>
              <a:gd name="connsiteX0" fmla="*/ 0 w 4229686"/>
              <a:gd name="connsiteY0" fmla="*/ 0 h 3469184"/>
              <a:gd name="connsiteX1" fmla="*/ 3937282 w 4229686"/>
              <a:gd name="connsiteY1" fmla="*/ 0 h 3469184"/>
              <a:gd name="connsiteX2" fmla="*/ 3947509 w 4229686"/>
              <a:gd name="connsiteY2" fmla="*/ 16834 h 3469184"/>
              <a:gd name="connsiteX3" fmla="*/ 4229686 w 4229686"/>
              <a:gd name="connsiteY3" fmla="*/ 1131238 h 3469184"/>
              <a:gd name="connsiteX4" fmla="*/ 1891740 w 4229686"/>
              <a:gd name="connsiteY4" fmla="*/ 3469184 h 3469184"/>
              <a:gd name="connsiteX5" fmla="*/ 87667 w 4229686"/>
              <a:gd name="connsiteY5" fmla="*/ 2618389 h 3469184"/>
              <a:gd name="connsiteX6" fmla="*/ 0 w 4229686"/>
              <a:gd name="connsiteY6" fmla="*/ 2501153 h 3469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29686" h="3469184">
                <a:moveTo>
                  <a:pt x="0" y="0"/>
                </a:moveTo>
                <a:lnTo>
                  <a:pt x="3937282" y="0"/>
                </a:lnTo>
                <a:lnTo>
                  <a:pt x="3947509" y="16834"/>
                </a:lnTo>
                <a:cubicBezTo>
                  <a:pt x="4127466" y="348105"/>
                  <a:pt x="4229686" y="727734"/>
                  <a:pt x="4229686" y="1131238"/>
                </a:cubicBezTo>
                <a:cubicBezTo>
                  <a:pt x="4229686" y="2422450"/>
                  <a:pt x="3182952" y="3469184"/>
                  <a:pt x="1891740" y="3469184"/>
                </a:cubicBezTo>
                <a:cubicBezTo>
                  <a:pt x="1165433" y="3469184"/>
                  <a:pt x="516481" y="3137991"/>
                  <a:pt x="87667" y="2618389"/>
                </a:cubicBezTo>
                <a:lnTo>
                  <a:pt x="0" y="250115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Oval 17">
            <a:extLst>
              <a:ext uri="{FF2B5EF4-FFF2-40B4-BE49-F238E27FC236}">
                <a16:creationId xmlns:a16="http://schemas.microsoft.com/office/drawing/2014/main" id="{CF8AD9F3-9AF6-494F-83A3-2F67756393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31645" y="3853046"/>
            <a:ext cx="457824" cy="44540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F6EB9B19-D8F1-4EB1-AA3B-A92D9BCE21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94561" y="2928977"/>
            <a:ext cx="5010226" cy="3929025"/>
          </a:xfrm>
          <a:custGeom>
            <a:avLst/>
            <a:gdLst>
              <a:gd name="connsiteX0" fmla="*/ 2505113 w 5010226"/>
              <a:gd name="connsiteY0" fmla="*/ 0 h 3929025"/>
              <a:gd name="connsiteX1" fmla="*/ 5010226 w 5010226"/>
              <a:gd name="connsiteY1" fmla="*/ 2505113 h 3929025"/>
              <a:gd name="connsiteX2" fmla="*/ 4582392 w 5010226"/>
              <a:gd name="connsiteY2" fmla="*/ 3905746 h 3929025"/>
              <a:gd name="connsiteX3" fmla="*/ 4564985 w 5010226"/>
              <a:gd name="connsiteY3" fmla="*/ 3929025 h 3929025"/>
              <a:gd name="connsiteX4" fmla="*/ 445242 w 5010226"/>
              <a:gd name="connsiteY4" fmla="*/ 3929025 h 3929025"/>
              <a:gd name="connsiteX5" fmla="*/ 427834 w 5010226"/>
              <a:gd name="connsiteY5" fmla="*/ 3905746 h 3929025"/>
              <a:gd name="connsiteX6" fmla="*/ 0 w 5010226"/>
              <a:gd name="connsiteY6" fmla="*/ 2505113 h 3929025"/>
              <a:gd name="connsiteX7" fmla="*/ 2505113 w 5010226"/>
              <a:gd name="connsiteY7" fmla="*/ 0 h 3929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0226" h="3929025">
                <a:moveTo>
                  <a:pt x="2505113" y="0"/>
                </a:moveTo>
                <a:cubicBezTo>
                  <a:pt x="3888649" y="0"/>
                  <a:pt x="5010226" y="1121577"/>
                  <a:pt x="5010226" y="2505113"/>
                </a:cubicBezTo>
                <a:cubicBezTo>
                  <a:pt x="5010226" y="3023939"/>
                  <a:pt x="4852505" y="3505927"/>
                  <a:pt x="4582392" y="3905746"/>
                </a:cubicBezTo>
                <a:lnTo>
                  <a:pt x="4564985" y="3929025"/>
                </a:lnTo>
                <a:lnTo>
                  <a:pt x="445242" y="3929025"/>
                </a:lnTo>
                <a:lnTo>
                  <a:pt x="427834" y="3905746"/>
                </a:lnTo>
                <a:cubicBezTo>
                  <a:pt x="157722" y="3505927"/>
                  <a:pt x="0" y="3023939"/>
                  <a:pt x="0" y="2505113"/>
                </a:cubicBezTo>
                <a:cubicBezTo>
                  <a:pt x="0" y="1121577"/>
                  <a:pt x="1121577" y="0"/>
                  <a:pt x="250511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Arc 21">
            <a:extLst>
              <a:ext uri="{FF2B5EF4-FFF2-40B4-BE49-F238E27FC236}">
                <a16:creationId xmlns:a16="http://schemas.microsoft.com/office/drawing/2014/main" id="{E2B33195-5BCA-4BB7-A82D-673952268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915428">
            <a:off x="8549639" y="1895148"/>
            <a:ext cx="2987899" cy="2987899"/>
          </a:xfrm>
          <a:prstGeom prst="arc">
            <a:avLst>
              <a:gd name="adj1" fmla="val 14455503"/>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2" name="Rounded Rectangle 5">
            <a:extLst>
              <a:ext uri="{FF2B5EF4-FFF2-40B4-BE49-F238E27FC236}">
                <a16:creationId xmlns:a16="http://schemas.microsoft.com/office/drawing/2014/main" id="{347339B0-3332-4965-B7E9-64CB0CA6190A}"/>
              </a:ext>
            </a:extLst>
          </p:cNvPr>
          <p:cNvSpPr/>
          <p:nvPr/>
        </p:nvSpPr>
        <p:spPr>
          <a:xfrm>
            <a:off x="325822" y="325820"/>
            <a:ext cx="11519338" cy="6201103"/>
          </a:xfrm>
          <a:prstGeom prst="roundRect">
            <a:avLst/>
          </a:prstGeom>
          <a:solidFill>
            <a:schemeClr val="bg1"/>
          </a:solidFill>
          <a:ln w="34925" cap="rnd" cmpd="sng">
            <a:solidFill>
              <a:schemeClr val="bg2">
                <a:lumMod val="50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p:txBody>
      </p:sp>
      <p:pic>
        <p:nvPicPr>
          <p:cNvPr id="11" name="Picture 10">
            <a:extLst>
              <a:ext uri="{FF2B5EF4-FFF2-40B4-BE49-F238E27FC236}">
                <a16:creationId xmlns:a16="http://schemas.microsoft.com/office/drawing/2014/main" id="{49F61F8B-8980-4430-922D-3DC72800572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08267"/>
            <a:ext cx="1391110" cy="549733"/>
          </a:xfrm>
          <a:prstGeom prst="rect">
            <a:avLst/>
          </a:prstGeom>
        </p:spPr>
      </p:pic>
      <p:sp>
        <p:nvSpPr>
          <p:cNvPr id="4" name="Title 2">
            <a:extLst>
              <a:ext uri="{FF2B5EF4-FFF2-40B4-BE49-F238E27FC236}">
                <a16:creationId xmlns:a16="http://schemas.microsoft.com/office/drawing/2014/main" id="{154D32F5-4543-4B67-B4F2-5FA137AC4D6D}"/>
              </a:ext>
            </a:extLst>
          </p:cNvPr>
          <p:cNvSpPr txBox="1">
            <a:spLocks/>
          </p:cNvSpPr>
          <p:nvPr/>
        </p:nvSpPr>
        <p:spPr>
          <a:xfrm>
            <a:off x="684065" y="616397"/>
            <a:ext cx="10515600" cy="78412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US" sz="4400" b="1" dirty="0">
                <a:ln>
                  <a:solidFill>
                    <a:srgbClr val="161B60"/>
                  </a:solidFill>
                </a:ln>
                <a:solidFill>
                  <a:srgbClr val="28316A"/>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Determination of Responsibility</a:t>
            </a:r>
          </a:p>
        </p:txBody>
      </p:sp>
      <p:sp>
        <p:nvSpPr>
          <p:cNvPr id="5" name="TextBox 4">
            <a:extLst>
              <a:ext uri="{FF2B5EF4-FFF2-40B4-BE49-F238E27FC236}">
                <a16:creationId xmlns:a16="http://schemas.microsoft.com/office/drawing/2014/main" id="{EB76ABD2-6352-4C35-B54A-8043B8910B13}"/>
              </a:ext>
            </a:extLst>
          </p:cNvPr>
          <p:cNvSpPr txBox="1"/>
          <p:nvPr/>
        </p:nvSpPr>
        <p:spPr>
          <a:xfrm>
            <a:off x="853030" y="1530192"/>
            <a:ext cx="10177669" cy="707886"/>
          </a:xfrm>
          <a:prstGeom prst="rect">
            <a:avLst/>
          </a:prstGeom>
          <a:noFill/>
        </p:spPr>
        <p:txBody>
          <a:bodyPr wrap="square" rtlCol="0">
            <a:spAutoFit/>
          </a:bodyPr>
          <a:lstStyle/>
          <a:p>
            <a:pPr algn="just"/>
            <a:r>
              <a:rPr lang="en-US" sz="2000" b="1" i="0" u="none" strike="noStrike" baseline="0" dirty="0">
                <a:solidFill>
                  <a:srgbClr val="232852"/>
                </a:solidFill>
                <a:latin typeface="Calibri" panose="020F0502020204030204" pitchFamily="34" charset="0"/>
              </a:rPr>
              <a:t>The Title IX Coordinator will designate the decision-maker to make an independent determination regarding a respondent’s responsibility for the alleged sexual harassment.</a:t>
            </a:r>
            <a:endParaRPr lang="en-US" sz="2000" b="1" dirty="0"/>
          </a:p>
        </p:txBody>
      </p:sp>
      <p:sp>
        <p:nvSpPr>
          <p:cNvPr id="6" name="Rectangle: Diagonal Corners Rounded 5">
            <a:extLst>
              <a:ext uri="{FF2B5EF4-FFF2-40B4-BE49-F238E27FC236}">
                <a16:creationId xmlns:a16="http://schemas.microsoft.com/office/drawing/2014/main" id="{250FB46B-C7A9-4E52-A31B-226A309D6ADF}"/>
              </a:ext>
            </a:extLst>
          </p:cNvPr>
          <p:cNvSpPr/>
          <p:nvPr/>
        </p:nvSpPr>
        <p:spPr>
          <a:xfrm>
            <a:off x="853030" y="2307073"/>
            <a:ext cx="10177669" cy="808990"/>
          </a:xfrm>
          <a:prstGeom prst="round2Diag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2000" b="1" dirty="0">
                <a:solidFill>
                  <a:schemeClr val="tx1"/>
                </a:solidFill>
                <a:effectLst/>
                <a:ea typeface="MS Mincho" panose="02020609040205080304" pitchFamily="49" charset="-128"/>
                <a:cs typeface="Times New Roman" panose="02020603050405020304" pitchFamily="18" charset="0"/>
              </a:rPr>
              <a:t>The decision-maker cannot be the District’s Title IX Coordinator or the investigator who investigated the complaint at issue.</a:t>
            </a:r>
          </a:p>
        </p:txBody>
      </p:sp>
      <p:sp>
        <p:nvSpPr>
          <p:cNvPr id="7" name="TextBox 6">
            <a:extLst>
              <a:ext uri="{FF2B5EF4-FFF2-40B4-BE49-F238E27FC236}">
                <a16:creationId xmlns:a16="http://schemas.microsoft.com/office/drawing/2014/main" id="{89C6A46A-D620-43BD-ABA5-21A749328740}"/>
              </a:ext>
            </a:extLst>
          </p:cNvPr>
          <p:cNvSpPr txBox="1"/>
          <p:nvPr/>
        </p:nvSpPr>
        <p:spPr>
          <a:xfrm>
            <a:off x="853029" y="3255838"/>
            <a:ext cx="10177669" cy="3508653"/>
          </a:xfrm>
          <a:prstGeom prst="rect">
            <a:avLst/>
          </a:prstGeom>
          <a:noFill/>
        </p:spPr>
        <p:txBody>
          <a:bodyPr wrap="square" rtlCol="0">
            <a:spAutoFit/>
          </a:bodyPr>
          <a:lstStyle/>
          <a:p>
            <a:pPr marL="342900" indent="-342900" algn="just">
              <a:spcBef>
                <a:spcPts val="600"/>
              </a:spcBef>
              <a:spcAft>
                <a:spcPts val="600"/>
              </a:spcAft>
              <a:buFont typeface="Arial" panose="020B0604020202020204" pitchFamily="34" charset="0"/>
              <a:buChar char="•"/>
            </a:pPr>
            <a:r>
              <a:rPr lang="en-US" i="0" u="none" strike="noStrike" baseline="0" dirty="0">
                <a:latin typeface="Calibri" panose="020F0502020204030204" pitchFamily="34" charset="0"/>
              </a:rPr>
              <a:t>The determination of responsibility may not be issued earlier than 10 days from the date the parties received the final investigation report from the investigator.</a:t>
            </a:r>
          </a:p>
          <a:p>
            <a:pPr marL="342900" indent="-342900" algn="just">
              <a:spcBef>
                <a:spcPts val="600"/>
              </a:spcBef>
              <a:spcAft>
                <a:spcPts val="600"/>
              </a:spcAft>
              <a:buFont typeface="Arial" panose="020B0604020202020204" pitchFamily="34" charset="0"/>
              <a:buChar char="•"/>
            </a:pPr>
            <a:r>
              <a:rPr lang="en-US" dirty="0">
                <a:latin typeface="Calibri" panose="020F0502020204030204" pitchFamily="34" charset="0"/>
              </a:rPr>
              <a:t>The decision-maker will give each party the opportunity to </a:t>
            </a:r>
            <a:r>
              <a:rPr lang="en-US" dirty="0">
                <a:effectLst/>
                <a:latin typeface="Calibri" panose="020F0502020204030204" pitchFamily="34" charset="0"/>
                <a:ea typeface="MS Mincho" panose="02020609040205080304" pitchFamily="49" charset="-128"/>
                <a:cs typeface="Times New Roman" panose="02020603050405020304" pitchFamily="18" charset="0"/>
              </a:rPr>
              <a:t>written, relevant questions that a party wants asked of any party or witness noted in the investigation report.</a:t>
            </a:r>
          </a:p>
          <a:p>
            <a:pPr marL="342900" indent="-342900" algn="just">
              <a:spcBef>
                <a:spcPts val="600"/>
              </a:spcBef>
              <a:spcAft>
                <a:spcPts val="600"/>
              </a:spcAft>
              <a:buFont typeface="Arial" panose="020B0604020202020204" pitchFamily="34" charset="0"/>
              <a:buChar char="•"/>
            </a:pPr>
            <a:r>
              <a:rPr lang="en-US" dirty="0">
                <a:latin typeface="Calibri" panose="020F0502020204030204" pitchFamily="34" charset="0"/>
              </a:rPr>
              <a:t>The decision-maker shall ensure that questioning is relevant, respectful, and non-abusive.</a:t>
            </a:r>
            <a:endParaRPr lang="en-US" dirty="0"/>
          </a:p>
          <a:p>
            <a:pPr marL="342900" indent="-342900" algn="just">
              <a:spcBef>
                <a:spcPts val="600"/>
              </a:spcBef>
              <a:spcAft>
                <a:spcPts val="600"/>
              </a:spcAft>
              <a:buFont typeface="Arial" panose="020B0604020202020204" pitchFamily="34" charset="0"/>
              <a:buChar char="•"/>
            </a:pPr>
            <a:r>
              <a:rPr lang="en-US" dirty="0">
                <a:latin typeface="Calibri" panose="020F0502020204030204" pitchFamily="34" charset="0"/>
              </a:rPr>
              <a:t>The decision-maker may give a deadline to provide answers in response.</a:t>
            </a:r>
          </a:p>
          <a:p>
            <a:pPr marL="342900" indent="-342900" algn="just">
              <a:spcBef>
                <a:spcPts val="600"/>
              </a:spcBef>
              <a:spcAft>
                <a:spcPts val="600"/>
              </a:spcAft>
              <a:buFont typeface="Arial" panose="020B0604020202020204" pitchFamily="34" charset="0"/>
              <a:buChar char="•"/>
            </a:pPr>
            <a:r>
              <a:rPr lang="en-US" dirty="0">
                <a:latin typeface="Calibri" panose="020F0502020204030204" pitchFamily="34" charset="0"/>
              </a:rPr>
              <a:t>A party or witness is not required to respond to any questions posed by the other party.</a:t>
            </a:r>
          </a:p>
          <a:p>
            <a:pPr marL="342900" indent="-342900" algn="just">
              <a:spcBef>
                <a:spcPts val="600"/>
              </a:spcBef>
              <a:spcAft>
                <a:spcPts val="600"/>
              </a:spcAft>
              <a:buFont typeface="Arial" panose="020B0604020202020204" pitchFamily="34" charset="0"/>
              <a:buChar char="•"/>
            </a:pPr>
            <a:r>
              <a:rPr lang="en-US" dirty="0">
                <a:latin typeface="Calibri" panose="020F0502020204030204" pitchFamily="34" charset="0"/>
              </a:rPr>
              <a:t>The parties may reasonably exchange follow-up questions.</a:t>
            </a:r>
          </a:p>
          <a:p>
            <a:pPr marL="342900" indent="-342900" algn="just">
              <a:spcBef>
                <a:spcPts val="600"/>
              </a:spcBef>
              <a:spcAft>
                <a:spcPts val="600"/>
              </a:spcAft>
              <a:buFont typeface="Arial" panose="020B0604020202020204" pitchFamily="34" charset="0"/>
              <a:buChar char="•"/>
            </a:pPr>
            <a:endParaRPr lang="en-US" dirty="0"/>
          </a:p>
        </p:txBody>
      </p:sp>
      <p:pic>
        <p:nvPicPr>
          <p:cNvPr id="8" name="Picture 7">
            <a:extLst>
              <a:ext uri="{FF2B5EF4-FFF2-40B4-BE49-F238E27FC236}">
                <a16:creationId xmlns:a16="http://schemas.microsoft.com/office/drawing/2014/main" id="{7B73215D-ACA4-40E5-AE46-B1495FF2EF7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60765" y="0"/>
            <a:ext cx="1442638" cy="789135"/>
          </a:xfrm>
          <a:prstGeom prst="rect">
            <a:avLst/>
          </a:prstGeom>
        </p:spPr>
      </p:pic>
    </p:spTree>
    <p:extLst>
      <p:ext uri="{BB962C8B-B14F-4D97-AF65-F5344CB8AC3E}">
        <p14:creationId xmlns:p14="http://schemas.microsoft.com/office/powerpoint/2010/main" val="12416224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28316A"/>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C4FDBE2-32F7-4AC4-A40C-C51C65B1D4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Freeform: Shape 15">
            <a:extLst>
              <a:ext uri="{FF2B5EF4-FFF2-40B4-BE49-F238E27FC236}">
                <a16:creationId xmlns:a16="http://schemas.microsoft.com/office/drawing/2014/main" id="{2587169E-2A0C-4EEA-BF70-71E2BC404F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229686" cy="3469184"/>
          </a:xfrm>
          <a:custGeom>
            <a:avLst/>
            <a:gdLst>
              <a:gd name="connsiteX0" fmla="*/ 0 w 4229686"/>
              <a:gd name="connsiteY0" fmla="*/ 0 h 3469184"/>
              <a:gd name="connsiteX1" fmla="*/ 3937282 w 4229686"/>
              <a:gd name="connsiteY1" fmla="*/ 0 h 3469184"/>
              <a:gd name="connsiteX2" fmla="*/ 3947509 w 4229686"/>
              <a:gd name="connsiteY2" fmla="*/ 16834 h 3469184"/>
              <a:gd name="connsiteX3" fmla="*/ 4229686 w 4229686"/>
              <a:gd name="connsiteY3" fmla="*/ 1131238 h 3469184"/>
              <a:gd name="connsiteX4" fmla="*/ 1891740 w 4229686"/>
              <a:gd name="connsiteY4" fmla="*/ 3469184 h 3469184"/>
              <a:gd name="connsiteX5" fmla="*/ 87667 w 4229686"/>
              <a:gd name="connsiteY5" fmla="*/ 2618389 h 3469184"/>
              <a:gd name="connsiteX6" fmla="*/ 0 w 4229686"/>
              <a:gd name="connsiteY6" fmla="*/ 2501153 h 3469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29686" h="3469184">
                <a:moveTo>
                  <a:pt x="0" y="0"/>
                </a:moveTo>
                <a:lnTo>
                  <a:pt x="3937282" y="0"/>
                </a:lnTo>
                <a:lnTo>
                  <a:pt x="3947509" y="16834"/>
                </a:lnTo>
                <a:cubicBezTo>
                  <a:pt x="4127466" y="348105"/>
                  <a:pt x="4229686" y="727734"/>
                  <a:pt x="4229686" y="1131238"/>
                </a:cubicBezTo>
                <a:cubicBezTo>
                  <a:pt x="4229686" y="2422450"/>
                  <a:pt x="3182952" y="3469184"/>
                  <a:pt x="1891740" y="3469184"/>
                </a:cubicBezTo>
                <a:cubicBezTo>
                  <a:pt x="1165433" y="3469184"/>
                  <a:pt x="516481" y="3137991"/>
                  <a:pt x="87667" y="2618389"/>
                </a:cubicBezTo>
                <a:lnTo>
                  <a:pt x="0" y="250115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Oval 17">
            <a:extLst>
              <a:ext uri="{FF2B5EF4-FFF2-40B4-BE49-F238E27FC236}">
                <a16:creationId xmlns:a16="http://schemas.microsoft.com/office/drawing/2014/main" id="{CF8AD9F3-9AF6-494F-83A3-2F67756393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31645" y="3853046"/>
            <a:ext cx="457824" cy="44540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F6EB9B19-D8F1-4EB1-AA3B-A92D9BCE21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94561" y="2928977"/>
            <a:ext cx="5010226" cy="3929025"/>
          </a:xfrm>
          <a:custGeom>
            <a:avLst/>
            <a:gdLst>
              <a:gd name="connsiteX0" fmla="*/ 2505113 w 5010226"/>
              <a:gd name="connsiteY0" fmla="*/ 0 h 3929025"/>
              <a:gd name="connsiteX1" fmla="*/ 5010226 w 5010226"/>
              <a:gd name="connsiteY1" fmla="*/ 2505113 h 3929025"/>
              <a:gd name="connsiteX2" fmla="*/ 4582392 w 5010226"/>
              <a:gd name="connsiteY2" fmla="*/ 3905746 h 3929025"/>
              <a:gd name="connsiteX3" fmla="*/ 4564985 w 5010226"/>
              <a:gd name="connsiteY3" fmla="*/ 3929025 h 3929025"/>
              <a:gd name="connsiteX4" fmla="*/ 445242 w 5010226"/>
              <a:gd name="connsiteY4" fmla="*/ 3929025 h 3929025"/>
              <a:gd name="connsiteX5" fmla="*/ 427834 w 5010226"/>
              <a:gd name="connsiteY5" fmla="*/ 3905746 h 3929025"/>
              <a:gd name="connsiteX6" fmla="*/ 0 w 5010226"/>
              <a:gd name="connsiteY6" fmla="*/ 2505113 h 3929025"/>
              <a:gd name="connsiteX7" fmla="*/ 2505113 w 5010226"/>
              <a:gd name="connsiteY7" fmla="*/ 0 h 3929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0226" h="3929025">
                <a:moveTo>
                  <a:pt x="2505113" y="0"/>
                </a:moveTo>
                <a:cubicBezTo>
                  <a:pt x="3888649" y="0"/>
                  <a:pt x="5010226" y="1121577"/>
                  <a:pt x="5010226" y="2505113"/>
                </a:cubicBezTo>
                <a:cubicBezTo>
                  <a:pt x="5010226" y="3023939"/>
                  <a:pt x="4852505" y="3505927"/>
                  <a:pt x="4582392" y="3905746"/>
                </a:cubicBezTo>
                <a:lnTo>
                  <a:pt x="4564985" y="3929025"/>
                </a:lnTo>
                <a:lnTo>
                  <a:pt x="445242" y="3929025"/>
                </a:lnTo>
                <a:lnTo>
                  <a:pt x="427834" y="3905746"/>
                </a:lnTo>
                <a:cubicBezTo>
                  <a:pt x="157722" y="3505927"/>
                  <a:pt x="0" y="3023939"/>
                  <a:pt x="0" y="2505113"/>
                </a:cubicBezTo>
                <a:cubicBezTo>
                  <a:pt x="0" y="1121577"/>
                  <a:pt x="1121577" y="0"/>
                  <a:pt x="250511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Arc 21">
            <a:extLst>
              <a:ext uri="{FF2B5EF4-FFF2-40B4-BE49-F238E27FC236}">
                <a16:creationId xmlns:a16="http://schemas.microsoft.com/office/drawing/2014/main" id="{E2B33195-5BCA-4BB7-A82D-673952268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915428">
            <a:off x="8549639" y="1895148"/>
            <a:ext cx="2987899" cy="2987899"/>
          </a:xfrm>
          <a:prstGeom prst="arc">
            <a:avLst>
              <a:gd name="adj1" fmla="val 14455503"/>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2" name="Rounded Rectangle 5">
            <a:extLst>
              <a:ext uri="{FF2B5EF4-FFF2-40B4-BE49-F238E27FC236}">
                <a16:creationId xmlns:a16="http://schemas.microsoft.com/office/drawing/2014/main" id="{347339B0-3332-4965-B7E9-64CB0CA6190A}"/>
              </a:ext>
            </a:extLst>
          </p:cNvPr>
          <p:cNvSpPr/>
          <p:nvPr/>
        </p:nvSpPr>
        <p:spPr>
          <a:xfrm>
            <a:off x="325822" y="325820"/>
            <a:ext cx="11519338" cy="6201103"/>
          </a:xfrm>
          <a:prstGeom prst="roundRect">
            <a:avLst/>
          </a:prstGeom>
          <a:solidFill>
            <a:schemeClr val="bg1"/>
          </a:solidFill>
          <a:ln w="34925" cap="rnd" cmpd="sng">
            <a:solidFill>
              <a:schemeClr val="bg2">
                <a:lumMod val="50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p:txBody>
      </p:sp>
      <p:pic>
        <p:nvPicPr>
          <p:cNvPr id="11" name="Picture 10">
            <a:extLst>
              <a:ext uri="{FF2B5EF4-FFF2-40B4-BE49-F238E27FC236}">
                <a16:creationId xmlns:a16="http://schemas.microsoft.com/office/drawing/2014/main" id="{49F61F8B-8980-4430-922D-3DC72800572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08267"/>
            <a:ext cx="1391110" cy="549733"/>
          </a:xfrm>
          <a:prstGeom prst="rect">
            <a:avLst/>
          </a:prstGeom>
        </p:spPr>
      </p:pic>
      <p:sp>
        <p:nvSpPr>
          <p:cNvPr id="4" name="Title 2">
            <a:extLst>
              <a:ext uri="{FF2B5EF4-FFF2-40B4-BE49-F238E27FC236}">
                <a16:creationId xmlns:a16="http://schemas.microsoft.com/office/drawing/2014/main" id="{154D32F5-4543-4B67-B4F2-5FA137AC4D6D}"/>
              </a:ext>
            </a:extLst>
          </p:cNvPr>
          <p:cNvSpPr txBox="1">
            <a:spLocks/>
          </p:cNvSpPr>
          <p:nvPr/>
        </p:nvSpPr>
        <p:spPr>
          <a:xfrm>
            <a:off x="684065" y="616397"/>
            <a:ext cx="10515600" cy="78412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US" sz="4400" b="1" dirty="0">
                <a:ln>
                  <a:solidFill>
                    <a:srgbClr val="161B60"/>
                  </a:solidFill>
                </a:ln>
                <a:solidFill>
                  <a:srgbClr val="28316A"/>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Written Notice of Responsibility</a:t>
            </a:r>
          </a:p>
        </p:txBody>
      </p:sp>
      <p:sp>
        <p:nvSpPr>
          <p:cNvPr id="5" name="TextBox 4">
            <a:extLst>
              <a:ext uri="{FF2B5EF4-FFF2-40B4-BE49-F238E27FC236}">
                <a16:creationId xmlns:a16="http://schemas.microsoft.com/office/drawing/2014/main" id="{EB76ABD2-6352-4C35-B54A-8043B8910B13}"/>
              </a:ext>
            </a:extLst>
          </p:cNvPr>
          <p:cNvSpPr txBox="1"/>
          <p:nvPr/>
        </p:nvSpPr>
        <p:spPr>
          <a:xfrm>
            <a:off x="853030" y="1530192"/>
            <a:ext cx="10177669" cy="400110"/>
          </a:xfrm>
          <a:prstGeom prst="rect">
            <a:avLst/>
          </a:prstGeom>
          <a:noFill/>
        </p:spPr>
        <p:txBody>
          <a:bodyPr wrap="square" rtlCol="0">
            <a:spAutoFit/>
          </a:bodyPr>
          <a:lstStyle/>
          <a:p>
            <a:pPr algn="just"/>
            <a:r>
              <a:rPr lang="en-US" sz="2000" b="1" i="0" u="none" strike="noStrike" baseline="0" dirty="0">
                <a:latin typeface="Calibri" panose="020F0502020204030204" pitchFamily="34" charset="0"/>
              </a:rPr>
              <a:t>The written determination of responsibility will include:</a:t>
            </a:r>
            <a:endParaRPr lang="en-US" sz="2000" b="1" dirty="0"/>
          </a:p>
        </p:txBody>
      </p:sp>
      <p:sp>
        <p:nvSpPr>
          <p:cNvPr id="6" name="Rectangle: Diagonal Corners Rounded 5">
            <a:extLst>
              <a:ext uri="{FF2B5EF4-FFF2-40B4-BE49-F238E27FC236}">
                <a16:creationId xmlns:a16="http://schemas.microsoft.com/office/drawing/2014/main" id="{250FB46B-C7A9-4E52-A31B-226A309D6ADF}"/>
              </a:ext>
            </a:extLst>
          </p:cNvPr>
          <p:cNvSpPr/>
          <p:nvPr/>
        </p:nvSpPr>
        <p:spPr>
          <a:xfrm>
            <a:off x="996656" y="5336367"/>
            <a:ext cx="10177669" cy="808990"/>
          </a:xfrm>
          <a:prstGeom prst="round2Diag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0"/>
              </a:spcAft>
            </a:pPr>
            <a:r>
              <a:rPr lang="en-US" sz="2000" b="1" dirty="0">
                <a:solidFill>
                  <a:schemeClr val="tx1"/>
                </a:solidFill>
                <a:effectLst/>
                <a:ea typeface="MS Mincho" panose="02020609040205080304" pitchFamily="49" charset="-128"/>
                <a:cs typeface="Times New Roman" panose="02020603050405020304" pitchFamily="18" charset="0"/>
              </a:rPr>
              <a:t>The determination of responsibility, and any disciplinary sanctions, is not final or effective until after the period for appeal is over.</a:t>
            </a:r>
          </a:p>
        </p:txBody>
      </p:sp>
      <p:sp>
        <p:nvSpPr>
          <p:cNvPr id="7" name="TextBox 6">
            <a:extLst>
              <a:ext uri="{FF2B5EF4-FFF2-40B4-BE49-F238E27FC236}">
                <a16:creationId xmlns:a16="http://schemas.microsoft.com/office/drawing/2014/main" id="{89C6A46A-D620-43BD-ABA5-21A749328740}"/>
              </a:ext>
            </a:extLst>
          </p:cNvPr>
          <p:cNvSpPr txBox="1"/>
          <p:nvPr/>
        </p:nvSpPr>
        <p:spPr>
          <a:xfrm>
            <a:off x="1195602" y="1956039"/>
            <a:ext cx="10102016" cy="3247043"/>
          </a:xfrm>
          <a:prstGeom prst="rect">
            <a:avLst/>
          </a:prstGeom>
          <a:noFill/>
        </p:spPr>
        <p:txBody>
          <a:bodyPr wrap="square" rtlCol="0">
            <a:spAutoFit/>
          </a:bodyPr>
          <a:lstStyle/>
          <a:p>
            <a:pPr marL="342900" indent="-342900" algn="just">
              <a:spcAft>
                <a:spcPts val="600"/>
              </a:spcAft>
              <a:buFont typeface="Arial" panose="020B0604020202020204" pitchFamily="34" charset="0"/>
              <a:buChar char="•"/>
            </a:pPr>
            <a:r>
              <a:rPr lang="en-US" i="0" u="none" strike="noStrike" baseline="0" dirty="0">
                <a:latin typeface="Calibri" panose="020F0502020204030204" pitchFamily="34" charset="0"/>
              </a:rPr>
              <a:t>Identification of the allegations potentially constituting sexual harassment;</a:t>
            </a:r>
          </a:p>
          <a:p>
            <a:pPr marL="342900" indent="-342900" algn="just">
              <a:spcAft>
                <a:spcPts val="600"/>
              </a:spcAft>
              <a:buFont typeface="Arial" panose="020B0604020202020204" pitchFamily="34" charset="0"/>
              <a:buChar char="•"/>
            </a:pPr>
            <a:r>
              <a:rPr lang="en-US" i="0" u="none" strike="noStrike" baseline="0" dirty="0">
                <a:latin typeface="Calibri" panose="020F0502020204030204" pitchFamily="34" charset="0"/>
              </a:rPr>
              <a:t>A description of all procedural steps taken from the receipt of the formal complaint through the determination;</a:t>
            </a:r>
          </a:p>
          <a:p>
            <a:pPr marL="342900" indent="-342900" algn="just">
              <a:spcAft>
                <a:spcPts val="600"/>
              </a:spcAft>
              <a:buFont typeface="Arial" panose="020B0604020202020204" pitchFamily="34" charset="0"/>
              <a:buChar char="•"/>
            </a:pPr>
            <a:r>
              <a:rPr lang="en-US" i="0" u="none" strike="noStrike" baseline="0" dirty="0">
                <a:latin typeface="Calibri" panose="020F0502020204030204" pitchFamily="34" charset="0"/>
              </a:rPr>
              <a:t>Findings of fact supporting the determination;</a:t>
            </a:r>
          </a:p>
          <a:p>
            <a:pPr marL="342900" indent="-342900" algn="just">
              <a:spcAft>
                <a:spcPts val="600"/>
              </a:spcAft>
              <a:buFont typeface="Arial" panose="020B0604020202020204" pitchFamily="34" charset="0"/>
              <a:buChar char="•"/>
            </a:pPr>
            <a:r>
              <a:rPr lang="en-US" i="0" u="none" strike="noStrike" baseline="0" dirty="0">
                <a:latin typeface="Calibri" panose="020F0502020204030204" pitchFamily="34" charset="0"/>
              </a:rPr>
              <a:t>Conclusions regarding the application of the District’s applicable code of conduct or other policy to the facts;</a:t>
            </a:r>
          </a:p>
          <a:p>
            <a:pPr marL="342900" indent="-342900" algn="just">
              <a:spcAft>
                <a:spcPts val="600"/>
              </a:spcAft>
              <a:buFont typeface="Arial" panose="020B0604020202020204" pitchFamily="34" charset="0"/>
              <a:buChar char="•"/>
            </a:pPr>
            <a:r>
              <a:rPr lang="en-US" i="0" u="none" strike="noStrike" baseline="0" dirty="0">
                <a:latin typeface="Calibri" panose="020F0502020204030204" pitchFamily="34" charset="0"/>
              </a:rPr>
              <a:t>A determination regarding responsibility as to each allegation, any Title IX disciplinary sanctions the District will impose on the respondent, and whether remedies designed to restore or preserve equal access to the District’s education program or activity will be provided to the complainant; and</a:t>
            </a:r>
          </a:p>
          <a:p>
            <a:pPr marL="342900" indent="-342900" algn="just">
              <a:spcAft>
                <a:spcPts val="600"/>
              </a:spcAft>
              <a:buFont typeface="Arial" panose="020B0604020202020204" pitchFamily="34" charset="0"/>
              <a:buChar char="•"/>
            </a:pPr>
            <a:r>
              <a:rPr lang="en-US" i="0" u="none" strike="noStrike" baseline="0" dirty="0">
                <a:latin typeface="Calibri" panose="020F0502020204030204" pitchFamily="34" charset="0"/>
              </a:rPr>
              <a:t>The permissible bases and procedures for appeal.</a:t>
            </a:r>
            <a:endParaRPr lang="en-US" dirty="0"/>
          </a:p>
        </p:txBody>
      </p:sp>
      <p:pic>
        <p:nvPicPr>
          <p:cNvPr id="3" name="Picture 2">
            <a:extLst>
              <a:ext uri="{FF2B5EF4-FFF2-40B4-BE49-F238E27FC236}">
                <a16:creationId xmlns:a16="http://schemas.microsoft.com/office/drawing/2014/main" id="{9668B991-8DC7-465B-A995-6CEE7E150CC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60765" y="0"/>
            <a:ext cx="1442638" cy="789135"/>
          </a:xfrm>
          <a:prstGeom prst="rect">
            <a:avLst/>
          </a:prstGeom>
        </p:spPr>
      </p:pic>
    </p:spTree>
    <p:extLst>
      <p:ext uri="{BB962C8B-B14F-4D97-AF65-F5344CB8AC3E}">
        <p14:creationId xmlns:p14="http://schemas.microsoft.com/office/powerpoint/2010/main" val="23662099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28316A"/>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C4FDBE2-32F7-4AC4-A40C-C51C65B1D4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Freeform: Shape 15">
            <a:extLst>
              <a:ext uri="{FF2B5EF4-FFF2-40B4-BE49-F238E27FC236}">
                <a16:creationId xmlns:a16="http://schemas.microsoft.com/office/drawing/2014/main" id="{2587169E-2A0C-4EEA-BF70-71E2BC404F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229686" cy="3469184"/>
          </a:xfrm>
          <a:custGeom>
            <a:avLst/>
            <a:gdLst>
              <a:gd name="connsiteX0" fmla="*/ 0 w 4229686"/>
              <a:gd name="connsiteY0" fmla="*/ 0 h 3469184"/>
              <a:gd name="connsiteX1" fmla="*/ 3937282 w 4229686"/>
              <a:gd name="connsiteY1" fmla="*/ 0 h 3469184"/>
              <a:gd name="connsiteX2" fmla="*/ 3947509 w 4229686"/>
              <a:gd name="connsiteY2" fmla="*/ 16834 h 3469184"/>
              <a:gd name="connsiteX3" fmla="*/ 4229686 w 4229686"/>
              <a:gd name="connsiteY3" fmla="*/ 1131238 h 3469184"/>
              <a:gd name="connsiteX4" fmla="*/ 1891740 w 4229686"/>
              <a:gd name="connsiteY4" fmla="*/ 3469184 h 3469184"/>
              <a:gd name="connsiteX5" fmla="*/ 87667 w 4229686"/>
              <a:gd name="connsiteY5" fmla="*/ 2618389 h 3469184"/>
              <a:gd name="connsiteX6" fmla="*/ 0 w 4229686"/>
              <a:gd name="connsiteY6" fmla="*/ 2501153 h 3469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29686" h="3469184">
                <a:moveTo>
                  <a:pt x="0" y="0"/>
                </a:moveTo>
                <a:lnTo>
                  <a:pt x="3937282" y="0"/>
                </a:lnTo>
                <a:lnTo>
                  <a:pt x="3947509" y="16834"/>
                </a:lnTo>
                <a:cubicBezTo>
                  <a:pt x="4127466" y="348105"/>
                  <a:pt x="4229686" y="727734"/>
                  <a:pt x="4229686" y="1131238"/>
                </a:cubicBezTo>
                <a:cubicBezTo>
                  <a:pt x="4229686" y="2422450"/>
                  <a:pt x="3182952" y="3469184"/>
                  <a:pt x="1891740" y="3469184"/>
                </a:cubicBezTo>
                <a:cubicBezTo>
                  <a:pt x="1165433" y="3469184"/>
                  <a:pt x="516481" y="3137991"/>
                  <a:pt x="87667" y="2618389"/>
                </a:cubicBezTo>
                <a:lnTo>
                  <a:pt x="0" y="250115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Oval 17">
            <a:extLst>
              <a:ext uri="{FF2B5EF4-FFF2-40B4-BE49-F238E27FC236}">
                <a16:creationId xmlns:a16="http://schemas.microsoft.com/office/drawing/2014/main" id="{CF8AD9F3-9AF6-494F-83A3-2F67756393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31645" y="3853046"/>
            <a:ext cx="457824" cy="44540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F6EB9B19-D8F1-4EB1-AA3B-A92D9BCE21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94561" y="2928977"/>
            <a:ext cx="5010226" cy="3929025"/>
          </a:xfrm>
          <a:custGeom>
            <a:avLst/>
            <a:gdLst>
              <a:gd name="connsiteX0" fmla="*/ 2505113 w 5010226"/>
              <a:gd name="connsiteY0" fmla="*/ 0 h 3929025"/>
              <a:gd name="connsiteX1" fmla="*/ 5010226 w 5010226"/>
              <a:gd name="connsiteY1" fmla="*/ 2505113 h 3929025"/>
              <a:gd name="connsiteX2" fmla="*/ 4582392 w 5010226"/>
              <a:gd name="connsiteY2" fmla="*/ 3905746 h 3929025"/>
              <a:gd name="connsiteX3" fmla="*/ 4564985 w 5010226"/>
              <a:gd name="connsiteY3" fmla="*/ 3929025 h 3929025"/>
              <a:gd name="connsiteX4" fmla="*/ 445242 w 5010226"/>
              <a:gd name="connsiteY4" fmla="*/ 3929025 h 3929025"/>
              <a:gd name="connsiteX5" fmla="*/ 427834 w 5010226"/>
              <a:gd name="connsiteY5" fmla="*/ 3905746 h 3929025"/>
              <a:gd name="connsiteX6" fmla="*/ 0 w 5010226"/>
              <a:gd name="connsiteY6" fmla="*/ 2505113 h 3929025"/>
              <a:gd name="connsiteX7" fmla="*/ 2505113 w 5010226"/>
              <a:gd name="connsiteY7" fmla="*/ 0 h 3929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0226" h="3929025">
                <a:moveTo>
                  <a:pt x="2505113" y="0"/>
                </a:moveTo>
                <a:cubicBezTo>
                  <a:pt x="3888649" y="0"/>
                  <a:pt x="5010226" y="1121577"/>
                  <a:pt x="5010226" y="2505113"/>
                </a:cubicBezTo>
                <a:cubicBezTo>
                  <a:pt x="5010226" y="3023939"/>
                  <a:pt x="4852505" y="3505927"/>
                  <a:pt x="4582392" y="3905746"/>
                </a:cubicBezTo>
                <a:lnTo>
                  <a:pt x="4564985" y="3929025"/>
                </a:lnTo>
                <a:lnTo>
                  <a:pt x="445242" y="3929025"/>
                </a:lnTo>
                <a:lnTo>
                  <a:pt x="427834" y="3905746"/>
                </a:lnTo>
                <a:cubicBezTo>
                  <a:pt x="157722" y="3505927"/>
                  <a:pt x="0" y="3023939"/>
                  <a:pt x="0" y="2505113"/>
                </a:cubicBezTo>
                <a:cubicBezTo>
                  <a:pt x="0" y="1121577"/>
                  <a:pt x="1121577" y="0"/>
                  <a:pt x="250511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Arc 21">
            <a:extLst>
              <a:ext uri="{FF2B5EF4-FFF2-40B4-BE49-F238E27FC236}">
                <a16:creationId xmlns:a16="http://schemas.microsoft.com/office/drawing/2014/main" id="{E2B33195-5BCA-4BB7-A82D-673952268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915428">
            <a:off x="8549639" y="1895148"/>
            <a:ext cx="2987899" cy="2987899"/>
          </a:xfrm>
          <a:prstGeom prst="arc">
            <a:avLst>
              <a:gd name="adj1" fmla="val 14455503"/>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2" name="Rounded Rectangle 5">
            <a:extLst>
              <a:ext uri="{FF2B5EF4-FFF2-40B4-BE49-F238E27FC236}">
                <a16:creationId xmlns:a16="http://schemas.microsoft.com/office/drawing/2014/main" id="{347339B0-3332-4965-B7E9-64CB0CA6190A}"/>
              </a:ext>
            </a:extLst>
          </p:cNvPr>
          <p:cNvSpPr/>
          <p:nvPr/>
        </p:nvSpPr>
        <p:spPr>
          <a:xfrm>
            <a:off x="325822" y="325820"/>
            <a:ext cx="11519338" cy="6201103"/>
          </a:xfrm>
          <a:prstGeom prst="roundRect">
            <a:avLst/>
          </a:prstGeom>
          <a:solidFill>
            <a:schemeClr val="bg1"/>
          </a:solidFill>
          <a:ln w="34925" cap="rnd" cmpd="sng">
            <a:solidFill>
              <a:schemeClr val="bg2">
                <a:lumMod val="50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p:txBody>
      </p:sp>
      <p:pic>
        <p:nvPicPr>
          <p:cNvPr id="11" name="Picture 10">
            <a:extLst>
              <a:ext uri="{FF2B5EF4-FFF2-40B4-BE49-F238E27FC236}">
                <a16:creationId xmlns:a16="http://schemas.microsoft.com/office/drawing/2014/main" id="{49F61F8B-8980-4430-922D-3DC72800572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08267"/>
            <a:ext cx="1391110" cy="549733"/>
          </a:xfrm>
          <a:prstGeom prst="rect">
            <a:avLst/>
          </a:prstGeom>
        </p:spPr>
      </p:pic>
      <p:sp>
        <p:nvSpPr>
          <p:cNvPr id="4" name="Title 2">
            <a:extLst>
              <a:ext uri="{FF2B5EF4-FFF2-40B4-BE49-F238E27FC236}">
                <a16:creationId xmlns:a16="http://schemas.microsoft.com/office/drawing/2014/main" id="{154D32F5-4543-4B67-B4F2-5FA137AC4D6D}"/>
              </a:ext>
            </a:extLst>
          </p:cNvPr>
          <p:cNvSpPr txBox="1">
            <a:spLocks/>
          </p:cNvSpPr>
          <p:nvPr/>
        </p:nvSpPr>
        <p:spPr>
          <a:xfrm>
            <a:off x="684065" y="616397"/>
            <a:ext cx="10515600" cy="78412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US" sz="4400" b="1" dirty="0">
                <a:ln>
                  <a:solidFill>
                    <a:srgbClr val="161B60"/>
                  </a:solidFill>
                </a:ln>
                <a:solidFill>
                  <a:srgbClr val="28316A"/>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Appeal</a:t>
            </a:r>
          </a:p>
        </p:txBody>
      </p:sp>
      <p:sp>
        <p:nvSpPr>
          <p:cNvPr id="5" name="TextBox 4">
            <a:extLst>
              <a:ext uri="{FF2B5EF4-FFF2-40B4-BE49-F238E27FC236}">
                <a16:creationId xmlns:a16="http://schemas.microsoft.com/office/drawing/2014/main" id="{EB76ABD2-6352-4C35-B54A-8043B8910B13}"/>
              </a:ext>
            </a:extLst>
          </p:cNvPr>
          <p:cNvSpPr txBox="1"/>
          <p:nvPr/>
        </p:nvSpPr>
        <p:spPr>
          <a:xfrm>
            <a:off x="853030" y="1530192"/>
            <a:ext cx="10177669" cy="4247317"/>
          </a:xfrm>
          <a:prstGeom prst="rect">
            <a:avLst/>
          </a:prstGeom>
          <a:noFill/>
        </p:spPr>
        <p:txBody>
          <a:bodyPr wrap="square" rtlCol="0">
            <a:spAutoFit/>
          </a:bodyPr>
          <a:lstStyle/>
          <a:p>
            <a:r>
              <a:rPr lang="en-US" sz="1800" dirty="0"/>
              <a:t>A party may appeal the written </a:t>
            </a:r>
            <a:r>
              <a:rPr lang="en-US" sz="1800" i="0" u="none" strike="noStrike" baseline="0" dirty="0">
                <a:latin typeface="Calibri" panose="020F0502020204030204" pitchFamily="34" charset="0"/>
              </a:rPr>
              <a:t>determination regarding responsibility or a </a:t>
            </a:r>
            <a:r>
              <a:rPr lang="en-US" sz="1800" dirty="0"/>
              <a:t>dismissal of a formal complaint or any allegations therein on the following bases:</a:t>
            </a:r>
          </a:p>
          <a:p>
            <a:pPr marL="285750" indent="-285750">
              <a:buFont typeface="Arial" panose="020B0604020202020204" pitchFamily="34" charset="0"/>
              <a:buChar char="•"/>
            </a:pPr>
            <a:r>
              <a:rPr lang="en-US" sz="1800" dirty="0"/>
              <a:t>Procedural irregularity that affected the outcome of the matter;</a:t>
            </a:r>
          </a:p>
          <a:p>
            <a:pPr marL="285750" indent="-285750">
              <a:buFont typeface="Arial" panose="020B0604020202020204" pitchFamily="34" charset="0"/>
              <a:buChar char="•"/>
            </a:pPr>
            <a:r>
              <a:rPr lang="en-US" sz="1800" dirty="0"/>
              <a:t>New evidence that was not reasonably available at the time the determination regarding responsibility or dismissal was made and that could affect the outcome of the matter; or</a:t>
            </a:r>
          </a:p>
          <a:p>
            <a:pPr marL="285750" indent="-285750">
              <a:buFont typeface="Arial" panose="020B0604020202020204" pitchFamily="34" charset="0"/>
              <a:buChar char="•"/>
            </a:pPr>
            <a:r>
              <a:rPr lang="en-US" sz="1800" dirty="0"/>
              <a:t>The Title IX Coordinator, investigator, or decision-maker had a conflict of interest or bias for or against complainants or respondents generally or the individual complainant or respondent that affected the outcome of the matter.</a:t>
            </a:r>
          </a:p>
          <a:p>
            <a:endParaRPr lang="en-US" sz="1800" dirty="0"/>
          </a:p>
          <a:p>
            <a:endParaRPr lang="en-US" sz="1800" dirty="0"/>
          </a:p>
          <a:p>
            <a:r>
              <a:rPr lang="en-US" sz="1800" dirty="0"/>
              <a:t>Title IX does not require the District to accept appeals based on any other reasons.</a:t>
            </a:r>
          </a:p>
          <a:p>
            <a:endParaRPr lang="en-US" sz="1800" dirty="0"/>
          </a:p>
          <a:p>
            <a:endParaRPr lang="en-US" sz="1800" dirty="0"/>
          </a:p>
          <a:p>
            <a:r>
              <a:rPr lang="en-US" sz="1800" i="0" u="none" strike="noStrike" baseline="0" dirty="0">
                <a:latin typeface="Calibri" panose="020F0502020204030204" pitchFamily="34" charset="0"/>
              </a:rPr>
              <a:t>To initiate an appeal, a party must file a written request for appeal with the Title IX Coordinator within [Recommended 10] number of days of the receipt of the final determination.</a:t>
            </a:r>
          </a:p>
        </p:txBody>
      </p:sp>
      <p:pic>
        <p:nvPicPr>
          <p:cNvPr id="3" name="Picture 2">
            <a:extLst>
              <a:ext uri="{FF2B5EF4-FFF2-40B4-BE49-F238E27FC236}">
                <a16:creationId xmlns:a16="http://schemas.microsoft.com/office/drawing/2014/main" id="{11CEA3D9-42DD-41ED-B786-80AE62F4416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60765" y="0"/>
            <a:ext cx="1442638" cy="789135"/>
          </a:xfrm>
          <a:prstGeom prst="rect">
            <a:avLst/>
          </a:prstGeom>
        </p:spPr>
      </p:pic>
    </p:spTree>
    <p:extLst>
      <p:ext uri="{BB962C8B-B14F-4D97-AF65-F5344CB8AC3E}">
        <p14:creationId xmlns:p14="http://schemas.microsoft.com/office/powerpoint/2010/main" val="8240756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28316A"/>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C4FDBE2-32F7-4AC4-A40C-C51C65B1D4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Freeform: Shape 15">
            <a:extLst>
              <a:ext uri="{FF2B5EF4-FFF2-40B4-BE49-F238E27FC236}">
                <a16:creationId xmlns:a16="http://schemas.microsoft.com/office/drawing/2014/main" id="{2587169E-2A0C-4EEA-BF70-71E2BC404F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229686" cy="3469184"/>
          </a:xfrm>
          <a:custGeom>
            <a:avLst/>
            <a:gdLst>
              <a:gd name="connsiteX0" fmla="*/ 0 w 4229686"/>
              <a:gd name="connsiteY0" fmla="*/ 0 h 3469184"/>
              <a:gd name="connsiteX1" fmla="*/ 3937282 w 4229686"/>
              <a:gd name="connsiteY1" fmla="*/ 0 h 3469184"/>
              <a:gd name="connsiteX2" fmla="*/ 3947509 w 4229686"/>
              <a:gd name="connsiteY2" fmla="*/ 16834 h 3469184"/>
              <a:gd name="connsiteX3" fmla="*/ 4229686 w 4229686"/>
              <a:gd name="connsiteY3" fmla="*/ 1131238 h 3469184"/>
              <a:gd name="connsiteX4" fmla="*/ 1891740 w 4229686"/>
              <a:gd name="connsiteY4" fmla="*/ 3469184 h 3469184"/>
              <a:gd name="connsiteX5" fmla="*/ 87667 w 4229686"/>
              <a:gd name="connsiteY5" fmla="*/ 2618389 h 3469184"/>
              <a:gd name="connsiteX6" fmla="*/ 0 w 4229686"/>
              <a:gd name="connsiteY6" fmla="*/ 2501153 h 3469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29686" h="3469184">
                <a:moveTo>
                  <a:pt x="0" y="0"/>
                </a:moveTo>
                <a:lnTo>
                  <a:pt x="3937282" y="0"/>
                </a:lnTo>
                <a:lnTo>
                  <a:pt x="3947509" y="16834"/>
                </a:lnTo>
                <a:cubicBezTo>
                  <a:pt x="4127466" y="348105"/>
                  <a:pt x="4229686" y="727734"/>
                  <a:pt x="4229686" y="1131238"/>
                </a:cubicBezTo>
                <a:cubicBezTo>
                  <a:pt x="4229686" y="2422450"/>
                  <a:pt x="3182952" y="3469184"/>
                  <a:pt x="1891740" y="3469184"/>
                </a:cubicBezTo>
                <a:cubicBezTo>
                  <a:pt x="1165433" y="3469184"/>
                  <a:pt x="516481" y="3137991"/>
                  <a:pt x="87667" y="2618389"/>
                </a:cubicBezTo>
                <a:lnTo>
                  <a:pt x="0" y="250115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Oval 17">
            <a:extLst>
              <a:ext uri="{FF2B5EF4-FFF2-40B4-BE49-F238E27FC236}">
                <a16:creationId xmlns:a16="http://schemas.microsoft.com/office/drawing/2014/main" id="{CF8AD9F3-9AF6-494F-83A3-2F67756393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31645" y="3853046"/>
            <a:ext cx="457824" cy="44540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F6EB9B19-D8F1-4EB1-AA3B-A92D9BCE21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94561" y="2928977"/>
            <a:ext cx="5010226" cy="3929025"/>
          </a:xfrm>
          <a:custGeom>
            <a:avLst/>
            <a:gdLst>
              <a:gd name="connsiteX0" fmla="*/ 2505113 w 5010226"/>
              <a:gd name="connsiteY0" fmla="*/ 0 h 3929025"/>
              <a:gd name="connsiteX1" fmla="*/ 5010226 w 5010226"/>
              <a:gd name="connsiteY1" fmla="*/ 2505113 h 3929025"/>
              <a:gd name="connsiteX2" fmla="*/ 4582392 w 5010226"/>
              <a:gd name="connsiteY2" fmla="*/ 3905746 h 3929025"/>
              <a:gd name="connsiteX3" fmla="*/ 4564985 w 5010226"/>
              <a:gd name="connsiteY3" fmla="*/ 3929025 h 3929025"/>
              <a:gd name="connsiteX4" fmla="*/ 445242 w 5010226"/>
              <a:gd name="connsiteY4" fmla="*/ 3929025 h 3929025"/>
              <a:gd name="connsiteX5" fmla="*/ 427834 w 5010226"/>
              <a:gd name="connsiteY5" fmla="*/ 3905746 h 3929025"/>
              <a:gd name="connsiteX6" fmla="*/ 0 w 5010226"/>
              <a:gd name="connsiteY6" fmla="*/ 2505113 h 3929025"/>
              <a:gd name="connsiteX7" fmla="*/ 2505113 w 5010226"/>
              <a:gd name="connsiteY7" fmla="*/ 0 h 3929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0226" h="3929025">
                <a:moveTo>
                  <a:pt x="2505113" y="0"/>
                </a:moveTo>
                <a:cubicBezTo>
                  <a:pt x="3888649" y="0"/>
                  <a:pt x="5010226" y="1121577"/>
                  <a:pt x="5010226" y="2505113"/>
                </a:cubicBezTo>
                <a:cubicBezTo>
                  <a:pt x="5010226" y="3023939"/>
                  <a:pt x="4852505" y="3505927"/>
                  <a:pt x="4582392" y="3905746"/>
                </a:cubicBezTo>
                <a:lnTo>
                  <a:pt x="4564985" y="3929025"/>
                </a:lnTo>
                <a:lnTo>
                  <a:pt x="445242" y="3929025"/>
                </a:lnTo>
                <a:lnTo>
                  <a:pt x="427834" y="3905746"/>
                </a:lnTo>
                <a:cubicBezTo>
                  <a:pt x="157722" y="3505927"/>
                  <a:pt x="0" y="3023939"/>
                  <a:pt x="0" y="2505113"/>
                </a:cubicBezTo>
                <a:cubicBezTo>
                  <a:pt x="0" y="1121577"/>
                  <a:pt x="1121577" y="0"/>
                  <a:pt x="250511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Arc 21">
            <a:extLst>
              <a:ext uri="{FF2B5EF4-FFF2-40B4-BE49-F238E27FC236}">
                <a16:creationId xmlns:a16="http://schemas.microsoft.com/office/drawing/2014/main" id="{E2B33195-5BCA-4BB7-A82D-673952268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915428">
            <a:off x="8549639" y="1895148"/>
            <a:ext cx="2987899" cy="2987899"/>
          </a:xfrm>
          <a:prstGeom prst="arc">
            <a:avLst>
              <a:gd name="adj1" fmla="val 14455503"/>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2" name="Rounded Rectangle 5">
            <a:extLst>
              <a:ext uri="{FF2B5EF4-FFF2-40B4-BE49-F238E27FC236}">
                <a16:creationId xmlns:a16="http://schemas.microsoft.com/office/drawing/2014/main" id="{347339B0-3332-4965-B7E9-64CB0CA6190A}"/>
              </a:ext>
            </a:extLst>
          </p:cNvPr>
          <p:cNvSpPr/>
          <p:nvPr/>
        </p:nvSpPr>
        <p:spPr>
          <a:xfrm>
            <a:off x="325822" y="325820"/>
            <a:ext cx="11519338" cy="6201103"/>
          </a:xfrm>
          <a:prstGeom prst="roundRect">
            <a:avLst/>
          </a:prstGeom>
          <a:solidFill>
            <a:schemeClr val="bg1"/>
          </a:solidFill>
          <a:ln w="34925" cap="rnd" cmpd="sng">
            <a:solidFill>
              <a:schemeClr val="bg2">
                <a:lumMod val="50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p:txBody>
      </p:sp>
      <p:pic>
        <p:nvPicPr>
          <p:cNvPr id="11" name="Picture 10">
            <a:extLst>
              <a:ext uri="{FF2B5EF4-FFF2-40B4-BE49-F238E27FC236}">
                <a16:creationId xmlns:a16="http://schemas.microsoft.com/office/drawing/2014/main" id="{49F61F8B-8980-4430-922D-3DC72800572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08267"/>
            <a:ext cx="1391110" cy="549733"/>
          </a:xfrm>
          <a:prstGeom prst="rect">
            <a:avLst/>
          </a:prstGeom>
        </p:spPr>
      </p:pic>
      <p:sp>
        <p:nvSpPr>
          <p:cNvPr id="4" name="Title 2">
            <a:extLst>
              <a:ext uri="{FF2B5EF4-FFF2-40B4-BE49-F238E27FC236}">
                <a16:creationId xmlns:a16="http://schemas.microsoft.com/office/drawing/2014/main" id="{154D32F5-4543-4B67-B4F2-5FA137AC4D6D}"/>
              </a:ext>
            </a:extLst>
          </p:cNvPr>
          <p:cNvSpPr txBox="1">
            <a:spLocks/>
          </p:cNvSpPr>
          <p:nvPr/>
        </p:nvSpPr>
        <p:spPr>
          <a:xfrm>
            <a:off x="684065" y="616397"/>
            <a:ext cx="10515600" cy="78412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US" sz="4400" b="1" dirty="0">
                <a:ln>
                  <a:solidFill>
                    <a:srgbClr val="161B60"/>
                  </a:solidFill>
                </a:ln>
                <a:solidFill>
                  <a:srgbClr val="28316A"/>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Appeals</a:t>
            </a:r>
          </a:p>
        </p:txBody>
      </p:sp>
      <p:sp>
        <p:nvSpPr>
          <p:cNvPr id="5" name="TextBox 4">
            <a:extLst>
              <a:ext uri="{FF2B5EF4-FFF2-40B4-BE49-F238E27FC236}">
                <a16:creationId xmlns:a16="http://schemas.microsoft.com/office/drawing/2014/main" id="{EB76ABD2-6352-4C35-B54A-8043B8910B13}"/>
              </a:ext>
            </a:extLst>
          </p:cNvPr>
          <p:cNvSpPr txBox="1"/>
          <p:nvPr/>
        </p:nvSpPr>
        <p:spPr>
          <a:xfrm>
            <a:off x="853030" y="1530192"/>
            <a:ext cx="10177669" cy="2416046"/>
          </a:xfrm>
          <a:prstGeom prst="rect">
            <a:avLst/>
          </a:prstGeom>
          <a:noFill/>
        </p:spPr>
        <p:txBody>
          <a:bodyPr wrap="square" rtlCol="0">
            <a:spAutoFit/>
          </a:bodyPr>
          <a:lstStyle/>
          <a:p>
            <a:pPr algn="just">
              <a:spcAft>
                <a:spcPts val="600"/>
              </a:spcAft>
            </a:pPr>
            <a:r>
              <a:rPr lang="en-US" i="0" u="none" strike="noStrike" baseline="0" dirty="0">
                <a:latin typeface="Calibri" panose="020F0502020204030204" pitchFamily="34" charset="0"/>
              </a:rPr>
              <a:t>The Title IX Coordinator will review the request for appeal and either:</a:t>
            </a:r>
          </a:p>
          <a:p>
            <a:pPr marL="285750" indent="-285750" algn="just">
              <a:spcAft>
                <a:spcPts val="600"/>
              </a:spcAft>
              <a:buFont typeface="Arial" panose="020B0604020202020204" pitchFamily="34" charset="0"/>
              <a:buChar char="•"/>
            </a:pPr>
            <a:r>
              <a:rPr lang="en-US" i="0" u="none" strike="noStrike" baseline="0" dirty="0">
                <a:latin typeface="Calibri" panose="020F0502020204030204" pitchFamily="34" charset="0"/>
              </a:rPr>
              <a:t>Determine that the reason for appealing the request is not mandatory and dismiss the appeal; or</a:t>
            </a:r>
          </a:p>
          <a:p>
            <a:pPr marL="285750" indent="-285750" algn="just">
              <a:spcAft>
                <a:spcPts val="600"/>
              </a:spcAft>
              <a:buFont typeface="Arial" panose="020B0604020202020204" pitchFamily="34" charset="0"/>
              <a:buChar char="•"/>
            </a:pPr>
            <a:r>
              <a:rPr lang="en-US" i="0" u="none" strike="noStrike" baseline="0" dirty="0">
                <a:latin typeface="Calibri" panose="020F0502020204030204" pitchFamily="34" charset="0"/>
              </a:rPr>
              <a:t>Designate an appellate decision-maker to proceed with the appeal.</a:t>
            </a:r>
          </a:p>
          <a:p>
            <a:pPr marL="285750" indent="-285750" algn="just">
              <a:spcAft>
                <a:spcPts val="600"/>
              </a:spcAft>
              <a:buFont typeface="Arial" panose="020B0604020202020204" pitchFamily="34" charset="0"/>
              <a:buChar char="•"/>
            </a:pPr>
            <a:endParaRPr lang="en-US" dirty="0">
              <a:latin typeface="Calibri" panose="020F0502020204030204" pitchFamily="34" charset="0"/>
            </a:endParaRPr>
          </a:p>
          <a:p>
            <a:pPr marL="285750" indent="-285750" algn="just">
              <a:spcAft>
                <a:spcPts val="600"/>
              </a:spcAft>
              <a:buFont typeface="Arial" panose="020B0604020202020204" pitchFamily="34" charset="0"/>
              <a:buChar char="•"/>
            </a:pPr>
            <a:r>
              <a:rPr lang="en-US" i="0" u="none" strike="noStrike" baseline="0" dirty="0">
                <a:latin typeface="Calibri" panose="020F0502020204030204" pitchFamily="34" charset="0"/>
              </a:rPr>
              <a:t>The Title IX Coordinator will notify the non-appealing party in writing when an appeal is filed, and appellate procedures will be implemented equally for both parties. </a:t>
            </a:r>
          </a:p>
          <a:p>
            <a:pPr marL="285750" indent="-285750" algn="just">
              <a:spcAft>
                <a:spcPts val="600"/>
              </a:spcAft>
              <a:buFont typeface="Arial" panose="020B0604020202020204" pitchFamily="34" charset="0"/>
              <a:buChar char="•"/>
            </a:pPr>
            <a:r>
              <a:rPr lang="en-US" i="0" u="none" strike="noStrike" baseline="0" dirty="0">
                <a:latin typeface="Calibri" panose="020F0502020204030204" pitchFamily="34" charset="0"/>
              </a:rPr>
              <a:t>Both parties will be provided equal opportunity to submit a written statement.</a:t>
            </a:r>
          </a:p>
        </p:txBody>
      </p:sp>
      <p:sp>
        <p:nvSpPr>
          <p:cNvPr id="3" name="TextBox 2">
            <a:extLst>
              <a:ext uri="{FF2B5EF4-FFF2-40B4-BE49-F238E27FC236}">
                <a16:creationId xmlns:a16="http://schemas.microsoft.com/office/drawing/2014/main" id="{35F32A1A-613A-4C0D-9D45-6EDBBCD4B377}"/>
              </a:ext>
            </a:extLst>
          </p:cNvPr>
          <p:cNvSpPr txBox="1"/>
          <p:nvPr/>
        </p:nvSpPr>
        <p:spPr>
          <a:xfrm>
            <a:off x="978232" y="5148227"/>
            <a:ext cx="9869398" cy="646331"/>
          </a:xfrm>
          <a:prstGeom prst="rect">
            <a:avLst/>
          </a:prstGeom>
          <a:noFill/>
        </p:spPr>
        <p:txBody>
          <a:bodyPr wrap="square" rtlCol="0">
            <a:spAutoFit/>
          </a:bodyPr>
          <a:lstStyle/>
          <a:p>
            <a:pPr marL="285750" indent="-285750" algn="just">
              <a:spcAft>
                <a:spcPts val="600"/>
              </a:spcAft>
              <a:buFont typeface="Arial" panose="020B0604020202020204" pitchFamily="34" charset="0"/>
              <a:buChar char="•"/>
            </a:pPr>
            <a:r>
              <a:rPr lang="en-US" dirty="0">
                <a:latin typeface="Calibri" panose="020F0502020204030204" pitchFamily="34" charset="0"/>
              </a:rPr>
              <a:t>The District’s designated appellate decision-maker will review the request for appeal and issue a written decision explaining why the appeal is granted or denied.</a:t>
            </a:r>
          </a:p>
        </p:txBody>
      </p:sp>
      <p:pic>
        <p:nvPicPr>
          <p:cNvPr id="6" name="Picture 5">
            <a:extLst>
              <a:ext uri="{FF2B5EF4-FFF2-40B4-BE49-F238E27FC236}">
                <a16:creationId xmlns:a16="http://schemas.microsoft.com/office/drawing/2014/main" id="{E7B9F218-2EE7-4806-BFA2-B1481D092F5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60765" y="0"/>
            <a:ext cx="1442638" cy="789135"/>
          </a:xfrm>
          <a:prstGeom prst="rect">
            <a:avLst/>
          </a:prstGeom>
        </p:spPr>
      </p:pic>
      <p:sp>
        <p:nvSpPr>
          <p:cNvPr id="7" name="Rectangle: Diagonal Corners Rounded 6">
            <a:extLst>
              <a:ext uri="{FF2B5EF4-FFF2-40B4-BE49-F238E27FC236}">
                <a16:creationId xmlns:a16="http://schemas.microsoft.com/office/drawing/2014/main" id="{DFCC3DDE-B740-4D37-BD01-C8510839F47A}"/>
              </a:ext>
            </a:extLst>
          </p:cNvPr>
          <p:cNvSpPr/>
          <p:nvPr/>
        </p:nvSpPr>
        <p:spPr>
          <a:xfrm>
            <a:off x="978232" y="4081670"/>
            <a:ext cx="10221433" cy="967408"/>
          </a:xfrm>
          <a:prstGeom prst="round2DiagRect">
            <a:avLst/>
          </a:prstGeom>
          <a:solidFill>
            <a:srgbClr val="959E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5000"/>
              </a:lnSpc>
            </a:pPr>
            <a:r>
              <a:rPr lang="en-US" b="1" dirty="0">
                <a:solidFill>
                  <a:schemeClr val="tx1"/>
                </a:solidFill>
                <a:ea typeface="MS Mincho" panose="02020609040205080304" pitchFamily="49" charset="-128"/>
                <a:cs typeface="Times New Roman" panose="02020603050405020304" pitchFamily="18" charset="0"/>
              </a:rPr>
              <a:t>The appellate decision-maker cannot be the same person as the decision-maker that reached the determination of responsibility, the investigator or the Title IX Coordinator.</a:t>
            </a:r>
          </a:p>
        </p:txBody>
      </p:sp>
    </p:spTree>
    <p:extLst>
      <p:ext uri="{BB962C8B-B14F-4D97-AF65-F5344CB8AC3E}">
        <p14:creationId xmlns:p14="http://schemas.microsoft.com/office/powerpoint/2010/main" val="4067816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28316A"/>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C4FDBE2-32F7-4AC4-A40C-C51C65B1D4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Freeform: Shape 15">
            <a:extLst>
              <a:ext uri="{FF2B5EF4-FFF2-40B4-BE49-F238E27FC236}">
                <a16:creationId xmlns:a16="http://schemas.microsoft.com/office/drawing/2014/main" id="{2587169E-2A0C-4EEA-BF70-71E2BC404F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229686" cy="3469184"/>
          </a:xfrm>
          <a:custGeom>
            <a:avLst/>
            <a:gdLst>
              <a:gd name="connsiteX0" fmla="*/ 0 w 4229686"/>
              <a:gd name="connsiteY0" fmla="*/ 0 h 3469184"/>
              <a:gd name="connsiteX1" fmla="*/ 3937282 w 4229686"/>
              <a:gd name="connsiteY1" fmla="*/ 0 h 3469184"/>
              <a:gd name="connsiteX2" fmla="*/ 3947509 w 4229686"/>
              <a:gd name="connsiteY2" fmla="*/ 16834 h 3469184"/>
              <a:gd name="connsiteX3" fmla="*/ 4229686 w 4229686"/>
              <a:gd name="connsiteY3" fmla="*/ 1131238 h 3469184"/>
              <a:gd name="connsiteX4" fmla="*/ 1891740 w 4229686"/>
              <a:gd name="connsiteY4" fmla="*/ 3469184 h 3469184"/>
              <a:gd name="connsiteX5" fmla="*/ 87667 w 4229686"/>
              <a:gd name="connsiteY5" fmla="*/ 2618389 h 3469184"/>
              <a:gd name="connsiteX6" fmla="*/ 0 w 4229686"/>
              <a:gd name="connsiteY6" fmla="*/ 2501153 h 3469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29686" h="3469184">
                <a:moveTo>
                  <a:pt x="0" y="0"/>
                </a:moveTo>
                <a:lnTo>
                  <a:pt x="3937282" y="0"/>
                </a:lnTo>
                <a:lnTo>
                  <a:pt x="3947509" y="16834"/>
                </a:lnTo>
                <a:cubicBezTo>
                  <a:pt x="4127466" y="348105"/>
                  <a:pt x="4229686" y="727734"/>
                  <a:pt x="4229686" y="1131238"/>
                </a:cubicBezTo>
                <a:cubicBezTo>
                  <a:pt x="4229686" y="2422450"/>
                  <a:pt x="3182952" y="3469184"/>
                  <a:pt x="1891740" y="3469184"/>
                </a:cubicBezTo>
                <a:cubicBezTo>
                  <a:pt x="1165433" y="3469184"/>
                  <a:pt x="516481" y="3137991"/>
                  <a:pt x="87667" y="2618389"/>
                </a:cubicBezTo>
                <a:lnTo>
                  <a:pt x="0" y="250115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Oval 17">
            <a:extLst>
              <a:ext uri="{FF2B5EF4-FFF2-40B4-BE49-F238E27FC236}">
                <a16:creationId xmlns:a16="http://schemas.microsoft.com/office/drawing/2014/main" id="{CF8AD9F3-9AF6-494F-83A3-2F67756393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31645" y="3853046"/>
            <a:ext cx="457824" cy="44540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F6EB9B19-D8F1-4EB1-AA3B-A92D9BCE21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94561" y="2928977"/>
            <a:ext cx="5010226" cy="3929025"/>
          </a:xfrm>
          <a:custGeom>
            <a:avLst/>
            <a:gdLst>
              <a:gd name="connsiteX0" fmla="*/ 2505113 w 5010226"/>
              <a:gd name="connsiteY0" fmla="*/ 0 h 3929025"/>
              <a:gd name="connsiteX1" fmla="*/ 5010226 w 5010226"/>
              <a:gd name="connsiteY1" fmla="*/ 2505113 h 3929025"/>
              <a:gd name="connsiteX2" fmla="*/ 4582392 w 5010226"/>
              <a:gd name="connsiteY2" fmla="*/ 3905746 h 3929025"/>
              <a:gd name="connsiteX3" fmla="*/ 4564985 w 5010226"/>
              <a:gd name="connsiteY3" fmla="*/ 3929025 h 3929025"/>
              <a:gd name="connsiteX4" fmla="*/ 445242 w 5010226"/>
              <a:gd name="connsiteY4" fmla="*/ 3929025 h 3929025"/>
              <a:gd name="connsiteX5" fmla="*/ 427834 w 5010226"/>
              <a:gd name="connsiteY5" fmla="*/ 3905746 h 3929025"/>
              <a:gd name="connsiteX6" fmla="*/ 0 w 5010226"/>
              <a:gd name="connsiteY6" fmla="*/ 2505113 h 3929025"/>
              <a:gd name="connsiteX7" fmla="*/ 2505113 w 5010226"/>
              <a:gd name="connsiteY7" fmla="*/ 0 h 3929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0226" h="3929025">
                <a:moveTo>
                  <a:pt x="2505113" y="0"/>
                </a:moveTo>
                <a:cubicBezTo>
                  <a:pt x="3888649" y="0"/>
                  <a:pt x="5010226" y="1121577"/>
                  <a:pt x="5010226" y="2505113"/>
                </a:cubicBezTo>
                <a:cubicBezTo>
                  <a:pt x="5010226" y="3023939"/>
                  <a:pt x="4852505" y="3505927"/>
                  <a:pt x="4582392" y="3905746"/>
                </a:cubicBezTo>
                <a:lnTo>
                  <a:pt x="4564985" y="3929025"/>
                </a:lnTo>
                <a:lnTo>
                  <a:pt x="445242" y="3929025"/>
                </a:lnTo>
                <a:lnTo>
                  <a:pt x="427834" y="3905746"/>
                </a:lnTo>
                <a:cubicBezTo>
                  <a:pt x="157722" y="3505927"/>
                  <a:pt x="0" y="3023939"/>
                  <a:pt x="0" y="2505113"/>
                </a:cubicBezTo>
                <a:cubicBezTo>
                  <a:pt x="0" y="1121577"/>
                  <a:pt x="1121577" y="0"/>
                  <a:pt x="250511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Arc 21">
            <a:extLst>
              <a:ext uri="{FF2B5EF4-FFF2-40B4-BE49-F238E27FC236}">
                <a16:creationId xmlns:a16="http://schemas.microsoft.com/office/drawing/2014/main" id="{E2B33195-5BCA-4BB7-A82D-673952268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915428">
            <a:off x="8549639" y="1895148"/>
            <a:ext cx="2987899" cy="2987899"/>
          </a:xfrm>
          <a:prstGeom prst="arc">
            <a:avLst>
              <a:gd name="adj1" fmla="val 14455503"/>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2" name="Rounded Rectangle 5">
            <a:extLst>
              <a:ext uri="{FF2B5EF4-FFF2-40B4-BE49-F238E27FC236}">
                <a16:creationId xmlns:a16="http://schemas.microsoft.com/office/drawing/2014/main" id="{347339B0-3332-4965-B7E9-64CB0CA6190A}"/>
              </a:ext>
            </a:extLst>
          </p:cNvPr>
          <p:cNvSpPr/>
          <p:nvPr/>
        </p:nvSpPr>
        <p:spPr>
          <a:xfrm>
            <a:off x="325822" y="325820"/>
            <a:ext cx="11519338" cy="6201103"/>
          </a:xfrm>
          <a:prstGeom prst="roundRect">
            <a:avLst/>
          </a:prstGeom>
          <a:solidFill>
            <a:schemeClr val="bg1"/>
          </a:solidFill>
          <a:ln w="34925" cap="rnd" cmpd="sng">
            <a:solidFill>
              <a:schemeClr val="bg2">
                <a:lumMod val="50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p:txBody>
      </p:sp>
      <p:pic>
        <p:nvPicPr>
          <p:cNvPr id="11" name="Picture 10">
            <a:extLst>
              <a:ext uri="{FF2B5EF4-FFF2-40B4-BE49-F238E27FC236}">
                <a16:creationId xmlns:a16="http://schemas.microsoft.com/office/drawing/2014/main" id="{49F61F8B-8980-4430-922D-3DC72800572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08267"/>
            <a:ext cx="1391110" cy="549733"/>
          </a:xfrm>
          <a:prstGeom prst="rect">
            <a:avLst/>
          </a:prstGeom>
        </p:spPr>
      </p:pic>
      <p:sp>
        <p:nvSpPr>
          <p:cNvPr id="4" name="Title 2">
            <a:extLst>
              <a:ext uri="{FF2B5EF4-FFF2-40B4-BE49-F238E27FC236}">
                <a16:creationId xmlns:a16="http://schemas.microsoft.com/office/drawing/2014/main" id="{154D32F5-4543-4B67-B4F2-5FA137AC4D6D}"/>
              </a:ext>
            </a:extLst>
          </p:cNvPr>
          <p:cNvSpPr txBox="1">
            <a:spLocks/>
          </p:cNvSpPr>
          <p:nvPr/>
        </p:nvSpPr>
        <p:spPr>
          <a:xfrm>
            <a:off x="684065" y="616397"/>
            <a:ext cx="10515600" cy="78412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US" sz="4400" b="1" dirty="0">
                <a:ln>
                  <a:solidFill>
                    <a:srgbClr val="161B60"/>
                  </a:solidFill>
                </a:ln>
                <a:solidFill>
                  <a:srgbClr val="28316A"/>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Remedies</a:t>
            </a:r>
          </a:p>
        </p:txBody>
      </p:sp>
      <p:sp>
        <p:nvSpPr>
          <p:cNvPr id="5" name="TextBox 4">
            <a:extLst>
              <a:ext uri="{FF2B5EF4-FFF2-40B4-BE49-F238E27FC236}">
                <a16:creationId xmlns:a16="http://schemas.microsoft.com/office/drawing/2014/main" id="{EB76ABD2-6352-4C35-B54A-8043B8910B13}"/>
              </a:ext>
            </a:extLst>
          </p:cNvPr>
          <p:cNvSpPr txBox="1"/>
          <p:nvPr/>
        </p:nvSpPr>
        <p:spPr>
          <a:xfrm>
            <a:off x="853030" y="1530192"/>
            <a:ext cx="10177669" cy="3170099"/>
          </a:xfrm>
          <a:prstGeom prst="rect">
            <a:avLst/>
          </a:prstGeom>
          <a:noFill/>
        </p:spPr>
        <p:txBody>
          <a:bodyPr wrap="square" rtlCol="0">
            <a:spAutoFit/>
          </a:bodyPr>
          <a:lstStyle/>
          <a:p>
            <a:pPr algn="just">
              <a:spcAft>
                <a:spcPts val="600"/>
              </a:spcAft>
            </a:pPr>
            <a:r>
              <a:rPr lang="en-US" sz="2000" i="0" u="none" strike="noStrike" baseline="0" dirty="0">
                <a:latin typeface="Calibri" panose="020F0502020204030204" pitchFamily="34" charset="0"/>
              </a:rPr>
              <a:t>If a respondent has been determined through the formal complaint process to be responsible for the alleged sexual harassment, the District must provide remedies to the complainant that are designed to restore or preserve the complainant’s equal access to the District’s educational programs and activities. </a:t>
            </a:r>
          </a:p>
          <a:p>
            <a:pPr algn="just">
              <a:spcAft>
                <a:spcPts val="600"/>
              </a:spcAft>
            </a:pPr>
            <a:endParaRPr lang="en-US" sz="2000" i="0" u="none" strike="noStrike" baseline="0" dirty="0">
              <a:latin typeface="Calibri" panose="020F0502020204030204" pitchFamily="34" charset="0"/>
            </a:endParaRPr>
          </a:p>
          <a:p>
            <a:pPr algn="just">
              <a:spcAft>
                <a:spcPts val="600"/>
              </a:spcAft>
            </a:pPr>
            <a:r>
              <a:rPr lang="en-US" sz="2000" i="0" u="none" strike="noStrike" baseline="0" dirty="0">
                <a:latin typeface="Calibri" panose="020F0502020204030204" pitchFamily="34" charset="0"/>
              </a:rPr>
              <a:t>The Title IX Coordinator is responsible for effective implementation of remedies.</a:t>
            </a:r>
          </a:p>
          <a:p>
            <a:pPr algn="just">
              <a:spcAft>
                <a:spcPts val="600"/>
              </a:spcAft>
            </a:pPr>
            <a:endParaRPr lang="en-US" sz="2000" i="0" u="none" strike="noStrike" baseline="0" dirty="0">
              <a:latin typeface="Calibri" panose="020F0502020204030204" pitchFamily="34" charset="0"/>
            </a:endParaRPr>
          </a:p>
          <a:p>
            <a:pPr algn="just">
              <a:spcAft>
                <a:spcPts val="600"/>
              </a:spcAft>
            </a:pPr>
            <a:r>
              <a:rPr lang="en-US" sz="2000" i="0" u="none" strike="noStrike" baseline="0" dirty="0">
                <a:latin typeface="Calibri" panose="020F0502020204030204" pitchFamily="34" charset="0"/>
              </a:rPr>
              <a:t>Remedies may include suspension, expulsion, any disciplinary measure provided by the District’s Student Code of Conduct or other remedies listed in the Title IX procedures.</a:t>
            </a:r>
          </a:p>
        </p:txBody>
      </p:sp>
      <p:pic>
        <p:nvPicPr>
          <p:cNvPr id="6" name="Picture 5">
            <a:extLst>
              <a:ext uri="{FF2B5EF4-FFF2-40B4-BE49-F238E27FC236}">
                <a16:creationId xmlns:a16="http://schemas.microsoft.com/office/drawing/2014/main" id="{33BA13AE-C107-4C27-B607-5F7C8B3EA3D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60765" y="0"/>
            <a:ext cx="1442638" cy="789135"/>
          </a:xfrm>
          <a:prstGeom prst="rect">
            <a:avLst/>
          </a:prstGeom>
        </p:spPr>
      </p:pic>
    </p:spTree>
    <p:extLst>
      <p:ext uri="{BB962C8B-B14F-4D97-AF65-F5344CB8AC3E}">
        <p14:creationId xmlns:p14="http://schemas.microsoft.com/office/powerpoint/2010/main" val="7563186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28316A"/>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C4FDBE2-32F7-4AC4-A40C-C51C65B1D4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Freeform: Shape 15">
            <a:extLst>
              <a:ext uri="{FF2B5EF4-FFF2-40B4-BE49-F238E27FC236}">
                <a16:creationId xmlns:a16="http://schemas.microsoft.com/office/drawing/2014/main" id="{2587169E-2A0C-4EEA-BF70-71E2BC404F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229686" cy="3469184"/>
          </a:xfrm>
          <a:custGeom>
            <a:avLst/>
            <a:gdLst>
              <a:gd name="connsiteX0" fmla="*/ 0 w 4229686"/>
              <a:gd name="connsiteY0" fmla="*/ 0 h 3469184"/>
              <a:gd name="connsiteX1" fmla="*/ 3937282 w 4229686"/>
              <a:gd name="connsiteY1" fmla="*/ 0 h 3469184"/>
              <a:gd name="connsiteX2" fmla="*/ 3947509 w 4229686"/>
              <a:gd name="connsiteY2" fmla="*/ 16834 h 3469184"/>
              <a:gd name="connsiteX3" fmla="*/ 4229686 w 4229686"/>
              <a:gd name="connsiteY3" fmla="*/ 1131238 h 3469184"/>
              <a:gd name="connsiteX4" fmla="*/ 1891740 w 4229686"/>
              <a:gd name="connsiteY4" fmla="*/ 3469184 h 3469184"/>
              <a:gd name="connsiteX5" fmla="*/ 87667 w 4229686"/>
              <a:gd name="connsiteY5" fmla="*/ 2618389 h 3469184"/>
              <a:gd name="connsiteX6" fmla="*/ 0 w 4229686"/>
              <a:gd name="connsiteY6" fmla="*/ 2501153 h 3469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29686" h="3469184">
                <a:moveTo>
                  <a:pt x="0" y="0"/>
                </a:moveTo>
                <a:lnTo>
                  <a:pt x="3937282" y="0"/>
                </a:lnTo>
                <a:lnTo>
                  <a:pt x="3947509" y="16834"/>
                </a:lnTo>
                <a:cubicBezTo>
                  <a:pt x="4127466" y="348105"/>
                  <a:pt x="4229686" y="727734"/>
                  <a:pt x="4229686" y="1131238"/>
                </a:cubicBezTo>
                <a:cubicBezTo>
                  <a:pt x="4229686" y="2422450"/>
                  <a:pt x="3182952" y="3469184"/>
                  <a:pt x="1891740" y="3469184"/>
                </a:cubicBezTo>
                <a:cubicBezTo>
                  <a:pt x="1165433" y="3469184"/>
                  <a:pt x="516481" y="3137991"/>
                  <a:pt x="87667" y="2618389"/>
                </a:cubicBezTo>
                <a:lnTo>
                  <a:pt x="0" y="250115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Oval 17">
            <a:extLst>
              <a:ext uri="{FF2B5EF4-FFF2-40B4-BE49-F238E27FC236}">
                <a16:creationId xmlns:a16="http://schemas.microsoft.com/office/drawing/2014/main" id="{CF8AD9F3-9AF6-494F-83A3-2F67756393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31645" y="3853046"/>
            <a:ext cx="457824" cy="44540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F6EB9B19-D8F1-4EB1-AA3B-A92D9BCE21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94561" y="2928977"/>
            <a:ext cx="5010226" cy="3929025"/>
          </a:xfrm>
          <a:custGeom>
            <a:avLst/>
            <a:gdLst>
              <a:gd name="connsiteX0" fmla="*/ 2505113 w 5010226"/>
              <a:gd name="connsiteY0" fmla="*/ 0 h 3929025"/>
              <a:gd name="connsiteX1" fmla="*/ 5010226 w 5010226"/>
              <a:gd name="connsiteY1" fmla="*/ 2505113 h 3929025"/>
              <a:gd name="connsiteX2" fmla="*/ 4582392 w 5010226"/>
              <a:gd name="connsiteY2" fmla="*/ 3905746 h 3929025"/>
              <a:gd name="connsiteX3" fmla="*/ 4564985 w 5010226"/>
              <a:gd name="connsiteY3" fmla="*/ 3929025 h 3929025"/>
              <a:gd name="connsiteX4" fmla="*/ 445242 w 5010226"/>
              <a:gd name="connsiteY4" fmla="*/ 3929025 h 3929025"/>
              <a:gd name="connsiteX5" fmla="*/ 427834 w 5010226"/>
              <a:gd name="connsiteY5" fmla="*/ 3905746 h 3929025"/>
              <a:gd name="connsiteX6" fmla="*/ 0 w 5010226"/>
              <a:gd name="connsiteY6" fmla="*/ 2505113 h 3929025"/>
              <a:gd name="connsiteX7" fmla="*/ 2505113 w 5010226"/>
              <a:gd name="connsiteY7" fmla="*/ 0 h 3929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0226" h="3929025">
                <a:moveTo>
                  <a:pt x="2505113" y="0"/>
                </a:moveTo>
                <a:cubicBezTo>
                  <a:pt x="3888649" y="0"/>
                  <a:pt x="5010226" y="1121577"/>
                  <a:pt x="5010226" y="2505113"/>
                </a:cubicBezTo>
                <a:cubicBezTo>
                  <a:pt x="5010226" y="3023939"/>
                  <a:pt x="4852505" y="3505927"/>
                  <a:pt x="4582392" y="3905746"/>
                </a:cubicBezTo>
                <a:lnTo>
                  <a:pt x="4564985" y="3929025"/>
                </a:lnTo>
                <a:lnTo>
                  <a:pt x="445242" y="3929025"/>
                </a:lnTo>
                <a:lnTo>
                  <a:pt x="427834" y="3905746"/>
                </a:lnTo>
                <a:cubicBezTo>
                  <a:pt x="157722" y="3505927"/>
                  <a:pt x="0" y="3023939"/>
                  <a:pt x="0" y="2505113"/>
                </a:cubicBezTo>
                <a:cubicBezTo>
                  <a:pt x="0" y="1121577"/>
                  <a:pt x="1121577" y="0"/>
                  <a:pt x="250511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Arc 21">
            <a:extLst>
              <a:ext uri="{FF2B5EF4-FFF2-40B4-BE49-F238E27FC236}">
                <a16:creationId xmlns:a16="http://schemas.microsoft.com/office/drawing/2014/main" id="{E2B33195-5BCA-4BB7-A82D-673952268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915428">
            <a:off x="8549639" y="1895148"/>
            <a:ext cx="2987899" cy="2987899"/>
          </a:xfrm>
          <a:prstGeom prst="arc">
            <a:avLst>
              <a:gd name="adj1" fmla="val 14455503"/>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2" name="Rounded Rectangle 5">
            <a:extLst>
              <a:ext uri="{FF2B5EF4-FFF2-40B4-BE49-F238E27FC236}">
                <a16:creationId xmlns:a16="http://schemas.microsoft.com/office/drawing/2014/main" id="{347339B0-3332-4965-B7E9-64CB0CA6190A}"/>
              </a:ext>
            </a:extLst>
          </p:cNvPr>
          <p:cNvSpPr/>
          <p:nvPr/>
        </p:nvSpPr>
        <p:spPr>
          <a:xfrm>
            <a:off x="325822" y="325820"/>
            <a:ext cx="11519338" cy="6201103"/>
          </a:xfrm>
          <a:prstGeom prst="roundRect">
            <a:avLst/>
          </a:prstGeom>
          <a:solidFill>
            <a:schemeClr val="bg1"/>
          </a:solidFill>
          <a:ln w="34925" cap="rnd" cmpd="sng">
            <a:solidFill>
              <a:schemeClr val="bg2">
                <a:lumMod val="50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p:txBody>
      </p:sp>
      <p:pic>
        <p:nvPicPr>
          <p:cNvPr id="11" name="Picture 10">
            <a:extLst>
              <a:ext uri="{FF2B5EF4-FFF2-40B4-BE49-F238E27FC236}">
                <a16:creationId xmlns:a16="http://schemas.microsoft.com/office/drawing/2014/main" id="{49F61F8B-8980-4430-922D-3DC72800572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08267"/>
            <a:ext cx="1391110" cy="549733"/>
          </a:xfrm>
          <a:prstGeom prst="rect">
            <a:avLst/>
          </a:prstGeom>
        </p:spPr>
      </p:pic>
      <p:sp>
        <p:nvSpPr>
          <p:cNvPr id="4" name="Title 2">
            <a:extLst>
              <a:ext uri="{FF2B5EF4-FFF2-40B4-BE49-F238E27FC236}">
                <a16:creationId xmlns:a16="http://schemas.microsoft.com/office/drawing/2014/main" id="{154D32F5-4543-4B67-B4F2-5FA137AC4D6D}"/>
              </a:ext>
            </a:extLst>
          </p:cNvPr>
          <p:cNvSpPr txBox="1">
            <a:spLocks/>
          </p:cNvSpPr>
          <p:nvPr/>
        </p:nvSpPr>
        <p:spPr>
          <a:xfrm>
            <a:off x="684065" y="616397"/>
            <a:ext cx="10515600" cy="78412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US" sz="4400" b="1" dirty="0">
                <a:ln>
                  <a:solidFill>
                    <a:srgbClr val="161B60"/>
                  </a:solidFill>
                </a:ln>
                <a:solidFill>
                  <a:srgbClr val="28316A"/>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Informal Resolution</a:t>
            </a:r>
          </a:p>
        </p:txBody>
      </p:sp>
      <p:sp>
        <p:nvSpPr>
          <p:cNvPr id="5" name="TextBox 4">
            <a:extLst>
              <a:ext uri="{FF2B5EF4-FFF2-40B4-BE49-F238E27FC236}">
                <a16:creationId xmlns:a16="http://schemas.microsoft.com/office/drawing/2014/main" id="{EB76ABD2-6352-4C35-B54A-8043B8910B13}"/>
              </a:ext>
            </a:extLst>
          </p:cNvPr>
          <p:cNvSpPr txBox="1"/>
          <p:nvPr/>
        </p:nvSpPr>
        <p:spPr>
          <a:xfrm>
            <a:off x="853030" y="1530192"/>
            <a:ext cx="10177669" cy="5216813"/>
          </a:xfrm>
          <a:prstGeom prst="rect">
            <a:avLst/>
          </a:prstGeom>
          <a:noFill/>
        </p:spPr>
        <p:txBody>
          <a:bodyPr wrap="square" rtlCol="0">
            <a:spAutoFit/>
          </a:bodyPr>
          <a:lstStyle/>
          <a:p>
            <a:pPr algn="just">
              <a:spcAft>
                <a:spcPts val="600"/>
              </a:spcAft>
            </a:pPr>
            <a:r>
              <a:rPr lang="en-US" sz="2000" i="0" u="none" strike="noStrike" baseline="0" dirty="0">
                <a:latin typeface="Calibri" panose="020F0502020204030204" pitchFamily="34" charset="0"/>
              </a:rPr>
              <a:t>If a formal complaint has been filed, other than a complaint alleging sexual harassment of a student by an employee, and prior to reaching a determination regarding responsibility, the Title IX Coordinator may offer (but </a:t>
            </a:r>
            <a:r>
              <a:rPr lang="en-US" sz="2000" b="1" i="0" u="none" strike="noStrike" baseline="0" dirty="0">
                <a:latin typeface="Calibri" panose="020F0502020204030204" pitchFamily="34" charset="0"/>
              </a:rPr>
              <a:t>may not require</a:t>
            </a:r>
            <a:r>
              <a:rPr lang="en-US" sz="2000" i="0" u="none" strike="noStrike" baseline="0" dirty="0">
                <a:latin typeface="Calibri" panose="020F0502020204030204" pitchFamily="34" charset="0"/>
              </a:rPr>
              <a:t>)</a:t>
            </a:r>
            <a:r>
              <a:rPr lang="en-US" sz="2000" b="1" i="0" u="none" strike="noStrike" baseline="0" dirty="0">
                <a:latin typeface="Calibri" panose="020F0502020204030204" pitchFamily="34" charset="0"/>
              </a:rPr>
              <a:t> </a:t>
            </a:r>
            <a:r>
              <a:rPr lang="en-US" sz="2000" i="0" u="none" strike="noStrike" baseline="0" dirty="0">
                <a:latin typeface="Calibri" panose="020F0502020204030204" pitchFamily="34" charset="0"/>
              </a:rPr>
              <a:t>a voluntary informal resolution process, such as mediation. </a:t>
            </a:r>
          </a:p>
          <a:p>
            <a:pPr marL="285750" indent="-285750" algn="just">
              <a:spcAft>
                <a:spcPts val="600"/>
              </a:spcAft>
              <a:buFont typeface="Arial" panose="020B0604020202020204" pitchFamily="34" charset="0"/>
              <a:buChar char="•"/>
            </a:pPr>
            <a:r>
              <a:rPr lang="en-US" sz="2000" i="0" u="none" strike="noStrike" baseline="0" dirty="0">
                <a:latin typeface="Calibri" panose="020F0502020204030204" pitchFamily="34" charset="0"/>
              </a:rPr>
              <a:t>In addition, either party may request informal resolution by making a written request to the Title IX Coordinator, who will promptly notify the other party of this request. </a:t>
            </a:r>
          </a:p>
          <a:p>
            <a:pPr marL="285750" indent="-285750" algn="just">
              <a:spcAft>
                <a:spcPts val="600"/>
              </a:spcAft>
              <a:buFont typeface="Arial" panose="020B0604020202020204" pitchFamily="34" charset="0"/>
              <a:buChar char="•"/>
            </a:pPr>
            <a:r>
              <a:rPr lang="en-US" sz="2000" i="0" u="none" strike="noStrike" baseline="0" dirty="0">
                <a:latin typeface="Calibri" panose="020F0502020204030204" pitchFamily="34" charset="0"/>
              </a:rPr>
              <a:t>The other party is not required to agree to participate. </a:t>
            </a:r>
          </a:p>
          <a:p>
            <a:pPr marL="285750" indent="-285750" algn="just">
              <a:spcAft>
                <a:spcPts val="600"/>
              </a:spcAft>
              <a:buFont typeface="Arial" panose="020B0604020202020204" pitchFamily="34" charset="0"/>
              <a:buChar char="•"/>
            </a:pPr>
            <a:r>
              <a:rPr lang="en-US" sz="2000" i="0" u="none" strike="noStrike" baseline="0" dirty="0">
                <a:latin typeface="Calibri" panose="020F0502020204030204" pitchFamily="34" charset="0"/>
              </a:rPr>
              <a:t>If a party declines or at any time withdraws from an informal resolution process, the Coordinator will notify the other party that the informal resolution process has been terminated and resume the formal complaint process. </a:t>
            </a:r>
          </a:p>
          <a:p>
            <a:pPr algn="just">
              <a:spcAft>
                <a:spcPts val="600"/>
              </a:spcAft>
            </a:pPr>
            <a:endParaRPr lang="en-US" sz="2000" i="0" u="none" strike="noStrike" baseline="0" dirty="0">
              <a:latin typeface="Calibri" panose="020F0502020204030204" pitchFamily="34" charset="0"/>
            </a:endParaRPr>
          </a:p>
          <a:p>
            <a:pPr algn="just">
              <a:spcAft>
                <a:spcPts val="600"/>
              </a:spcAft>
            </a:pPr>
            <a:r>
              <a:rPr lang="en-US" sz="2000" i="0" u="none" strike="noStrike" baseline="0" dirty="0">
                <a:latin typeface="Calibri" panose="020F0502020204030204" pitchFamily="34" charset="0"/>
              </a:rPr>
              <a:t>The Title IX Coordinator will obtain the parties’ voluntary, written consent to the informal resolution process.</a:t>
            </a:r>
          </a:p>
          <a:p>
            <a:pPr algn="just">
              <a:spcAft>
                <a:spcPts val="600"/>
              </a:spcAft>
            </a:pPr>
            <a:endParaRPr lang="en-US" sz="2000" i="0" u="none" strike="noStrike" baseline="0" dirty="0">
              <a:latin typeface="Calibri" panose="020F0502020204030204" pitchFamily="34" charset="0"/>
            </a:endParaRPr>
          </a:p>
          <a:p>
            <a:pPr algn="just">
              <a:spcAft>
                <a:spcPts val="600"/>
              </a:spcAft>
            </a:pPr>
            <a:endParaRPr lang="en-US" i="0" u="none" strike="noStrike" baseline="0" dirty="0">
              <a:solidFill>
                <a:srgbClr val="232852"/>
              </a:solidFill>
              <a:latin typeface="Calibri" panose="020F0502020204030204" pitchFamily="34" charset="0"/>
            </a:endParaRPr>
          </a:p>
        </p:txBody>
      </p:sp>
      <p:pic>
        <p:nvPicPr>
          <p:cNvPr id="3" name="Picture 2">
            <a:extLst>
              <a:ext uri="{FF2B5EF4-FFF2-40B4-BE49-F238E27FC236}">
                <a16:creationId xmlns:a16="http://schemas.microsoft.com/office/drawing/2014/main" id="{9FBA69CC-448E-4CED-BBF2-E7178B64777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60765" y="0"/>
            <a:ext cx="1442638" cy="789135"/>
          </a:xfrm>
          <a:prstGeom prst="rect">
            <a:avLst/>
          </a:prstGeom>
        </p:spPr>
      </p:pic>
    </p:spTree>
    <p:extLst>
      <p:ext uri="{BB962C8B-B14F-4D97-AF65-F5344CB8AC3E}">
        <p14:creationId xmlns:p14="http://schemas.microsoft.com/office/powerpoint/2010/main" val="2815055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28316A"/>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C4FDBE2-32F7-4AC4-A40C-C51C65B1D4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Freeform: Shape 15">
            <a:extLst>
              <a:ext uri="{FF2B5EF4-FFF2-40B4-BE49-F238E27FC236}">
                <a16:creationId xmlns:a16="http://schemas.microsoft.com/office/drawing/2014/main" id="{2587169E-2A0C-4EEA-BF70-71E2BC404F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229686" cy="3469184"/>
          </a:xfrm>
          <a:custGeom>
            <a:avLst/>
            <a:gdLst>
              <a:gd name="connsiteX0" fmla="*/ 0 w 4229686"/>
              <a:gd name="connsiteY0" fmla="*/ 0 h 3469184"/>
              <a:gd name="connsiteX1" fmla="*/ 3937282 w 4229686"/>
              <a:gd name="connsiteY1" fmla="*/ 0 h 3469184"/>
              <a:gd name="connsiteX2" fmla="*/ 3947509 w 4229686"/>
              <a:gd name="connsiteY2" fmla="*/ 16834 h 3469184"/>
              <a:gd name="connsiteX3" fmla="*/ 4229686 w 4229686"/>
              <a:gd name="connsiteY3" fmla="*/ 1131238 h 3469184"/>
              <a:gd name="connsiteX4" fmla="*/ 1891740 w 4229686"/>
              <a:gd name="connsiteY4" fmla="*/ 3469184 h 3469184"/>
              <a:gd name="connsiteX5" fmla="*/ 87667 w 4229686"/>
              <a:gd name="connsiteY5" fmla="*/ 2618389 h 3469184"/>
              <a:gd name="connsiteX6" fmla="*/ 0 w 4229686"/>
              <a:gd name="connsiteY6" fmla="*/ 2501153 h 3469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29686" h="3469184">
                <a:moveTo>
                  <a:pt x="0" y="0"/>
                </a:moveTo>
                <a:lnTo>
                  <a:pt x="3937282" y="0"/>
                </a:lnTo>
                <a:lnTo>
                  <a:pt x="3947509" y="16834"/>
                </a:lnTo>
                <a:cubicBezTo>
                  <a:pt x="4127466" y="348105"/>
                  <a:pt x="4229686" y="727734"/>
                  <a:pt x="4229686" y="1131238"/>
                </a:cubicBezTo>
                <a:cubicBezTo>
                  <a:pt x="4229686" y="2422450"/>
                  <a:pt x="3182952" y="3469184"/>
                  <a:pt x="1891740" y="3469184"/>
                </a:cubicBezTo>
                <a:cubicBezTo>
                  <a:pt x="1165433" y="3469184"/>
                  <a:pt x="516481" y="3137991"/>
                  <a:pt x="87667" y="2618389"/>
                </a:cubicBezTo>
                <a:lnTo>
                  <a:pt x="0" y="250115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Oval 17">
            <a:extLst>
              <a:ext uri="{FF2B5EF4-FFF2-40B4-BE49-F238E27FC236}">
                <a16:creationId xmlns:a16="http://schemas.microsoft.com/office/drawing/2014/main" id="{CF8AD9F3-9AF6-494F-83A3-2F67756393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31645" y="3853046"/>
            <a:ext cx="457824" cy="44540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F6EB9B19-D8F1-4EB1-AA3B-A92D9BCE21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94561" y="2928977"/>
            <a:ext cx="5010226" cy="3929025"/>
          </a:xfrm>
          <a:custGeom>
            <a:avLst/>
            <a:gdLst>
              <a:gd name="connsiteX0" fmla="*/ 2505113 w 5010226"/>
              <a:gd name="connsiteY0" fmla="*/ 0 h 3929025"/>
              <a:gd name="connsiteX1" fmla="*/ 5010226 w 5010226"/>
              <a:gd name="connsiteY1" fmla="*/ 2505113 h 3929025"/>
              <a:gd name="connsiteX2" fmla="*/ 4582392 w 5010226"/>
              <a:gd name="connsiteY2" fmla="*/ 3905746 h 3929025"/>
              <a:gd name="connsiteX3" fmla="*/ 4564985 w 5010226"/>
              <a:gd name="connsiteY3" fmla="*/ 3929025 h 3929025"/>
              <a:gd name="connsiteX4" fmla="*/ 445242 w 5010226"/>
              <a:gd name="connsiteY4" fmla="*/ 3929025 h 3929025"/>
              <a:gd name="connsiteX5" fmla="*/ 427834 w 5010226"/>
              <a:gd name="connsiteY5" fmla="*/ 3905746 h 3929025"/>
              <a:gd name="connsiteX6" fmla="*/ 0 w 5010226"/>
              <a:gd name="connsiteY6" fmla="*/ 2505113 h 3929025"/>
              <a:gd name="connsiteX7" fmla="*/ 2505113 w 5010226"/>
              <a:gd name="connsiteY7" fmla="*/ 0 h 3929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0226" h="3929025">
                <a:moveTo>
                  <a:pt x="2505113" y="0"/>
                </a:moveTo>
                <a:cubicBezTo>
                  <a:pt x="3888649" y="0"/>
                  <a:pt x="5010226" y="1121577"/>
                  <a:pt x="5010226" y="2505113"/>
                </a:cubicBezTo>
                <a:cubicBezTo>
                  <a:pt x="5010226" y="3023939"/>
                  <a:pt x="4852505" y="3505927"/>
                  <a:pt x="4582392" y="3905746"/>
                </a:cubicBezTo>
                <a:lnTo>
                  <a:pt x="4564985" y="3929025"/>
                </a:lnTo>
                <a:lnTo>
                  <a:pt x="445242" y="3929025"/>
                </a:lnTo>
                <a:lnTo>
                  <a:pt x="427834" y="3905746"/>
                </a:lnTo>
                <a:cubicBezTo>
                  <a:pt x="157722" y="3505927"/>
                  <a:pt x="0" y="3023939"/>
                  <a:pt x="0" y="2505113"/>
                </a:cubicBezTo>
                <a:cubicBezTo>
                  <a:pt x="0" y="1121577"/>
                  <a:pt x="1121577" y="0"/>
                  <a:pt x="250511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Arc 21">
            <a:extLst>
              <a:ext uri="{FF2B5EF4-FFF2-40B4-BE49-F238E27FC236}">
                <a16:creationId xmlns:a16="http://schemas.microsoft.com/office/drawing/2014/main" id="{E2B33195-5BCA-4BB7-A82D-673952268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915428">
            <a:off x="8549639" y="1895148"/>
            <a:ext cx="2987899" cy="2987899"/>
          </a:xfrm>
          <a:prstGeom prst="arc">
            <a:avLst>
              <a:gd name="adj1" fmla="val 14455503"/>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2" name="Rounded Rectangle 5">
            <a:extLst>
              <a:ext uri="{FF2B5EF4-FFF2-40B4-BE49-F238E27FC236}">
                <a16:creationId xmlns:a16="http://schemas.microsoft.com/office/drawing/2014/main" id="{347339B0-3332-4965-B7E9-64CB0CA6190A}"/>
              </a:ext>
            </a:extLst>
          </p:cNvPr>
          <p:cNvSpPr/>
          <p:nvPr/>
        </p:nvSpPr>
        <p:spPr>
          <a:xfrm>
            <a:off x="325822" y="325820"/>
            <a:ext cx="11519338" cy="6201103"/>
          </a:xfrm>
          <a:prstGeom prst="roundRect">
            <a:avLst/>
          </a:prstGeom>
          <a:solidFill>
            <a:schemeClr val="bg1"/>
          </a:solidFill>
          <a:ln w="34925" cap="rnd" cmpd="sng">
            <a:solidFill>
              <a:schemeClr val="bg2">
                <a:lumMod val="50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p:txBody>
      </p:sp>
      <p:pic>
        <p:nvPicPr>
          <p:cNvPr id="11" name="Picture 10">
            <a:extLst>
              <a:ext uri="{FF2B5EF4-FFF2-40B4-BE49-F238E27FC236}">
                <a16:creationId xmlns:a16="http://schemas.microsoft.com/office/drawing/2014/main" id="{49F61F8B-8980-4430-922D-3DC72800572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08267"/>
            <a:ext cx="1391110" cy="549733"/>
          </a:xfrm>
          <a:prstGeom prst="rect">
            <a:avLst/>
          </a:prstGeom>
        </p:spPr>
      </p:pic>
      <p:sp>
        <p:nvSpPr>
          <p:cNvPr id="12" name="Rectangle 11">
            <a:extLst>
              <a:ext uri="{FF2B5EF4-FFF2-40B4-BE49-F238E27FC236}">
                <a16:creationId xmlns:a16="http://schemas.microsoft.com/office/drawing/2014/main" id="{EAAB40A1-3532-40B9-91B6-4E5134167D2C}"/>
              </a:ext>
            </a:extLst>
          </p:cNvPr>
          <p:cNvSpPr/>
          <p:nvPr/>
        </p:nvSpPr>
        <p:spPr>
          <a:xfrm>
            <a:off x="1391110" y="1491652"/>
            <a:ext cx="9456058" cy="1762125"/>
          </a:xfrm>
          <a:prstGeom prst="rect">
            <a:avLst/>
          </a:prstGeom>
          <a:solidFill>
            <a:srgbClr val="959ED7"/>
          </a:solidFill>
          <a:ln w="25400">
            <a:solidFill>
              <a:srgbClr val="4A66AC">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just">
              <a:lnSpc>
                <a:spcPct val="115000"/>
              </a:lnSpc>
              <a:spcBef>
                <a:spcPts val="0"/>
              </a:spcBef>
              <a:spcAft>
                <a:spcPts val="0"/>
              </a:spcAft>
            </a:pPr>
            <a:r>
              <a:rPr lang="en-US" sz="2000" b="1"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rPr>
              <a:t>REQUIRED REPORTING</a:t>
            </a:r>
          </a:p>
          <a:p>
            <a:pPr marL="0" marR="0" algn="just">
              <a:lnSpc>
                <a:spcPct val="115000"/>
              </a:lnSpc>
              <a:spcBef>
                <a:spcPts val="0"/>
              </a:spcBef>
              <a:spcAft>
                <a:spcPts val="0"/>
              </a:spcAft>
            </a:pPr>
            <a:r>
              <a:rPr lang="en-US" b="1"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rPr>
              <a:t>At any point during a District’s investigation that evidence is uncovered that requires reporting to law enforcement, Child Protective Services, State Board of Educator Certification, or another entity, District employees must take the necessary actions to do so in compliance with law or board policy. </a:t>
            </a:r>
          </a:p>
        </p:txBody>
      </p:sp>
      <p:pic>
        <p:nvPicPr>
          <p:cNvPr id="3" name="Picture 2">
            <a:extLst>
              <a:ext uri="{FF2B5EF4-FFF2-40B4-BE49-F238E27FC236}">
                <a16:creationId xmlns:a16="http://schemas.microsoft.com/office/drawing/2014/main" id="{D693139F-3773-4CBD-8359-3A3DCDD1285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60765" y="0"/>
            <a:ext cx="1442638" cy="789135"/>
          </a:xfrm>
          <a:prstGeom prst="rect">
            <a:avLst/>
          </a:prstGeom>
        </p:spPr>
      </p:pic>
    </p:spTree>
    <p:extLst>
      <p:ext uri="{BB962C8B-B14F-4D97-AF65-F5344CB8AC3E}">
        <p14:creationId xmlns:p14="http://schemas.microsoft.com/office/powerpoint/2010/main" val="680483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28316A"/>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C4FDBE2-32F7-4AC4-A40C-C51C65B1D4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Freeform: Shape 15">
            <a:extLst>
              <a:ext uri="{FF2B5EF4-FFF2-40B4-BE49-F238E27FC236}">
                <a16:creationId xmlns:a16="http://schemas.microsoft.com/office/drawing/2014/main" id="{2587169E-2A0C-4EEA-BF70-71E2BC404F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229686" cy="3469184"/>
          </a:xfrm>
          <a:custGeom>
            <a:avLst/>
            <a:gdLst>
              <a:gd name="connsiteX0" fmla="*/ 0 w 4229686"/>
              <a:gd name="connsiteY0" fmla="*/ 0 h 3469184"/>
              <a:gd name="connsiteX1" fmla="*/ 3937282 w 4229686"/>
              <a:gd name="connsiteY1" fmla="*/ 0 h 3469184"/>
              <a:gd name="connsiteX2" fmla="*/ 3947509 w 4229686"/>
              <a:gd name="connsiteY2" fmla="*/ 16834 h 3469184"/>
              <a:gd name="connsiteX3" fmla="*/ 4229686 w 4229686"/>
              <a:gd name="connsiteY3" fmla="*/ 1131238 h 3469184"/>
              <a:gd name="connsiteX4" fmla="*/ 1891740 w 4229686"/>
              <a:gd name="connsiteY4" fmla="*/ 3469184 h 3469184"/>
              <a:gd name="connsiteX5" fmla="*/ 87667 w 4229686"/>
              <a:gd name="connsiteY5" fmla="*/ 2618389 h 3469184"/>
              <a:gd name="connsiteX6" fmla="*/ 0 w 4229686"/>
              <a:gd name="connsiteY6" fmla="*/ 2501153 h 3469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29686" h="3469184">
                <a:moveTo>
                  <a:pt x="0" y="0"/>
                </a:moveTo>
                <a:lnTo>
                  <a:pt x="3937282" y="0"/>
                </a:lnTo>
                <a:lnTo>
                  <a:pt x="3947509" y="16834"/>
                </a:lnTo>
                <a:cubicBezTo>
                  <a:pt x="4127466" y="348105"/>
                  <a:pt x="4229686" y="727734"/>
                  <a:pt x="4229686" y="1131238"/>
                </a:cubicBezTo>
                <a:cubicBezTo>
                  <a:pt x="4229686" y="2422450"/>
                  <a:pt x="3182952" y="3469184"/>
                  <a:pt x="1891740" y="3469184"/>
                </a:cubicBezTo>
                <a:cubicBezTo>
                  <a:pt x="1165433" y="3469184"/>
                  <a:pt x="516481" y="3137991"/>
                  <a:pt x="87667" y="2618389"/>
                </a:cubicBezTo>
                <a:lnTo>
                  <a:pt x="0" y="250115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Oval 17">
            <a:extLst>
              <a:ext uri="{FF2B5EF4-FFF2-40B4-BE49-F238E27FC236}">
                <a16:creationId xmlns:a16="http://schemas.microsoft.com/office/drawing/2014/main" id="{CF8AD9F3-9AF6-494F-83A3-2F67756393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31645" y="3853046"/>
            <a:ext cx="457824" cy="44540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F6EB9B19-D8F1-4EB1-AA3B-A92D9BCE21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94561" y="2928977"/>
            <a:ext cx="5010226" cy="3929025"/>
          </a:xfrm>
          <a:custGeom>
            <a:avLst/>
            <a:gdLst>
              <a:gd name="connsiteX0" fmla="*/ 2505113 w 5010226"/>
              <a:gd name="connsiteY0" fmla="*/ 0 h 3929025"/>
              <a:gd name="connsiteX1" fmla="*/ 5010226 w 5010226"/>
              <a:gd name="connsiteY1" fmla="*/ 2505113 h 3929025"/>
              <a:gd name="connsiteX2" fmla="*/ 4582392 w 5010226"/>
              <a:gd name="connsiteY2" fmla="*/ 3905746 h 3929025"/>
              <a:gd name="connsiteX3" fmla="*/ 4564985 w 5010226"/>
              <a:gd name="connsiteY3" fmla="*/ 3929025 h 3929025"/>
              <a:gd name="connsiteX4" fmla="*/ 445242 w 5010226"/>
              <a:gd name="connsiteY4" fmla="*/ 3929025 h 3929025"/>
              <a:gd name="connsiteX5" fmla="*/ 427834 w 5010226"/>
              <a:gd name="connsiteY5" fmla="*/ 3905746 h 3929025"/>
              <a:gd name="connsiteX6" fmla="*/ 0 w 5010226"/>
              <a:gd name="connsiteY6" fmla="*/ 2505113 h 3929025"/>
              <a:gd name="connsiteX7" fmla="*/ 2505113 w 5010226"/>
              <a:gd name="connsiteY7" fmla="*/ 0 h 3929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0226" h="3929025">
                <a:moveTo>
                  <a:pt x="2505113" y="0"/>
                </a:moveTo>
                <a:cubicBezTo>
                  <a:pt x="3888649" y="0"/>
                  <a:pt x="5010226" y="1121577"/>
                  <a:pt x="5010226" y="2505113"/>
                </a:cubicBezTo>
                <a:cubicBezTo>
                  <a:pt x="5010226" y="3023939"/>
                  <a:pt x="4852505" y="3505927"/>
                  <a:pt x="4582392" y="3905746"/>
                </a:cubicBezTo>
                <a:lnTo>
                  <a:pt x="4564985" y="3929025"/>
                </a:lnTo>
                <a:lnTo>
                  <a:pt x="445242" y="3929025"/>
                </a:lnTo>
                <a:lnTo>
                  <a:pt x="427834" y="3905746"/>
                </a:lnTo>
                <a:cubicBezTo>
                  <a:pt x="157722" y="3505927"/>
                  <a:pt x="0" y="3023939"/>
                  <a:pt x="0" y="2505113"/>
                </a:cubicBezTo>
                <a:cubicBezTo>
                  <a:pt x="0" y="1121577"/>
                  <a:pt x="1121577" y="0"/>
                  <a:pt x="250511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Arc 21">
            <a:extLst>
              <a:ext uri="{FF2B5EF4-FFF2-40B4-BE49-F238E27FC236}">
                <a16:creationId xmlns:a16="http://schemas.microsoft.com/office/drawing/2014/main" id="{E2B33195-5BCA-4BB7-A82D-673952268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915428">
            <a:off x="8549639" y="1895148"/>
            <a:ext cx="2987899" cy="2987899"/>
          </a:xfrm>
          <a:prstGeom prst="arc">
            <a:avLst>
              <a:gd name="adj1" fmla="val 14455503"/>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8" name="Rounded Rectangle 5">
            <a:extLst>
              <a:ext uri="{FF2B5EF4-FFF2-40B4-BE49-F238E27FC236}">
                <a16:creationId xmlns:a16="http://schemas.microsoft.com/office/drawing/2014/main" id="{87048DD8-3399-4A69-993D-4C0E370CD1D0}"/>
              </a:ext>
            </a:extLst>
          </p:cNvPr>
          <p:cNvSpPr/>
          <p:nvPr/>
        </p:nvSpPr>
        <p:spPr>
          <a:xfrm>
            <a:off x="325822" y="325820"/>
            <a:ext cx="11519338" cy="6201103"/>
          </a:xfrm>
          <a:prstGeom prst="roundRect">
            <a:avLst/>
          </a:prstGeom>
          <a:solidFill>
            <a:schemeClr val="bg1"/>
          </a:solidFill>
          <a:ln w="34925" cap="rnd" cmpd="sng">
            <a:solidFill>
              <a:schemeClr val="bg2">
                <a:lumMod val="50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a:extLst>
              <a:ext uri="{FF2B5EF4-FFF2-40B4-BE49-F238E27FC236}">
                <a16:creationId xmlns:a16="http://schemas.microsoft.com/office/drawing/2014/main" id="{E78E00A6-7AC4-4192-B169-F124F0DB4B8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08267"/>
            <a:ext cx="1391110" cy="549733"/>
          </a:xfrm>
          <a:prstGeom prst="rect">
            <a:avLst/>
          </a:prstGeom>
        </p:spPr>
      </p:pic>
      <p:sp>
        <p:nvSpPr>
          <p:cNvPr id="11" name="Title 2">
            <a:extLst>
              <a:ext uri="{FF2B5EF4-FFF2-40B4-BE49-F238E27FC236}">
                <a16:creationId xmlns:a16="http://schemas.microsoft.com/office/drawing/2014/main" id="{1E377A50-3EC1-45A0-BC73-D9BEFCAFD589}"/>
              </a:ext>
            </a:extLst>
          </p:cNvPr>
          <p:cNvSpPr txBox="1">
            <a:spLocks/>
          </p:cNvSpPr>
          <p:nvPr/>
        </p:nvSpPr>
        <p:spPr>
          <a:xfrm>
            <a:off x="695555" y="605690"/>
            <a:ext cx="10515600" cy="147786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US" sz="4400" b="1" dirty="0">
                <a:ln>
                  <a:solidFill>
                    <a:srgbClr val="161B60"/>
                  </a:solidFill>
                </a:ln>
                <a:solidFill>
                  <a:srgbClr val="28316A"/>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Title IX Posting Requirements include </a:t>
            </a:r>
            <a:br>
              <a:rPr lang="en-US" sz="4400" b="1" dirty="0">
                <a:ln>
                  <a:solidFill>
                    <a:srgbClr val="161B60"/>
                  </a:solidFill>
                </a:ln>
                <a:solidFill>
                  <a:srgbClr val="28316A"/>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sz="4400" b="1" dirty="0">
                <a:ln>
                  <a:solidFill>
                    <a:srgbClr val="161B60"/>
                  </a:solidFill>
                </a:ln>
                <a:solidFill>
                  <a:srgbClr val="28316A"/>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“All Materials”</a:t>
            </a:r>
          </a:p>
        </p:txBody>
      </p:sp>
      <p:sp>
        <p:nvSpPr>
          <p:cNvPr id="15" name="Subtitle 3">
            <a:extLst>
              <a:ext uri="{FF2B5EF4-FFF2-40B4-BE49-F238E27FC236}">
                <a16:creationId xmlns:a16="http://schemas.microsoft.com/office/drawing/2014/main" id="{310160B4-F02A-41E0-8119-EE3CBE625961}"/>
              </a:ext>
            </a:extLst>
          </p:cNvPr>
          <p:cNvSpPr txBox="1">
            <a:spLocks/>
          </p:cNvSpPr>
          <p:nvPr/>
        </p:nvSpPr>
        <p:spPr>
          <a:xfrm>
            <a:off x="678872" y="2083561"/>
            <a:ext cx="10817573" cy="454195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28600" indent="-228600" algn="l">
              <a:buFont typeface="Arial" panose="020B0604020202020204" pitchFamily="34" charset="0"/>
              <a:buChar char="•"/>
              <a:defRPr/>
            </a:pPr>
            <a:r>
              <a:rPr lang="en-US" sz="2000" dirty="0">
                <a:solidFill>
                  <a:prstClr val="black"/>
                </a:solidFill>
                <a:cs typeface="Arial" panose="020B0604020202020204" pitchFamily="34" charset="0"/>
              </a:rPr>
              <a:t>Posting anything less than “all materials” on the website is insufficient.</a:t>
            </a:r>
          </a:p>
          <a:p>
            <a:pPr marL="228600" indent="-228600" algn="l">
              <a:buFont typeface="Arial" panose="020B0604020202020204" pitchFamily="34" charset="0"/>
              <a:buChar char="•"/>
              <a:defRPr/>
            </a:pPr>
            <a:r>
              <a:rPr lang="en-US" sz="2000" dirty="0">
                <a:solidFill>
                  <a:prstClr val="black"/>
                </a:solidFill>
                <a:cs typeface="Arial" panose="020B0604020202020204" pitchFamily="34" charset="0"/>
              </a:rPr>
              <a:t>Merely summarizing training materials is not the same as posting “all materials.”</a:t>
            </a:r>
          </a:p>
          <a:p>
            <a:pPr marL="228600" indent="-228600" algn="l">
              <a:buFont typeface="Arial" panose="020B0604020202020204" pitchFamily="34" charset="0"/>
              <a:buChar char="•"/>
              <a:defRPr/>
            </a:pPr>
            <a:r>
              <a:rPr lang="en-US" sz="2000" dirty="0">
                <a:solidFill>
                  <a:prstClr val="black"/>
                </a:solidFill>
                <a:cs typeface="Arial" panose="020B0604020202020204" pitchFamily="34" charset="0"/>
              </a:rPr>
              <a:t>Districts may not choose whether to post or offer a public inspection option. </a:t>
            </a:r>
          </a:p>
          <a:p>
            <a:pPr marL="228600" indent="-228600" algn="l">
              <a:buFont typeface="Arial" panose="020B0604020202020204" pitchFamily="34" charset="0"/>
              <a:buChar char="•"/>
              <a:defRPr/>
            </a:pPr>
            <a:r>
              <a:rPr lang="en-US" sz="2000" dirty="0">
                <a:solidFill>
                  <a:prstClr val="black"/>
                </a:solidFill>
                <a:cs typeface="Arial" panose="020B0604020202020204" pitchFamily="34" charset="0"/>
              </a:rPr>
              <a:t>Preserve information regarding who has been trained as part of the district’s recordkeeping procedures.</a:t>
            </a:r>
          </a:p>
          <a:p>
            <a:pPr marL="228600" indent="-228600" algn="l">
              <a:buFont typeface="Arial" panose="020B0604020202020204" pitchFamily="34" charset="0"/>
              <a:buChar char="•"/>
              <a:defRPr/>
            </a:pPr>
            <a:r>
              <a:rPr lang="en-US" sz="2000" dirty="0">
                <a:solidFill>
                  <a:prstClr val="black"/>
                </a:solidFill>
                <a:cs typeface="Arial" panose="020B0604020202020204" pitchFamily="34" charset="0"/>
              </a:rPr>
              <a:t>Post all training materials on your website to a page where you publish all other postings required by law, and include the following statement: </a:t>
            </a:r>
          </a:p>
          <a:p>
            <a:pPr marL="865188" algn="l">
              <a:defRPr/>
            </a:pPr>
            <a:r>
              <a:rPr lang="en-US" sz="1800" b="1" i="1" dirty="0">
                <a:solidFill>
                  <a:prstClr val="black"/>
                </a:solidFill>
                <a:cs typeface="Arial" panose="020B0604020202020204" pitchFamily="34" charset="0"/>
              </a:rPr>
              <a:t>“In compliance with the requirements of Title IX, 34 C.F.R. section 106.45(b)(10), (___ISD) has provided required training to all Title IX personnel including the District’s Title IX Coordinator(s), Investigator(s), Decision-Maker(s), and Facilitator(s) on (date). </a:t>
            </a:r>
          </a:p>
          <a:p>
            <a:pPr algn="l">
              <a:defRPr/>
            </a:pPr>
            <a:r>
              <a:rPr lang="en-US" sz="1800" b="1" dirty="0">
                <a:solidFill>
                  <a:prstClr val="black"/>
                </a:solidFill>
                <a:cs typeface="Arial" panose="020B0604020202020204" pitchFamily="34" charset="0"/>
              </a:rPr>
              <a:t>This training can be viewed by accessing the link below:</a:t>
            </a:r>
          </a:p>
          <a:p>
            <a:pPr algn="l">
              <a:defRPr/>
            </a:pPr>
            <a:r>
              <a:rPr lang="en-US" sz="1800" i="1" dirty="0">
                <a:solidFill>
                  <a:prstClr val="black"/>
                </a:solidFill>
                <a:cs typeface="Arial" panose="020B0604020202020204" pitchFamily="34" charset="0"/>
              </a:rPr>
              <a:t>(link to training materials)</a:t>
            </a:r>
          </a:p>
        </p:txBody>
      </p:sp>
      <p:pic>
        <p:nvPicPr>
          <p:cNvPr id="2" name="Picture 1">
            <a:extLst>
              <a:ext uri="{FF2B5EF4-FFF2-40B4-BE49-F238E27FC236}">
                <a16:creationId xmlns:a16="http://schemas.microsoft.com/office/drawing/2014/main" id="{1D96B12F-B199-459A-95DB-FB1AEEBB775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60765" y="0"/>
            <a:ext cx="1442638" cy="789135"/>
          </a:xfrm>
          <a:prstGeom prst="rect">
            <a:avLst/>
          </a:prstGeom>
        </p:spPr>
      </p:pic>
    </p:spTree>
    <p:extLst>
      <p:ext uri="{BB962C8B-B14F-4D97-AF65-F5344CB8AC3E}">
        <p14:creationId xmlns:p14="http://schemas.microsoft.com/office/powerpoint/2010/main" val="41005610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C4FDBE2-32F7-4AC4-A40C-C51C65B1D4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Freeform: Shape 15">
            <a:extLst>
              <a:ext uri="{FF2B5EF4-FFF2-40B4-BE49-F238E27FC236}">
                <a16:creationId xmlns:a16="http://schemas.microsoft.com/office/drawing/2014/main" id="{2587169E-2A0C-4EEA-BF70-71E2BC404F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229686" cy="3469184"/>
          </a:xfrm>
          <a:custGeom>
            <a:avLst/>
            <a:gdLst>
              <a:gd name="connsiteX0" fmla="*/ 0 w 4229686"/>
              <a:gd name="connsiteY0" fmla="*/ 0 h 3469184"/>
              <a:gd name="connsiteX1" fmla="*/ 3937282 w 4229686"/>
              <a:gd name="connsiteY1" fmla="*/ 0 h 3469184"/>
              <a:gd name="connsiteX2" fmla="*/ 3947509 w 4229686"/>
              <a:gd name="connsiteY2" fmla="*/ 16834 h 3469184"/>
              <a:gd name="connsiteX3" fmla="*/ 4229686 w 4229686"/>
              <a:gd name="connsiteY3" fmla="*/ 1131238 h 3469184"/>
              <a:gd name="connsiteX4" fmla="*/ 1891740 w 4229686"/>
              <a:gd name="connsiteY4" fmla="*/ 3469184 h 3469184"/>
              <a:gd name="connsiteX5" fmla="*/ 87667 w 4229686"/>
              <a:gd name="connsiteY5" fmla="*/ 2618389 h 3469184"/>
              <a:gd name="connsiteX6" fmla="*/ 0 w 4229686"/>
              <a:gd name="connsiteY6" fmla="*/ 2501153 h 3469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29686" h="3469184">
                <a:moveTo>
                  <a:pt x="0" y="0"/>
                </a:moveTo>
                <a:lnTo>
                  <a:pt x="3937282" y="0"/>
                </a:lnTo>
                <a:lnTo>
                  <a:pt x="3947509" y="16834"/>
                </a:lnTo>
                <a:cubicBezTo>
                  <a:pt x="4127466" y="348105"/>
                  <a:pt x="4229686" y="727734"/>
                  <a:pt x="4229686" y="1131238"/>
                </a:cubicBezTo>
                <a:cubicBezTo>
                  <a:pt x="4229686" y="2422450"/>
                  <a:pt x="3182952" y="3469184"/>
                  <a:pt x="1891740" y="3469184"/>
                </a:cubicBezTo>
                <a:cubicBezTo>
                  <a:pt x="1165433" y="3469184"/>
                  <a:pt x="516481" y="3137991"/>
                  <a:pt x="87667" y="2618389"/>
                </a:cubicBezTo>
                <a:lnTo>
                  <a:pt x="0" y="250115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Oval 17">
            <a:extLst>
              <a:ext uri="{FF2B5EF4-FFF2-40B4-BE49-F238E27FC236}">
                <a16:creationId xmlns:a16="http://schemas.microsoft.com/office/drawing/2014/main" id="{CF8AD9F3-9AF6-494F-83A3-2F67756393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31645" y="3853046"/>
            <a:ext cx="457824" cy="44540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F6EB9B19-D8F1-4EB1-AA3B-A92D9BCE21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94561" y="2928977"/>
            <a:ext cx="5010226" cy="3929025"/>
          </a:xfrm>
          <a:custGeom>
            <a:avLst/>
            <a:gdLst>
              <a:gd name="connsiteX0" fmla="*/ 2505113 w 5010226"/>
              <a:gd name="connsiteY0" fmla="*/ 0 h 3929025"/>
              <a:gd name="connsiteX1" fmla="*/ 5010226 w 5010226"/>
              <a:gd name="connsiteY1" fmla="*/ 2505113 h 3929025"/>
              <a:gd name="connsiteX2" fmla="*/ 4582392 w 5010226"/>
              <a:gd name="connsiteY2" fmla="*/ 3905746 h 3929025"/>
              <a:gd name="connsiteX3" fmla="*/ 4564985 w 5010226"/>
              <a:gd name="connsiteY3" fmla="*/ 3929025 h 3929025"/>
              <a:gd name="connsiteX4" fmla="*/ 445242 w 5010226"/>
              <a:gd name="connsiteY4" fmla="*/ 3929025 h 3929025"/>
              <a:gd name="connsiteX5" fmla="*/ 427834 w 5010226"/>
              <a:gd name="connsiteY5" fmla="*/ 3905746 h 3929025"/>
              <a:gd name="connsiteX6" fmla="*/ 0 w 5010226"/>
              <a:gd name="connsiteY6" fmla="*/ 2505113 h 3929025"/>
              <a:gd name="connsiteX7" fmla="*/ 2505113 w 5010226"/>
              <a:gd name="connsiteY7" fmla="*/ 0 h 3929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0226" h="3929025">
                <a:moveTo>
                  <a:pt x="2505113" y="0"/>
                </a:moveTo>
                <a:cubicBezTo>
                  <a:pt x="3888649" y="0"/>
                  <a:pt x="5010226" y="1121577"/>
                  <a:pt x="5010226" y="2505113"/>
                </a:cubicBezTo>
                <a:cubicBezTo>
                  <a:pt x="5010226" y="3023939"/>
                  <a:pt x="4852505" y="3505927"/>
                  <a:pt x="4582392" y="3905746"/>
                </a:cubicBezTo>
                <a:lnTo>
                  <a:pt x="4564985" y="3929025"/>
                </a:lnTo>
                <a:lnTo>
                  <a:pt x="445242" y="3929025"/>
                </a:lnTo>
                <a:lnTo>
                  <a:pt x="427834" y="3905746"/>
                </a:lnTo>
                <a:cubicBezTo>
                  <a:pt x="157722" y="3505927"/>
                  <a:pt x="0" y="3023939"/>
                  <a:pt x="0" y="2505113"/>
                </a:cubicBezTo>
                <a:cubicBezTo>
                  <a:pt x="0" y="1121577"/>
                  <a:pt x="1121577" y="0"/>
                  <a:pt x="250511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Arc 21">
            <a:extLst>
              <a:ext uri="{FF2B5EF4-FFF2-40B4-BE49-F238E27FC236}">
                <a16:creationId xmlns:a16="http://schemas.microsoft.com/office/drawing/2014/main" id="{E2B33195-5BCA-4BB7-A82D-673952268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915428">
            <a:off x="8549639" y="1895148"/>
            <a:ext cx="2987899" cy="2987899"/>
          </a:xfrm>
          <a:prstGeom prst="arc">
            <a:avLst>
              <a:gd name="adj1" fmla="val 14455503"/>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 name="Title 2"/>
          <p:cNvSpPr>
            <a:spLocks noGrp="1"/>
          </p:cNvSpPr>
          <p:nvPr>
            <p:ph type="ctrTitle"/>
          </p:nvPr>
        </p:nvSpPr>
        <p:spPr>
          <a:xfrm>
            <a:off x="7104787" y="774936"/>
            <a:ext cx="4425551" cy="2387600"/>
          </a:xfrm>
        </p:spPr>
        <p:txBody>
          <a:bodyPr>
            <a:normAutofit/>
          </a:bodyPr>
          <a:lstStyle/>
          <a:p>
            <a:pPr algn="l"/>
            <a:r>
              <a:rPr lang="en-US" sz="4200" b="1">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Allen ISD</a:t>
            </a:r>
            <a:br>
              <a:rPr lang="en-US" sz="4200" b="1">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sz="4200" b="1">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Election Ethics: An Overview</a:t>
            </a:r>
          </a:p>
        </p:txBody>
      </p:sp>
      <p:sp>
        <p:nvSpPr>
          <p:cNvPr id="4" name="Subtitle 3"/>
          <p:cNvSpPr>
            <a:spLocks noGrp="1"/>
          </p:cNvSpPr>
          <p:nvPr>
            <p:ph type="subTitle" idx="1"/>
          </p:nvPr>
        </p:nvSpPr>
        <p:spPr>
          <a:xfrm>
            <a:off x="7104787" y="3254610"/>
            <a:ext cx="4425551" cy="1881751"/>
          </a:xfrm>
        </p:spPr>
        <p:txBody>
          <a:bodyPr>
            <a:normAutofit/>
          </a:bodyPr>
          <a:lstStyle/>
          <a:p>
            <a:pPr algn="l">
              <a:tabLst>
                <a:tab pos="1770063" algn="l"/>
              </a:tabLst>
            </a:pPr>
            <a:r>
              <a:rPr lang="en-US">
                <a:solidFill>
                  <a:srgbClr val="FFFFFF"/>
                </a:solidFill>
                <a:latin typeface="Arial" panose="020B0604020202020204" pitchFamily="34" charset="0"/>
                <a:cs typeface="Arial" panose="020B0604020202020204" pitchFamily="34" charset="0"/>
              </a:rPr>
              <a:t>Rick Lambert</a:t>
            </a:r>
          </a:p>
          <a:p>
            <a:pPr algn="l">
              <a:tabLst>
                <a:tab pos="1770063" algn="l"/>
              </a:tabLst>
            </a:pPr>
            <a:r>
              <a:rPr lang="en-US">
                <a:solidFill>
                  <a:srgbClr val="FFFFFF"/>
                </a:solidFill>
                <a:latin typeface="Arial" panose="020B0604020202020204" pitchFamily="34" charset="0"/>
                <a:cs typeface="Arial" panose="020B0604020202020204" pitchFamily="34" charset="0"/>
              </a:rPr>
              <a:t>Powell, Youngblood &amp; Taylor, LLP</a:t>
            </a:r>
          </a:p>
        </p:txBody>
      </p:sp>
      <p:pic>
        <p:nvPicPr>
          <p:cNvPr id="7" name="Picture 6">
            <a:extLst>
              <a:ext uri="{FF2B5EF4-FFF2-40B4-BE49-F238E27FC236}">
                <a16:creationId xmlns:a16="http://schemas.microsoft.com/office/drawing/2014/main" id="{5D81FE97-3341-4422-98F9-86AFBF717B48}"/>
              </a:ext>
            </a:extLst>
          </p:cNvPr>
          <p:cNvPicPr>
            <a:picLocks noChangeAspect="1"/>
          </p:cNvPicPr>
          <p:nvPr/>
        </p:nvPicPr>
        <p:blipFill>
          <a:blip r:embed="rId3">
            <a:extLst>
              <a:ext uri="{28A0092B-C50C-407E-A947-70E740481C1C}">
                <a14:useLocalDpi xmlns:a14="http://schemas.microsoft.com/office/drawing/2010/main" val="0"/>
              </a:ext>
            </a:extLst>
          </a:blip>
          <a:stretch/>
        </p:blipFill>
        <p:spPr>
          <a:xfrm>
            <a:off x="661662" y="478899"/>
            <a:ext cx="2638324" cy="2084269"/>
          </a:xfrm>
          <a:custGeom>
            <a:avLst/>
            <a:gdLst/>
            <a:ahLst/>
            <a:cxnLst/>
            <a:rect l="l" t="t" r="r" b="b"/>
            <a:pathLst>
              <a:path w="2028107" h="1916009">
                <a:moveTo>
                  <a:pt x="35370" y="0"/>
                </a:moveTo>
                <a:lnTo>
                  <a:pt x="1992737" y="0"/>
                </a:lnTo>
                <a:cubicBezTo>
                  <a:pt x="2012271" y="0"/>
                  <a:pt x="2028107" y="15836"/>
                  <a:pt x="2028107" y="35370"/>
                </a:cubicBezTo>
                <a:lnTo>
                  <a:pt x="2028107" y="1880639"/>
                </a:lnTo>
                <a:cubicBezTo>
                  <a:pt x="2028107" y="1900173"/>
                  <a:pt x="2012271" y="1916009"/>
                  <a:pt x="1992737" y="1916009"/>
                </a:cubicBezTo>
                <a:lnTo>
                  <a:pt x="35370" y="1916009"/>
                </a:lnTo>
                <a:cubicBezTo>
                  <a:pt x="15836" y="1916009"/>
                  <a:pt x="0" y="1900173"/>
                  <a:pt x="0" y="1880639"/>
                </a:cubicBezTo>
                <a:lnTo>
                  <a:pt x="0" y="35370"/>
                </a:lnTo>
                <a:cubicBezTo>
                  <a:pt x="0" y="15836"/>
                  <a:pt x="15836" y="0"/>
                  <a:pt x="35370" y="0"/>
                </a:cubicBezTo>
                <a:close/>
              </a:path>
            </a:pathLst>
          </a:custGeom>
        </p:spPr>
      </p:pic>
      <p:pic>
        <p:nvPicPr>
          <p:cNvPr id="9" name="Picture 8">
            <a:extLst>
              <a:ext uri="{FF2B5EF4-FFF2-40B4-BE49-F238E27FC236}">
                <a16:creationId xmlns:a16="http://schemas.microsoft.com/office/drawing/2014/main" id="{06AC102A-0E86-407E-9D2B-731CB3D5CBB0}"/>
              </a:ext>
            </a:extLst>
          </p:cNvPr>
          <p:cNvPicPr>
            <a:picLocks noChangeAspect="1"/>
          </p:cNvPicPr>
          <p:nvPr/>
        </p:nvPicPr>
        <p:blipFill>
          <a:blip r:embed="rId4">
            <a:extLst>
              <a:ext uri="{28A0092B-C50C-407E-A947-70E740481C1C}">
                <a14:useLocalDpi xmlns:a14="http://schemas.microsoft.com/office/drawing/2010/main" val="0"/>
              </a:ext>
            </a:extLst>
          </a:blip>
          <a:stretch/>
        </p:blipFill>
        <p:spPr>
          <a:xfrm>
            <a:off x="3090631" y="4555730"/>
            <a:ext cx="2896987" cy="1245704"/>
          </a:xfrm>
          <a:custGeom>
            <a:avLst/>
            <a:gdLst/>
            <a:ahLst/>
            <a:cxnLst/>
            <a:rect l="l" t="t" r="r" b="b"/>
            <a:pathLst>
              <a:path w="2028107" h="1916009">
                <a:moveTo>
                  <a:pt x="35370" y="0"/>
                </a:moveTo>
                <a:lnTo>
                  <a:pt x="1992737" y="0"/>
                </a:lnTo>
                <a:cubicBezTo>
                  <a:pt x="2012271" y="0"/>
                  <a:pt x="2028107" y="15836"/>
                  <a:pt x="2028107" y="35370"/>
                </a:cubicBezTo>
                <a:lnTo>
                  <a:pt x="2028107" y="1880639"/>
                </a:lnTo>
                <a:cubicBezTo>
                  <a:pt x="2028107" y="1900173"/>
                  <a:pt x="2012271" y="1916009"/>
                  <a:pt x="1992737" y="1916009"/>
                </a:cubicBezTo>
                <a:lnTo>
                  <a:pt x="35370" y="1916009"/>
                </a:lnTo>
                <a:cubicBezTo>
                  <a:pt x="15836" y="1916009"/>
                  <a:pt x="0" y="1900173"/>
                  <a:pt x="0" y="1880639"/>
                </a:cubicBezTo>
                <a:lnTo>
                  <a:pt x="0" y="35370"/>
                </a:lnTo>
                <a:cubicBezTo>
                  <a:pt x="0" y="15836"/>
                  <a:pt x="15836" y="0"/>
                  <a:pt x="35370" y="0"/>
                </a:cubicBezTo>
                <a:close/>
              </a:path>
            </a:pathLst>
          </a:custGeom>
        </p:spPr>
      </p:pic>
      <p:sp>
        <p:nvSpPr>
          <p:cNvPr id="6" name="Rounded Rectangle 5"/>
          <p:cNvSpPr/>
          <p:nvPr/>
        </p:nvSpPr>
        <p:spPr>
          <a:xfrm>
            <a:off x="336330" y="328448"/>
            <a:ext cx="11519338" cy="6201103"/>
          </a:xfrm>
          <a:prstGeom prst="roundRect">
            <a:avLst/>
          </a:prstGeom>
          <a:solidFill>
            <a:schemeClr val="bg1"/>
          </a:solidFill>
          <a:ln w="34925" cap="rnd" cmpd="sng">
            <a:solidFill>
              <a:schemeClr val="tx1"/>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itle 2">
            <a:extLst>
              <a:ext uri="{FF2B5EF4-FFF2-40B4-BE49-F238E27FC236}">
                <a16:creationId xmlns:a16="http://schemas.microsoft.com/office/drawing/2014/main" id="{3E6AEA3D-D1CA-4344-BB2D-4AAC766824C6}"/>
              </a:ext>
            </a:extLst>
          </p:cNvPr>
          <p:cNvSpPr txBox="1">
            <a:spLocks/>
          </p:cNvSpPr>
          <p:nvPr/>
        </p:nvSpPr>
        <p:spPr>
          <a:xfrm>
            <a:off x="661662" y="2353655"/>
            <a:ext cx="10881521" cy="196076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6600" b="1" dirty="0">
                <a:solidFill>
                  <a:srgbClr val="28316A"/>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THANK YOU! QUESTIONS?</a:t>
            </a:r>
          </a:p>
        </p:txBody>
      </p:sp>
      <p:sp>
        <p:nvSpPr>
          <p:cNvPr id="13" name="Subtitle 3">
            <a:extLst>
              <a:ext uri="{FF2B5EF4-FFF2-40B4-BE49-F238E27FC236}">
                <a16:creationId xmlns:a16="http://schemas.microsoft.com/office/drawing/2014/main" id="{1C0E5590-E14E-4721-9310-A5935C63CA02}"/>
              </a:ext>
            </a:extLst>
          </p:cNvPr>
          <p:cNvSpPr txBox="1">
            <a:spLocks/>
          </p:cNvSpPr>
          <p:nvPr/>
        </p:nvSpPr>
        <p:spPr>
          <a:xfrm>
            <a:off x="1772856" y="4501463"/>
            <a:ext cx="9052443" cy="170027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tabLst>
                <a:tab pos="1770063" algn="l"/>
              </a:tabLst>
            </a:pPr>
            <a:r>
              <a:rPr lang="en-US" sz="2000" dirty="0">
                <a:latin typeface="Arial" panose="020B0604020202020204" pitchFamily="34" charset="0"/>
                <a:cs typeface="Arial" panose="020B0604020202020204" pitchFamily="34" charset="0"/>
              </a:rPr>
              <a:t>Rick Lambert, Partner | </a:t>
            </a:r>
            <a:r>
              <a:rPr lang="en-US" sz="2000" dirty="0">
                <a:latin typeface="Arial" panose="020B0604020202020204" pitchFamily="34" charset="0"/>
                <a:cs typeface="Arial" panose="020B0604020202020204" pitchFamily="34" charset="0"/>
                <a:hlinkClick r:id="rId5"/>
              </a:rPr>
              <a:t>rlambert@pyt-law.com</a:t>
            </a:r>
            <a:endParaRPr lang="en-US" sz="2000" dirty="0">
              <a:latin typeface="Arial" panose="020B0604020202020204" pitchFamily="34" charset="0"/>
              <a:cs typeface="Arial" panose="020B0604020202020204" pitchFamily="34" charset="0"/>
            </a:endParaRPr>
          </a:p>
          <a:p>
            <a:pPr>
              <a:tabLst>
                <a:tab pos="1770063" algn="l"/>
              </a:tabLst>
            </a:pPr>
            <a:r>
              <a:rPr lang="en-US" sz="2000" dirty="0">
                <a:latin typeface="Arial" panose="020B0604020202020204" pitchFamily="34" charset="0"/>
                <a:cs typeface="Arial" panose="020B0604020202020204" pitchFamily="34" charset="0"/>
              </a:rPr>
              <a:t>Jill Williams, Partner | </a:t>
            </a:r>
            <a:r>
              <a:rPr lang="en-US" sz="2000" dirty="0">
                <a:latin typeface="Arial" panose="020B0604020202020204" pitchFamily="34" charset="0"/>
                <a:cs typeface="Arial" panose="020B0604020202020204" pitchFamily="34" charset="0"/>
                <a:hlinkClick r:id="rId6"/>
              </a:rPr>
              <a:t>jwilliams@pyt-law.com</a:t>
            </a:r>
            <a:endParaRPr lang="en-US" sz="2000" dirty="0">
              <a:latin typeface="Arial" panose="020B0604020202020204" pitchFamily="34" charset="0"/>
              <a:cs typeface="Arial" panose="020B0604020202020204" pitchFamily="34" charset="0"/>
            </a:endParaRPr>
          </a:p>
          <a:p>
            <a:pPr>
              <a:tabLst>
                <a:tab pos="1770063" algn="l"/>
              </a:tabLst>
            </a:pPr>
            <a:r>
              <a:rPr lang="en-US" sz="2000" dirty="0">
                <a:latin typeface="Arial" panose="020B0604020202020204" pitchFamily="34" charset="0"/>
                <a:cs typeface="Arial" panose="020B0604020202020204" pitchFamily="34" charset="0"/>
              </a:rPr>
              <a:t>Powell, Youngblood &amp; Taylor, LLP</a:t>
            </a:r>
          </a:p>
          <a:p>
            <a:pPr>
              <a:tabLst>
                <a:tab pos="1770063" algn="l"/>
              </a:tabLst>
            </a:pPr>
            <a:r>
              <a:rPr lang="en-US" sz="2000" dirty="0">
                <a:latin typeface="Arial" panose="020B0604020202020204" pitchFamily="34" charset="0"/>
                <a:cs typeface="Arial" panose="020B0604020202020204" pitchFamily="34" charset="0"/>
              </a:rPr>
              <a:t>108 Wild Basin Road, Suite 100, Austin, TX 78746</a:t>
            </a:r>
          </a:p>
          <a:p>
            <a:pPr>
              <a:tabLst>
                <a:tab pos="1770063" algn="l"/>
              </a:tabLst>
            </a:pPr>
            <a:r>
              <a:rPr lang="en-US" sz="2000" dirty="0">
                <a:latin typeface="Arial" panose="020B0604020202020204" pitchFamily="34" charset="0"/>
                <a:cs typeface="Arial" panose="020B0604020202020204" pitchFamily="34" charset="0"/>
              </a:rPr>
              <a:t>www.pyt-law.com | (512) 494-1177 </a:t>
            </a:r>
          </a:p>
        </p:txBody>
      </p:sp>
      <p:pic>
        <p:nvPicPr>
          <p:cNvPr id="15" name="Picture 14">
            <a:extLst>
              <a:ext uri="{FF2B5EF4-FFF2-40B4-BE49-F238E27FC236}">
                <a16:creationId xmlns:a16="http://schemas.microsoft.com/office/drawing/2014/main" id="{758F3B88-10AD-451A-AE40-29BFBC653617}"/>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2114843" y="765010"/>
            <a:ext cx="3466125" cy="1494503"/>
          </a:xfrm>
          <a:prstGeom prst="rect">
            <a:avLst/>
          </a:prstGeom>
        </p:spPr>
      </p:pic>
      <p:pic>
        <p:nvPicPr>
          <p:cNvPr id="2" name="Picture 1">
            <a:extLst>
              <a:ext uri="{FF2B5EF4-FFF2-40B4-BE49-F238E27FC236}">
                <a16:creationId xmlns:a16="http://schemas.microsoft.com/office/drawing/2014/main" id="{24F919C3-8DD5-41D3-B1A1-5DAAD7C8B7D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684996" y="877931"/>
            <a:ext cx="2554639" cy="1397409"/>
          </a:xfrm>
          <a:prstGeom prst="rect">
            <a:avLst/>
          </a:prstGeom>
        </p:spPr>
      </p:pic>
    </p:spTree>
    <p:extLst>
      <p:ext uri="{BB962C8B-B14F-4D97-AF65-F5344CB8AC3E}">
        <p14:creationId xmlns:p14="http://schemas.microsoft.com/office/powerpoint/2010/main" val="2357600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28316A"/>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C4FDBE2-32F7-4AC4-A40C-C51C65B1D4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Freeform: Shape 15">
            <a:extLst>
              <a:ext uri="{FF2B5EF4-FFF2-40B4-BE49-F238E27FC236}">
                <a16:creationId xmlns:a16="http://schemas.microsoft.com/office/drawing/2014/main" id="{2587169E-2A0C-4EEA-BF70-71E2BC404F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229686" cy="3469184"/>
          </a:xfrm>
          <a:custGeom>
            <a:avLst/>
            <a:gdLst>
              <a:gd name="connsiteX0" fmla="*/ 0 w 4229686"/>
              <a:gd name="connsiteY0" fmla="*/ 0 h 3469184"/>
              <a:gd name="connsiteX1" fmla="*/ 3937282 w 4229686"/>
              <a:gd name="connsiteY1" fmla="*/ 0 h 3469184"/>
              <a:gd name="connsiteX2" fmla="*/ 3947509 w 4229686"/>
              <a:gd name="connsiteY2" fmla="*/ 16834 h 3469184"/>
              <a:gd name="connsiteX3" fmla="*/ 4229686 w 4229686"/>
              <a:gd name="connsiteY3" fmla="*/ 1131238 h 3469184"/>
              <a:gd name="connsiteX4" fmla="*/ 1891740 w 4229686"/>
              <a:gd name="connsiteY4" fmla="*/ 3469184 h 3469184"/>
              <a:gd name="connsiteX5" fmla="*/ 87667 w 4229686"/>
              <a:gd name="connsiteY5" fmla="*/ 2618389 h 3469184"/>
              <a:gd name="connsiteX6" fmla="*/ 0 w 4229686"/>
              <a:gd name="connsiteY6" fmla="*/ 2501153 h 3469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29686" h="3469184">
                <a:moveTo>
                  <a:pt x="0" y="0"/>
                </a:moveTo>
                <a:lnTo>
                  <a:pt x="3937282" y="0"/>
                </a:lnTo>
                <a:lnTo>
                  <a:pt x="3947509" y="16834"/>
                </a:lnTo>
                <a:cubicBezTo>
                  <a:pt x="4127466" y="348105"/>
                  <a:pt x="4229686" y="727734"/>
                  <a:pt x="4229686" y="1131238"/>
                </a:cubicBezTo>
                <a:cubicBezTo>
                  <a:pt x="4229686" y="2422450"/>
                  <a:pt x="3182952" y="3469184"/>
                  <a:pt x="1891740" y="3469184"/>
                </a:cubicBezTo>
                <a:cubicBezTo>
                  <a:pt x="1165433" y="3469184"/>
                  <a:pt x="516481" y="3137991"/>
                  <a:pt x="87667" y="2618389"/>
                </a:cubicBezTo>
                <a:lnTo>
                  <a:pt x="0" y="250115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Oval 17">
            <a:extLst>
              <a:ext uri="{FF2B5EF4-FFF2-40B4-BE49-F238E27FC236}">
                <a16:creationId xmlns:a16="http://schemas.microsoft.com/office/drawing/2014/main" id="{CF8AD9F3-9AF6-494F-83A3-2F67756393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31645" y="3853046"/>
            <a:ext cx="457824" cy="44540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F6EB9B19-D8F1-4EB1-AA3B-A92D9BCE21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94561" y="2928977"/>
            <a:ext cx="5010226" cy="3929025"/>
          </a:xfrm>
          <a:custGeom>
            <a:avLst/>
            <a:gdLst>
              <a:gd name="connsiteX0" fmla="*/ 2505113 w 5010226"/>
              <a:gd name="connsiteY0" fmla="*/ 0 h 3929025"/>
              <a:gd name="connsiteX1" fmla="*/ 5010226 w 5010226"/>
              <a:gd name="connsiteY1" fmla="*/ 2505113 h 3929025"/>
              <a:gd name="connsiteX2" fmla="*/ 4582392 w 5010226"/>
              <a:gd name="connsiteY2" fmla="*/ 3905746 h 3929025"/>
              <a:gd name="connsiteX3" fmla="*/ 4564985 w 5010226"/>
              <a:gd name="connsiteY3" fmla="*/ 3929025 h 3929025"/>
              <a:gd name="connsiteX4" fmla="*/ 445242 w 5010226"/>
              <a:gd name="connsiteY4" fmla="*/ 3929025 h 3929025"/>
              <a:gd name="connsiteX5" fmla="*/ 427834 w 5010226"/>
              <a:gd name="connsiteY5" fmla="*/ 3905746 h 3929025"/>
              <a:gd name="connsiteX6" fmla="*/ 0 w 5010226"/>
              <a:gd name="connsiteY6" fmla="*/ 2505113 h 3929025"/>
              <a:gd name="connsiteX7" fmla="*/ 2505113 w 5010226"/>
              <a:gd name="connsiteY7" fmla="*/ 0 h 3929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0226" h="3929025">
                <a:moveTo>
                  <a:pt x="2505113" y="0"/>
                </a:moveTo>
                <a:cubicBezTo>
                  <a:pt x="3888649" y="0"/>
                  <a:pt x="5010226" y="1121577"/>
                  <a:pt x="5010226" y="2505113"/>
                </a:cubicBezTo>
                <a:cubicBezTo>
                  <a:pt x="5010226" y="3023939"/>
                  <a:pt x="4852505" y="3505927"/>
                  <a:pt x="4582392" y="3905746"/>
                </a:cubicBezTo>
                <a:lnTo>
                  <a:pt x="4564985" y="3929025"/>
                </a:lnTo>
                <a:lnTo>
                  <a:pt x="445242" y="3929025"/>
                </a:lnTo>
                <a:lnTo>
                  <a:pt x="427834" y="3905746"/>
                </a:lnTo>
                <a:cubicBezTo>
                  <a:pt x="157722" y="3505927"/>
                  <a:pt x="0" y="3023939"/>
                  <a:pt x="0" y="2505113"/>
                </a:cubicBezTo>
                <a:cubicBezTo>
                  <a:pt x="0" y="1121577"/>
                  <a:pt x="1121577" y="0"/>
                  <a:pt x="250511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Arc 21">
            <a:extLst>
              <a:ext uri="{FF2B5EF4-FFF2-40B4-BE49-F238E27FC236}">
                <a16:creationId xmlns:a16="http://schemas.microsoft.com/office/drawing/2014/main" id="{E2B33195-5BCA-4BB7-A82D-673952268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915428">
            <a:off x="8549639" y="1895148"/>
            <a:ext cx="2987899" cy="2987899"/>
          </a:xfrm>
          <a:prstGeom prst="arc">
            <a:avLst>
              <a:gd name="adj1" fmla="val 14455503"/>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8" name="Rounded Rectangle 5">
            <a:extLst>
              <a:ext uri="{FF2B5EF4-FFF2-40B4-BE49-F238E27FC236}">
                <a16:creationId xmlns:a16="http://schemas.microsoft.com/office/drawing/2014/main" id="{87048DD8-3399-4A69-993D-4C0E370CD1D0}"/>
              </a:ext>
            </a:extLst>
          </p:cNvPr>
          <p:cNvSpPr/>
          <p:nvPr/>
        </p:nvSpPr>
        <p:spPr>
          <a:xfrm>
            <a:off x="325822" y="325820"/>
            <a:ext cx="11519338" cy="6201103"/>
          </a:xfrm>
          <a:prstGeom prst="roundRect">
            <a:avLst/>
          </a:prstGeom>
          <a:solidFill>
            <a:schemeClr val="bg1"/>
          </a:solidFill>
          <a:ln w="34925" cap="rnd" cmpd="sng">
            <a:solidFill>
              <a:schemeClr val="bg2">
                <a:lumMod val="50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itle 2">
            <a:extLst>
              <a:ext uri="{FF2B5EF4-FFF2-40B4-BE49-F238E27FC236}">
                <a16:creationId xmlns:a16="http://schemas.microsoft.com/office/drawing/2014/main" id="{31353041-C7B1-4610-8B3D-5BE1EBC32BC8}"/>
              </a:ext>
            </a:extLst>
          </p:cNvPr>
          <p:cNvSpPr txBox="1">
            <a:spLocks/>
          </p:cNvSpPr>
          <p:nvPr/>
        </p:nvSpPr>
        <p:spPr>
          <a:xfrm>
            <a:off x="684065" y="755124"/>
            <a:ext cx="10515600" cy="135197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US" sz="4400" b="1" dirty="0">
                <a:ln>
                  <a:solidFill>
                    <a:srgbClr val="161B60"/>
                  </a:solidFill>
                </a:ln>
                <a:solidFill>
                  <a:srgbClr val="28316A"/>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Definition of Sexual Harassment under Title IX (2020)</a:t>
            </a:r>
          </a:p>
        </p:txBody>
      </p:sp>
      <p:sp>
        <p:nvSpPr>
          <p:cNvPr id="21" name="Subtitle 3">
            <a:extLst>
              <a:ext uri="{FF2B5EF4-FFF2-40B4-BE49-F238E27FC236}">
                <a16:creationId xmlns:a16="http://schemas.microsoft.com/office/drawing/2014/main" id="{9EEE6ABF-7B65-496D-A37B-D5B88C596CAA}"/>
              </a:ext>
            </a:extLst>
          </p:cNvPr>
          <p:cNvSpPr txBox="1">
            <a:spLocks/>
          </p:cNvSpPr>
          <p:nvPr/>
        </p:nvSpPr>
        <p:spPr>
          <a:xfrm>
            <a:off x="684065" y="2199861"/>
            <a:ext cx="10492621" cy="396193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lnSpc>
                <a:spcPct val="115000"/>
              </a:lnSpc>
              <a:spcBef>
                <a:spcPts val="0"/>
              </a:spcBef>
              <a:buFont typeface="Symbol" panose="05050102010706020507" pitchFamily="18" charset="2"/>
              <a:buChar char=""/>
            </a:pPr>
            <a:r>
              <a:rPr lang="en-US" sz="2000" b="1" i="1" dirty="0">
                <a:solidFill>
                  <a:srgbClr val="242852"/>
                </a:solidFill>
                <a:latin typeface="Calibri" panose="020F0502020204030204" pitchFamily="34" charset="0"/>
                <a:ea typeface="MS Mincho" panose="02020609040205080304" pitchFamily="49" charset="-128"/>
                <a:cs typeface="Times New Roman" panose="02020603050405020304" pitchFamily="18" charset="0"/>
              </a:rPr>
              <a:t>Quid pro quo harassment – when an employee of the district conditions the provision of an aid, benefit, or service of the district on an individual’s participation in unwelcome sexual conduct.</a:t>
            </a:r>
            <a:endParaRPr lang="en-US" sz="2000" b="1"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342900" indent="-342900" algn="l">
              <a:lnSpc>
                <a:spcPct val="115000"/>
              </a:lnSpc>
              <a:spcBef>
                <a:spcPts val="0"/>
              </a:spcBef>
              <a:buFont typeface="Symbol" panose="05050102010706020507" pitchFamily="18" charset="2"/>
              <a:buChar char=""/>
            </a:pPr>
            <a:r>
              <a:rPr lang="en-US" sz="2000" b="1" i="1" dirty="0">
                <a:solidFill>
                  <a:srgbClr val="242852"/>
                </a:solidFill>
                <a:latin typeface="Calibri" panose="020F0502020204030204" pitchFamily="34" charset="0"/>
                <a:ea typeface="MS Mincho" panose="02020609040205080304" pitchFamily="49" charset="-128"/>
                <a:cs typeface="Times New Roman" panose="02020603050405020304" pitchFamily="18" charset="0"/>
              </a:rPr>
              <a:t>Unwelcome conduct on the basis of sex that a reasonable person would determine is so “severe, pervasive, and objectively offensive” that it effectively denies a person equal access to the district’s education program or activity (hostile environment)</a:t>
            </a:r>
            <a:endParaRPr lang="en-US" sz="2000" b="1"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342900" indent="-342900" algn="l">
              <a:lnSpc>
                <a:spcPct val="115000"/>
              </a:lnSpc>
              <a:spcBef>
                <a:spcPts val="0"/>
              </a:spcBef>
              <a:buFont typeface="Symbol" panose="05050102010706020507" pitchFamily="18" charset="2"/>
              <a:buChar char=""/>
            </a:pPr>
            <a:r>
              <a:rPr lang="en-US" sz="2000" b="1" i="1" dirty="0">
                <a:solidFill>
                  <a:srgbClr val="242852"/>
                </a:solidFill>
                <a:latin typeface="Calibri" panose="020F0502020204030204" pitchFamily="34" charset="0"/>
                <a:ea typeface="MS Mincho" panose="02020609040205080304" pitchFamily="49" charset="-128"/>
                <a:cs typeface="Times New Roman" panose="02020603050405020304" pitchFamily="18" charset="0"/>
              </a:rPr>
              <a:t>A type of sexual violence as defined by federal law.</a:t>
            </a:r>
            <a:endParaRPr lang="en-US" sz="2000" b="1"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algn="l">
              <a:lnSpc>
                <a:spcPct val="115000"/>
              </a:lnSpc>
              <a:spcBef>
                <a:spcPts val="0"/>
              </a:spcBef>
            </a:pPr>
            <a:r>
              <a:rPr lang="en-US" sz="2000" b="1" i="1" dirty="0">
                <a:solidFill>
                  <a:srgbClr val="242852"/>
                </a:solidFill>
                <a:latin typeface="Calibri" panose="020F0502020204030204" pitchFamily="34" charset="0"/>
                <a:ea typeface="MS Mincho" panose="02020609040205080304" pitchFamily="49" charset="-128"/>
                <a:cs typeface="Times New Roman" panose="02020603050405020304" pitchFamily="18" charset="0"/>
              </a:rPr>
              <a:t>	(The </a:t>
            </a:r>
            <a:r>
              <a:rPr lang="en-US" sz="2000" b="1" i="1" dirty="0" err="1">
                <a:solidFill>
                  <a:srgbClr val="242852"/>
                </a:solidFill>
                <a:latin typeface="Calibri" panose="020F0502020204030204" pitchFamily="34" charset="0"/>
                <a:ea typeface="MS Mincho" panose="02020609040205080304" pitchFamily="49" charset="-128"/>
                <a:cs typeface="Times New Roman" panose="02020603050405020304" pitchFamily="18" charset="0"/>
              </a:rPr>
              <a:t>Clery</a:t>
            </a:r>
            <a:r>
              <a:rPr lang="en-US" sz="2000" b="1" i="1" dirty="0">
                <a:solidFill>
                  <a:srgbClr val="242852"/>
                </a:solidFill>
                <a:latin typeface="Calibri" panose="020F0502020204030204" pitchFamily="34" charset="0"/>
                <a:ea typeface="MS Mincho" panose="02020609040205080304" pitchFamily="49" charset="-128"/>
                <a:cs typeface="Times New Roman" panose="02020603050405020304" pitchFamily="18" charset="0"/>
              </a:rPr>
              <a:t> Act)</a:t>
            </a:r>
            <a:endParaRPr lang="en-US" sz="2000" b="1"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algn="l">
              <a:lnSpc>
                <a:spcPct val="115000"/>
              </a:lnSpc>
              <a:spcBef>
                <a:spcPts val="0"/>
              </a:spcBef>
            </a:pPr>
            <a:r>
              <a:rPr lang="en-US" sz="2000" b="1" i="1" dirty="0">
                <a:solidFill>
                  <a:srgbClr val="242852"/>
                </a:solidFill>
                <a:latin typeface="Calibri" panose="020F0502020204030204" pitchFamily="34" charset="0"/>
                <a:ea typeface="MS Mincho" panose="02020609040205080304" pitchFamily="49" charset="-128"/>
                <a:cs typeface="Times New Roman" panose="02020603050405020304" pitchFamily="18" charset="0"/>
              </a:rPr>
              <a:t>	1. Sexual assault</a:t>
            </a:r>
            <a:endParaRPr lang="en-US" sz="2000" b="1"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algn="l">
              <a:lnSpc>
                <a:spcPct val="115000"/>
              </a:lnSpc>
              <a:spcBef>
                <a:spcPts val="0"/>
              </a:spcBef>
            </a:pPr>
            <a:r>
              <a:rPr lang="en-US" sz="2000" b="1" i="1" dirty="0">
                <a:solidFill>
                  <a:srgbClr val="242852"/>
                </a:solidFill>
                <a:latin typeface="Calibri" panose="020F0502020204030204" pitchFamily="34" charset="0"/>
                <a:ea typeface="MS Mincho" panose="02020609040205080304" pitchFamily="49" charset="-128"/>
                <a:cs typeface="Times New Roman" panose="02020603050405020304" pitchFamily="18" charset="0"/>
              </a:rPr>
              <a:t>	2. Dating violence</a:t>
            </a:r>
            <a:endParaRPr lang="en-US" sz="2000" b="1"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algn="l">
              <a:lnSpc>
                <a:spcPct val="115000"/>
              </a:lnSpc>
              <a:spcBef>
                <a:spcPts val="0"/>
              </a:spcBef>
            </a:pPr>
            <a:r>
              <a:rPr lang="en-US" sz="2000" b="1" i="1" dirty="0">
                <a:solidFill>
                  <a:srgbClr val="242852"/>
                </a:solidFill>
                <a:latin typeface="Calibri" panose="020F0502020204030204" pitchFamily="34" charset="0"/>
                <a:ea typeface="MS Mincho" panose="02020609040205080304" pitchFamily="49" charset="-128"/>
                <a:cs typeface="Times New Roman" panose="02020603050405020304" pitchFamily="18" charset="0"/>
              </a:rPr>
              <a:t>	3. Domestic violence 			</a:t>
            </a:r>
            <a:endParaRPr lang="en-US" sz="2000" b="1"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algn="l">
              <a:lnSpc>
                <a:spcPct val="115000"/>
              </a:lnSpc>
              <a:spcBef>
                <a:spcPts val="0"/>
              </a:spcBef>
            </a:pPr>
            <a:r>
              <a:rPr lang="en-US" sz="2000" b="1" i="1" dirty="0">
                <a:solidFill>
                  <a:srgbClr val="242852"/>
                </a:solidFill>
                <a:latin typeface="Calibri" panose="020F0502020204030204" pitchFamily="34" charset="0"/>
                <a:ea typeface="MS Mincho" panose="02020609040205080304" pitchFamily="49" charset="-128"/>
                <a:cs typeface="Times New Roman" panose="02020603050405020304" pitchFamily="18" charset="0"/>
              </a:rPr>
              <a:t>	4. Stalking</a:t>
            </a:r>
            <a:endParaRPr lang="en-US" sz="2000" b="1"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461963" indent="-285750" algn="just">
              <a:lnSpc>
                <a:spcPct val="150000"/>
              </a:lnSpc>
              <a:spcBef>
                <a:spcPts val="600"/>
              </a:spcBef>
              <a:spcAft>
                <a:spcPts val="600"/>
              </a:spcAft>
              <a:tabLst>
                <a:tab pos="461963" algn="l"/>
              </a:tabLst>
            </a:pPr>
            <a:endParaRPr lang="en-US" dirty="0">
              <a:latin typeface="Arial" panose="020B0604020202020204" pitchFamily="34" charset="0"/>
              <a:cs typeface="Arial" panose="020B0604020202020204" pitchFamily="34" charset="0"/>
            </a:endParaRPr>
          </a:p>
        </p:txBody>
      </p:sp>
      <p:pic>
        <p:nvPicPr>
          <p:cNvPr id="10" name="Picture 9">
            <a:extLst>
              <a:ext uri="{FF2B5EF4-FFF2-40B4-BE49-F238E27FC236}">
                <a16:creationId xmlns:a16="http://schemas.microsoft.com/office/drawing/2014/main" id="{E78E00A6-7AC4-4192-B169-F124F0DB4B8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08267"/>
            <a:ext cx="1391110" cy="549733"/>
          </a:xfrm>
          <a:prstGeom prst="rect">
            <a:avLst/>
          </a:prstGeom>
        </p:spPr>
      </p:pic>
      <p:pic>
        <p:nvPicPr>
          <p:cNvPr id="2" name="Picture 1">
            <a:extLst>
              <a:ext uri="{FF2B5EF4-FFF2-40B4-BE49-F238E27FC236}">
                <a16:creationId xmlns:a16="http://schemas.microsoft.com/office/drawing/2014/main" id="{E6AB3CD8-7F41-4A1F-8D57-CCCAAA0A612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60765" y="0"/>
            <a:ext cx="1442638" cy="789135"/>
          </a:xfrm>
          <a:prstGeom prst="rect">
            <a:avLst/>
          </a:prstGeom>
        </p:spPr>
      </p:pic>
    </p:spTree>
    <p:extLst>
      <p:ext uri="{BB962C8B-B14F-4D97-AF65-F5344CB8AC3E}">
        <p14:creationId xmlns:p14="http://schemas.microsoft.com/office/powerpoint/2010/main" val="158343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28316A"/>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C4FDBE2-32F7-4AC4-A40C-C51C65B1D4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Freeform: Shape 15">
            <a:extLst>
              <a:ext uri="{FF2B5EF4-FFF2-40B4-BE49-F238E27FC236}">
                <a16:creationId xmlns:a16="http://schemas.microsoft.com/office/drawing/2014/main" id="{2587169E-2A0C-4EEA-BF70-71E2BC404F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229686" cy="3469184"/>
          </a:xfrm>
          <a:custGeom>
            <a:avLst/>
            <a:gdLst>
              <a:gd name="connsiteX0" fmla="*/ 0 w 4229686"/>
              <a:gd name="connsiteY0" fmla="*/ 0 h 3469184"/>
              <a:gd name="connsiteX1" fmla="*/ 3937282 w 4229686"/>
              <a:gd name="connsiteY1" fmla="*/ 0 h 3469184"/>
              <a:gd name="connsiteX2" fmla="*/ 3947509 w 4229686"/>
              <a:gd name="connsiteY2" fmla="*/ 16834 h 3469184"/>
              <a:gd name="connsiteX3" fmla="*/ 4229686 w 4229686"/>
              <a:gd name="connsiteY3" fmla="*/ 1131238 h 3469184"/>
              <a:gd name="connsiteX4" fmla="*/ 1891740 w 4229686"/>
              <a:gd name="connsiteY4" fmla="*/ 3469184 h 3469184"/>
              <a:gd name="connsiteX5" fmla="*/ 87667 w 4229686"/>
              <a:gd name="connsiteY5" fmla="*/ 2618389 h 3469184"/>
              <a:gd name="connsiteX6" fmla="*/ 0 w 4229686"/>
              <a:gd name="connsiteY6" fmla="*/ 2501153 h 3469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29686" h="3469184">
                <a:moveTo>
                  <a:pt x="0" y="0"/>
                </a:moveTo>
                <a:lnTo>
                  <a:pt x="3937282" y="0"/>
                </a:lnTo>
                <a:lnTo>
                  <a:pt x="3947509" y="16834"/>
                </a:lnTo>
                <a:cubicBezTo>
                  <a:pt x="4127466" y="348105"/>
                  <a:pt x="4229686" y="727734"/>
                  <a:pt x="4229686" y="1131238"/>
                </a:cubicBezTo>
                <a:cubicBezTo>
                  <a:pt x="4229686" y="2422450"/>
                  <a:pt x="3182952" y="3469184"/>
                  <a:pt x="1891740" y="3469184"/>
                </a:cubicBezTo>
                <a:cubicBezTo>
                  <a:pt x="1165433" y="3469184"/>
                  <a:pt x="516481" y="3137991"/>
                  <a:pt x="87667" y="2618389"/>
                </a:cubicBezTo>
                <a:lnTo>
                  <a:pt x="0" y="250115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Oval 17">
            <a:extLst>
              <a:ext uri="{FF2B5EF4-FFF2-40B4-BE49-F238E27FC236}">
                <a16:creationId xmlns:a16="http://schemas.microsoft.com/office/drawing/2014/main" id="{CF8AD9F3-9AF6-494F-83A3-2F67756393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31645" y="3853046"/>
            <a:ext cx="457824" cy="44540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F6EB9B19-D8F1-4EB1-AA3B-A92D9BCE21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94561" y="2928977"/>
            <a:ext cx="5010226" cy="3929025"/>
          </a:xfrm>
          <a:custGeom>
            <a:avLst/>
            <a:gdLst>
              <a:gd name="connsiteX0" fmla="*/ 2505113 w 5010226"/>
              <a:gd name="connsiteY0" fmla="*/ 0 h 3929025"/>
              <a:gd name="connsiteX1" fmla="*/ 5010226 w 5010226"/>
              <a:gd name="connsiteY1" fmla="*/ 2505113 h 3929025"/>
              <a:gd name="connsiteX2" fmla="*/ 4582392 w 5010226"/>
              <a:gd name="connsiteY2" fmla="*/ 3905746 h 3929025"/>
              <a:gd name="connsiteX3" fmla="*/ 4564985 w 5010226"/>
              <a:gd name="connsiteY3" fmla="*/ 3929025 h 3929025"/>
              <a:gd name="connsiteX4" fmla="*/ 445242 w 5010226"/>
              <a:gd name="connsiteY4" fmla="*/ 3929025 h 3929025"/>
              <a:gd name="connsiteX5" fmla="*/ 427834 w 5010226"/>
              <a:gd name="connsiteY5" fmla="*/ 3905746 h 3929025"/>
              <a:gd name="connsiteX6" fmla="*/ 0 w 5010226"/>
              <a:gd name="connsiteY6" fmla="*/ 2505113 h 3929025"/>
              <a:gd name="connsiteX7" fmla="*/ 2505113 w 5010226"/>
              <a:gd name="connsiteY7" fmla="*/ 0 h 3929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0226" h="3929025">
                <a:moveTo>
                  <a:pt x="2505113" y="0"/>
                </a:moveTo>
                <a:cubicBezTo>
                  <a:pt x="3888649" y="0"/>
                  <a:pt x="5010226" y="1121577"/>
                  <a:pt x="5010226" y="2505113"/>
                </a:cubicBezTo>
                <a:cubicBezTo>
                  <a:pt x="5010226" y="3023939"/>
                  <a:pt x="4852505" y="3505927"/>
                  <a:pt x="4582392" y="3905746"/>
                </a:cubicBezTo>
                <a:lnTo>
                  <a:pt x="4564985" y="3929025"/>
                </a:lnTo>
                <a:lnTo>
                  <a:pt x="445242" y="3929025"/>
                </a:lnTo>
                <a:lnTo>
                  <a:pt x="427834" y="3905746"/>
                </a:lnTo>
                <a:cubicBezTo>
                  <a:pt x="157722" y="3505927"/>
                  <a:pt x="0" y="3023939"/>
                  <a:pt x="0" y="2505113"/>
                </a:cubicBezTo>
                <a:cubicBezTo>
                  <a:pt x="0" y="1121577"/>
                  <a:pt x="1121577" y="0"/>
                  <a:pt x="250511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Arc 21">
            <a:extLst>
              <a:ext uri="{FF2B5EF4-FFF2-40B4-BE49-F238E27FC236}">
                <a16:creationId xmlns:a16="http://schemas.microsoft.com/office/drawing/2014/main" id="{E2B33195-5BCA-4BB7-A82D-673952268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915428">
            <a:off x="8549639" y="1895148"/>
            <a:ext cx="2987899" cy="2987899"/>
          </a:xfrm>
          <a:prstGeom prst="arc">
            <a:avLst>
              <a:gd name="adj1" fmla="val 14455503"/>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8" name="Rounded Rectangle 5">
            <a:extLst>
              <a:ext uri="{FF2B5EF4-FFF2-40B4-BE49-F238E27FC236}">
                <a16:creationId xmlns:a16="http://schemas.microsoft.com/office/drawing/2014/main" id="{87048DD8-3399-4A69-993D-4C0E370CD1D0}"/>
              </a:ext>
            </a:extLst>
          </p:cNvPr>
          <p:cNvSpPr/>
          <p:nvPr/>
        </p:nvSpPr>
        <p:spPr>
          <a:xfrm>
            <a:off x="325822" y="325820"/>
            <a:ext cx="11519338" cy="6201103"/>
          </a:xfrm>
          <a:prstGeom prst="roundRect">
            <a:avLst/>
          </a:prstGeom>
          <a:solidFill>
            <a:schemeClr val="bg1"/>
          </a:solidFill>
          <a:ln w="34925" cap="rnd" cmpd="sng">
            <a:solidFill>
              <a:schemeClr val="bg2">
                <a:lumMod val="50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a:extLst>
              <a:ext uri="{FF2B5EF4-FFF2-40B4-BE49-F238E27FC236}">
                <a16:creationId xmlns:a16="http://schemas.microsoft.com/office/drawing/2014/main" id="{E78E00A6-7AC4-4192-B169-F124F0DB4B8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08267"/>
            <a:ext cx="1391110" cy="549733"/>
          </a:xfrm>
          <a:prstGeom prst="rect">
            <a:avLst/>
          </a:prstGeom>
        </p:spPr>
      </p:pic>
      <p:sp>
        <p:nvSpPr>
          <p:cNvPr id="12" name="Title 2">
            <a:extLst>
              <a:ext uri="{FF2B5EF4-FFF2-40B4-BE49-F238E27FC236}">
                <a16:creationId xmlns:a16="http://schemas.microsoft.com/office/drawing/2014/main" id="{A632D0B3-95B8-4D1C-A83D-87F5C40CF716}"/>
              </a:ext>
            </a:extLst>
          </p:cNvPr>
          <p:cNvSpPr txBox="1">
            <a:spLocks/>
          </p:cNvSpPr>
          <p:nvPr/>
        </p:nvSpPr>
        <p:spPr>
          <a:xfrm>
            <a:off x="695555" y="534542"/>
            <a:ext cx="10515600" cy="148068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US" sz="4000" b="1" dirty="0">
                <a:ln>
                  <a:solidFill>
                    <a:srgbClr val="161B60"/>
                  </a:solidFill>
                </a:ln>
                <a:solidFill>
                  <a:srgbClr val="28316A"/>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Prohibited Workplace Harassment: DIA(LOCAL)</a:t>
            </a:r>
          </a:p>
        </p:txBody>
      </p:sp>
      <p:sp>
        <p:nvSpPr>
          <p:cNvPr id="13" name="Subtitle 3">
            <a:extLst>
              <a:ext uri="{FF2B5EF4-FFF2-40B4-BE49-F238E27FC236}">
                <a16:creationId xmlns:a16="http://schemas.microsoft.com/office/drawing/2014/main" id="{F4101514-0CBA-4D09-9868-D1DD58408BE4}"/>
              </a:ext>
            </a:extLst>
          </p:cNvPr>
          <p:cNvSpPr txBox="1">
            <a:spLocks/>
          </p:cNvSpPr>
          <p:nvPr/>
        </p:nvSpPr>
        <p:spPr>
          <a:xfrm>
            <a:off x="678872" y="2193693"/>
            <a:ext cx="10817573" cy="454195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176213" algn="just">
              <a:lnSpc>
                <a:spcPct val="150000"/>
              </a:lnSpc>
              <a:spcBef>
                <a:spcPts val="0"/>
              </a:spcBef>
              <a:tabLst>
                <a:tab pos="404813" algn="l"/>
              </a:tabLst>
            </a:pPr>
            <a:r>
              <a:rPr lang="en-US" sz="2000" b="1" dirty="0">
                <a:cs typeface="Arial" panose="020B0604020202020204" pitchFamily="34" charset="0"/>
              </a:rPr>
              <a:t>SEX-BASED HARASSMENT OF AN EMPLOYEE</a:t>
            </a:r>
          </a:p>
          <a:p>
            <a:pPr marL="176213" algn="just">
              <a:lnSpc>
                <a:spcPct val="150000"/>
              </a:lnSpc>
              <a:spcBef>
                <a:spcPts val="0"/>
              </a:spcBef>
              <a:tabLst>
                <a:tab pos="404813" algn="l"/>
              </a:tabLst>
            </a:pPr>
            <a:r>
              <a:rPr lang="en-US" sz="1800" dirty="0">
                <a:cs typeface="Arial" panose="020B0604020202020204" pitchFamily="34" charset="0"/>
              </a:rPr>
              <a:t>A form of sex discrimination defined as unwelcome sexual advances; requests for sexual favors; sexually motivated physical, verbal, or non-verbal conduct; or other conduct or communication of a sexual nature when: </a:t>
            </a:r>
          </a:p>
          <a:p>
            <a:pPr marL="795338" indent="-392113" algn="just">
              <a:lnSpc>
                <a:spcPct val="150000"/>
              </a:lnSpc>
              <a:spcBef>
                <a:spcPts val="0"/>
              </a:spcBef>
              <a:buFont typeface="Arial" panose="020B0604020202020204" pitchFamily="34" charset="0"/>
              <a:buAutoNum type="arabicPeriod"/>
              <a:tabLst>
                <a:tab pos="404813" algn="l"/>
              </a:tabLst>
            </a:pPr>
            <a:r>
              <a:rPr lang="en-US" sz="1600" dirty="0">
                <a:cs typeface="Arial" panose="020B0604020202020204" pitchFamily="34" charset="0"/>
              </a:rPr>
              <a:t>Submission to the conduct is either explicitly or implicitly a condition of an employee’s employment, or when submission to or rejection of the conduct is the basis for an employment action affecting the employee; or</a:t>
            </a:r>
          </a:p>
          <a:p>
            <a:pPr marL="403225" algn="just">
              <a:lnSpc>
                <a:spcPct val="150000"/>
              </a:lnSpc>
              <a:spcBef>
                <a:spcPts val="0"/>
              </a:spcBef>
              <a:tabLst>
                <a:tab pos="404813" algn="l"/>
              </a:tabLst>
            </a:pPr>
            <a:endParaRPr lang="en-US" sz="1600" dirty="0">
              <a:cs typeface="Arial" panose="020B0604020202020204" pitchFamily="34" charset="0"/>
            </a:endParaRPr>
          </a:p>
          <a:p>
            <a:pPr marL="795338" indent="-392113" algn="just">
              <a:lnSpc>
                <a:spcPct val="150000"/>
              </a:lnSpc>
              <a:spcBef>
                <a:spcPts val="0"/>
              </a:spcBef>
              <a:tabLst>
                <a:tab pos="404813" algn="l"/>
              </a:tabLst>
            </a:pPr>
            <a:r>
              <a:rPr lang="en-US" sz="1600" dirty="0">
                <a:cs typeface="Arial" panose="020B0604020202020204" pitchFamily="34" charset="0"/>
              </a:rPr>
              <a:t>2.	The conduct is so severe, persistent or pervasive that is has the purpose or effect of unreasonably interfering with the employee’s work performance or creates an intimidating, threatening, hostile, or offensive work environment. </a:t>
            </a:r>
          </a:p>
          <a:p>
            <a:pPr marL="519113" indent="-342900" algn="just">
              <a:lnSpc>
                <a:spcPct val="150000"/>
              </a:lnSpc>
              <a:spcBef>
                <a:spcPts val="0"/>
              </a:spcBef>
              <a:buFont typeface="Arial" panose="020B0604020202020204" pitchFamily="34" charset="0"/>
              <a:buAutoNum type="arabicPeriod"/>
              <a:tabLst>
                <a:tab pos="404813" algn="l"/>
              </a:tabLst>
            </a:pPr>
            <a:endParaRPr lang="en-US" sz="1800" dirty="0">
              <a:latin typeface="Arial" panose="020B0604020202020204" pitchFamily="34" charset="0"/>
              <a:cs typeface="Arial" panose="020B0604020202020204" pitchFamily="34" charset="0"/>
            </a:endParaRPr>
          </a:p>
        </p:txBody>
      </p:sp>
      <p:pic>
        <p:nvPicPr>
          <p:cNvPr id="2" name="Picture 1">
            <a:extLst>
              <a:ext uri="{FF2B5EF4-FFF2-40B4-BE49-F238E27FC236}">
                <a16:creationId xmlns:a16="http://schemas.microsoft.com/office/drawing/2014/main" id="{9F201EAE-8485-41B9-B676-EE48B22A5BC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60765" y="0"/>
            <a:ext cx="1442638" cy="789135"/>
          </a:xfrm>
          <a:prstGeom prst="rect">
            <a:avLst/>
          </a:prstGeom>
        </p:spPr>
      </p:pic>
    </p:spTree>
    <p:extLst>
      <p:ext uri="{BB962C8B-B14F-4D97-AF65-F5344CB8AC3E}">
        <p14:creationId xmlns:p14="http://schemas.microsoft.com/office/powerpoint/2010/main" val="1731462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28316A"/>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C4FDBE2-32F7-4AC4-A40C-C51C65B1D4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Freeform: Shape 15">
            <a:extLst>
              <a:ext uri="{FF2B5EF4-FFF2-40B4-BE49-F238E27FC236}">
                <a16:creationId xmlns:a16="http://schemas.microsoft.com/office/drawing/2014/main" id="{2587169E-2A0C-4EEA-BF70-71E2BC404F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229686" cy="3469184"/>
          </a:xfrm>
          <a:custGeom>
            <a:avLst/>
            <a:gdLst>
              <a:gd name="connsiteX0" fmla="*/ 0 w 4229686"/>
              <a:gd name="connsiteY0" fmla="*/ 0 h 3469184"/>
              <a:gd name="connsiteX1" fmla="*/ 3937282 w 4229686"/>
              <a:gd name="connsiteY1" fmla="*/ 0 h 3469184"/>
              <a:gd name="connsiteX2" fmla="*/ 3947509 w 4229686"/>
              <a:gd name="connsiteY2" fmla="*/ 16834 h 3469184"/>
              <a:gd name="connsiteX3" fmla="*/ 4229686 w 4229686"/>
              <a:gd name="connsiteY3" fmla="*/ 1131238 h 3469184"/>
              <a:gd name="connsiteX4" fmla="*/ 1891740 w 4229686"/>
              <a:gd name="connsiteY4" fmla="*/ 3469184 h 3469184"/>
              <a:gd name="connsiteX5" fmla="*/ 87667 w 4229686"/>
              <a:gd name="connsiteY5" fmla="*/ 2618389 h 3469184"/>
              <a:gd name="connsiteX6" fmla="*/ 0 w 4229686"/>
              <a:gd name="connsiteY6" fmla="*/ 2501153 h 3469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29686" h="3469184">
                <a:moveTo>
                  <a:pt x="0" y="0"/>
                </a:moveTo>
                <a:lnTo>
                  <a:pt x="3937282" y="0"/>
                </a:lnTo>
                <a:lnTo>
                  <a:pt x="3947509" y="16834"/>
                </a:lnTo>
                <a:cubicBezTo>
                  <a:pt x="4127466" y="348105"/>
                  <a:pt x="4229686" y="727734"/>
                  <a:pt x="4229686" y="1131238"/>
                </a:cubicBezTo>
                <a:cubicBezTo>
                  <a:pt x="4229686" y="2422450"/>
                  <a:pt x="3182952" y="3469184"/>
                  <a:pt x="1891740" y="3469184"/>
                </a:cubicBezTo>
                <a:cubicBezTo>
                  <a:pt x="1165433" y="3469184"/>
                  <a:pt x="516481" y="3137991"/>
                  <a:pt x="87667" y="2618389"/>
                </a:cubicBezTo>
                <a:lnTo>
                  <a:pt x="0" y="250115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Oval 17">
            <a:extLst>
              <a:ext uri="{FF2B5EF4-FFF2-40B4-BE49-F238E27FC236}">
                <a16:creationId xmlns:a16="http://schemas.microsoft.com/office/drawing/2014/main" id="{CF8AD9F3-9AF6-494F-83A3-2F67756393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31645" y="3853046"/>
            <a:ext cx="457824" cy="44540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F6EB9B19-D8F1-4EB1-AA3B-A92D9BCE21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94561" y="2928977"/>
            <a:ext cx="5010226" cy="3929025"/>
          </a:xfrm>
          <a:custGeom>
            <a:avLst/>
            <a:gdLst>
              <a:gd name="connsiteX0" fmla="*/ 2505113 w 5010226"/>
              <a:gd name="connsiteY0" fmla="*/ 0 h 3929025"/>
              <a:gd name="connsiteX1" fmla="*/ 5010226 w 5010226"/>
              <a:gd name="connsiteY1" fmla="*/ 2505113 h 3929025"/>
              <a:gd name="connsiteX2" fmla="*/ 4582392 w 5010226"/>
              <a:gd name="connsiteY2" fmla="*/ 3905746 h 3929025"/>
              <a:gd name="connsiteX3" fmla="*/ 4564985 w 5010226"/>
              <a:gd name="connsiteY3" fmla="*/ 3929025 h 3929025"/>
              <a:gd name="connsiteX4" fmla="*/ 445242 w 5010226"/>
              <a:gd name="connsiteY4" fmla="*/ 3929025 h 3929025"/>
              <a:gd name="connsiteX5" fmla="*/ 427834 w 5010226"/>
              <a:gd name="connsiteY5" fmla="*/ 3905746 h 3929025"/>
              <a:gd name="connsiteX6" fmla="*/ 0 w 5010226"/>
              <a:gd name="connsiteY6" fmla="*/ 2505113 h 3929025"/>
              <a:gd name="connsiteX7" fmla="*/ 2505113 w 5010226"/>
              <a:gd name="connsiteY7" fmla="*/ 0 h 3929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0226" h="3929025">
                <a:moveTo>
                  <a:pt x="2505113" y="0"/>
                </a:moveTo>
                <a:cubicBezTo>
                  <a:pt x="3888649" y="0"/>
                  <a:pt x="5010226" y="1121577"/>
                  <a:pt x="5010226" y="2505113"/>
                </a:cubicBezTo>
                <a:cubicBezTo>
                  <a:pt x="5010226" y="3023939"/>
                  <a:pt x="4852505" y="3505927"/>
                  <a:pt x="4582392" y="3905746"/>
                </a:cubicBezTo>
                <a:lnTo>
                  <a:pt x="4564985" y="3929025"/>
                </a:lnTo>
                <a:lnTo>
                  <a:pt x="445242" y="3929025"/>
                </a:lnTo>
                <a:lnTo>
                  <a:pt x="427834" y="3905746"/>
                </a:lnTo>
                <a:cubicBezTo>
                  <a:pt x="157722" y="3505927"/>
                  <a:pt x="0" y="3023939"/>
                  <a:pt x="0" y="2505113"/>
                </a:cubicBezTo>
                <a:cubicBezTo>
                  <a:pt x="0" y="1121577"/>
                  <a:pt x="1121577" y="0"/>
                  <a:pt x="250511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Arc 21">
            <a:extLst>
              <a:ext uri="{FF2B5EF4-FFF2-40B4-BE49-F238E27FC236}">
                <a16:creationId xmlns:a16="http://schemas.microsoft.com/office/drawing/2014/main" id="{E2B33195-5BCA-4BB7-A82D-673952268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915428">
            <a:off x="8549639" y="1895148"/>
            <a:ext cx="2987899" cy="2987899"/>
          </a:xfrm>
          <a:prstGeom prst="arc">
            <a:avLst>
              <a:gd name="adj1" fmla="val 14455503"/>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8" name="Rounded Rectangle 5">
            <a:extLst>
              <a:ext uri="{FF2B5EF4-FFF2-40B4-BE49-F238E27FC236}">
                <a16:creationId xmlns:a16="http://schemas.microsoft.com/office/drawing/2014/main" id="{87048DD8-3399-4A69-993D-4C0E370CD1D0}"/>
              </a:ext>
            </a:extLst>
          </p:cNvPr>
          <p:cNvSpPr/>
          <p:nvPr/>
        </p:nvSpPr>
        <p:spPr>
          <a:xfrm>
            <a:off x="325822" y="325820"/>
            <a:ext cx="11519338" cy="6201103"/>
          </a:xfrm>
          <a:prstGeom prst="roundRect">
            <a:avLst/>
          </a:prstGeom>
          <a:solidFill>
            <a:schemeClr val="bg1"/>
          </a:solidFill>
          <a:ln w="34925" cap="rnd" cmpd="sng">
            <a:solidFill>
              <a:schemeClr val="bg2">
                <a:lumMod val="50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p:txBody>
      </p:sp>
      <p:sp>
        <p:nvSpPr>
          <p:cNvPr id="19" name="Title 2">
            <a:extLst>
              <a:ext uri="{FF2B5EF4-FFF2-40B4-BE49-F238E27FC236}">
                <a16:creationId xmlns:a16="http://schemas.microsoft.com/office/drawing/2014/main" id="{31353041-C7B1-4610-8B3D-5BE1EBC32BC8}"/>
              </a:ext>
            </a:extLst>
          </p:cNvPr>
          <p:cNvSpPr txBox="1">
            <a:spLocks/>
          </p:cNvSpPr>
          <p:nvPr/>
        </p:nvSpPr>
        <p:spPr>
          <a:xfrm>
            <a:off x="684065" y="616397"/>
            <a:ext cx="10515600" cy="78412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US" sz="4400" b="1" dirty="0">
                <a:ln>
                  <a:solidFill>
                    <a:srgbClr val="161B60"/>
                  </a:solidFill>
                </a:ln>
                <a:solidFill>
                  <a:srgbClr val="28316A"/>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Initial Response</a:t>
            </a:r>
          </a:p>
        </p:txBody>
      </p:sp>
      <p:sp>
        <p:nvSpPr>
          <p:cNvPr id="21" name="Subtitle 3">
            <a:extLst>
              <a:ext uri="{FF2B5EF4-FFF2-40B4-BE49-F238E27FC236}">
                <a16:creationId xmlns:a16="http://schemas.microsoft.com/office/drawing/2014/main" id="{9EEE6ABF-7B65-496D-A37B-D5B88C596CAA}"/>
              </a:ext>
            </a:extLst>
          </p:cNvPr>
          <p:cNvSpPr txBox="1">
            <a:spLocks/>
          </p:cNvSpPr>
          <p:nvPr/>
        </p:nvSpPr>
        <p:spPr>
          <a:xfrm>
            <a:off x="684065" y="1480331"/>
            <a:ext cx="10492621" cy="468146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1800" b="0" i="0" u="none" strike="noStrike" baseline="0" dirty="0">
                <a:solidFill>
                  <a:srgbClr val="232852"/>
                </a:solidFill>
                <a:latin typeface="Calibri" panose="020F0502020204030204" pitchFamily="34" charset="0"/>
              </a:rPr>
              <a:t>	</a:t>
            </a:r>
          </a:p>
          <a:p>
            <a:pPr marL="461963" indent="-285750" algn="just">
              <a:lnSpc>
                <a:spcPct val="150000"/>
              </a:lnSpc>
              <a:spcBef>
                <a:spcPts val="600"/>
              </a:spcBef>
              <a:spcAft>
                <a:spcPts val="600"/>
              </a:spcAft>
              <a:tabLst>
                <a:tab pos="461963" algn="l"/>
              </a:tabLst>
            </a:pPr>
            <a:endParaRPr lang="en-US" dirty="0">
              <a:latin typeface="Arial" panose="020B0604020202020204" pitchFamily="34" charset="0"/>
              <a:cs typeface="Arial" panose="020B0604020202020204" pitchFamily="34" charset="0"/>
            </a:endParaRPr>
          </a:p>
        </p:txBody>
      </p:sp>
      <p:pic>
        <p:nvPicPr>
          <p:cNvPr id="10" name="Picture 9">
            <a:extLst>
              <a:ext uri="{FF2B5EF4-FFF2-40B4-BE49-F238E27FC236}">
                <a16:creationId xmlns:a16="http://schemas.microsoft.com/office/drawing/2014/main" id="{E78E00A6-7AC4-4192-B169-F124F0DB4B8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08267"/>
            <a:ext cx="1391110" cy="549733"/>
          </a:xfrm>
          <a:prstGeom prst="rect">
            <a:avLst/>
          </a:prstGeom>
        </p:spPr>
      </p:pic>
      <p:pic>
        <p:nvPicPr>
          <p:cNvPr id="9" name="Picture 8">
            <a:extLst>
              <a:ext uri="{FF2B5EF4-FFF2-40B4-BE49-F238E27FC236}">
                <a16:creationId xmlns:a16="http://schemas.microsoft.com/office/drawing/2014/main" id="{E933BD10-9C98-46C0-B8BD-56406244AA8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60765" y="0"/>
            <a:ext cx="1442638" cy="789135"/>
          </a:xfrm>
          <a:prstGeom prst="rect">
            <a:avLst/>
          </a:prstGeom>
        </p:spPr>
      </p:pic>
      <p:sp>
        <p:nvSpPr>
          <p:cNvPr id="12" name="TextBox 11">
            <a:extLst>
              <a:ext uri="{FF2B5EF4-FFF2-40B4-BE49-F238E27FC236}">
                <a16:creationId xmlns:a16="http://schemas.microsoft.com/office/drawing/2014/main" id="{BA61E7E4-7F3F-44A1-BA09-0DCA3F2EDA1A}"/>
              </a:ext>
            </a:extLst>
          </p:cNvPr>
          <p:cNvSpPr txBox="1"/>
          <p:nvPr/>
        </p:nvSpPr>
        <p:spPr>
          <a:xfrm>
            <a:off x="1061358" y="1546994"/>
            <a:ext cx="8843574" cy="4170372"/>
          </a:xfrm>
          <a:prstGeom prst="rect">
            <a:avLst/>
          </a:prstGeom>
          <a:noFill/>
        </p:spPr>
        <p:txBody>
          <a:bodyPr wrap="square" rtlCol="0">
            <a:spAutoFit/>
          </a:bodyPr>
          <a:lstStyle/>
          <a:p>
            <a:pPr>
              <a:spcAft>
                <a:spcPts val="600"/>
              </a:spcAft>
            </a:pPr>
            <a:r>
              <a:rPr lang="en-US" sz="2400" dirty="0"/>
              <a:t>Upon receipt of a report alleging sexual harassment, the District’s Title IX Coordinator will promptly contact the complainant to:</a:t>
            </a:r>
          </a:p>
          <a:p>
            <a:pPr marL="285750" indent="-285750">
              <a:spcAft>
                <a:spcPts val="600"/>
              </a:spcAft>
              <a:buFont typeface="Arial" panose="020B0604020202020204" pitchFamily="34" charset="0"/>
              <a:buChar char="•"/>
            </a:pPr>
            <a:r>
              <a:rPr lang="en-US" sz="2400" dirty="0"/>
              <a:t>Provide information about supportive measures; </a:t>
            </a:r>
          </a:p>
          <a:p>
            <a:pPr marL="285750" indent="-285750">
              <a:spcAft>
                <a:spcPts val="600"/>
              </a:spcAft>
              <a:buFont typeface="Arial" panose="020B0604020202020204" pitchFamily="34" charset="0"/>
              <a:buChar char="•"/>
            </a:pPr>
            <a:r>
              <a:rPr lang="en-US" sz="2400" dirty="0"/>
              <a:t>Discuss the availability of supportive measures; </a:t>
            </a:r>
          </a:p>
          <a:p>
            <a:pPr marL="285750" indent="-285750">
              <a:spcAft>
                <a:spcPts val="600"/>
              </a:spcAft>
              <a:buFont typeface="Arial" panose="020B0604020202020204" pitchFamily="34" charset="0"/>
              <a:buChar char="•"/>
            </a:pPr>
            <a:r>
              <a:rPr lang="en-US" sz="2400" dirty="0"/>
              <a:t>Consider the complainant’s wishes concerning supportive measures; </a:t>
            </a:r>
          </a:p>
          <a:p>
            <a:pPr marL="285750" indent="-285750">
              <a:spcAft>
                <a:spcPts val="600"/>
              </a:spcAft>
              <a:buFont typeface="Arial" panose="020B0604020202020204" pitchFamily="34" charset="0"/>
              <a:buChar char="•"/>
            </a:pPr>
            <a:r>
              <a:rPr lang="en-US" sz="2400" dirty="0"/>
              <a:t>Explain to the complainant the process for filing a formal complaint under Title IX; and </a:t>
            </a:r>
          </a:p>
          <a:p>
            <a:pPr marL="285750" indent="-285750">
              <a:spcAft>
                <a:spcPts val="600"/>
              </a:spcAft>
              <a:buFont typeface="Arial" panose="020B0604020202020204" pitchFamily="34" charset="0"/>
              <a:buChar char="•"/>
            </a:pPr>
            <a:r>
              <a:rPr lang="en-US" sz="2400" dirty="0"/>
              <a:t>Provide each complainant with a copy of the District’s Title IX formal complaint process.</a:t>
            </a:r>
          </a:p>
        </p:txBody>
      </p:sp>
    </p:spTree>
    <p:extLst>
      <p:ext uri="{BB962C8B-B14F-4D97-AF65-F5344CB8AC3E}">
        <p14:creationId xmlns:p14="http://schemas.microsoft.com/office/powerpoint/2010/main" val="255484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28316A"/>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C4FDBE2-32F7-4AC4-A40C-C51C65B1D4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Freeform: Shape 15">
            <a:extLst>
              <a:ext uri="{FF2B5EF4-FFF2-40B4-BE49-F238E27FC236}">
                <a16:creationId xmlns:a16="http://schemas.microsoft.com/office/drawing/2014/main" id="{2587169E-2A0C-4EEA-BF70-71E2BC404F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229686" cy="3469184"/>
          </a:xfrm>
          <a:custGeom>
            <a:avLst/>
            <a:gdLst>
              <a:gd name="connsiteX0" fmla="*/ 0 w 4229686"/>
              <a:gd name="connsiteY0" fmla="*/ 0 h 3469184"/>
              <a:gd name="connsiteX1" fmla="*/ 3937282 w 4229686"/>
              <a:gd name="connsiteY1" fmla="*/ 0 h 3469184"/>
              <a:gd name="connsiteX2" fmla="*/ 3947509 w 4229686"/>
              <a:gd name="connsiteY2" fmla="*/ 16834 h 3469184"/>
              <a:gd name="connsiteX3" fmla="*/ 4229686 w 4229686"/>
              <a:gd name="connsiteY3" fmla="*/ 1131238 h 3469184"/>
              <a:gd name="connsiteX4" fmla="*/ 1891740 w 4229686"/>
              <a:gd name="connsiteY4" fmla="*/ 3469184 h 3469184"/>
              <a:gd name="connsiteX5" fmla="*/ 87667 w 4229686"/>
              <a:gd name="connsiteY5" fmla="*/ 2618389 h 3469184"/>
              <a:gd name="connsiteX6" fmla="*/ 0 w 4229686"/>
              <a:gd name="connsiteY6" fmla="*/ 2501153 h 3469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29686" h="3469184">
                <a:moveTo>
                  <a:pt x="0" y="0"/>
                </a:moveTo>
                <a:lnTo>
                  <a:pt x="3937282" y="0"/>
                </a:lnTo>
                <a:lnTo>
                  <a:pt x="3947509" y="16834"/>
                </a:lnTo>
                <a:cubicBezTo>
                  <a:pt x="4127466" y="348105"/>
                  <a:pt x="4229686" y="727734"/>
                  <a:pt x="4229686" y="1131238"/>
                </a:cubicBezTo>
                <a:cubicBezTo>
                  <a:pt x="4229686" y="2422450"/>
                  <a:pt x="3182952" y="3469184"/>
                  <a:pt x="1891740" y="3469184"/>
                </a:cubicBezTo>
                <a:cubicBezTo>
                  <a:pt x="1165433" y="3469184"/>
                  <a:pt x="516481" y="3137991"/>
                  <a:pt x="87667" y="2618389"/>
                </a:cubicBezTo>
                <a:lnTo>
                  <a:pt x="0" y="250115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Oval 17">
            <a:extLst>
              <a:ext uri="{FF2B5EF4-FFF2-40B4-BE49-F238E27FC236}">
                <a16:creationId xmlns:a16="http://schemas.microsoft.com/office/drawing/2014/main" id="{CF8AD9F3-9AF6-494F-83A3-2F67756393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31645" y="3853046"/>
            <a:ext cx="457824" cy="44540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F6EB9B19-D8F1-4EB1-AA3B-A92D9BCE21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94561" y="2928977"/>
            <a:ext cx="5010226" cy="3929025"/>
          </a:xfrm>
          <a:custGeom>
            <a:avLst/>
            <a:gdLst>
              <a:gd name="connsiteX0" fmla="*/ 2505113 w 5010226"/>
              <a:gd name="connsiteY0" fmla="*/ 0 h 3929025"/>
              <a:gd name="connsiteX1" fmla="*/ 5010226 w 5010226"/>
              <a:gd name="connsiteY1" fmla="*/ 2505113 h 3929025"/>
              <a:gd name="connsiteX2" fmla="*/ 4582392 w 5010226"/>
              <a:gd name="connsiteY2" fmla="*/ 3905746 h 3929025"/>
              <a:gd name="connsiteX3" fmla="*/ 4564985 w 5010226"/>
              <a:gd name="connsiteY3" fmla="*/ 3929025 h 3929025"/>
              <a:gd name="connsiteX4" fmla="*/ 445242 w 5010226"/>
              <a:gd name="connsiteY4" fmla="*/ 3929025 h 3929025"/>
              <a:gd name="connsiteX5" fmla="*/ 427834 w 5010226"/>
              <a:gd name="connsiteY5" fmla="*/ 3905746 h 3929025"/>
              <a:gd name="connsiteX6" fmla="*/ 0 w 5010226"/>
              <a:gd name="connsiteY6" fmla="*/ 2505113 h 3929025"/>
              <a:gd name="connsiteX7" fmla="*/ 2505113 w 5010226"/>
              <a:gd name="connsiteY7" fmla="*/ 0 h 3929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0226" h="3929025">
                <a:moveTo>
                  <a:pt x="2505113" y="0"/>
                </a:moveTo>
                <a:cubicBezTo>
                  <a:pt x="3888649" y="0"/>
                  <a:pt x="5010226" y="1121577"/>
                  <a:pt x="5010226" y="2505113"/>
                </a:cubicBezTo>
                <a:cubicBezTo>
                  <a:pt x="5010226" y="3023939"/>
                  <a:pt x="4852505" y="3505927"/>
                  <a:pt x="4582392" y="3905746"/>
                </a:cubicBezTo>
                <a:lnTo>
                  <a:pt x="4564985" y="3929025"/>
                </a:lnTo>
                <a:lnTo>
                  <a:pt x="445242" y="3929025"/>
                </a:lnTo>
                <a:lnTo>
                  <a:pt x="427834" y="3905746"/>
                </a:lnTo>
                <a:cubicBezTo>
                  <a:pt x="157722" y="3505927"/>
                  <a:pt x="0" y="3023939"/>
                  <a:pt x="0" y="2505113"/>
                </a:cubicBezTo>
                <a:cubicBezTo>
                  <a:pt x="0" y="1121577"/>
                  <a:pt x="1121577" y="0"/>
                  <a:pt x="250511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Arc 21">
            <a:extLst>
              <a:ext uri="{FF2B5EF4-FFF2-40B4-BE49-F238E27FC236}">
                <a16:creationId xmlns:a16="http://schemas.microsoft.com/office/drawing/2014/main" id="{E2B33195-5BCA-4BB7-A82D-673952268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915428">
            <a:off x="8549639" y="1895148"/>
            <a:ext cx="2987899" cy="2987899"/>
          </a:xfrm>
          <a:prstGeom prst="arc">
            <a:avLst>
              <a:gd name="adj1" fmla="val 14455503"/>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8" name="Rounded Rectangle 5">
            <a:extLst>
              <a:ext uri="{FF2B5EF4-FFF2-40B4-BE49-F238E27FC236}">
                <a16:creationId xmlns:a16="http://schemas.microsoft.com/office/drawing/2014/main" id="{87048DD8-3399-4A69-993D-4C0E370CD1D0}"/>
              </a:ext>
            </a:extLst>
          </p:cNvPr>
          <p:cNvSpPr/>
          <p:nvPr/>
        </p:nvSpPr>
        <p:spPr>
          <a:xfrm>
            <a:off x="325822" y="325820"/>
            <a:ext cx="11519338" cy="6201103"/>
          </a:xfrm>
          <a:prstGeom prst="roundRect">
            <a:avLst/>
          </a:prstGeom>
          <a:solidFill>
            <a:schemeClr val="bg1"/>
          </a:solidFill>
          <a:ln w="34925" cap="rnd" cmpd="sng">
            <a:solidFill>
              <a:schemeClr val="bg2">
                <a:lumMod val="50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p:txBody>
      </p:sp>
      <p:sp>
        <p:nvSpPr>
          <p:cNvPr id="19" name="Title 2">
            <a:extLst>
              <a:ext uri="{FF2B5EF4-FFF2-40B4-BE49-F238E27FC236}">
                <a16:creationId xmlns:a16="http://schemas.microsoft.com/office/drawing/2014/main" id="{31353041-C7B1-4610-8B3D-5BE1EBC32BC8}"/>
              </a:ext>
            </a:extLst>
          </p:cNvPr>
          <p:cNvSpPr txBox="1">
            <a:spLocks/>
          </p:cNvSpPr>
          <p:nvPr/>
        </p:nvSpPr>
        <p:spPr>
          <a:xfrm>
            <a:off x="684065" y="616397"/>
            <a:ext cx="10515600" cy="78412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US" sz="4400" b="1" dirty="0">
                <a:ln>
                  <a:solidFill>
                    <a:srgbClr val="161B60"/>
                  </a:solidFill>
                </a:ln>
                <a:solidFill>
                  <a:srgbClr val="28316A"/>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Initial Response</a:t>
            </a:r>
          </a:p>
        </p:txBody>
      </p:sp>
      <p:sp>
        <p:nvSpPr>
          <p:cNvPr id="21" name="Subtitle 3">
            <a:extLst>
              <a:ext uri="{FF2B5EF4-FFF2-40B4-BE49-F238E27FC236}">
                <a16:creationId xmlns:a16="http://schemas.microsoft.com/office/drawing/2014/main" id="{9EEE6ABF-7B65-496D-A37B-D5B88C596CAA}"/>
              </a:ext>
            </a:extLst>
          </p:cNvPr>
          <p:cNvSpPr txBox="1">
            <a:spLocks/>
          </p:cNvSpPr>
          <p:nvPr/>
        </p:nvSpPr>
        <p:spPr>
          <a:xfrm>
            <a:off x="684065" y="1480331"/>
            <a:ext cx="10492621" cy="468146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61963" indent="-285750" algn="just">
              <a:lnSpc>
                <a:spcPct val="150000"/>
              </a:lnSpc>
              <a:spcBef>
                <a:spcPts val="600"/>
              </a:spcBef>
              <a:spcAft>
                <a:spcPts val="600"/>
              </a:spcAft>
              <a:tabLst>
                <a:tab pos="461963" algn="l"/>
              </a:tabLst>
            </a:pPr>
            <a:endParaRPr lang="en-US" dirty="0">
              <a:latin typeface="Arial" panose="020B0604020202020204" pitchFamily="34" charset="0"/>
              <a:cs typeface="Arial" panose="020B0604020202020204" pitchFamily="34" charset="0"/>
            </a:endParaRPr>
          </a:p>
        </p:txBody>
      </p:sp>
      <p:pic>
        <p:nvPicPr>
          <p:cNvPr id="10" name="Picture 9">
            <a:extLst>
              <a:ext uri="{FF2B5EF4-FFF2-40B4-BE49-F238E27FC236}">
                <a16:creationId xmlns:a16="http://schemas.microsoft.com/office/drawing/2014/main" id="{E78E00A6-7AC4-4192-B169-F124F0DB4B8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08267"/>
            <a:ext cx="1391110" cy="549733"/>
          </a:xfrm>
          <a:prstGeom prst="rect">
            <a:avLst/>
          </a:prstGeom>
        </p:spPr>
      </p:pic>
      <p:sp>
        <p:nvSpPr>
          <p:cNvPr id="3" name="TextBox 2">
            <a:extLst>
              <a:ext uri="{FF2B5EF4-FFF2-40B4-BE49-F238E27FC236}">
                <a16:creationId xmlns:a16="http://schemas.microsoft.com/office/drawing/2014/main" id="{A659108D-F567-4E2A-9DC3-FE4395029900}"/>
              </a:ext>
            </a:extLst>
          </p:cNvPr>
          <p:cNvSpPr txBox="1"/>
          <p:nvPr/>
        </p:nvSpPr>
        <p:spPr>
          <a:xfrm>
            <a:off x="798103" y="1727732"/>
            <a:ext cx="10363242" cy="1631216"/>
          </a:xfrm>
          <a:prstGeom prst="rect">
            <a:avLst/>
          </a:prstGeom>
          <a:noFill/>
        </p:spPr>
        <p:txBody>
          <a:bodyPr wrap="square" rtlCol="0">
            <a:spAutoFit/>
          </a:bodyPr>
          <a:lstStyle/>
          <a:p>
            <a:r>
              <a:rPr lang="en-US" sz="2000" dirty="0"/>
              <a:t>The Title IX Coordinator will document whether a complainant elects to accept or decline the supportive measure or measures offered.</a:t>
            </a:r>
          </a:p>
          <a:p>
            <a:endParaRPr lang="en-US" sz="2000" dirty="0"/>
          </a:p>
          <a:p>
            <a:r>
              <a:rPr lang="en-US" sz="2000" dirty="0"/>
              <a:t>The Title IX Coordinator may interact directly with the parent/guardian of the alleged victim, when appropriate.</a:t>
            </a:r>
          </a:p>
        </p:txBody>
      </p:sp>
      <p:sp>
        <p:nvSpPr>
          <p:cNvPr id="9" name="Rectangle: Diagonal Corners Rounded 8">
            <a:extLst>
              <a:ext uri="{FF2B5EF4-FFF2-40B4-BE49-F238E27FC236}">
                <a16:creationId xmlns:a16="http://schemas.microsoft.com/office/drawing/2014/main" id="{9233EFDD-51C1-4113-B1D6-FCC3E7031126}"/>
              </a:ext>
            </a:extLst>
          </p:cNvPr>
          <p:cNvSpPr/>
          <p:nvPr/>
        </p:nvSpPr>
        <p:spPr>
          <a:xfrm>
            <a:off x="896042" y="3426371"/>
            <a:ext cx="10303624" cy="2692614"/>
          </a:xfrm>
          <a:prstGeom prst="round2DiagRect">
            <a:avLst/>
          </a:prstGeom>
          <a:solidFill>
            <a:srgbClr val="959E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solidFill>
                  <a:schemeClr val="tx1"/>
                </a:solidFill>
              </a:rPr>
              <a:t>Equitable Treatment</a:t>
            </a:r>
          </a:p>
          <a:p>
            <a:r>
              <a:rPr lang="en-US" sz="2000" b="1" dirty="0">
                <a:solidFill>
                  <a:schemeClr val="tx1"/>
                </a:solidFill>
              </a:rPr>
              <a:t>The District’s treatment of complainants, respondents, witnesses, and any other person involved in a formal complaint process shall not discriminate on the basis of sex. All parties involved will be treated fairly, with dignity, respect, and sensitivity and without bias, prejudice, or reliance on stereotypes.</a:t>
            </a:r>
          </a:p>
          <a:p>
            <a:endParaRPr lang="en-US" sz="2000" b="1" dirty="0">
              <a:solidFill>
                <a:schemeClr val="tx1"/>
              </a:solidFill>
            </a:endParaRPr>
          </a:p>
          <a:p>
            <a:r>
              <a:rPr lang="en-US" sz="2000" b="1" dirty="0">
                <a:solidFill>
                  <a:schemeClr val="tx1"/>
                </a:solidFill>
              </a:rPr>
              <a:t>In all aspects of the District’s initial response, there should be no bias or conflict of interest.  In the initial response, the Title IX Coordinator shall make no assumption of responsibility.</a:t>
            </a:r>
          </a:p>
        </p:txBody>
      </p:sp>
      <p:pic>
        <p:nvPicPr>
          <p:cNvPr id="7" name="Picture 6">
            <a:extLst>
              <a:ext uri="{FF2B5EF4-FFF2-40B4-BE49-F238E27FC236}">
                <a16:creationId xmlns:a16="http://schemas.microsoft.com/office/drawing/2014/main" id="{0E944037-E377-4D86-A6A8-5C0850A4B26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60765" y="0"/>
            <a:ext cx="1442638" cy="789135"/>
          </a:xfrm>
          <a:prstGeom prst="rect">
            <a:avLst/>
          </a:prstGeom>
        </p:spPr>
      </p:pic>
    </p:spTree>
    <p:extLst>
      <p:ext uri="{BB962C8B-B14F-4D97-AF65-F5344CB8AC3E}">
        <p14:creationId xmlns:p14="http://schemas.microsoft.com/office/powerpoint/2010/main" val="2914101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28316A"/>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C4FDBE2-32F7-4AC4-A40C-C51C65B1D4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Freeform: Shape 15">
            <a:extLst>
              <a:ext uri="{FF2B5EF4-FFF2-40B4-BE49-F238E27FC236}">
                <a16:creationId xmlns:a16="http://schemas.microsoft.com/office/drawing/2014/main" id="{2587169E-2A0C-4EEA-BF70-71E2BC404F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229686" cy="3469184"/>
          </a:xfrm>
          <a:custGeom>
            <a:avLst/>
            <a:gdLst>
              <a:gd name="connsiteX0" fmla="*/ 0 w 4229686"/>
              <a:gd name="connsiteY0" fmla="*/ 0 h 3469184"/>
              <a:gd name="connsiteX1" fmla="*/ 3937282 w 4229686"/>
              <a:gd name="connsiteY1" fmla="*/ 0 h 3469184"/>
              <a:gd name="connsiteX2" fmla="*/ 3947509 w 4229686"/>
              <a:gd name="connsiteY2" fmla="*/ 16834 h 3469184"/>
              <a:gd name="connsiteX3" fmla="*/ 4229686 w 4229686"/>
              <a:gd name="connsiteY3" fmla="*/ 1131238 h 3469184"/>
              <a:gd name="connsiteX4" fmla="*/ 1891740 w 4229686"/>
              <a:gd name="connsiteY4" fmla="*/ 3469184 h 3469184"/>
              <a:gd name="connsiteX5" fmla="*/ 87667 w 4229686"/>
              <a:gd name="connsiteY5" fmla="*/ 2618389 h 3469184"/>
              <a:gd name="connsiteX6" fmla="*/ 0 w 4229686"/>
              <a:gd name="connsiteY6" fmla="*/ 2501153 h 3469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29686" h="3469184">
                <a:moveTo>
                  <a:pt x="0" y="0"/>
                </a:moveTo>
                <a:lnTo>
                  <a:pt x="3937282" y="0"/>
                </a:lnTo>
                <a:lnTo>
                  <a:pt x="3947509" y="16834"/>
                </a:lnTo>
                <a:cubicBezTo>
                  <a:pt x="4127466" y="348105"/>
                  <a:pt x="4229686" y="727734"/>
                  <a:pt x="4229686" y="1131238"/>
                </a:cubicBezTo>
                <a:cubicBezTo>
                  <a:pt x="4229686" y="2422450"/>
                  <a:pt x="3182952" y="3469184"/>
                  <a:pt x="1891740" y="3469184"/>
                </a:cubicBezTo>
                <a:cubicBezTo>
                  <a:pt x="1165433" y="3469184"/>
                  <a:pt x="516481" y="3137991"/>
                  <a:pt x="87667" y="2618389"/>
                </a:cubicBezTo>
                <a:lnTo>
                  <a:pt x="0" y="250115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Oval 17">
            <a:extLst>
              <a:ext uri="{FF2B5EF4-FFF2-40B4-BE49-F238E27FC236}">
                <a16:creationId xmlns:a16="http://schemas.microsoft.com/office/drawing/2014/main" id="{CF8AD9F3-9AF6-494F-83A3-2F67756393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31645" y="3853046"/>
            <a:ext cx="457824" cy="44540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F6EB9B19-D8F1-4EB1-AA3B-A92D9BCE21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94561" y="2928977"/>
            <a:ext cx="5010226" cy="3929025"/>
          </a:xfrm>
          <a:custGeom>
            <a:avLst/>
            <a:gdLst>
              <a:gd name="connsiteX0" fmla="*/ 2505113 w 5010226"/>
              <a:gd name="connsiteY0" fmla="*/ 0 h 3929025"/>
              <a:gd name="connsiteX1" fmla="*/ 5010226 w 5010226"/>
              <a:gd name="connsiteY1" fmla="*/ 2505113 h 3929025"/>
              <a:gd name="connsiteX2" fmla="*/ 4582392 w 5010226"/>
              <a:gd name="connsiteY2" fmla="*/ 3905746 h 3929025"/>
              <a:gd name="connsiteX3" fmla="*/ 4564985 w 5010226"/>
              <a:gd name="connsiteY3" fmla="*/ 3929025 h 3929025"/>
              <a:gd name="connsiteX4" fmla="*/ 445242 w 5010226"/>
              <a:gd name="connsiteY4" fmla="*/ 3929025 h 3929025"/>
              <a:gd name="connsiteX5" fmla="*/ 427834 w 5010226"/>
              <a:gd name="connsiteY5" fmla="*/ 3905746 h 3929025"/>
              <a:gd name="connsiteX6" fmla="*/ 0 w 5010226"/>
              <a:gd name="connsiteY6" fmla="*/ 2505113 h 3929025"/>
              <a:gd name="connsiteX7" fmla="*/ 2505113 w 5010226"/>
              <a:gd name="connsiteY7" fmla="*/ 0 h 3929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0226" h="3929025">
                <a:moveTo>
                  <a:pt x="2505113" y="0"/>
                </a:moveTo>
                <a:cubicBezTo>
                  <a:pt x="3888649" y="0"/>
                  <a:pt x="5010226" y="1121577"/>
                  <a:pt x="5010226" y="2505113"/>
                </a:cubicBezTo>
                <a:cubicBezTo>
                  <a:pt x="5010226" y="3023939"/>
                  <a:pt x="4852505" y="3505927"/>
                  <a:pt x="4582392" y="3905746"/>
                </a:cubicBezTo>
                <a:lnTo>
                  <a:pt x="4564985" y="3929025"/>
                </a:lnTo>
                <a:lnTo>
                  <a:pt x="445242" y="3929025"/>
                </a:lnTo>
                <a:lnTo>
                  <a:pt x="427834" y="3905746"/>
                </a:lnTo>
                <a:cubicBezTo>
                  <a:pt x="157722" y="3505927"/>
                  <a:pt x="0" y="3023939"/>
                  <a:pt x="0" y="2505113"/>
                </a:cubicBezTo>
                <a:cubicBezTo>
                  <a:pt x="0" y="1121577"/>
                  <a:pt x="1121577" y="0"/>
                  <a:pt x="250511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Arc 21">
            <a:extLst>
              <a:ext uri="{FF2B5EF4-FFF2-40B4-BE49-F238E27FC236}">
                <a16:creationId xmlns:a16="http://schemas.microsoft.com/office/drawing/2014/main" id="{E2B33195-5BCA-4BB7-A82D-673952268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915428">
            <a:off x="8549639" y="1895148"/>
            <a:ext cx="2987899" cy="2987899"/>
          </a:xfrm>
          <a:prstGeom prst="arc">
            <a:avLst>
              <a:gd name="adj1" fmla="val 14455503"/>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8" name="Rounded Rectangle 5">
            <a:extLst>
              <a:ext uri="{FF2B5EF4-FFF2-40B4-BE49-F238E27FC236}">
                <a16:creationId xmlns:a16="http://schemas.microsoft.com/office/drawing/2014/main" id="{87048DD8-3399-4A69-993D-4C0E370CD1D0}"/>
              </a:ext>
            </a:extLst>
          </p:cNvPr>
          <p:cNvSpPr/>
          <p:nvPr/>
        </p:nvSpPr>
        <p:spPr>
          <a:xfrm>
            <a:off x="325822" y="325820"/>
            <a:ext cx="11519338" cy="6201103"/>
          </a:xfrm>
          <a:prstGeom prst="roundRect">
            <a:avLst/>
          </a:prstGeom>
          <a:solidFill>
            <a:schemeClr val="bg1"/>
          </a:solidFill>
          <a:ln w="34925" cap="rnd" cmpd="sng">
            <a:solidFill>
              <a:schemeClr val="bg2">
                <a:lumMod val="50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p:txBody>
      </p:sp>
      <p:sp>
        <p:nvSpPr>
          <p:cNvPr id="19" name="Title 2">
            <a:extLst>
              <a:ext uri="{FF2B5EF4-FFF2-40B4-BE49-F238E27FC236}">
                <a16:creationId xmlns:a16="http://schemas.microsoft.com/office/drawing/2014/main" id="{31353041-C7B1-4610-8B3D-5BE1EBC32BC8}"/>
              </a:ext>
            </a:extLst>
          </p:cNvPr>
          <p:cNvSpPr txBox="1">
            <a:spLocks/>
          </p:cNvSpPr>
          <p:nvPr/>
        </p:nvSpPr>
        <p:spPr>
          <a:xfrm>
            <a:off x="684065" y="616397"/>
            <a:ext cx="10515600" cy="78412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US" sz="4400" b="1" dirty="0">
                <a:ln>
                  <a:solidFill>
                    <a:srgbClr val="161B60"/>
                  </a:solidFill>
                </a:ln>
                <a:solidFill>
                  <a:srgbClr val="28316A"/>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Supportive Measures</a:t>
            </a:r>
          </a:p>
        </p:txBody>
      </p:sp>
      <p:sp>
        <p:nvSpPr>
          <p:cNvPr id="21" name="Subtitle 3">
            <a:extLst>
              <a:ext uri="{FF2B5EF4-FFF2-40B4-BE49-F238E27FC236}">
                <a16:creationId xmlns:a16="http://schemas.microsoft.com/office/drawing/2014/main" id="{9EEE6ABF-7B65-496D-A37B-D5B88C596CAA}"/>
              </a:ext>
            </a:extLst>
          </p:cNvPr>
          <p:cNvSpPr txBox="1">
            <a:spLocks/>
          </p:cNvSpPr>
          <p:nvPr/>
        </p:nvSpPr>
        <p:spPr>
          <a:xfrm>
            <a:off x="684065" y="1480331"/>
            <a:ext cx="10492621" cy="468146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1800" b="0" i="0" u="none" strike="noStrike" baseline="0" dirty="0">
                <a:solidFill>
                  <a:srgbClr val="232852"/>
                </a:solidFill>
                <a:latin typeface="Calibri" panose="020F0502020204030204" pitchFamily="34" charset="0"/>
              </a:rPr>
              <a:t>	</a:t>
            </a:r>
          </a:p>
          <a:p>
            <a:pPr marL="0" algn="ctr" rtl="0" eaLnBrk="1" fontAlgn="t" latinLnBrk="0" hangingPunct="1">
              <a:spcBef>
                <a:spcPts val="0"/>
              </a:spcBef>
              <a:spcAft>
                <a:spcPts val="0"/>
              </a:spcAft>
            </a:pPr>
            <a:r>
              <a:rPr lang="en-US" sz="1800" b="1" i="0" u="none" strike="noStrike" kern="1200" dirty="0">
                <a:solidFill>
                  <a:srgbClr val="FFFFFF"/>
                </a:solidFill>
                <a:effectLst/>
                <a:latin typeface="Calibri" panose="020F0502020204030204" pitchFamily="34" charset="0"/>
              </a:rPr>
              <a:t>SEX TRAFFICKING</a:t>
            </a:r>
            <a:endParaRPr lang="en-US" sz="1800" b="0" i="0" u="none" strike="noStrike" dirty="0">
              <a:effectLst/>
              <a:latin typeface="Arial" panose="020B0604020202020204" pitchFamily="34" charset="0"/>
            </a:endParaRPr>
          </a:p>
          <a:p>
            <a:pPr marL="0" algn="ctr" rtl="0" eaLnBrk="1" fontAlgn="t" latinLnBrk="0" hangingPunct="1">
              <a:spcBef>
                <a:spcPts val="0"/>
              </a:spcBef>
              <a:spcAft>
                <a:spcPts val="0"/>
              </a:spcAft>
            </a:pPr>
            <a:r>
              <a:rPr lang="en-US" sz="1800" b="1" i="0" u="none" strike="noStrike" kern="1200" dirty="0">
                <a:solidFill>
                  <a:srgbClr val="FFFFFF"/>
                </a:solidFill>
                <a:effectLst/>
                <a:latin typeface="Calibri" panose="020F0502020204030204" pitchFamily="34" charset="0"/>
              </a:rPr>
              <a:t>LABOR OR SEX TRAFFIICKING</a:t>
            </a:r>
            <a:endParaRPr lang="en-US" sz="1800" b="0" i="0" u="none" strike="noStrike" dirty="0">
              <a:effectLst/>
              <a:latin typeface="Arial" panose="020B0604020202020204" pitchFamily="34" charset="0"/>
            </a:endParaRPr>
          </a:p>
          <a:p>
            <a:pPr marL="461963" indent="-285750" algn="just">
              <a:lnSpc>
                <a:spcPct val="150000"/>
              </a:lnSpc>
              <a:spcBef>
                <a:spcPts val="600"/>
              </a:spcBef>
              <a:spcAft>
                <a:spcPts val="600"/>
              </a:spcAft>
              <a:tabLst>
                <a:tab pos="461963" algn="l"/>
              </a:tabLst>
            </a:pPr>
            <a:endParaRPr lang="en-US" dirty="0">
              <a:latin typeface="Arial" panose="020B0604020202020204" pitchFamily="34" charset="0"/>
              <a:cs typeface="Arial" panose="020B0604020202020204" pitchFamily="34" charset="0"/>
            </a:endParaRPr>
          </a:p>
        </p:txBody>
      </p:sp>
      <p:pic>
        <p:nvPicPr>
          <p:cNvPr id="10" name="Picture 9">
            <a:extLst>
              <a:ext uri="{FF2B5EF4-FFF2-40B4-BE49-F238E27FC236}">
                <a16:creationId xmlns:a16="http://schemas.microsoft.com/office/drawing/2014/main" id="{E78E00A6-7AC4-4192-B169-F124F0DB4B8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08267"/>
            <a:ext cx="1391110" cy="549733"/>
          </a:xfrm>
          <a:prstGeom prst="rect">
            <a:avLst/>
          </a:prstGeom>
        </p:spPr>
      </p:pic>
      <p:graphicFrame>
        <p:nvGraphicFramePr>
          <p:cNvPr id="6" name="Table 6">
            <a:extLst>
              <a:ext uri="{FF2B5EF4-FFF2-40B4-BE49-F238E27FC236}">
                <a16:creationId xmlns:a16="http://schemas.microsoft.com/office/drawing/2014/main" id="{BBEE1188-1D0A-41EB-80DB-E597D44FB8D7}"/>
              </a:ext>
            </a:extLst>
          </p:cNvPr>
          <p:cNvGraphicFramePr>
            <a:graphicFrameLocks noGrp="1"/>
          </p:cNvGraphicFramePr>
          <p:nvPr>
            <p:extLst>
              <p:ext uri="{D42A27DB-BD31-4B8C-83A1-F6EECF244321}">
                <p14:modId xmlns:p14="http://schemas.microsoft.com/office/powerpoint/2010/main" val="45755509"/>
              </p:ext>
            </p:extLst>
          </p:nvPr>
        </p:nvGraphicFramePr>
        <p:xfrm>
          <a:off x="1391110" y="1480331"/>
          <a:ext cx="9303393" cy="4681469"/>
        </p:xfrm>
        <a:graphic>
          <a:graphicData uri="http://schemas.openxmlformats.org/drawingml/2006/table">
            <a:tbl>
              <a:tblPr firstRow="1" bandRow="1">
                <a:tableStyleId>{5C22544A-7EE6-4342-B048-85BDC9FD1C3A}</a:tableStyleId>
              </a:tblPr>
              <a:tblGrid>
                <a:gridCol w="9303393">
                  <a:extLst>
                    <a:ext uri="{9D8B030D-6E8A-4147-A177-3AD203B41FA5}">
                      <a16:colId xmlns:a16="http://schemas.microsoft.com/office/drawing/2014/main" val="3912250884"/>
                    </a:ext>
                  </a:extLst>
                </a:gridCol>
              </a:tblGrid>
              <a:tr h="7533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kern="1200" dirty="0">
                          <a:solidFill>
                            <a:schemeClr val="dk1"/>
                          </a:solidFill>
                          <a:effectLst/>
                          <a:latin typeface="+mn-lt"/>
                          <a:ea typeface="+mn-ea"/>
                          <a:cs typeface="Arial" panose="020B0604020202020204" pitchFamily="34" charset="0"/>
                        </a:rPr>
                        <a:t>Supportive measures must be offered to a complainant and, as appropriate, also to a respondent. </a:t>
                      </a:r>
                    </a:p>
                  </a:txBody>
                  <a:tcPr>
                    <a:solidFill>
                      <a:schemeClr val="bg2"/>
                    </a:solidFill>
                  </a:tcPr>
                </a:tc>
                <a:extLst>
                  <a:ext uri="{0D108BD9-81ED-4DB2-BD59-A6C34878D82A}">
                    <a16:rowId xmlns:a16="http://schemas.microsoft.com/office/drawing/2014/main" val="1752297246"/>
                  </a:ext>
                </a:extLst>
              </a:tr>
              <a:tr h="7533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kern="1200" dirty="0">
                          <a:solidFill>
                            <a:schemeClr val="dk1"/>
                          </a:solidFill>
                          <a:effectLst/>
                          <a:latin typeface="+mn-lt"/>
                          <a:ea typeface="+mn-ea"/>
                          <a:cs typeface="Arial" panose="020B0604020202020204" pitchFamily="34" charset="0"/>
                        </a:rPr>
                        <a:t>Supportive measures must be offered regardless of whether a formal complaint is initiated, or whether the complainant participates in the formal complaint process. </a:t>
                      </a:r>
                    </a:p>
                  </a:txBody>
                  <a:tcPr/>
                </a:tc>
                <a:extLst>
                  <a:ext uri="{0D108BD9-81ED-4DB2-BD59-A6C34878D82A}">
                    <a16:rowId xmlns:a16="http://schemas.microsoft.com/office/drawing/2014/main" val="106495481"/>
                  </a:ext>
                </a:extLst>
              </a:tr>
              <a:tr h="9829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kern="1200" dirty="0">
                          <a:solidFill>
                            <a:schemeClr val="dk1"/>
                          </a:solidFill>
                          <a:effectLst/>
                          <a:latin typeface="+mn-lt"/>
                          <a:ea typeface="+mn-ea"/>
                          <a:cs typeface="Arial" panose="020B0604020202020204" pitchFamily="34" charset="0"/>
                        </a:rPr>
                        <a:t>A complainant is not required to show proof of allegations to receive supportive measures and is not required to accept supportive measures.</a:t>
                      </a:r>
                    </a:p>
                  </a:txBody>
                  <a:tcPr/>
                </a:tc>
                <a:extLst>
                  <a:ext uri="{0D108BD9-81ED-4DB2-BD59-A6C34878D82A}">
                    <a16:rowId xmlns:a16="http://schemas.microsoft.com/office/drawing/2014/main" val="1821978646"/>
                  </a:ext>
                </a:extLst>
              </a:tr>
              <a:tr h="7533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kern="1200" dirty="0">
                          <a:solidFill>
                            <a:schemeClr val="dk1"/>
                          </a:solidFill>
                          <a:effectLst/>
                          <a:latin typeface="+mn-lt"/>
                          <a:ea typeface="+mn-ea"/>
                          <a:cs typeface="Arial" panose="020B0604020202020204" pitchFamily="34" charset="0"/>
                        </a:rPr>
                        <a:t>Supportive measures shall be individualized, non-punitive and offered without fee or charge. </a:t>
                      </a:r>
                    </a:p>
                  </a:txBody>
                  <a:tcPr/>
                </a:tc>
                <a:extLst>
                  <a:ext uri="{0D108BD9-81ED-4DB2-BD59-A6C34878D82A}">
                    <a16:rowId xmlns:a16="http://schemas.microsoft.com/office/drawing/2014/main" val="3693337956"/>
                  </a:ext>
                </a:extLst>
              </a:tr>
              <a:tr h="6850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kern="1200" dirty="0">
                          <a:solidFill>
                            <a:schemeClr val="dk1"/>
                          </a:solidFill>
                          <a:effectLst/>
                          <a:latin typeface="+mn-lt"/>
                          <a:ea typeface="+mn-ea"/>
                          <a:cs typeface="Arial" panose="020B0604020202020204" pitchFamily="34" charset="0"/>
                        </a:rPr>
                        <a:t>They cannot unreasonably burden either party. </a:t>
                      </a:r>
                    </a:p>
                  </a:txBody>
                  <a:tcPr/>
                </a:tc>
                <a:extLst>
                  <a:ext uri="{0D108BD9-81ED-4DB2-BD59-A6C34878D82A}">
                    <a16:rowId xmlns:a16="http://schemas.microsoft.com/office/drawing/2014/main" val="1401947848"/>
                  </a:ext>
                </a:extLst>
              </a:tr>
              <a:tr h="7533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0" kern="1200" dirty="0">
                          <a:solidFill>
                            <a:schemeClr val="dk1"/>
                          </a:solidFill>
                          <a:effectLst/>
                          <a:latin typeface="+mn-lt"/>
                          <a:ea typeface="+mn-ea"/>
                          <a:cs typeface="Arial" panose="020B0604020202020204" pitchFamily="34" charset="0"/>
                        </a:rPr>
                        <a:t>They must be designed to protect the safety of all parties or the District’s educational environment or to deter sexual harassment.</a:t>
                      </a:r>
                    </a:p>
                  </a:txBody>
                  <a:tcPr/>
                </a:tc>
                <a:extLst>
                  <a:ext uri="{0D108BD9-81ED-4DB2-BD59-A6C34878D82A}">
                    <a16:rowId xmlns:a16="http://schemas.microsoft.com/office/drawing/2014/main" val="942489411"/>
                  </a:ext>
                </a:extLst>
              </a:tr>
            </a:tbl>
          </a:graphicData>
        </a:graphic>
      </p:graphicFrame>
      <p:pic>
        <p:nvPicPr>
          <p:cNvPr id="2" name="Picture 1">
            <a:extLst>
              <a:ext uri="{FF2B5EF4-FFF2-40B4-BE49-F238E27FC236}">
                <a16:creationId xmlns:a16="http://schemas.microsoft.com/office/drawing/2014/main" id="{E75A52B4-B09C-42B2-9566-75FC12781CD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60765" y="0"/>
            <a:ext cx="1442638" cy="789135"/>
          </a:xfrm>
          <a:prstGeom prst="rect">
            <a:avLst/>
          </a:prstGeom>
        </p:spPr>
      </p:pic>
    </p:spTree>
    <p:extLst>
      <p:ext uri="{BB962C8B-B14F-4D97-AF65-F5344CB8AC3E}">
        <p14:creationId xmlns:p14="http://schemas.microsoft.com/office/powerpoint/2010/main" val="3187605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28316A"/>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C4FDBE2-32F7-4AC4-A40C-C51C65B1D4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Freeform: Shape 15">
            <a:extLst>
              <a:ext uri="{FF2B5EF4-FFF2-40B4-BE49-F238E27FC236}">
                <a16:creationId xmlns:a16="http://schemas.microsoft.com/office/drawing/2014/main" id="{2587169E-2A0C-4EEA-BF70-71E2BC404F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229686" cy="3469184"/>
          </a:xfrm>
          <a:custGeom>
            <a:avLst/>
            <a:gdLst>
              <a:gd name="connsiteX0" fmla="*/ 0 w 4229686"/>
              <a:gd name="connsiteY0" fmla="*/ 0 h 3469184"/>
              <a:gd name="connsiteX1" fmla="*/ 3937282 w 4229686"/>
              <a:gd name="connsiteY1" fmla="*/ 0 h 3469184"/>
              <a:gd name="connsiteX2" fmla="*/ 3947509 w 4229686"/>
              <a:gd name="connsiteY2" fmla="*/ 16834 h 3469184"/>
              <a:gd name="connsiteX3" fmla="*/ 4229686 w 4229686"/>
              <a:gd name="connsiteY3" fmla="*/ 1131238 h 3469184"/>
              <a:gd name="connsiteX4" fmla="*/ 1891740 w 4229686"/>
              <a:gd name="connsiteY4" fmla="*/ 3469184 h 3469184"/>
              <a:gd name="connsiteX5" fmla="*/ 87667 w 4229686"/>
              <a:gd name="connsiteY5" fmla="*/ 2618389 h 3469184"/>
              <a:gd name="connsiteX6" fmla="*/ 0 w 4229686"/>
              <a:gd name="connsiteY6" fmla="*/ 2501153 h 3469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29686" h="3469184">
                <a:moveTo>
                  <a:pt x="0" y="0"/>
                </a:moveTo>
                <a:lnTo>
                  <a:pt x="3937282" y="0"/>
                </a:lnTo>
                <a:lnTo>
                  <a:pt x="3947509" y="16834"/>
                </a:lnTo>
                <a:cubicBezTo>
                  <a:pt x="4127466" y="348105"/>
                  <a:pt x="4229686" y="727734"/>
                  <a:pt x="4229686" y="1131238"/>
                </a:cubicBezTo>
                <a:cubicBezTo>
                  <a:pt x="4229686" y="2422450"/>
                  <a:pt x="3182952" y="3469184"/>
                  <a:pt x="1891740" y="3469184"/>
                </a:cubicBezTo>
                <a:cubicBezTo>
                  <a:pt x="1165433" y="3469184"/>
                  <a:pt x="516481" y="3137991"/>
                  <a:pt x="87667" y="2618389"/>
                </a:cubicBezTo>
                <a:lnTo>
                  <a:pt x="0" y="250115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Oval 17">
            <a:extLst>
              <a:ext uri="{FF2B5EF4-FFF2-40B4-BE49-F238E27FC236}">
                <a16:creationId xmlns:a16="http://schemas.microsoft.com/office/drawing/2014/main" id="{CF8AD9F3-9AF6-494F-83A3-2F67756393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31645" y="3853046"/>
            <a:ext cx="457824" cy="44540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F6EB9B19-D8F1-4EB1-AA3B-A92D9BCE21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94561" y="2928977"/>
            <a:ext cx="5010226" cy="3929025"/>
          </a:xfrm>
          <a:custGeom>
            <a:avLst/>
            <a:gdLst>
              <a:gd name="connsiteX0" fmla="*/ 2505113 w 5010226"/>
              <a:gd name="connsiteY0" fmla="*/ 0 h 3929025"/>
              <a:gd name="connsiteX1" fmla="*/ 5010226 w 5010226"/>
              <a:gd name="connsiteY1" fmla="*/ 2505113 h 3929025"/>
              <a:gd name="connsiteX2" fmla="*/ 4582392 w 5010226"/>
              <a:gd name="connsiteY2" fmla="*/ 3905746 h 3929025"/>
              <a:gd name="connsiteX3" fmla="*/ 4564985 w 5010226"/>
              <a:gd name="connsiteY3" fmla="*/ 3929025 h 3929025"/>
              <a:gd name="connsiteX4" fmla="*/ 445242 w 5010226"/>
              <a:gd name="connsiteY4" fmla="*/ 3929025 h 3929025"/>
              <a:gd name="connsiteX5" fmla="*/ 427834 w 5010226"/>
              <a:gd name="connsiteY5" fmla="*/ 3905746 h 3929025"/>
              <a:gd name="connsiteX6" fmla="*/ 0 w 5010226"/>
              <a:gd name="connsiteY6" fmla="*/ 2505113 h 3929025"/>
              <a:gd name="connsiteX7" fmla="*/ 2505113 w 5010226"/>
              <a:gd name="connsiteY7" fmla="*/ 0 h 3929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0226" h="3929025">
                <a:moveTo>
                  <a:pt x="2505113" y="0"/>
                </a:moveTo>
                <a:cubicBezTo>
                  <a:pt x="3888649" y="0"/>
                  <a:pt x="5010226" y="1121577"/>
                  <a:pt x="5010226" y="2505113"/>
                </a:cubicBezTo>
                <a:cubicBezTo>
                  <a:pt x="5010226" y="3023939"/>
                  <a:pt x="4852505" y="3505927"/>
                  <a:pt x="4582392" y="3905746"/>
                </a:cubicBezTo>
                <a:lnTo>
                  <a:pt x="4564985" y="3929025"/>
                </a:lnTo>
                <a:lnTo>
                  <a:pt x="445242" y="3929025"/>
                </a:lnTo>
                <a:lnTo>
                  <a:pt x="427834" y="3905746"/>
                </a:lnTo>
                <a:cubicBezTo>
                  <a:pt x="157722" y="3505927"/>
                  <a:pt x="0" y="3023939"/>
                  <a:pt x="0" y="2505113"/>
                </a:cubicBezTo>
                <a:cubicBezTo>
                  <a:pt x="0" y="1121577"/>
                  <a:pt x="1121577" y="0"/>
                  <a:pt x="2505113"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Arc 21">
            <a:extLst>
              <a:ext uri="{FF2B5EF4-FFF2-40B4-BE49-F238E27FC236}">
                <a16:creationId xmlns:a16="http://schemas.microsoft.com/office/drawing/2014/main" id="{E2B33195-5BCA-4BB7-A82D-673952268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915428">
            <a:off x="8549639" y="1895148"/>
            <a:ext cx="2987899" cy="2987899"/>
          </a:xfrm>
          <a:prstGeom prst="arc">
            <a:avLst>
              <a:gd name="adj1" fmla="val 14455503"/>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8" name="Rounded Rectangle 5">
            <a:extLst>
              <a:ext uri="{FF2B5EF4-FFF2-40B4-BE49-F238E27FC236}">
                <a16:creationId xmlns:a16="http://schemas.microsoft.com/office/drawing/2014/main" id="{87048DD8-3399-4A69-993D-4C0E370CD1D0}"/>
              </a:ext>
            </a:extLst>
          </p:cNvPr>
          <p:cNvSpPr/>
          <p:nvPr/>
        </p:nvSpPr>
        <p:spPr>
          <a:xfrm>
            <a:off x="325822" y="325820"/>
            <a:ext cx="11519338" cy="6201103"/>
          </a:xfrm>
          <a:prstGeom prst="roundRect">
            <a:avLst/>
          </a:prstGeom>
          <a:solidFill>
            <a:schemeClr val="bg1"/>
          </a:solidFill>
          <a:ln w="34925" cap="rnd" cmpd="sng">
            <a:solidFill>
              <a:schemeClr val="bg2">
                <a:lumMod val="50000"/>
              </a:schemeClr>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sz="1800" b="0" dirty="0">
              <a:solidFill>
                <a:srgbClr val="242852"/>
              </a:solidFill>
              <a:effectLst/>
              <a:latin typeface="Calibri" panose="020F0502020204030204" pitchFamily="34" charset="0"/>
              <a:ea typeface="MS Mincho" panose="02020609040205080304" pitchFamily="49" charset="-128"/>
              <a:cs typeface="Times New Roman" panose="02020603050405020304" pitchFamily="18" charset="0"/>
            </a:endParaRPr>
          </a:p>
          <a:p>
            <a:pPr marL="0" marR="0" algn="just">
              <a:lnSpc>
                <a:spcPct val="115000"/>
              </a:lnSpc>
              <a:spcBef>
                <a:spcPts val="0"/>
              </a:spcBef>
              <a:spcAft>
                <a:spcPts val="0"/>
              </a:spcAft>
            </a:pPr>
            <a:endParaRPr lang="en-US" dirty="0">
              <a:solidFill>
                <a:srgbClr val="242852"/>
              </a:solidFill>
              <a:latin typeface="Calibri" panose="020F0502020204030204" pitchFamily="34" charset="0"/>
              <a:ea typeface="MS Mincho" panose="02020609040205080304" pitchFamily="49" charset="-128"/>
              <a:cs typeface="Times New Roman" panose="02020603050405020304" pitchFamily="18" charset="0"/>
            </a:endParaRPr>
          </a:p>
        </p:txBody>
      </p:sp>
      <p:sp>
        <p:nvSpPr>
          <p:cNvPr id="19" name="Title 2">
            <a:extLst>
              <a:ext uri="{FF2B5EF4-FFF2-40B4-BE49-F238E27FC236}">
                <a16:creationId xmlns:a16="http://schemas.microsoft.com/office/drawing/2014/main" id="{31353041-C7B1-4610-8B3D-5BE1EBC32BC8}"/>
              </a:ext>
            </a:extLst>
          </p:cNvPr>
          <p:cNvSpPr txBox="1">
            <a:spLocks/>
          </p:cNvSpPr>
          <p:nvPr/>
        </p:nvSpPr>
        <p:spPr>
          <a:xfrm>
            <a:off x="684065" y="616397"/>
            <a:ext cx="10515600" cy="78412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en-US" sz="4400" b="1" dirty="0">
                <a:ln>
                  <a:solidFill>
                    <a:srgbClr val="161B60"/>
                  </a:solidFill>
                </a:ln>
                <a:solidFill>
                  <a:srgbClr val="28316A"/>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Examples of Supportive Measures</a:t>
            </a:r>
          </a:p>
        </p:txBody>
      </p:sp>
      <p:sp>
        <p:nvSpPr>
          <p:cNvPr id="21" name="Subtitle 3">
            <a:extLst>
              <a:ext uri="{FF2B5EF4-FFF2-40B4-BE49-F238E27FC236}">
                <a16:creationId xmlns:a16="http://schemas.microsoft.com/office/drawing/2014/main" id="{9EEE6ABF-7B65-496D-A37B-D5B88C596CAA}"/>
              </a:ext>
            </a:extLst>
          </p:cNvPr>
          <p:cNvSpPr txBox="1">
            <a:spLocks/>
          </p:cNvSpPr>
          <p:nvPr/>
        </p:nvSpPr>
        <p:spPr>
          <a:xfrm>
            <a:off x="684065" y="1480331"/>
            <a:ext cx="10492621" cy="468146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1800" b="0" i="0" u="none" strike="noStrike" baseline="0" dirty="0">
                <a:solidFill>
                  <a:srgbClr val="232852"/>
                </a:solidFill>
                <a:latin typeface="Calibri" panose="020F0502020204030204" pitchFamily="34" charset="0"/>
              </a:rPr>
              <a:t>	</a:t>
            </a:r>
          </a:p>
          <a:p>
            <a:pPr marL="0" algn="ctr" rtl="0" eaLnBrk="1" fontAlgn="t" latinLnBrk="0" hangingPunct="1">
              <a:spcBef>
                <a:spcPts val="0"/>
              </a:spcBef>
              <a:spcAft>
                <a:spcPts val="0"/>
              </a:spcAft>
            </a:pPr>
            <a:r>
              <a:rPr lang="en-US" sz="1800" b="1" i="0" u="none" strike="noStrike" kern="1200" dirty="0">
                <a:solidFill>
                  <a:srgbClr val="FFFFFF"/>
                </a:solidFill>
                <a:effectLst/>
                <a:latin typeface="Calibri" panose="020F0502020204030204" pitchFamily="34" charset="0"/>
              </a:rPr>
              <a:t>SEX TRAFFICKING</a:t>
            </a:r>
            <a:endParaRPr lang="en-US" sz="1800" b="0" i="0" u="none" strike="noStrike" dirty="0">
              <a:effectLst/>
              <a:latin typeface="Arial" panose="020B0604020202020204" pitchFamily="34" charset="0"/>
            </a:endParaRPr>
          </a:p>
          <a:p>
            <a:pPr marL="0" algn="ctr" rtl="0" eaLnBrk="1" fontAlgn="t" latinLnBrk="0" hangingPunct="1">
              <a:spcBef>
                <a:spcPts val="0"/>
              </a:spcBef>
              <a:spcAft>
                <a:spcPts val="0"/>
              </a:spcAft>
            </a:pPr>
            <a:r>
              <a:rPr lang="en-US" sz="1800" b="1" i="0" u="none" strike="noStrike" kern="1200" dirty="0">
                <a:solidFill>
                  <a:srgbClr val="FFFFFF"/>
                </a:solidFill>
                <a:effectLst/>
                <a:latin typeface="Calibri" panose="020F0502020204030204" pitchFamily="34" charset="0"/>
              </a:rPr>
              <a:t>LABOR OR SEX TRAFFIICKING</a:t>
            </a:r>
            <a:endParaRPr lang="en-US" sz="1800" b="0" i="0" u="none" strike="noStrike" dirty="0">
              <a:effectLst/>
              <a:latin typeface="Arial" panose="020B0604020202020204" pitchFamily="34" charset="0"/>
            </a:endParaRPr>
          </a:p>
          <a:p>
            <a:pPr marL="461963" indent="-285750" algn="just">
              <a:lnSpc>
                <a:spcPct val="150000"/>
              </a:lnSpc>
              <a:spcBef>
                <a:spcPts val="600"/>
              </a:spcBef>
              <a:spcAft>
                <a:spcPts val="600"/>
              </a:spcAft>
              <a:tabLst>
                <a:tab pos="461963" algn="l"/>
              </a:tabLst>
            </a:pPr>
            <a:endParaRPr lang="en-US" dirty="0">
              <a:latin typeface="Arial" panose="020B0604020202020204" pitchFamily="34" charset="0"/>
              <a:cs typeface="Arial" panose="020B0604020202020204" pitchFamily="34" charset="0"/>
            </a:endParaRPr>
          </a:p>
        </p:txBody>
      </p:sp>
      <p:pic>
        <p:nvPicPr>
          <p:cNvPr id="10" name="Picture 9">
            <a:extLst>
              <a:ext uri="{FF2B5EF4-FFF2-40B4-BE49-F238E27FC236}">
                <a16:creationId xmlns:a16="http://schemas.microsoft.com/office/drawing/2014/main" id="{E78E00A6-7AC4-4192-B169-F124F0DB4B8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08267"/>
            <a:ext cx="1391110" cy="549733"/>
          </a:xfrm>
          <a:prstGeom prst="rect">
            <a:avLst/>
          </a:prstGeom>
        </p:spPr>
      </p:pic>
      <p:graphicFrame>
        <p:nvGraphicFramePr>
          <p:cNvPr id="2" name="Diagram 1">
            <a:extLst>
              <a:ext uri="{FF2B5EF4-FFF2-40B4-BE49-F238E27FC236}">
                <a16:creationId xmlns:a16="http://schemas.microsoft.com/office/drawing/2014/main" id="{336F43E2-0E69-4A60-A09F-FADABFECCF62}"/>
              </a:ext>
            </a:extLst>
          </p:cNvPr>
          <p:cNvGraphicFramePr/>
          <p:nvPr>
            <p:extLst>
              <p:ext uri="{D42A27DB-BD31-4B8C-83A1-F6EECF244321}">
                <p14:modId xmlns:p14="http://schemas.microsoft.com/office/powerpoint/2010/main" val="3710556357"/>
              </p:ext>
            </p:extLst>
          </p:nvPr>
        </p:nvGraphicFramePr>
        <p:xfrm>
          <a:off x="2186608" y="1480329"/>
          <a:ext cx="7973391" cy="465800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3" name="Picture 2">
            <a:extLst>
              <a:ext uri="{FF2B5EF4-FFF2-40B4-BE49-F238E27FC236}">
                <a16:creationId xmlns:a16="http://schemas.microsoft.com/office/drawing/2014/main" id="{C562AC1B-A5AC-4353-B8DC-5D6FCBDC9B86}"/>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760765" y="0"/>
            <a:ext cx="1442638" cy="789135"/>
          </a:xfrm>
          <a:prstGeom prst="rect">
            <a:avLst/>
          </a:prstGeom>
        </p:spPr>
      </p:pic>
    </p:spTree>
    <p:extLst>
      <p:ext uri="{BB962C8B-B14F-4D97-AF65-F5344CB8AC3E}">
        <p14:creationId xmlns:p14="http://schemas.microsoft.com/office/powerpoint/2010/main" val="151424961"/>
      </p:ext>
    </p:extLst>
  </p:cSld>
  <p:clrMapOvr>
    <a:masterClrMapping/>
  </p:clrMapOvr>
</p:sld>
</file>

<file path=ppt/theme/theme1.xml><?xml version="1.0" encoding="utf-8"?>
<a:theme xmlns:a="http://schemas.openxmlformats.org/drawingml/2006/main" name="Office Theme">
  <a:themeElements>
    <a:clrScheme name="Custom 13">
      <a:dk1>
        <a:sysClr val="windowText" lastClr="000000"/>
      </a:dk1>
      <a:lt1>
        <a:sysClr val="window" lastClr="FFFFFF"/>
      </a:lt1>
      <a:dk2>
        <a:srgbClr val="17406D"/>
      </a:dk2>
      <a:lt2>
        <a:srgbClr val="D8D8D8"/>
      </a:lt2>
      <a:accent1>
        <a:srgbClr val="002060"/>
      </a:accent1>
      <a:accent2>
        <a:srgbClr val="28316A"/>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4D8EC181-7254-4D8E-9085-A73C5774EA9E}" vid="{C65ED784-1F04-47DE-9542-C598A27E1F5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2574</TotalTime>
  <Words>3494</Words>
  <Application>Microsoft Office PowerPoint</Application>
  <PresentationFormat>Widescreen</PresentationFormat>
  <Paragraphs>438</Paragraphs>
  <Slides>30</Slides>
  <Notes>30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Calibri Light</vt:lpstr>
      <vt:lpstr>Symbol</vt:lpstr>
      <vt:lpstr>Office Theme</vt:lpstr>
      <vt:lpstr>Allen ISD Election Ethics: An Overview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Allen ISD Election Ethics: An Overview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IX - Region 6</dc:title>
  <dc:creator>Sonya Ragsdale</dc:creator>
  <cp:lastModifiedBy>Rick Lambert</cp:lastModifiedBy>
  <cp:revision>199</cp:revision>
  <dcterms:created xsi:type="dcterms:W3CDTF">2020-07-22T15:35:50Z</dcterms:created>
  <dcterms:modified xsi:type="dcterms:W3CDTF">2020-09-29T20:19:00Z</dcterms:modified>
</cp:coreProperties>
</file>