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67" r:id="rId5"/>
    <p:sldId id="259" r:id="rId6"/>
    <p:sldId id="260" r:id="rId7"/>
    <p:sldId id="270" r:id="rId8"/>
    <p:sldId id="271" r:id="rId9"/>
    <p:sldId id="272" r:id="rId10"/>
    <p:sldId id="261" r:id="rId11"/>
    <p:sldId id="262" r:id="rId12"/>
    <p:sldId id="268" r:id="rId13"/>
    <p:sldId id="269" r:id="rId14"/>
    <p:sldId id="263" r:id="rId15"/>
    <p:sldId id="264" r:id="rId16"/>
    <p:sldId id="265" r:id="rId17"/>
    <p:sldId id="26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9791016-9421-4E43-9323-91A4184C9D55}" type="datetimeFigureOut">
              <a:rPr lang="en-US" smtClean="0"/>
              <a:pPr/>
              <a:t>10/7/2020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C7D113A-83B1-4CD6-B50D-83789517193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791016-9421-4E43-9323-91A4184C9D55}"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D113A-83B1-4CD6-B50D-83789517193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791016-9421-4E43-9323-91A4184C9D55}"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D113A-83B1-4CD6-B50D-83789517193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791016-9421-4E43-9323-91A4184C9D55}"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D113A-83B1-4CD6-B50D-83789517193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9791016-9421-4E43-9323-91A4184C9D55}"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7D113A-83B1-4CD6-B50D-83789517193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9791016-9421-4E43-9323-91A4184C9D55}"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7D113A-83B1-4CD6-B50D-83789517193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9791016-9421-4E43-9323-91A4184C9D55}" type="datetimeFigureOut">
              <a:rPr lang="en-US" smtClean="0"/>
              <a:pPr/>
              <a:t>10/7/2020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7D113A-83B1-4CD6-B50D-83789517193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791016-9421-4E43-9323-91A4184C9D55}" type="datetimeFigureOut">
              <a:rPr lang="en-US" smtClean="0"/>
              <a:pPr/>
              <a:t>10/7/2020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7D113A-83B1-4CD6-B50D-8378951719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791016-9421-4E43-9323-91A4184C9D55}" type="datetimeFigureOut">
              <a:rPr lang="en-US" smtClean="0"/>
              <a:pPr/>
              <a:t>10/7/2020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7D113A-83B1-4CD6-B50D-8378951719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9791016-9421-4E43-9323-91A4184C9D55}"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7D113A-83B1-4CD6-B50D-83789517193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9791016-9421-4E43-9323-91A4184C9D55}"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C7D113A-83B1-4CD6-B50D-83789517193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9791016-9421-4E43-9323-91A4184C9D55}" type="datetimeFigureOut">
              <a:rPr lang="en-US" smtClean="0"/>
              <a:pPr/>
              <a:t>10/7/2020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C7D113A-83B1-4CD6-B50D-83789517193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kystandards.org/" TargetMode="External"/><Relationship Id="rId2" Type="http://schemas.openxmlformats.org/officeDocument/2006/relationships/hyperlink" Target="https://kystandards.org/standards-resources/cs-doc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docs.google.com/forms/d/e/1FAIpQLSe-GXNjjgQhbBBvuUyJ4ywwRcFRbLQOzXTBhW8-2pgw8UW5pg/viewform?usp=pp_ur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1466850"/>
          </a:xfrm>
        </p:spPr>
        <p:txBody>
          <a:bodyPr/>
          <a:lstStyle/>
          <a:p>
            <a:r>
              <a:rPr lang="en-US" dirty="0" smtClean="0">
                <a:latin typeface="+mn-lt"/>
              </a:rPr>
              <a:t>Title I Funds</a:t>
            </a:r>
            <a:endParaRPr lang="en-US" dirty="0">
              <a:latin typeface="+mn-lt"/>
            </a:endParaRPr>
          </a:p>
        </p:txBody>
      </p:sp>
      <p:sp>
        <p:nvSpPr>
          <p:cNvPr id="3" name="Subtitle 2"/>
          <p:cNvSpPr>
            <a:spLocks noGrp="1"/>
          </p:cNvSpPr>
          <p:nvPr>
            <p:ph type="subTitle" idx="1"/>
          </p:nvPr>
        </p:nvSpPr>
        <p:spPr>
          <a:xfrm>
            <a:off x="1295400" y="2133600"/>
            <a:ext cx="6400800" cy="2057400"/>
          </a:xfrm>
        </p:spPr>
        <p:txBody>
          <a:bodyPr>
            <a:normAutofit fontScale="85000" lnSpcReduction="10000"/>
          </a:bodyPr>
          <a:lstStyle/>
          <a:p>
            <a:r>
              <a:rPr lang="en-US" b="1" dirty="0">
                <a:solidFill>
                  <a:schemeClr val="tx1"/>
                </a:solidFill>
              </a:rPr>
              <a:t>Title</a:t>
            </a:r>
            <a:r>
              <a:rPr lang="en-US" dirty="0">
                <a:solidFill>
                  <a:schemeClr val="tx1"/>
                </a:solidFill>
              </a:rPr>
              <a:t> I, Part A of the Elementary and Secondary Education Act, provides financial assistance to local educational agencies (LEAs) and schools with high numbers or high percentages of children from low-income families to help ensure that all children meet challenging state academic standards.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4400" b="1" dirty="0">
                <a:latin typeface="+mn-lt"/>
              </a:rPr>
              <a:t>School Parent Involvement Plan</a:t>
            </a:r>
            <a:r>
              <a:rPr lang="en-US" dirty="0"/>
              <a:t/>
            </a:r>
            <a:br>
              <a:rPr lang="en-US" dirty="0"/>
            </a:br>
            <a:endParaRPr lang="en-US" dirty="0"/>
          </a:p>
        </p:txBody>
      </p:sp>
      <p:sp>
        <p:nvSpPr>
          <p:cNvPr id="3" name="Content Placeholder 2"/>
          <p:cNvSpPr>
            <a:spLocks noGrp="1"/>
          </p:cNvSpPr>
          <p:nvPr>
            <p:ph idx="1"/>
          </p:nvPr>
        </p:nvSpPr>
        <p:spPr>
          <a:xfrm>
            <a:off x="457200" y="1219200"/>
            <a:ext cx="8229600" cy="5638800"/>
          </a:xfrm>
        </p:spPr>
        <p:txBody>
          <a:bodyPr>
            <a:noAutofit/>
          </a:bodyPr>
          <a:lstStyle/>
          <a:p>
            <a:r>
              <a:rPr lang="en-US" sz="1200" dirty="0" smtClean="0"/>
              <a:t>Each </a:t>
            </a:r>
            <a:r>
              <a:rPr lang="en-US" sz="1200" dirty="0"/>
              <a:t>school receiving Title I, Part A funds must develop a written parent and family engagement policy. The policy is developed jointly, agreed upon, and distributed to parents of participating children. The policy should be reviewed (and revised as needed) by parents of participating children at the school’s annual Title I meeting. Documentation of the review and revisions should be on file in the school as well as at the district Title I coordinator’s office. </a:t>
            </a:r>
          </a:p>
          <a:p>
            <a:r>
              <a:rPr lang="en-US" sz="1200" dirty="0"/>
              <a:t>A school’s written parent and family engagement policy must establish expectations for parent and family engagement and describe how the school will: </a:t>
            </a:r>
          </a:p>
          <a:p>
            <a:r>
              <a:rPr lang="en-US" sz="1200" dirty="0"/>
              <a:t>1. Hold a meeting, at a convenient time, for the families of participating children. All parents and family members of participating children should be invited and encouraged to attend. The purpose of the meeting is to inform families of their school’s participation in the Title I, Part A program and explain the requirements associated with the program as well as the right of the families to be involved. </a:t>
            </a:r>
          </a:p>
          <a:p>
            <a:r>
              <a:rPr lang="en-US" sz="1200" dirty="0"/>
              <a:t>2. Offer a flexible number of meetings (such as before or after school and evenings), and consider providing transportation, child care, or home visits; </a:t>
            </a:r>
          </a:p>
          <a:p>
            <a:r>
              <a:rPr lang="en-US" sz="1200" dirty="0"/>
              <a:t>3. Involve parents in an organized, ongoing and timely way, in the planning, review, and improvement of the Title I, Part A program including the planning, review and improvement of the school parent and family engagement policy and the joint development of the SWP plan under ESSA Section 1114(b)(2). Families must be notified of the written policy in a format that is easy to understand and in a language the parents can understand. The policy shall be made available to the local community and updated periodically to meet the changing needs of parents and the school. </a:t>
            </a:r>
          </a:p>
          <a:p>
            <a:r>
              <a:rPr lang="en-US" sz="1200" dirty="0"/>
              <a:t>4. Provide parents of participating children — a. Timely information about Title I, Part A programs; </a:t>
            </a:r>
          </a:p>
          <a:p>
            <a:r>
              <a:rPr lang="en-US" sz="1200" dirty="0"/>
              <a:t>b. School performance reports; including a description and explanation of the school’s curriculum, common core state standards, forms of academic assessment used to measure student progress and the proficiency levels students are expected to meet; </a:t>
            </a:r>
          </a:p>
          <a:p>
            <a:r>
              <a:rPr lang="en-US" sz="1200" dirty="0"/>
              <a:t>c. Their student’s assessment results; </a:t>
            </a:r>
          </a:p>
          <a:p>
            <a:r>
              <a:rPr lang="en-US" sz="1200" dirty="0"/>
              <a:t>d. Additional opportunities for parents to offer suggestions and participate in decisions relating to the education of their children; and </a:t>
            </a:r>
          </a:p>
          <a:p>
            <a:endParaRPr lang="en-US" sz="1200" dirty="0"/>
          </a:p>
          <a:p>
            <a:r>
              <a:rPr lang="en-US" sz="1200" dirty="0"/>
              <a:t>5. If the SWP plan is not satisfactory to the parents of participating children, submit any parent comments on the plan when the school makes the plan available to the LEA.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229600" cy="1143000"/>
          </a:xfrm>
        </p:spPr>
        <p:txBody>
          <a:bodyPr>
            <a:normAutofit fontScale="90000"/>
          </a:bodyPr>
          <a:lstStyle/>
          <a:p>
            <a:r>
              <a:rPr lang="en-US" b="1" dirty="0">
                <a:latin typeface="+mn-lt"/>
              </a:rPr>
              <a:t>Getting Involved in the Planning, Review, &amp; Improvement Process</a:t>
            </a:r>
            <a:endParaRPr lang="en-US" dirty="0">
              <a:latin typeface="+mn-lt"/>
            </a:endParaRPr>
          </a:p>
        </p:txBody>
      </p:sp>
      <p:sp>
        <p:nvSpPr>
          <p:cNvPr id="3" name="Content Placeholder 2"/>
          <p:cNvSpPr>
            <a:spLocks noGrp="1"/>
          </p:cNvSpPr>
          <p:nvPr>
            <p:ph idx="1"/>
          </p:nvPr>
        </p:nvSpPr>
        <p:spPr>
          <a:xfrm>
            <a:off x="457200" y="2895600"/>
            <a:ext cx="8229600" cy="3429000"/>
          </a:xfrm>
        </p:spPr>
        <p:txBody>
          <a:bodyPr/>
          <a:lstStyle/>
          <a:p>
            <a:pPr marL="0" indent="0">
              <a:spcBef>
                <a:spcPts val="1005"/>
              </a:spcBef>
              <a:buClr>
                <a:srgbClr val="34278D"/>
              </a:buClr>
            </a:pPr>
            <a:r>
              <a:rPr lang="en-US" dirty="0" smtClean="0">
                <a:solidFill>
                  <a:srgbClr val="262626"/>
                </a:solidFill>
                <a:ea typeface="Arial Narrow"/>
                <a:cs typeface="Arial Narrow"/>
                <a:sym typeface="Arial Narrow"/>
              </a:rPr>
              <a:t>Based on a </a:t>
            </a:r>
            <a:r>
              <a:rPr lang="en-US" b="1" dirty="0" smtClean="0">
                <a:solidFill>
                  <a:srgbClr val="262626"/>
                </a:solidFill>
                <a:ea typeface="Arial Narrow"/>
                <a:cs typeface="Arial Narrow"/>
                <a:sym typeface="Arial Narrow"/>
              </a:rPr>
              <a:t>comprehensive needs assessment </a:t>
            </a:r>
            <a:r>
              <a:rPr lang="en-US" dirty="0" smtClean="0">
                <a:solidFill>
                  <a:srgbClr val="262626"/>
                </a:solidFill>
                <a:ea typeface="Arial Narrow"/>
                <a:cs typeface="Arial Narrow"/>
                <a:sym typeface="Arial Narrow"/>
              </a:rPr>
              <a:t>of the entire school. </a:t>
            </a:r>
            <a:endParaRPr lang="en-US" dirty="0" smtClean="0"/>
          </a:p>
          <a:p>
            <a:pPr marL="0" lvl="0" indent="0">
              <a:spcBef>
                <a:spcPts val="850"/>
              </a:spcBef>
              <a:buClr>
                <a:srgbClr val="34278D"/>
              </a:buClr>
              <a:buNone/>
            </a:pPr>
            <a:r>
              <a:rPr lang="en-US" dirty="0" smtClean="0">
                <a:solidFill>
                  <a:schemeClr val="dk1"/>
                </a:solidFill>
                <a:ea typeface="Arial Narrow"/>
                <a:cs typeface="Arial Narrow"/>
                <a:sym typeface="Arial Narrow"/>
              </a:rPr>
              <a:t>A school wide program shall develop a comprehensive plan that "</a:t>
            </a:r>
            <a:r>
              <a:rPr lang="en-US" b="1" dirty="0" smtClean="0">
                <a:solidFill>
                  <a:schemeClr val="dk1"/>
                </a:solidFill>
                <a:ea typeface="Arial Narrow"/>
                <a:cs typeface="Arial Narrow"/>
                <a:sym typeface="Arial Narrow"/>
              </a:rPr>
              <a:t>is developed with the involvement of parents and other members of the community</a:t>
            </a:r>
            <a:r>
              <a:rPr lang="en-US" dirty="0" smtClean="0">
                <a:solidFill>
                  <a:schemeClr val="dk1"/>
                </a:solidFill>
                <a:ea typeface="Arial Narrow"/>
                <a:cs typeface="Arial Narrow"/>
                <a:sym typeface="Arial Narrow"/>
              </a:rPr>
              <a:t> to be served including teachers, principals, other school leaders, paraprofessionals present in the school, and administrators</a:t>
            </a:r>
            <a:r>
              <a:rPr lang="en-US" dirty="0" smtClean="0"/>
              <a: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Who Is Involved?</a:t>
            </a:r>
            <a:endParaRPr lang="en-US" b="1" dirty="0">
              <a:latin typeface="+mn-lt"/>
            </a:endParaRPr>
          </a:p>
        </p:txBody>
      </p:sp>
      <p:sp>
        <p:nvSpPr>
          <p:cNvPr id="3" name="Content Placeholder 2"/>
          <p:cNvSpPr>
            <a:spLocks noGrp="1"/>
          </p:cNvSpPr>
          <p:nvPr>
            <p:ph idx="1"/>
          </p:nvPr>
        </p:nvSpPr>
        <p:spPr/>
        <p:txBody>
          <a:bodyPr>
            <a:normAutofit fontScale="77500" lnSpcReduction="20000"/>
          </a:bodyPr>
          <a:lstStyle/>
          <a:p>
            <a:pPr marL="525527" indent="-285750"/>
            <a:r>
              <a:rPr lang="en-US" dirty="0" smtClean="0">
                <a:ea typeface="Arial"/>
                <a:cs typeface="Arial"/>
                <a:sym typeface="Arial"/>
              </a:rPr>
              <a:t>parents </a:t>
            </a:r>
          </a:p>
          <a:p>
            <a:pPr marL="525527" indent="-285750"/>
            <a:r>
              <a:rPr lang="en-US" dirty="0" smtClean="0">
                <a:ea typeface="Arial"/>
                <a:cs typeface="Arial"/>
                <a:sym typeface="Arial"/>
              </a:rPr>
              <a:t>other members of the community </a:t>
            </a:r>
          </a:p>
          <a:p>
            <a:pPr marL="525527" indent="-285750"/>
            <a:r>
              <a:rPr lang="en-US" dirty="0" smtClean="0">
                <a:ea typeface="Arial"/>
                <a:cs typeface="Arial"/>
                <a:sym typeface="Arial"/>
              </a:rPr>
              <a:t>teachers, </a:t>
            </a:r>
          </a:p>
          <a:p>
            <a:pPr marL="525527" indent="-285750"/>
            <a:r>
              <a:rPr lang="en-US" dirty="0" smtClean="0">
                <a:ea typeface="Arial"/>
                <a:cs typeface="Arial"/>
                <a:sym typeface="Arial"/>
              </a:rPr>
              <a:t>principals, or other school leaders, </a:t>
            </a:r>
          </a:p>
          <a:p>
            <a:pPr marL="525527" indent="-285750"/>
            <a:r>
              <a:rPr lang="en-US" dirty="0" smtClean="0">
                <a:ea typeface="Arial"/>
                <a:cs typeface="Arial"/>
                <a:sym typeface="Arial"/>
              </a:rPr>
              <a:t>paraprofessionals </a:t>
            </a:r>
          </a:p>
          <a:p>
            <a:pPr marL="525527" indent="-285750"/>
            <a:r>
              <a:rPr lang="en-US" dirty="0" smtClean="0">
                <a:ea typeface="Arial"/>
                <a:cs typeface="Arial"/>
                <a:sym typeface="Arial"/>
              </a:rPr>
              <a:t>administrators (including administrators of programs described in</a:t>
            </a:r>
          </a:p>
          <a:p>
            <a:pPr marL="525527" indent="-285750"/>
            <a:r>
              <a:rPr lang="en-US" dirty="0" smtClean="0">
                <a:ea typeface="Arial"/>
                <a:cs typeface="Arial"/>
                <a:sym typeface="Arial"/>
              </a:rPr>
              <a:t>other parts of this title), </a:t>
            </a:r>
          </a:p>
          <a:p>
            <a:pPr marL="525527" indent="-285750"/>
            <a:r>
              <a:rPr lang="en-US" dirty="0" smtClean="0">
                <a:ea typeface="Arial"/>
                <a:cs typeface="Arial"/>
                <a:sym typeface="Arial"/>
              </a:rPr>
              <a:t>tribes and tribal organizations present in the community,</a:t>
            </a:r>
          </a:p>
          <a:p>
            <a:pPr marL="365125" lvl="0" indent="-125348">
              <a:spcBef>
                <a:spcPts val="400"/>
              </a:spcBef>
              <a:spcAft>
                <a:spcPts val="0"/>
              </a:spcAft>
              <a:buNone/>
            </a:pPr>
            <a:r>
              <a:rPr lang="en-US" sz="2000" dirty="0" smtClean="0"/>
              <a:t> </a:t>
            </a:r>
          </a:p>
          <a:p>
            <a:pPr marL="457200" lvl="0" indent="-317500">
              <a:spcBef>
                <a:spcPts val="400"/>
              </a:spcBef>
              <a:buSzPts val="1400"/>
              <a:buChar char="●"/>
            </a:pPr>
            <a:r>
              <a:rPr lang="en-US" sz="2800" dirty="0" smtClean="0">
                <a:cs typeface="Adobe Devanagari" panose="02040503050201020203" pitchFamily="18" charset="0"/>
              </a:rPr>
              <a:t>If appropriate, specialized instructional support</a:t>
            </a:r>
          </a:p>
          <a:p>
            <a:pPr marL="365125" lvl="0" indent="-125348">
              <a:spcBef>
                <a:spcPts val="400"/>
              </a:spcBef>
              <a:spcAft>
                <a:spcPts val="0"/>
              </a:spcAft>
              <a:buNone/>
            </a:pPr>
            <a:r>
              <a:rPr lang="en-US" sz="2800" dirty="0" smtClean="0">
                <a:cs typeface="Adobe Devanagari" panose="02040503050201020203" pitchFamily="18" charset="0"/>
              </a:rPr>
              <a:t>personnel, technical assistance providers, school staff, </a:t>
            </a:r>
          </a:p>
          <a:p>
            <a:pPr marL="365125" lvl="0" indent="-125348">
              <a:spcBef>
                <a:spcPts val="400"/>
              </a:spcBef>
              <a:buClr>
                <a:schemeClr val="dk1"/>
              </a:buClr>
              <a:buSzPts val="1100"/>
              <a:buNone/>
            </a:pPr>
            <a:r>
              <a:rPr lang="en-US" sz="2800" dirty="0" smtClean="0">
                <a:cs typeface="Adobe Devanagari" panose="02040503050201020203" pitchFamily="18" charset="0"/>
              </a:rPr>
              <a:t>if the plan relates to a secondary school, students, and other individuals</a:t>
            </a:r>
          </a:p>
          <a:p>
            <a:pPr marL="365125" lvl="0" indent="-125348">
              <a:spcBef>
                <a:spcPts val="400"/>
              </a:spcBef>
              <a:spcAft>
                <a:spcPts val="0"/>
              </a:spcAft>
              <a:buClr>
                <a:schemeClr val="dk1"/>
              </a:buClr>
              <a:buSzPts val="1100"/>
              <a:buFont typeface="Arial"/>
              <a:buNone/>
            </a:pPr>
            <a:r>
              <a:rPr lang="en-US" sz="2800" dirty="0" smtClean="0">
                <a:cs typeface="Adobe Devanagari" panose="02040503050201020203" pitchFamily="18" charset="0"/>
              </a:rPr>
              <a:t>determined by the school;</a:t>
            </a:r>
            <a:endParaRPr lang="en-US" sz="2800" dirty="0" smtClean="0">
              <a:ea typeface="Arial"/>
              <a:cs typeface="Adobe Devanagari" panose="02040503050201020203" pitchFamily="18" charset="0"/>
              <a:sym typeface="Arial"/>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219200"/>
            <a:ext cx="8229600" cy="1143000"/>
          </a:xfrm>
        </p:spPr>
        <p:txBody>
          <a:bodyPr>
            <a:noAutofit/>
          </a:bodyPr>
          <a:lstStyle/>
          <a:p>
            <a:pPr lvl="0">
              <a:spcBef>
                <a:spcPts val="0"/>
              </a:spcBef>
            </a:pPr>
            <a:r>
              <a:rPr lang="en-US" sz="3200" b="1" dirty="0" smtClean="0">
                <a:latin typeface="+mn-lt"/>
              </a:rPr>
              <a:t>Example of a Stakeholder Committee</a:t>
            </a:r>
            <a:br>
              <a:rPr lang="en-US" sz="3200" b="1" dirty="0" smtClean="0">
                <a:latin typeface="+mn-lt"/>
              </a:rPr>
            </a:br>
            <a:r>
              <a:rPr lang="en-US" sz="3200" b="1" dirty="0" smtClean="0">
                <a:latin typeface="+mn-lt"/>
              </a:rPr>
              <a:t>Site-based Decision Making Committee (SBDM)</a:t>
            </a:r>
            <a:endParaRPr lang="en-US" sz="3200" b="1" dirty="0">
              <a:latin typeface="+mn-lt"/>
            </a:endParaRPr>
          </a:p>
        </p:txBody>
      </p:sp>
      <p:sp>
        <p:nvSpPr>
          <p:cNvPr id="3" name="Content Placeholder 2"/>
          <p:cNvSpPr>
            <a:spLocks noGrp="1"/>
          </p:cNvSpPr>
          <p:nvPr>
            <p:ph idx="1"/>
          </p:nvPr>
        </p:nvSpPr>
        <p:spPr>
          <a:xfrm>
            <a:off x="1524000" y="2590800"/>
            <a:ext cx="7162800" cy="3733800"/>
          </a:xfrm>
        </p:spPr>
        <p:txBody>
          <a:bodyPr/>
          <a:lstStyle/>
          <a:p>
            <a:r>
              <a:rPr lang="en-US" dirty="0" smtClean="0"/>
              <a:t>Parents</a:t>
            </a:r>
          </a:p>
          <a:p>
            <a:r>
              <a:rPr lang="en-US" dirty="0" smtClean="0"/>
              <a:t>Teachers</a:t>
            </a:r>
          </a:p>
          <a:p>
            <a:r>
              <a:rPr lang="en-US" dirty="0" smtClean="0"/>
              <a:t>Principal</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447800"/>
            <a:ext cx="8229600" cy="1143000"/>
          </a:xfrm>
        </p:spPr>
        <p:txBody>
          <a:bodyPr>
            <a:normAutofit fontScale="90000"/>
          </a:bodyPr>
          <a:lstStyle/>
          <a:p>
            <a:pPr lvl="0"/>
            <a:r>
              <a:rPr lang="en-US" b="1" dirty="0" smtClean="0">
                <a:latin typeface="+mn-lt"/>
              </a:rPr>
              <a:t/>
            </a:r>
            <a:br>
              <a:rPr lang="en-US" b="1" dirty="0" smtClean="0">
                <a:latin typeface="+mn-lt"/>
              </a:rPr>
            </a:br>
            <a:r>
              <a:rPr lang="en-US" sz="4000" b="1" dirty="0" smtClean="0">
                <a:latin typeface="+mn-lt"/>
              </a:rPr>
              <a:t>School </a:t>
            </a:r>
            <a:r>
              <a:rPr lang="en-US" sz="4000" b="1" dirty="0">
                <a:latin typeface="+mn-lt"/>
              </a:rPr>
              <a:t>Curriculum &amp; </a:t>
            </a:r>
            <a:r>
              <a:rPr lang="en-US" sz="4000" b="1" dirty="0" smtClean="0">
                <a:latin typeface="+mn-lt"/>
              </a:rPr>
              <a:t/>
            </a:r>
            <a:br>
              <a:rPr lang="en-US" sz="4000" b="1" dirty="0" smtClean="0">
                <a:latin typeface="+mn-lt"/>
              </a:rPr>
            </a:br>
            <a:r>
              <a:rPr lang="en-US" sz="4000" b="1" dirty="0" smtClean="0">
                <a:latin typeface="+mn-lt"/>
              </a:rPr>
              <a:t>Course </a:t>
            </a:r>
            <a:r>
              <a:rPr lang="en-US" sz="4000" b="1" dirty="0">
                <a:latin typeface="+mn-lt"/>
              </a:rPr>
              <a:t>Offerings</a:t>
            </a:r>
            <a:br>
              <a:rPr lang="en-US" sz="4000" b="1" dirty="0">
                <a:latin typeface="+mn-lt"/>
              </a:rPr>
            </a:br>
            <a:endParaRPr lang="en-US" sz="4000" b="1" dirty="0">
              <a:latin typeface="+mn-lt"/>
            </a:endParaRPr>
          </a:p>
        </p:txBody>
      </p:sp>
      <p:sp>
        <p:nvSpPr>
          <p:cNvPr id="3" name="Content Placeholder 2"/>
          <p:cNvSpPr>
            <a:spLocks noGrp="1"/>
          </p:cNvSpPr>
          <p:nvPr>
            <p:ph idx="1"/>
          </p:nvPr>
        </p:nvSpPr>
        <p:spPr>
          <a:xfrm>
            <a:off x="609600" y="2636837"/>
            <a:ext cx="8229600" cy="3078163"/>
          </a:xfrm>
        </p:spPr>
        <p:txBody>
          <a:bodyPr/>
          <a:lstStyle/>
          <a:p>
            <a:r>
              <a:rPr lang="en-US" dirty="0" smtClean="0"/>
              <a:t>The course standards documents can now be found on the </a:t>
            </a:r>
            <a:r>
              <a:rPr lang="en-US" u="sng" dirty="0" smtClean="0">
                <a:solidFill>
                  <a:schemeClr val="bg1"/>
                </a:solidFill>
                <a:hlinkClick r:id="rId2"/>
              </a:rPr>
              <a:t>Course Standards </a:t>
            </a:r>
            <a:r>
              <a:rPr lang="en-US" u="sng" dirty="0" smtClean="0">
                <a:hlinkClick r:id="rId2"/>
              </a:rPr>
              <a:t>Documents webpage</a:t>
            </a:r>
            <a:r>
              <a:rPr lang="en-US" dirty="0" smtClean="0"/>
              <a:t> on </a:t>
            </a:r>
            <a:r>
              <a:rPr lang="en-US" u="sng" dirty="0" smtClean="0">
                <a:hlinkClick r:id="rId3"/>
              </a:rPr>
              <a:t>KYstandards.org</a:t>
            </a:r>
            <a:r>
              <a:rPr lang="en-US" dirty="0" smtClean="0"/>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b="1" dirty="0" smtClean="0"/>
              <a:t/>
            </a:r>
            <a:br>
              <a:rPr lang="en-US" b="1" dirty="0" smtClean="0"/>
            </a:br>
            <a:r>
              <a:rPr lang="en-US" sz="3600" dirty="0" smtClean="0">
                <a:latin typeface="+mn-lt"/>
              </a:rPr>
              <a:t>Assessments </a:t>
            </a:r>
            <a:r>
              <a:rPr lang="en-US" sz="3600" dirty="0">
                <a:latin typeface="+mn-lt"/>
              </a:rPr>
              <a:t>to Determine Student Success</a:t>
            </a:r>
            <a:br>
              <a:rPr lang="en-US" sz="3600" dirty="0">
                <a:latin typeface="+mn-lt"/>
              </a:rPr>
            </a:br>
            <a:endParaRPr lang="en-US" sz="3600" dirty="0">
              <a:latin typeface="+mn-lt"/>
            </a:endParaRPr>
          </a:p>
        </p:txBody>
      </p:sp>
      <p:sp>
        <p:nvSpPr>
          <p:cNvPr id="3" name="Content Placeholder 2"/>
          <p:cNvSpPr>
            <a:spLocks noGrp="1"/>
          </p:cNvSpPr>
          <p:nvPr>
            <p:ph idx="1"/>
          </p:nvPr>
        </p:nvSpPr>
        <p:spPr/>
        <p:txBody>
          <a:bodyPr>
            <a:normAutofit/>
          </a:bodyPr>
          <a:lstStyle/>
          <a:p>
            <a:r>
              <a:rPr lang="en-US" dirty="0" smtClean="0"/>
              <a:t>Benchmark assessments in Reading and Math(MAP, CERT,)</a:t>
            </a:r>
          </a:p>
          <a:p>
            <a:r>
              <a:rPr lang="en-US" dirty="0" smtClean="0"/>
              <a:t>Tests, Writing Prompts, Curriculum based measures</a:t>
            </a:r>
          </a:p>
          <a:p>
            <a:r>
              <a:rPr lang="en-US" dirty="0" smtClean="0"/>
              <a:t>Teacher Observation</a:t>
            </a:r>
          </a:p>
          <a:p>
            <a:r>
              <a:rPr lang="en-US" dirty="0" smtClean="0"/>
              <a:t>ELA/Math curriculum</a:t>
            </a:r>
          </a:p>
          <a:p>
            <a:r>
              <a:rPr lang="en-US" dirty="0" smtClean="0"/>
              <a:t>KPREP</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mn-lt"/>
              </a:rPr>
              <a:t>School Interventions to Address Achievement Gaps</a:t>
            </a:r>
            <a:endParaRPr lang="en-US" sz="3600" dirty="0">
              <a:latin typeface="+mn-lt"/>
            </a:endParaRPr>
          </a:p>
        </p:txBody>
      </p:sp>
      <p:sp>
        <p:nvSpPr>
          <p:cNvPr id="3" name="Content Placeholder 2"/>
          <p:cNvSpPr>
            <a:spLocks noGrp="1"/>
          </p:cNvSpPr>
          <p:nvPr>
            <p:ph idx="1"/>
          </p:nvPr>
        </p:nvSpPr>
        <p:spPr/>
        <p:txBody>
          <a:bodyPr/>
          <a:lstStyle/>
          <a:p>
            <a:r>
              <a:rPr lang="en-US" b="1" dirty="0" smtClean="0"/>
              <a:t>Comprehensive Support for Students 	</a:t>
            </a:r>
          </a:p>
          <a:p>
            <a:r>
              <a:rPr lang="en-US" b="1" dirty="0" smtClean="0"/>
              <a:t>Outreach to Students' Families 	</a:t>
            </a:r>
          </a:p>
          <a:p>
            <a:r>
              <a:rPr lang="en-US" b="1" dirty="0" smtClean="0"/>
              <a:t>Extended Learning Opportunities 	</a:t>
            </a:r>
          </a:p>
          <a:p>
            <a:r>
              <a:rPr lang="en-US" b="1" dirty="0" smtClean="0"/>
              <a:t>Classrooms that Support Learning 	</a:t>
            </a:r>
          </a:p>
          <a:p>
            <a:r>
              <a:rPr lang="en-US" b="1" dirty="0" smtClean="0"/>
              <a:t>Supportive Schools 	</a:t>
            </a:r>
          </a:p>
          <a:p>
            <a:r>
              <a:rPr lang="en-US" b="1" dirty="0" smtClean="0"/>
              <a:t>Access to Qualified Staff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fontAlgn="base"/>
            <a:r>
              <a:rPr lang="en-US" b="1" dirty="0">
                <a:latin typeface="+mn-lt"/>
              </a:rPr>
              <a:t>Questions &amp; Closure</a:t>
            </a:r>
            <a:r>
              <a:rPr lang="en-US" b="1" dirty="0"/>
              <a:t> </a:t>
            </a:r>
            <a:endParaRPr lang="en-US" dirty="0"/>
          </a:p>
        </p:txBody>
      </p:sp>
      <p:sp>
        <p:nvSpPr>
          <p:cNvPr id="3" name="Content Placeholder 2"/>
          <p:cNvSpPr>
            <a:spLocks noGrp="1"/>
          </p:cNvSpPr>
          <p:nvPr>
            <p:ph idx="1"/>
          </p:nvPr>
        </p:nvSpPr>
        <p:spPr/>
        <p:txBody>
          <a:bodyPr>
            <a:normAutofit fontScale="92500" lnSpcReduction="10000"/>
          </a:bodyPr>
          <a:lstStyle/>
          <a:p>
            <a:r>
              <a:rPr lang="en-US" dirty="0"/>
              <a:t>For additional questions or information, please contact:</a:t>
            </a:r>
          </a:p>
          <a:p>
            <a:r>
              <a:rPr lang="en-US" dirty="0"/>
              <a:t> </a:t>
            </a:r>
            <a:r>
              <a:rPr lang="en-US" dirty="0" smtClean="0"/>
              <a:t>	Tom Gambrel, Title I Director - 337-7051</a:t>
            </a:r>
          </a:p>
          <a:p>
            <a:endParaRPr lang="en-US" dirty="0" smtClean="0"/>
          </a:p>
          <a:p>
            <a:r>
              <a:rPr lang="en-US" dirty="0" smtClean="0"/>
              <a:t>Please click this link to document you viewed this video.  Thank you!</a:t>
            </a:r>
          </a:p>
          <a:p>
            <a:r>
              <a:rPr lang="en-US" dirty="0" smtClean="0"/>
              <a:t>  </a:t>
            </a:r>
            <a:r>
              <a:rPr lang="en-US" dirty="0" smtClean="0">
                <a:hlinkClick r:id="rId2"/>
              </a:rPr>
              <a:t>https://</a:t>
            </a:r>
            <a:r>
              <a:rPr lang="en-US" dirty="0" smtClean="0">
                <a:hlinkClick r:id="rId2"/>
              </a:rPr>
              <a:t>docs.google.com/forms/d/e/1FAIpQLSe-GXNjjgQhbBBvuUyJ4ywwRcFRbLQOzXTBhW8-2pgw8UW5pg/viewform?usp=pp_url</a:t>
            </a:r>
            <a:endParaRPr lang="en-US" dirty="0" smtClean="0"/>
          </a:p>
          <a:p>
            <a:r>
              <a:rPr lang="en-US" dirty="0" smtClean="0"/>
              <a:t>This link </a:t>
            </a:r>
            <a:r>
              <a:rPr lang="en-US" smtClean="0"/>
              <a:t>works great from </a:t>
            </a:r>
            <a:r>
              <a:rPr lang="en-US" dirty="0" smtClean="0"/>
              <a:t>your phone or </a:t>
            </a:r>
            <a:r>
              <a:rPr lang="en-US" dirty="0" err="1" smtClean="0"/>
              <a:t>Ipad</a:t>
            </a:r>
            <a:r>
              <a:rPr lang="en-US" dirty="0" smtClean="0"/>
              <a:t>.</a:t>
            </a:r>
          </a:p>
          <a:p>
            <a:r>
              <a:rPr lang="en-US" dirty="0" smtClean="0"/>
              <a:t>If you are using a computer, please copy and paste into a new browser. </a:t>
            </a:r>
            <a:r>
              <a:rPr lang="en-US" dirty="0" smtClean="0">
                <a:sym typeface="Wingdings" pitchFamily="2" charset="2"/>
              </a:rPr>
              <a:t></a:t>
            </a:r>
            <a:endParaRPr lang="en-US" dirty="0" smtClean="0"/>
          </a:p>
          <a:p>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Professional Development</a:t>
            </a:r>
            <a:r>
              <a:rPr lang="en-US" b="1" dirty="0">
                <a:latin typeface="+mn-lt"/>
              </a:rPr>
              <a:t> </a:t>
            </a:r>
          </a:p>
        </p:txBody>
      </p:sp>
      <p:sp>
        <p:nvSpPr>
          <p:cNvPr id="3" name="Content Placeholder 2"/>
          <p:cNvSpPr>
            <a:spLocks noGrp="1"/>
          </p:cNvSpPr>
          <p:nvPr>
            <p:ph idx="1"/>
          </p:nvPr>
        </p:nvSpPr>
        <p:spPr/>
        <p:txBody>
          <a:bodyPr>
            <a:normAutofit/>
          </a:bodyPr>
          <a:lstStyle/>
          <a:p>
            <a:pPr>
              <a:buNone/>
            </a:pPr>
            <a:endParaRPr lang="en-US" dirty="0"/>
          </a:p>
          <a:p>
            <a:r>
              <a:rPr lang="en-US" sz="2400" dirty="0"/>
              <a:t>Professional development means activities </a:t>
            </a:r>
            <a:r>
              <a:rPr lang="en-US" sz="2400" dirty="0" smtClean="0"/>
              <a:t>that:</a:t>
            </a:r>
          </a:p>
          <a:p>
            <a:r>
              <a:rPr lang="en-US" sz="2400" dirty="0" smtClean="0"/>
              <a:t>A.   Are </a:t>
            </a:r>
            <a:r>
              <a:rPr lang="en-US" sz="2400" dirty="0"/>
              <a:t>an integral part of school and local educational agency strategies for providing educators with the knowledge and skills necessary to enable students to succeed in a well-rounded education and to meet the challenging State academic standards; and</a:t>
            </a:r>
          </a:p>
          <a:p>
            <a:r>
              <a:rPr lang="en-US" sz="2400" dirty="0"/>
              <a:t>B</a:t>
            </a:r>
            <a:r>
              <a:rPr lang="en-US" sz="2400" dirty="0" smtClean="0"/>
              <a:t>.   Are </a:t>
            </a:r>
            <a:r>
              <a:rPr lang="en-US" sz="2400" dirty="0"/>
              <a:t>sustained (not stand-alone, 1-day, or short term workshops), intensive, collaborative, job-embedded, data-driven, and </a:t>
            </a:r>
            <a:r>
              <a:rPr lang="en-US" sz="2400" dirty="0" smtClean="0"/>
              <a:t>classroom-focused.</a:t>
            </a:r>
            <a:endParaRPr lang="en-US" sz="2400"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04088"/>
            <a:ext cx="7772400" cy="1143000"/>
          </a:xfrm>
        </p:spPr>
        <p:txBody>
          <a:bodyPr>
            <a:normAutofit fontScale="90000"/>
          </a:bodyPr>
          <a:lstStyle/>
          <a:p>
            <a:r>
              <a:rPr lang="en-US" b="1" dirty="0">
                <a:latin typeface="+mn-lt"/>
              </a:rPr>
              <a:t>Parent </a:t>
            </a:r>
            <a:r>
              <a:rPr lang="en-US" b="1" dirty="0" smtClean="0">
                <a:latin typeface="+mn-lt"/>
              </a:rPr>
              <a:t>Engagement </a:t>
            </a:r>
            <a:r>
              <a:rPr lang="en-US" b="1" dirty="0">
                <a:latin typeface="+mn-lt"/>
              </a:rPr>
              <a:t>Funds </a:t>
            </a:r>
          </a:p>
        </p:txBody>
      </p:sp>
      <p:sp>
        <p:nvSpPr>
          <p:cNvPr id="3" name="Content Placeholder 2"/>
          <p:cNvSpPr>
            <a:spLocks noGrp="1"/>
          </p:cNvSpPr>
          <p:nvPr>
            <p:ph idx="1"/>
          </p:nvPr>
        </p:nvSpPr>
        <p:spPr/>
        <p:txBody>
          <a:bodyPr>
            <a:normAutofit fontScale="77500" lnSpcReduction="20000"/>
          </a:bodyPr>
          <a:lstStyle/>
          <a:p>
            <a:endParaRPr lang="en-US" dirty="0"/>
          </a:p>
          <a:p>
            <a:r>
              <a:rPr lang="en-US" dirty="0"/>
              <a:t>W</a:t>
            </a:r>
            <a:r>
              <a:rPr lang="en-US" dirty="0" smtClean="0"/>
              <a:t>ith </a:t>
            </a:r>
            <a:r>
              <a:rPr lang="en-US" dirty="0"/>
              <a:t>an </a:t>
            </a:r>
            <a:r>
              <a:rPr lang="en-US" dirty="0" smtClean="0"/>
              <a:t>allocation of </a:t>
            </a:r>
            <a:r>
              <a:rPr lang="en-US" dirty="0"/>
              <a:t>over $500,000 must reserve and spend at least 1% of its allocation in the district set-asides for parent and family engagement activities and must distribute 90% of that 1% to Title I schools. A proportionate amount of the private school allocation must be used for parent and family engagement for parents of participating private school students. A written parent and family engagement policy at the district level must be developed jointly, agreed upon, and distributed to parents of participating children. The parent and family engagement policy must include: </a:t>
            </a:r>
          </a:p>
          <a:p>
            <a:r>
              <a:rPr lang="en-US" dirty="0"/>
              <a:t>• Overall expectations for parent and family engagement; </a:t>
            </a:r>
          </a:p>
          <a:p>
            <a:r>
              <a:rPr lang="en-US" dirty="0"/>
              <a:t>• Components for building capacity for more effective parent and family engagement; and </a:t>
            </a:r>
          </a:p>
          <a:p>
            <a:r>
              <a:rPr lang="en-US" dirty="0"/>
              <a:t>• An annual evaluation of the content and effectiveness of the parent and family engagement activities in increasing participation of parents and whether there are barriers to greater participation.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1" dirty="0" smtClean="0">
                <a:latin typeface="+mn-lt"/>
              </a:rPr>
              <a:t>Effective Parent and </a:t>
            </a:r>
            <a:br>
              <a:rPr lang="en-US" sz="3600" b="1" dirty="0" smtClean="0">
                <a:latin typeface="+mn-lt"/>
              </a:rPr>
            </a:br>
            <a:r>
              <a:rPr lang="en-US" sz="3600" b="1" dirty="0" smtClean="0">
                <a:latin typeface="+mn-lt"/>
              </a:rPr>
              <a:t>Family Engagement </a:t>
            </a:r>
            <a:endParaRPr lang="en-US" sz="3600" b="1" dirty="0">
              <a:latin typeface="+mn-lt"/>
            </a:endParaRPr>
          </a:p>
        </p:txBody>
      </p:sp>
      <p:sp>
        <p:nvSpPr>
          <p:cNvPr id="3" name="Content Placeholder 2"/>
          <p:cNvSpPr>
            <a:spLocks noGrp="1"/>
          </p:cNvSpPr>
          <p:nvPr>
            <p:ph idx="1"/>
          </p:nvPr>
        </p:nvSpPr>
        <p:spPr/>
        <p:txBody>
          <a:bodyPr>
            <a:normAutofit fontScale="62500" lnSpcReduction="20000"/>
          </a:bodyPr>
          <a:lstStyle/>
          <a:p>
            <a:r>
              <a:rPr lang="en-US" dirty="0" smtClean="0"/>
              <a:t>• </a:t>
            </a:r>
            <a:r>
              <a:rPr lang="en-US" dirty="0"/>
              <a:t>Recruit and encourage families to become partners in learning; actively engage parents in planning and learning and target school-parent programs to the needs of the community and families. </a:t>
            </a:r>
          </a:p>
          <a:p>
            <a:r>
              <a:rPr lang="en-US" dirty="0"/>
              <a:t>• Encourage parents to be more than volunteers; parents participate in planning, review, and evaluation of the program as well as school activities and organizations. </a:t>
            </a:r>
          </a:p>
          <a:p>
            <a:r>
              <a:rPr lang="en-US" dirty="0"/>
              <a:t>• Communicate with parents to maximize instructional time for students and foster a team effort. </a:t>
            </a:r>
          </a:p>
          <a:p>
            <a:r>
              <a:rPr lang="en-US" dirty="0"/>
              <a:t>• Follow a philosophy that school is a place where parents, as well as children, can learn and that entire families should use school facilities to meet their needs. </a:t>
            </a:r>
          </a:p>
          <a:p>
            <a:r>
              <a:rPr lang="en-US" dirty="0"/>
              <a:t>• Communicate information to parents through their native language. </a:t>
            </a:r>
          </a:p>
          <a:p>
            <a:r>
              <a:rPr lang="en-US" dirty="0"/>
              <a:t>• Provide examples of classroom events (e.g., videos, newsletters, open house, and display of student work) for parents in order to broaden their understanding of the program. </a:t>
            </a:r>
          </a:p>
          <a:p>
            <a:r>
              <a:rPr lang="en-US" dirty="0"/>
              <a:t>• Provide transportation and childcare services for parents to participate in school activities. </a:t>
            </a:r>
          </a:p>
          <a:p>
            <a:r>
              <a:rPr lang="en-US" dirty="0"/>
              <a:t>• Develop partnerships with local businesses and community groups to foster successful schools.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fontAlgn="base"/>
            <a:r>
              <a:rPr lang="en-US" sz="3200" b="1" dirty="0">
                <a:latin typeface="+mn-lt"/>
              </a:rPr>
              <a:t>Parent Right to Participate in the </a:t>
            </a:r>
            <a:r>
              <a:rPr lang="en-US" sz="3200" b="1" dirty="0" smtClean="0">
                <a:latin typeface="+mn-lt"/>
              </a:rPr>
              <a:t/>
            </a:r>
            <a:br>
              <a:rPr lang="en-US" sz="3200" b="1" dirty="0" smtClean="0">
                <a:latin typeface="+mn-lt"/>
              </a:rPr>
            </a:br>
            <a:r>
              <a:rPr lang="en-US" sz="3200" b="1" dirty="0" smtClean="0">
                <a:latin typeface="+mn-lt"/>
              </a:rPr>
              <a:t>School's </a:t>
            </a:r>
            <a:r>
              <a:rPr lang="en-US" sz="3200" b="1" dirty="0">
                <a:latin typeface="+mn-lt"/>
              </a:rPr>
              <a:t>Title I Program</a:t>
            </a:r>
            <a:endParaRPr lang="en-US" sz="3200" dirty="0">
              <a:latin typeface="+mn-lt"/>
            </a:endParaRPr>
          </a:p>
        </p:txBody>
      </p:sp>
      <p:sp>
        <p:nvSpPr>
          <p:cNvPr id="3" name="Content Placeholder 2"/>
          <p:cNvSpPr>
            <a:spLocks noGrp="1"/>
          </p:cNvSpPr>
          <p:nvPr>
            <p:ph idx="1"/>
          </p:nvPr>
        </p:nvSpPr>
        <p:spPr/>
        <p:txBody>
          <a:bodyPr>
            <a:normAutofit/>
          </a:bodyPr>
          <a:lstStyle/>
          <a:p>
            <a:pPr>
              <a:buNone/>
            </a:pPr>
            <a:endParaRPr lang="en-US" dirty="0"/>
          </a:p>
          <a:p>
            <a:r>
              <a:rPr lang="en-US" dirty="0"/>
              <a:t>The district must inform parents of students in Title I schools of their right to request information regarding the professional qualifications of the teachers and paraeducators working in those schools.</a:t>
            </a:r>
          </a:p>
          <a:p>
            <a:r>
              <a:rPr lang="en-US" dirty="0" smtClean="0"/>
              <a:t>Notifications </a:t>
            </a:r>
            <a:r>
              <a:rPr lang="en-US" dirty="0"/>
              <a:t>should be sent no later than October.</a:t>
            </a:r>
          </a:p>
          <a:p>
            <a:r>
              <a:rPr lang="en-US" dirty="0" smtClean="0"/>
              <a:t>More </a:t>
            </a:r>
            <a:r>
              <a:rPr lang="en-US" dirty="0"/>
              <a:t>information on the Parents’ Right to Know, including the information parents are entitled to request, can be found on page 27 of the Title I, Part A Handbook.</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3600" b="1" dirty="0">
                <a:latin typeface="+mn-lt"/>
              </a:rPr>
              <a:t>Importance of the School Compact</a:t>
            </a:r>
            <a:br>
              <a:rPr lang="en-US" sz="3600" b="1" dirty="0">
                <a:latin typeface="+mn-lt"/>
              </a:rPr>
            </a:br>
            <a:endParaRPr lang="en-US" sz="3600" b="1" dirty="0">
              <a:latin typeface="+mn-lt"/>
            </a:endParaRPr>
          </a:p>
        </p:txBody>
      </p:sp>
      <p:sp>
        <p:nvSpPr>
          <p:cNvPr id="3" name="Content Placeholder 2"/>
          <p:cNvSpPr>
            <a:spLocks noGrp="1"/>
          </p:cNvSpPr>
          <p:nvPr>
            <p:ph idx="1"/>
          </p:nvPr>
        </p:nvSpPr>
        <p:spPr/>
        <p:txBody>
          <a:bodyPr/>
          <a:lstStyle/>
          <a:p>
            <a:r>
              <a:rPr lang="en-US" dirty="0"/>
              <a:t>Responsibilities of the School </a:t>
            </a:r>
          </a:p>
          <a:p>
            <a:r>
              <a:rPr lang="en-US" dirty="0" smtClean="0"/>
              <a:t>Responsibilities </a:t>
            </a:r>
            <a:r>
              <a:rPr lang="en-US" dirty="0"/>
              <a:t>of </a:t>
            </a:r>
            <a:r>
              <a:rPr lang="en-US" dirty="0" smtClean="0"/>
              <a:t>Parents</a:t>
            </a:r>
          </a:p>
          <a:p>
            <a:r>
              <a:rPr lang="en-US" dirty="0" smtClean="0"/>
              <a:t>Responsibilities </a:t>
            </a:r>
            <a:r>
              <a:rPr lang="en-US" dirty="0"/>
              <a:t>of Students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n-lt"/>
              </a:rPr>
              <a:t>Responsibilities of the </a:t>
            </a:r>
            <a:r>
              <a:rPr lang="en-US" b="1" u="sng" dirty="0" smtClean="0">
                <a:latin typeface="+mn-lt"/>
              </a:rPr>
              <a:t>School/Teacher</a:t>
            </a:r>
            <a:endParaRPr lang="en-US" b="1" u="sng" dirty="0">
              <a:latin typeface="+mn-lt"/>
            </a:endParaRPr>
          </a:p>
        </p:txBody>
      </p:sp>
      <p:sp>
        <p:nvSpPr>
          <p:cNvPr id="3" name="Content Placeholder 2"/>
          <p:cNvSpPr>
            <a:spLocks noGrp="1"/>
          </p:cNvSpPr>
          <p:nvPr>
            <p:ph idx="1"/>
          </p:nvPr>
        </p:nvSpPr>
        <p:spPr/>
        <p:txBody>
          <a:bodyPr>
            <a:normAutofit fontScale="85000" lnSpcReduction="20000"/>
          </a:bodyPr>
          <a:lstStyle/>
          <a:p>
            <a:pPr hangingPunct="0"/>
            <a:r>
              <a:rPr lang="en-US" dirty="0" smtClean="0"/>
              <a:t>I will do my personal best to:</a:t>
            </a:r>
          </a:p>
          <a:p>
            <a:pPr lvl="1" hangingPunct="0"/>
            <a:r>
              <a:rPr lang="en-US" dirty="0" smtClean="0"/>
              <a:t>Provide a safe and caring learning environment where your child will begin to be responsible for his/her own behavior and learning.</a:t>
            </a:r>
          </a:p>
          <a:p>
            <a:pPr lvl="1" hangingPunct="0"/>
            <a:r>
              <a:rPr lang="en-US" dirty="0" smtClean="0"/>
              <a:t>Provide instruction in an effective learning environment that enables children served to meet State student performance standards.</a:t>
            </a:r>
          </a:p>
          <a:p>
            <a:pPr lvl="1" hangingPunct="0"/>
            <a:r>
              <a:rPr lang="en-US" dirty="0" smtClean="0"/>
              <a:t>Take into account individual strengths in children.</a:t>
            </a:r>
          </a:p>
          <a:p>
            <a:pPr lvl="1" hangingPunct="0"/>
            <a:r>
              <a:rPr lang="en-US" dirty="0" smtClean="0"/>
              <a:t>Help your child follow the school and classroom rules.</a:t>
            </a:r>
          </a:p>
          <a:p>
            <a:pPr lvl="1" hangingPunct="0"/>
            <a:r>
              <a:rPr lang="en-US" dirty="0" smtClean="0"/>
              <a:t>Keep you informed of your child’s progress on a regular basis.</a:t>
            </a:r>
          </a:p>
          <a:p>
            <a:pPr lvl="1" hangingPunct="0"/>
            <a:r>
              <a:rPr lang="en-US" dirty="0" smtClean="0"/>
              <a:t>Schedule parent/teacher conferences to accommodate parent’s schedules.</a:t>
            </a:r>
          </a:p>
          <a:p>
            <a:pPr lvl="1" hangingPunct="0"/>
            <a:r>
              <a:rPr lang="en-US" dirty="0" smtClean="0"/>
              <a:t>Attend school functions.</a:t>
            </a:r>
          </a:p>
          <a:p>
            <a:pPr lvl="1" hangingPunct="0"/>
            <a:r>
              <a:rPr lang="en-US" dirty="0" smtClean="0"/>
              <a:t>Help you with how you can help your child at home.</a:t>
            </a:r>
          </a:p>
          <a:p>
            <a:pPr lvl="1"/>
            <a:r>
              <a:rPr lang="en-US" dirty="0" smtClean="0"/>
              <a:t>Give you at least one (1) telephone call during the school year to compliment your child.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smtClean="0"/>
              <a:t/>
            </a:r>
            <a:br>
              <a:rPr lang="en-US" dirty="0" smtClean="0"/>
            </a:br>
            <a:r>
              <a:rPr lang="en-US" sz="3600" dirty="0" smtClean="0">
                <a:latin typeface="+mn-lt"/>
              </a:rPr>
              <a:t>Responsibilities of </a:t>
            </a:r>
            <a:r>
              <a:rPr lang="en-US" sz="3600" b="1" u="sng" dirty="0" smtClean="0">
                <a:latin typeface="+mn-lt"/>
              </a:rPr>
              <a:t>Parents</a:t>
            </a:r>
            <a:r>
              <a:rPr lang="en-US" sz="3600" dirty="0" smtClean="0"/>
              <a:t/>
            </a:r>
            <a:br>
              <a:rPr lang="en-US" sz="3600" dirty="0" smtClean="0"/>
            </a:br>
            <a:endParaRPr lang="en-US" sz="3600" dirty="0"/>
          </a:p>
        </p:txBody>
      </p:sp>
      <p:sp>
        <p:nvSpPr>
          <p:cNvPr id="3" name="Content Placeholder 2"/>
          <p:cNvSpPr>
            <a:spLocks noGrp="1"/>
          </p:cNvSpPr>
          <p:nvPr>
            <p:ph idx="1"/>
          </p:nvPr>
        </p:nvSpPr>
        <p:spPr/>
        <p:txBody>
          <a:bodyPr>
            <a:normAutofit fontScale="85000" lnSpcReduction="10000"/>
          </a:bodyPr>
          <a:lstStyle/>
          <a:p>
            <a:pPr hangingPunct="0"/>
            <a:r>
              <a:rPr lang="en-US" dirty="0" smtClean="0"/>
              <a:t>I will do my personal best to:</a:t>
            </a:r>
          </a:p>
          <a:p>
            <a:pPr lvl="1" hangingPunct="0"/>
            <a:r>
              <a:rPr lang="en-US" dirty="0" smtClean="0"/>
              <a:t>Supervise the completion of student homework.</a:t>
            </a:r>
          </a:p>
          <a:p>
            <a:pPr lvl="1" hangingPunct="0"/>
            <a:r>
              <a:rPr lang="en-US" dirty="0" smtClean="0"/>
              <a:t>Attend at least one (1) parent/teacher conference, if needed or requested, for each of my children.</a:t>
            </a:r>
          </a:p>
          <a:p>
            <a:pPr lvl="1" hangingPunct="0"/>
            <a:r>
              <a:rPr lang="en-US" dirty="0" smtClean="0"/>
              <a:t>Encourage my child’s efforts and communicate with my child’s teacher in a supportive way.</a:t>
            </a:r>
          </a:p>
          <a:p>
            <a:pPr lvl="1" hangingPunct="0"/>
            <a:r>
              <a:rPr lang="en-US" dirty="0" smtClean="0"/>
              <a:t>Volunteer as a classroom helper. (We suggest 2 hours per semester.)</a:t>
            </a:r>
          </a:p>
          <a:p>
            <a:pPr lvl="1" hangingPunct="0"/>
            <a:r>
              <a:rPr lang="en-US" dirty="0" smtClean="0"/>
              <a:t>Stay interested in and aware of what my child is learning.</a:t>
            </a:r>
          </a:p>
          <a:p>
            <a:pPr lvl="1" hangingPunct="0"/>
            <a:r>
              <a:rPr lang="en-US" dirty="0" smtClean="0"/>
              <a:t>Read with my child and let my child see me read regularly.</a:t>
            </a:r>
          </a:p>
          <a:p>
            <a:pPr lvl="1" hangingPunct="0"/>
            <a:r>
              <a:rPr lang="en-US" dirty="0" smtClean="0"/>
              <a:t>Prepare materials for the teacher on my own time at home.</a:t>
            </a:r>
          </a:p>
          <a:p>
            <a:pPr lvl="1" hangingPunct="0"/>
            <a:r>
              <a:rPr lang="en-US" dirty="0" smtClean="0"/>
              <a:t>Virtually attend a Parents’ Training Workshop offered by the school.</a:t>
            </a:r>
          </a:p>
          <a:p>
            <a:pPr lvl="1" hangingPunct="0"/>
            <a:r>
              <a:rPr lang="en-US" dirty="0" smtClean="0"/>
              <a:t>Join the PTO/PTA.</a:t>
            </a:r>
          </a:p>
          <a:p>
            <a:pPr lvl="1"/>
            <a:r>
              <a:rPr lang="en-US" dirty="0" smtClean="0"/>
              <a:t>Help with the school newsletter, where applicable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008888"/>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latin typeface="+mn-lt"/>
              </a:rPr>
              <a:t>Responsibilities of </a:t>
            </a:r>
            <a:r>
              <a:rPr lang="en-US" sz="4000" b="1" u="sng" dirty="0" smtClean="0">
                <a:latin typeface="+mn-lt"/>
              </a:rPr>
              <a:t>Students</a:t>
            </a:r>
            <a:r>
              <a:rPr lang="en-US" dirty="0" smtClean="0">
                <a:latin typeface="+mn-lt"/>
              </a:rPr>
              <a:t/>
            </a:r>
            <a:br>
              <a:rPr lang="en-US" dirty="0" smtClean="0">
                <a:latin typeface="+mn-lt"/>
              </a:rPr>
            </a:br>
            <a:endParaRPr lang="en-US" dirty="0">
              <a:latin typeface="+mn-lt"/>
            </a:endParaRPr>
          </a:p>
        </p:txBody>
      </p:sp>
      <p:sp>
        <p:nvSpPr>
          <p:cNvPr id="3" name="Content Placeholder 2"/>
          <p:cNvSpPr>
            <a:spLocks noGrp="1"/>
          </p:cNvSpPr>
          <p:nvPr>
            <p:ph idx="1"/>
          </p:nvPr>
        </p:nvSpPr>
        <p:spPr/>
        <p:txBody>
          <a:bodyPr>
            <a:normAutofit/>
          </a:bodyPr>
          <a:lstStyle/>
          <a:p>
            <a:pPr hangingPunct="0"/>
            <a:r>
              <a:rPr lang="en-US" sz="2800" dirty="0" smtClean="0"/>
              <a:t>I will do my personal best to:</a:t>
            </a:r>
          </a:p>
          <a:p>
            <a:pPr lvl="1" hangingPunct="0"/>
            <a:r>
              <a:rPr lang="en-US" dirty="0" smtClean="0"/>
              <a:t>Return my homework completed.</a:t>
            </a:r>
          </a:p>
          <a:p>
            <a:pPr lvl="1" hangingPunct="0"/>
            <a:r>
              <a:rPr lang="en-US" dirty="0" smtClean="0"/>
              <a:t>Attend school regularly, and respect myself, my school, and other people.</a:t>
            </a:r>
          </a:p>
          <a:p>
            <a:pPr lvl="1" hangingPunct="0"/>
            <a:r>
              <a:rPr lang="en-US" dirty="0" smtClean="0"/>
              <a:t>Ask for help when I don’t understand something.</a:t>
            </a:r>
          </a:p>
          <a:p>
            <a:pPr lvl="1" hangingPunct="0"/>
            <a:r>
              <a:rPr lang="en-US" dirty="0" smtClean="0"/>
              <a:t>Follow the classroom and school rules.</a:t>
            </a:r>
          </a:p>
          <a:p>
            <a:pPr lvl="1" hangingPunct="0"/>
            <a:r>
              <a:rPr lang="en-US" dirty="0" smtClean="0"/>
              <a:t>Respect other people and the community.</a:t>
            </a:r>
          </a:p>
          <a:p>
            <a:pPr hangingPunct="0"/>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35240</TotalTime>
  <Words>1465</Words>
  <Application>Microsoft Office PowerPoint</Application>
  <PresentationFormat>On-screen Show (4:3)</PresentationFormat>
  <Paragraphs>117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Title I Funds</vt:lpstr>
      <vt:lpstr>Professional Development </vt:lpstr>
      <vt:lpstr>Parent Engagement Funds </vt:lpstr>
      <vt:lpstr>Effective Parent and  Family Engagement </vt:lpstr>
      <vt:lpstr>Parent Right to Participate in the  School's Title I Program</vt:lpstr>
      <vt:lpstr>Importance of the School Compact </vt:lpstr>
      <vt:lpstr>Responsibilities of the School/Teacher</vt:lpstr>
      <vt:lpstr> Responsibilities of Parents </vt:lpstr>
      <vt:lpstr>   Responsibilities of Students </vt:lpstr>
      <vt:lpstr>School Parent Involvement Plan </vt:lpstr>
      <vt:lpstr>Getting Involved in the Planning, Review, &amp; Improvement Process</vt:lpstr>
      <vt:lpstr>Who Is Involved?</vt:lpstr>
      <vt:lpstr>Example of a Stakeholder Committee Site-based Decision Making Committee (SBDM)</vt:lpstr>
      <vt:lpstr> School Curriculum &amp;  Course Offerings </vt:lpstr>
      <vt:lpstr> Assessments to Determine Student Success </vt:lpstr>
      <vt:lpstr>School Interventions to Address Achievement Gaps</vt:lpstr>
      <vt:lpstr>Questions &amp; Closure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 Funds</dc:title>
  <dc:creator>Richard.Gambrel</dc:creator>
  <cp:lastModifiedBy>cindy.hickman</cp:lastModifiedBy>
  <cp:revision>3443</cp:revision>
  <dcterms:created xsi:type="dcterms:W3CDTF">2019-08-14T13:54:54Z</dcterms:created>
  <dcterms:modified xsi:type="dcterms:W3CDTF">2020-10-07T15:54:36Z</dcterms:modified>
</cp:coreProperties>
</file>